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64" r:id="rId5"/>
    <p:sldId id="769" r:id="rId6"/>
    <p:sldId id="282" r:id="rId7"/>
    <p:sldId id="767" r:id="rId8"/>
    <p:sldId id="766" r:id="rId9"/>
    <p:sldId id="312" r:id="rId10"/>
    <p:sldId id="768" r:id="rId11"/>
    <p:sldId id="298" r:id="rId12"/>
    <p:sldId id="737" r:id="rId13"/>
    <p:sldId id="749" r:id="rId14"/>
    <p:sldId id="738" r:id="rId15"/>
    <p:sldId id="750" r:id="rId16"/>
    <p:sldId id="751" r:id="rId17"/>
    <p:sldId id="739" r:id="rId18"/>
    <p:sldId id="752" r:id="rId19"/>
    <p:sldId id="763" r:id="rId20"/>
    <p:sldId id="753" r:id="rId21"/>
    <p:sldId id="741" r:id="rId22"/>
    <p:sldId id="754" r:id="rId23"/>
    <p:sldId id="742" r:id="rId24"/>
    <p:sldId id="755" r:id="rId25"/>
    <p:sldId id="261" r:id="rId26"/>
    <p:sldId id="744" r:id="rId27"/>
    <p:sldId id="756" r:id="rId28"/>
    <p:sldId id="745" r:id="rId29"/>
    <p:sldId id="757" r:id="rId30"/>
    <p:sldId id="746" r:id="rId31"/>
    <p:sldId id="758" r:id="rId32"/>
    <p:sldId id="764" r:id="rId33"/>
    <p:sldId id="76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42"/>
    <p:restoredTop sz="96327"/>
  </p:normalViewPr>
  <p:slideViewPr>
    <p:cSldViewPr snapToGrid="0" snapToObjects="1">
      <p:cViewPr varScale="1">
        <p:scale>
          <a:sx n="75" d="100"/>
          <a:sy n="75" d="100"/>
        </p:scale>
        <p:origin x="342"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F1C7F-FE03-B842-9EEB-B0281DE447B4}" type="datetimeFigureOut">
              <a:rPr lang="en-US" smtClean="0"/>
              <a:t>5/17/2022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DC154-515D-9C43-85FE-9116FF460553}" type="slidenum">
              <a:rPr lang="en-US" smtClean="0"/>
              <a:t>‹#›</a:t>
            </a:fld>
            <a:endParaRPr lang="en-US" dirty="0"/>
          </a:p>
        </p:txBody>
      </p:sp>
    </p:spTree>
    <p:extLst>
      <p:ext uri="{BB962C8B-B14F-4D97-AF65-F5344CB8AC3E}">
        <p14:creationId xmlns:p14="http://schemas.microsoft.com/office/powerpoint/2010/main" val="253088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ADC154-515D-9C43-85FE-9116FF460553}" type="slidenum">
              <a:rPr lang="en-US" smtClean="0"/>
              <a:t>1</a:t>
            </a:fld>
            <a:endParaRPr lang="en-US" dirty="0"/>
          </a:p>
        </p:txBody>
      </p:sp>
    </p:spTree>
    <p:extLst>
      <p:ext uri="{BB962C8B-B14F-4D97-AF65-F5344CB8AC3E}">
        <p14:creationId xmlns:p14="http://schemas.microsoft.com/office/powerpoint/2010/main" val="4157232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98D255-6D16-2D4E-B443-126BDA1C855C}"/>
              </a:ext>
            </a:extLst>
          </p:cNvPr>
          <p:cNvSpPr>
            <a:spLocks noGrp="1"/>
          </p:cNvSpPr>
          <p:nvPr>
            <p:ph type="subTitle" idx="1"/>
          </p:nvPr>
        </p:nvSpPr>
        <p:spPr>
          <a:xfrm>
            <a:off x="1524000" y="4742122"/>
            <a:ext cx="9144000" cy="10004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itle 8">
            <a:extLst>
              <a:ext uri="{FF2B5EF4-FFF2-40B4-BE49-F238E27FC236}">
                <a16:creationId xmlns:a16="http://schemas.microsoft.com/office/drawing/2014/main" id="{4EE1A6DE-BCB0-C64D-B900-C22DE6CC0E29}"/>
              </a:ext>
            </a:extLst>
          </p:cNvPr>
          <p:cNvSpPr>
            <a:spLocks noGrp="1"/>
          </p:cNvSpPr>
          <p:nvPr>
            <p:ph type="title"/>
          </p:nvPr>
        </p:nvSpPr>
        <p:spPr>
          <a:xfrm>
            <a:off x="838200" y="3496280"/>
            <a:ext cx="10515600" cy="1069302"/>
          </a:xfrm>
        </p:spPr>
        <p:txBody>
          <a:bodyPr/>
          <a:lstStyle>
            <a:lvl1pPr algn="ctr">
              <a:defRPr/>
            </a:lvl1pPr>
          </a:lstStyle>
          <a:p>
            <a:r>
              <a:rPr lang="en-GB" dirty="0"/>
              <a:t>Click to edit Master title style</a:t>
            </a:r>
            <a:endParaRPr lang="en-US" dirty="0"/>
          </a:p>
        </p:txBody>
      </p:sp>
      <p:pic>
        <p:nvPicPr>
          <p:cNvPr id="4" name="Picture 3">
            <a:extLst>
              <a:ext uri="{FF2B5EF4-FFF2-40B4-BE49-F238E27FC236}">
                <a16:creationId xmlns:a16="http://schemas.microsoft.com/office/drawing/2014/main" id="{55275B7B-D318-864E-879F-5A7BDB1C9E7B}"/>
              </a:ext>
            </a:extLst>
          </p:cNvPr>
          <p:cNvPicPr>
            <a:picLocks noChangeAspect="1"/>
          </p:cNvPicPr>
          <p:nvPr userDrawn="1"/>
        </p:nvPicPr>
        <p:blipFill>
          <a:blip r:embed="rId2"/>
          <a:srcRect/>
          <a:stretch/>
        </p:blipFill>
        <p:spPr>
          <a:xfrm>
            <a:off x="4021014" y="224230"/>
            <a:ext cx="7768829" cy="1297688"/>
          </a:xfrm>
          <a:prstGeom prst="rect">
            <a:avLst/>
          </a:prstGeom>
        </p:spPr>
      </p:pic>
      <p:sp>
        <p:nvSpPr>
          <p:cNvPr id="2" name="TextBox 1">
            <a:extLst>
              <a:ext uri="{FF2B5EF4-FFF2-40B4-BE49-F238E27FC236}">
                <a16:creationId xmlns:a16="http://schemas.microsoft.com/office/drawing/2014/main" id="{D51CCF4D-C407-A145-87DF-3F222A65191E}"/>
              </a:ext>
            </a:extLst>
          </p:cNvPr>
          <p:cNvSpPr txBox="1"/>
          <p:nvPr userDrawn="1"/>
        </p:nvSpPr>
        <p:spPr>
          <a:xfrm>
            <a:off x="1842052" y="6453809"/>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47692CBE-49C4-EF46-8902-8FCB334689B8}"/>
              </a:ext>
            </a:extLst>
          </p:cNvPr>
          <p:cNvPicPr>
            <a:picLocks noChangeAspect="1"/>
          </p:cNvPicPr>
          <p:nvPr userDrawn="1"/>
        </p:nvPicPr>
        <p:blipFill>
          <a:blip r:embed="rId3"/>
          <a:stretch>
            <a:fillRect/>
          </a:stretch>
        </p:blipFill>
        <p:spPr>
          <a:xfrm>
            <a:off x="402156" y="504480"/>
            <a:ext cx="652608" cy="619425"/>
          </a:xfrm>
          <a:prstGeom prst="rect">
            <a:avLst/>
          </a:prstGeom>
        </p:spPr>
      </p:pic>
    </p:spTree>
    <p:extLst>
      <p:ext uri="{BB962C8B-B14F-4D97-AF65-F5344CB8AC3E}">
        <p14:creationId xmlns:p14="http://schemas.microsoft.com/office/powerpoint/2010/main" val="307885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9D28-7211-4446-A939-8363E9D15EC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02E19A-0E66-7D4D-9417-B4CF1B5538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7211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4E1064-E1DA-E748-BD80-3FF8EDDBF808}"/>
              </a:ext>
            </a:extLst>
          </p:cNvPr>
          <p:cNvSpPr>
            <a:spLocks noGrp="1"/>
          </p:cNvSpPr>
          <p:nvPr>
            <p:ph type="sldNum" sz="quarter" idx="12"/>
          </p:nvPr>
        </p:nvSpPr>
        <p:spPr/>
        <p:txBody>
          <a:bodyPr/>
          <a:lstStyle/>
          <a:p>
            <a:fld id="{48BA6828-A96D-474E-9B49-CE9DB7153F12}" type="slidenum">
              <a:rPr lang="en-US" smtClean="0"/>
              <a:t>‹#›</a:t>
            </a:fld>
            <a:endParaRPr lang="en-US" dirty="0"/>
          </a:p>
        </p:txBody>
      </p:sp>
    </p:spTree>
    <p:extLst>
      <p:ext uri="{BB962C8B-B14F-4D97-AF65-F5344CB8AC3E}">
        <p14:creationId xmlns:p14="http://schemas.microsoft.com/office/powerpoint/2010/main" val="400389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D54B00-9BB0-7141-B090-97684CC5A237}"/>
              </a:ext>
            </a:extLst>
          </p:cNvPr>
          <p:cNvSpPr>
            <a:spLocks noGrp="1"/>
          </p:cNvSpPr>
          <p:nvPr>
            <p:ph type="body" idx="1"/>
          </p:nvPr>
        </p:nvSpPr>
        <p:spPr>
          <a:xfrm>
            <a:off x="838200" y="1825625"/>
            <a:ext cx="10515600" cy="39398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951FD064-172C-354B-9843-3AA6E61CE98D}"/>
              </a:ext>
            </a:extLst>
          </p:cNvPr>
          <p:cNvSpPr>
            <a:spLocks noGrp="1"/>
          </p:cNvSpPr>
          <p:nvPr>
            <p:ph type="sldNum" sz="quarter" idx="4"/>
          </p:nvPr>
        </p:nvSpPr>
        <p:spPr>
          <a:xfrm>
            <a:off x="9275618" y="631031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A6828-A96D-474E-9B49-CE9DB7153F12}" type="slidenum">
              <a:rPr lang="en-US" smtClean="0"/>
              <a:t>‹#›</a:t>
            </a:fld>
            <a:endParaRPr lang="en-US" dirty="0"/>
          </a:p>
        </p:txBody>
      </p:sp>
      <p:sp>
        <p:nvSpPr>
          <p:cNvPr id="11" name="Title Placeholder 10">
            <a:extLst>
              <a:ext uri="{FF2B5EF4-FFF2-40B4-BE49-F238E27FC236}">
                <a16:creationId xmlns:a16="http://schemas.microsoft.com/office/drawing/2014/main" id="{64E6D3CB-5D4E-3845-A783-F4AE3EEF0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8" name="Picture 7" descr="A picture containing text&#10;&#10;Description automatically generated">
            <a:extLst>
              <a:ext uri="{FF2B5EF4-FFF2-40B4-BE49-F238E27FC236}">
                <a16:creationId xmlns:a16="http://schemas.microsoft.com/office/drawing/2014/main" id="{73A4E47D-70C5-634A-B9DE-2EEF927BB167}"/>
              </a:ext>
            </a:extLst>
          </p:cNvPr>
          <p:cNvPicPr>
            <a:picLocks noChangeAspect="1"/>
          </p:cNvPicPr>
          <p:nvPr userDrawn="1"/>
        </p:nvPicPr>
        <p:blipFill>
          <a:blip r:embed="rId5"/>
          <a:stretch>
            <a:fillRect/>
          </a:stretch>
        </p:blipFill>
        <p:spPr>
          <a:xfrm>
            <a:off x="291548" y="6226629"/>
            <a:ext cx="3366052" cy="448807"/>
          </a:xfrm>
          <a:prstGeom prst="rect">
            <a:avLst/>
          </a:prstGeom>
        </p:spPr>
      </p:pic>
    </p:spTree>
    <p:extLst>
      <p:ext uri="{BB962C8B-B14F-4D97-AF65-F5344CB8AC3E}">
        <p14:creationId xmlns:p14="http://schemas.microsoft.com/office/powerpoint/2010/main" val="1218473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b="1" kern="1200">
          <a:solidFill>
            <a:srgbClr val="2559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achimplementation@dplh.wa.gov.au" TargetMode="External"/><Relationship Id="rId1" Type="http://schemas.openxmlformats.org/officeDocument/2006/relationships/slideLayout" Target="../slideLayouts/slideLayout2.xml"/><Relationship Id="rId6" Type="http://schemas.openxmlformats.org/officeDocument/2006/relationships/hyperlink" Target="mailto:bojana.degaris@dplh.wa.gov.au" TargetMode="External"/><Relationship Id="rId5" Type="http://schemas.openxmlformats.org/officeDocument/2006/relationships/hyperlink" Target="mailto:cesar.rodriguez@dplh.wa.gov.au" TargetMode="Externa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203F-4D35-214D-85E0-2511FD1B6359}"/>
              </a:ext>
            </a:extLst>
          </p:cNvPr>
          <p:cNvSpPr>
            <a:spLocks noGrp="1"/>
          </p:cNvSpPr>
          <p:nvPr>
            <p:ph type="ctrTitle"/>
          </p:nvPr>
        </p:nvSpPr>
        <p:spPr>
          <a:xfrm>
            <a:off x="1524000" y="2788630"/>
            <a:ext cx="9144000" cy="1280739"/>
          </a:xfrm>
        </p:spPr>
        <p:txBody>
          <a:bodyPr>
            <a:normAutofit fontScale="90000"/>
          </a:bodyPr>
          <a:lstStyle/>
          <a:p>
            <a:r>
              <a:rPr lang="en-US" dirty="0">
                <a:cs typeface="Arial"/>
              </a:rPr>
              <a:t>Co-design Phase 1</a:t>
            </a:r>
            <a:br>
              <a:rPr lang="en-US" dirty="0">
                <a:cs typeface="Arial"/>
              </a:rPr>
            </a:br>
            <a:endParaRPr lang="en-US" dirty="0"/>
          </a:p>
        </p:txBody>
      </p:sp>
      <p:sp>
        <p:nvSpPr>
          <p:cNvPr id="3" name="Subtitle 2">
            <a:extLst>
              <a:ext uri="{FF2B5EF4-FFF2-40B4-BE49-F238E27FC236}">
                <a16:creationId xmlns:a16="http://schemas.microsoft.com/office/drawing/2014/main" id="{E9F2A040-3F38-7842-8AF7-C326016E7C77}"/>
              </a:ext>
            </a:extLst>
          </p:cNvPr>
          <p:cNvSpPr>
            <a:spLocks noGrp="1"/>
          </p:cNvSpPr>
          <p:nvPr>
            <p:ph type="subTitle" idx="1"/>
          </p:nvPr>
        </p:nvSpPr>
        <p:spPr>
          <a:xfrm>
            <a:off x="1524000" y="4069369"/>
            <a:ext cx="9144000" cy="1000496"/>
          </a:xfrm>
        </p:spPr>
        <p:txBody>
          <a:bodyPr/>
          <a:lstStyle/>
          <a:p>
            <a:r>
              <a:rPr lang="en-US" i="1" dirty="0">
                <a:cs typeface="Arial"/>
              </a:rPr>
              <a:t>Aboriginal Cultural Heritage Act 2021</a:t>
            </a:r>
            <a:endParaRPr lang="en-US" i="1" dirty="0"/>
          </a:p>
          <a:p>
            <a:endParaRPr lang="en-US" dirty="0"/>
          </a:p>
        </p:txBody>
      </p:sp>
    </p:spTree>
    <p:extLst>
      <p:ext uri="{BB962C8B-B14F-4D97-AF65-F5344CB8AC3E}">
        <p14:creationId xmlns:p14="http://schemas.microsoft.com/office/powerpoint/2010/main" val="412337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3706-BDDB-4764-A57C-15CA5EC01188}"/>
              </a:ext>
            </a:extLst>
          </p:cNvPr>
          <p:cNvSpPr>
            <a:spLocks noGrp="1"/>
          </p:cNvSpPr>
          <p:nvPr>
            <p:ph type="title"/>
          </p:nvPr>
        </p:nvSpPr>
        <p:spPr>
          <a:xfrm>
            <a:off x="165900" y="77125"/>
            <a:ext cx="11807700" cy="1325563"/>
          </a:xfrm>
        </p:spPr>
        <p:txBody>
          <a:bodyPr/>
          <a:lstStyle/>
          <a:p>
            <a:r>
              <a:rPr lang="en-AU" dirty="0"/>
              <a:t>1. Activity Categories </a:t>
            </a:r>
          </a:p>
        </p:txBody>
      </p:sp>
      <p:sp>
        <p:nvSpPr>
          <p:cNvPr id="3" name="Content Placeholder 2">
            <a:extLst>
              <a:ext uri="{FF2B5EF4-FFF2-40B4-BE49-F238E27FC236}">
                <a16:creationId xmlns:a16="http://schemas.microsoft.com/office/drawing/2014/main" id="{0AA6AE91-AE73-4D15-BF7F-006B20EC6297}"/>
              </a:ext>
            </a:extLst>
          </p:cNvPr>
          <p:cNvSpPr>
            <a:spLocks noGrp="1"/>
          </p:cNvSpPr>
          <p:nvPr>
            <p:ph idx="1"/>
          </p:nvPr>
        </p:nvSpPr>
        <p:spPr>
          <a:xfrm>
            <a:off x="165900" y="1505012"/>
            <a:ext cx="11213300" cy="4355788"/>
          </a:xfrm>
        </p:spPr>
        <p:txBody>
          <a:bodyPr>
            <a:normAutofit/>
          </a:bodyPr>
          <a:lstStyle/>
          <a:p>
            <a:pPr marL="0" indent="0">
              <a:buNone/>
            </a:pPr>
            <a:r>
              <a:rPr lang="en-AU" dirty="0"/>
              <a:t>Co-design questions</a:t>
            </a:r>
          </a:p>
          <a:p>
            <a:pPr marL="514350" indent="-514350">
              <a:buFont typeface="+mj-lt"/>
              <a:buAutoNum type="arabicPeriod"/>
            </a:pPr>
            <a:r>
              <a:rPr lang="en-AU" sz="2400" dirty="0"/>
              <a:t>Having regard to Attachment.1, which activities (if any) do you consider belong in a different category and why?</a:t>
            </a:r>
          </a:p>
          <a:p>
            <a:pPr marL="514350" indent="-514350">
              <a:buFont typeface="+mj-lt"/>
              <a:buAutoNum type="arabicPeriod"/>
            </a:pPr>
            <a:r>
              <a:rPr lang="en-AU" sz="2400" dirty="0"/>
              <a:t>What activities other than those in Attachment 1 should be included in the Activity Categories list?</a:t>
            </a:r>
          </a:p>
          <a:p>
            <a:pPr marL="514350" indent="-514350">
              <a:buFont typeface="+mj-lt"/>
              <a:buAutoNum type="arabicPeriod"/>
            </a:pPr>
            <a:r>
              <a:rPr lang="en-AU" sz="2400" dirty="0"/>
              <a:t>Within which category should additional activities be placed?</a:t>
            </a:r>
          </a:p>
          <a:p>
            <a:pPr marL="514350" indent="-514350">
              <a:buFont typeface="+mj-lt"/>
              <a:buAutoNum type="arabicPeriod"/>
            </a:pPr>
            <a:r>
              <a:rPr lang="en-AU" sz="2400" dirty="0"/>
              <a:t>What other factors, such as frequency of activity and repetition of a proposed activity, need to be considered for the Activity Categories? </a:t>
            </a:r>
          </a:p>
          <a:p>
            <a:endParaRPr lang="en-AU" dirty="0"/>
          </a:p>
        </p:txBody>
      </p:sp>
      <p:sp>
        <p:nvSpPr>
          <p:cNvPr id="4" name="Content Placeholder 2">
            <a:extLst>
              <a:ext uri="{FF2B5EF4-FFF2-40B4-BE49-F238E27FC236}">
                <a16:creationId xmlns:a16="http://schemas.microsoft.com/office/drawing/2014/main" id="{07A56E87-7B08-BE41-855A-A59B8BCF1E89}"/>
              </a:ext>
            </a:extLst>
          </p:cNvPr>
          <p:cNvSpPr txBox="1">
            <a:spLocks/>
          </p:cNvSpPr>
          <p:nvPr/>
        </p:nvSpPr>
        <p:spPr>
          <a:xfrm>
            <a:off x="5138700" y="1437376"/>
            <a:ext cx="6887400" cy="3847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
        <p:nvSpPr>
          <p:cNvPr id="5" name="Content Placeholder 2">
            <a:extLst>
              <a:ext uri="{FF2B5EF4-FFF2-40B4-BE49-F238E27FC236}">
                <a16:creationId xmlns:a16="http://schemas.microsoft.com/office/drawing/2014/main" id="{EC4628BB-C4DC-F540-BB33-4B9B808953CD}"/>
              </a:ext>
            </a:extLst>
          </p:cNvPr>
          <p:cNvSpPr txBox="1">
            <a:spLocks/>
          </p:cNvSpPr>
          <p:nvPr/>
        </p:nvSpPr>
        <p:spPr>
          <a:xfrm>
            <a:off x="7265250" y="1505012"/>
            <a:ext cx="4548900" cy="37456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Tree>
    <p:extLst>
      <p:ext uri="{BB962C8B-B14F-4D97-AF65-F5344CB8AC3E}">
        <p14:creationId xmlns:p14="http://schemas.microsoft.com/office/powerpoint/2010/main" val="409713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F32-7501-4011-B71C-B12BECBE4DA9}"/>
              </a:ext>
            </a:extLst>
          </p:cNvPr>
          <p:cNvSpPr>
            <a:spLocks noGrp="1"/>
          </p:cNvSpPr>
          <p:nvPr>
            <p:ph type="title"/>
          </p:nvPr>
        </p:nvSpPr>
        <p:spPr/>
        <p:txBody>
          <a:bodyPr/>
          <a:lstStyle/>
          <a:p>
            <a:r>
              <a:rPr lang="en-AU" dirty="0"/>
              <a:t>2. ACH Management Code </a:t>
            </a:r>
          </a:p>
        </p:txBody>
      </p:sp>
      <p:sp>
        <p:nvSpPr>
          <p:cNvPr id="3" name="Content Placeholder 2">
            <a:extLst>
              <a:ext uri="{FF2B5EF4-FFF2-40B4-BE49-F238E27FC236}">
                <a16:creationId xmlns:a16="http://schemas.microsoft.com/office/drawing/2014/main" id="{C69378A0-A270-4910-8823-7377FBF6C0C4}"/>
              </a:ext>
            </a:extLst>
          </p:cNvPr>
          <p:cNvSpPr>
            <a:spLocks noGrp="1"/>
          </p:cNvSpPr>
          <p:nvPr>
            <p:ph idx="1"/>
          </p:nvPr>
        </p:nvSpPr>
        <p:spPr/>
        <p:txBody>
          <a:bodyPr>
            <a:normAutofit/>
          </a:bodyPr>
          <a:lstStyle/>
          <a:p>
            <a:pPr marL="0" indent="0">
              <a:buNone/>
            </a:pPr>
            <a:r>
              <a:rPr lang="en-AU" dirty="0"/>
              <a:t>Proponents of activities will need to complete a due diligence assessment in accordance with the Aboriginal Cultural Heritage (ACH) Management Code prior to conducting their activities.</a:t>
            </a:r>
          </a:p>
          <a:p>
            <a:pPr marL="0" indent="0">
              <a:buNone/>
            </a:pPr>
            <a:endParaRPr lang="en-AU" sz="2000" b="1" dirty="0"/>
          </a:p>
        </p:txBody>
      </p:sp>
    </p:spTree>
    <p:extLst>
      <p:ext uri="{BB962C8B-B14F-4D97-AF65-F5344CB8AC3E}">
        <p14:creationId xmlns:p14="http://schemas.microsoft.com/office/powerpoint/2010/main" val="370985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2E02-B73C-4257-807A-39C4AE8EB5B1}"/>
              </a:ext>
            </a:extLst>
          </p:cNvPr>
          <p:cNvSpPr>
            <a:spLocks noGrp="1"/>
          </p:cNvSpPr>
          <p:nvPr>
            <p:ph type="title"/>
          </p:nvPr>
        </p:nvSpPr>
        <p:spPr>
          <a:xfrm>
            <a:off x="92700" y="69367"/>
            <a:ext cx="12006600" cy="1061033"/>
          </a:xfrm>
        </p:spPr>
        <p:txBody>
          <a:bodyPr/>
          <a:lstStyle/>
          <a:p>
            <a:r>
              <a:rPr lang="en-AU" dirty="0"/>
              <a:t>2. ACH Management Code </a:t>
            </a:r>
          </a:p>
        </p:txBody>
      </p:sp>
      <p:sp>
        <p:nvSpPr>
          <p:cNvPr id="3" name="Content Placeholder 2">
            <a:extLst>
              <a:ext uri="{FF2B5EF4-FFF2-40B4-BE49-F238E27FC236}">
                <a16:creationId xmlns:a16="http://schemas.microsoft.com/office/drawing/2014/main" id="{70A50F5E-DC0E-402C-A177-47B7E640C4EB}"/>
              </a:ext>
            </a:extLst>
          </p:cNvPr>
          <p:cNvSpPr>
            <a:spLocks noGrp="1"/>
          </p:cNvSpPr>
          <p:nvPr>
            <p:ph idx="1"/>
          </p:nvPr>
        </p:nvSpPr>
        <p:spPr>
          <a:xfrm>
            <a:off x="262199" y="986401"/>
            <a:ext cx="11193485" cy="5486400"/>
          </a:xfrm>
        </p:spPr>
        <p:txBody>
          <a:bodyPr>
            <a:normAutofit/>
          </a:bodyPr>
          <a:lstStyle/>
          <a:p>
            <a:pPr marL="0" indent="0">
              <a:buNone/>
            </a:pPr>
            <a:r>
              <a:rPr lang="en-AU" dirty="0"/>
              <a:t>Co-design questions </a:t>
            </a:r>
          </a:p>
          <a:p>
            <a:pPr marL="514350" indent="-514350">
              <a:buFont typeface="+mj-lt"/>
              <a:buAutoNum type="arabicPeriod"/>
            </a:pPr>
            <a:r>
              <a:rPr lang="en-AU" sz="2200" dirty="0"/>
              <a:t>What are reasonable, and practicable steps which proponents need to undertake to be informed whether ACH is present within the proposed activity area? </a:t>
            </a:r>
          </a:p>
          <a:p>
            <a:pPr lvl="1"/>
            <a:r>
              <a:rPr lang="en-AU" sz="1800" dirty="0"/>
              <a:t>Should these steps vary depending on e.g. the size of the area to be impacted, the type of activity (minimal, low, medium-high)?</a:t>
            </a:r>
          </a:p>
          <a:p>
            <a:pPr lvl="1"/>
            <a:r>
              <a:rPr lang="en-AU" sz="1800" dirty="0"/>
              <a:t>In what circumstances should an ACH survey be required/not be required?</a:t>
            </a:r>
          </a:p>
          <a:p>
            <a:pPr marL="514350" indent="-514350">
              <a:buFont typeface="+mj-lt"/>
              <a:buAutoNum type="arabicPeriod"/>
            </a:pPr>
            <a:r>
              <a:rPr lang="en-AU" sz="2200" dirty="0"/>
              <a:t>What factors should be considered when determining if a proposed activity will harm ACH? </a:t>
            </a:r>
          </a:p>
          <a:p>
            <a:pPr marL="514350" indent="-514350">
              <a:buFont typeface="+mj-lt"/>
              <a:buAutoNum type="arabicPeriod"/>
            </a:pPr>
            <a:r>
              <a:rPr lang="en-AU" sz="2200" dirty="0"/>
              <a:t>What information will assist to avoid and / or minimise harm to ACH e.g. type of ACH, geographical boundary, whether standalone or part of a large group? </a:t>
            </a:r>
          </a:p>
          <a:p>
            <a:pPr marL="514350" indent="-514350">
              <a:buFont typeface="+mj-lt"/>
              <a:buAutoNum type="arabicPeriod"/>
            </a:pPr>
            <a:r>
              <a:rPr lang="en-AU" sz="2200" dirty="0"/>
              <a:t>How should a proponent be able to demonstrate that it has appropriately undertaken due diligence to ensure that any ACH, and the risk of harm to that ACH, has been appropriately identified?</a:t>
            </a:r>
          </a:p>
          <a:p>
            <a:pPr marL="0" indent="0">
              <a:buNone/>
            </a:pPr>
            <a:endParaRPr lang="en-AU" dirty="0"/>
          </a:p>
        </p:txBody>
      </p:sp>
    </p:spTree>
    <p:extLst>
      <p:ext uri="{BB962C8B-B14F-4D97-AF65-F5344CB8AC3E}">
        <p14:creationId xmlns:p14="http://schemas.microsoft.com/office/powerpoint/2010/main" val="139200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39CF-621B-4329-AA32-4BC3375855FA}"/>
              </a:ext>
            </a:extLst>
          </p:cNvPr>
          <p:cNvSpPr>
            <a:spLocks noGrp="1"/>
          </p:cNvSpPr>
          <p:nvPr>
            <p:ph type="title"/>
          </p:nvPr>
        </p:nvSpPr>
        <p:spPr/>
        <p:txBody>
          <a:bodyPr/>
          <a:lstStyle/>
          <a:p>
            <a:r>
              <a:rPr lang="en-AU" dirty="0"/>
              <a:t>3. Consultation Guidelines </a:t>
            </a:r>
          </a:p>
        </p:txBody>
      </p:sp>
      <p:sp>
        <p:nvSpPr>
          <p:cNvPr id="3" name="Content Placeholder 2">
            <a:extLst>
              <a:ext uri="{FF2B5EF4-FFF2-40B4-BE49-F238E27FC236}">
                <a16:creationId xmlns:a16="http://schemas.microsoft.com/office/drawing/2014/main" id="{9793FEAF-9EDA-434B-8AE3-769B24AA8EB3}"/>
              </a:ext>
            </a:extLst>
          </p:cNvPr>
          <p:cNvSpPr>
            <a:spLocks noGrp="1"/>
          </p:cNvSpPr>
          <p:nvPr>
            <p:ph idx="1"/>
          </p:nvPr>
        </p:nvSpPr>
        <p:spPr/>
        <p:txBody>
          <a:bodyPr/>
          <a:lstStyle/>
          <a:p>
            <a:pPr marL="0" indent="0">
              <a:buNone/>
            </a:pPr>
            <a:r>
              <a:rPr lang="en-AU" dirty="0"/>
              <a:t>Consultation Guidelines will provide the standards that will need to be adhered to in circumstances where consultation is required with Aboriginal people under the Act.</a:t>
            </a:r>
          </a:p>
          <a:p>
            <a:pPr marL="0" indent="0">
              <a:buNone/>
            </a:pPr>
            <a:endParaRPr lang="en-AU" dirty="0"/>
          </a:p>
        </p:txBody>
      </p:sp>
    </p:spTree>
    <p:extLst>
      <p:ext uri="{BB962C8B-B14F-4D97-AF65-F5344CB8AC3E}">
        <p14:creationId xmlns:p14="http://schemas.microsoft.com/office/powerpoint/2010/main" val="384780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3420-05BE-4FDE-B3AD-21D8C7ED19D3}"/>
              </a:ext>
            </a:extLst>
          </p:cNvPr>
          <p:cNvSpPr>
            <a:spLocks noGrp="1"/>
          </p:cNvSpPr>
          <p:nvPr>
            <p:ph type="title"/>
          </p:nvPr>
        </p:nvSpPr>
        <p:spPr>
          <a:xfrm>
            <a:off x="93600" y="121741"/>
            <a:ext cx="12031199" cy="679407"/>
          </a:xfrm>
        </p:spPr>
        <p:txBody>
          <a:bodyPr>
            <a:normAutofit fontScale="90000"/>
          </a:bodyPr>
          <a:lstStyle/>
          <a:p>
            <a:r>
              <a:rPr lang="en-AU" dirty="0"/>
              <a:t>3. Consultation Guidelines </a:t>
            </a:r>
          </a:p>
        </p:txBody>
      </p:sp>
      <p:sp>
        <p:nvSpPr>
          <p:cNvPr id="3" name="Content Placeholder 2">
            <a:extLst>
              <a:ext uri="{FF2B5EF4-FFF2-40B4-BE49-F238E27FC236}">
                <a16:creationId xmlns:a16="http://schemas.microsoft.com/office/drawing/2014/main" id="{FBA31B4B-EE98-44BB-B265-0BC76275BBB3}"/>
              </a:ext>
            </a:extLst>
          </p:cNvPr>
          <p:cNvSpPr>
            <a:spLocks noGrp="1"/>
          </p:cNvSpPr>
          <p:nvPr>
            <p:ph idx="1"/>
          </p:nvPr>
        </p:nvSpPr>
        <p:spPr>
          <a:xfrm>
            <a:off x="319799" y="952348"/>
            <a:ext cx="11094789" cy="5182052"/>
          </a:xfrm>
        </p:spPr>
        <p:txBody>
          <a:bodyPr>
            <a:noAutofit/>
          </a:bodyPr>
          <a:lstStyle/>
          <a:p>
            <a:pPr marL="0" indent="0">
              <a:buNone/>
            </a:pPr>
            <a:r>
              <a:rPr lang="en-AU" sz="1400" b="1" dirty="0"/>
              <a:t>Co-design questions </a:t>
            </a:r>
          </a:p>
          <a:p>
            <a:pPr marL="342900" indent="-342900">
              <a:buFont typeface="+mj-lt"/>
              <a:buAutoNum type="arabicPeriod"/>
            </a:pPr>
            <a:r>
              <a:rPr lang="en-AU" sz="1800" dirty="0"/>
              <a:t>Other than the matters listed in section 101of the Act, what other factors, if any, should the Consultation Guidelines address? </a:t>
            </a:r>
          </a:p>
          <a:p>
            <a:pPr marL="342900" indent="-342900">
              <a:buFont typeface="+mj-lt"/>
              <a:buAutoNum type="arabicPeriod"/>
            </a:pPr>
            <a:r>
              <a:rPr lang="en-AU" sz="1800" dirty="0"/>
              <a:t>With reference to the requirements set out in s101 of the Act: </a:t>
            </a:r>
          </a:p>
          <a:p>
            <a:pPr marL="400050" indent="-400050">
              <a:lnSpc>
                <a:spcPct val="100000"/>
              </a:lnSpc>
              <a:spcBef>
                <a:spcPts val="0"/>
              </a:spcBef>
              <a:buAutoNum type="romanLcPeriod"/>
            </a:pPr>
            <a:r>
              <a:rPr lang="en-AU" sz="1600" dirty="0"/>
              <a:t>What do you consider to be a genuine attempt to contact and consult? </a:t>
            </a:r>
          </a:p>
          <a:p>
            <a:pPr marL="400050" indent="-400050">
              <a:lnSpc>
                <a:spcPct val="100000"/>
              </a:lnSpc>
              <a:spcBef>
                <a:spcPts val="0"/>
              </a:spcBef>
              <a:buAutoNum type="romanLcPeriod"/>
            </a:pPr>
            <a:r>
              <a:rPr lang="en-AU" sz="1600" dirty="0"/>
              <a:t>How much time should be allowed for that consultation to be carried out (also referenced in s139)?</a:t>
            </a:r>
          </a:p>
          <a:p>
            <a:pPr marL="400050" indent="-400050">
              <a:lnSpc>
                <a:spcPct val="100000"/>
              </a:lnSpc>
              <a:spcBef>
                <a:spcPts val="0"/>
              </a:spcBef>
              <a:buAutoNum type="romanLcPeriod"/>
            </a:pPr>
            <a:r>
              <a:rPr lang="en-AU" sz="1600" dirty="0"/>
              <a:t>What is ‘sufficient information’ that a proponent should provide to Aboriginal people and how could that best be provided?</a:t>
            </a:r>
          </a:p>
          <a:p>
            <a:pPr marL="400050" indent="-400050">
              <a:lnSpc>
                <a:spcPct val="100000"/>
              </a:lnSpc>
              <a:spcBef>
                <a:spcPts val="0"/>
              </a:spcBef>
              <a:buAutoNum type="romanLcPeriod"/>
            </a:pPr>
            <a:r>
              <a:rPr lang="en-AU" sz="1600" dirty="0"/>
              <a:t>How should Aboriginal people be able state and explain their position e.g. does it need to be in writing or can it be verbally? If verbally, how should this be captured?</a:t>
            </a:r>
          </a:p>
          <a:p>
            <a:pPr marL="400050" indent="-400050">
              <a:lnSpc>
                <a:spcPct val="100000"/>
              </a:lnSpc>
              <a:spcBef>
                <a:spcPts val="0"/>
              </a:spcBef>
              <a:buAutoNum type="romanLcPeriod"/>
            </a:pPr>
            <a:r>
              <a:rPr lang="en-AU" sz="1600" dirty="0"/>
              <a:t>What information should the proponent and the Aboriginal people be able to reasonably ask of each other e.g. having regard to commercial or cultural sensitivities?</a:t>
            </a:r>
          </a:p>
          <a:p>
            <a:pPr marL="400050" indent="-400050">
              <a:lnSpc>
                <a:spcPct val="100000"/>
              </a:lnSpc>
              <a:spcBef>
                <a:spcPts val="0"/>
              </a:spcBef>
              <a:buAutoNum type="romanLcPeriod"/>
            </a:pPr>
            <a:r>
              <a:rPr lang="en-AU" sz="1600" dirty="0"/>
              <a:t>What are the reasonable steps that a proponent needs to take in order to follow up if they haven’t had a response? Should these be different to the original steps taken to contact and consult and, if so, how?</a:t>
            </a:r>
          </a:p>
          <a:p>
            <a:pPr marL="0" indent="0">
              <a:buNone/>
            </a:pPr>
            <a:r>
              <a:rPr lang="en-AU" sz="1800" dirty="0"/>
              <a:t>3.    Which are the most effective forms of consultation and why? </a:t>
            </a:r>
          </a:p>
          <a:p>
            <a:pPr marL="342900" indent="-342900">
              <a:buAutoNum type="arabicPeriod" startAt="4"/>
            </a:pPr>
            <a:r>
              <a:rPr lang="en-AU" sz="1800" dirty="0"/>
              <a:t>What is considered sufficient or enough consultation?</a:t>
            </a:r>
          </a:p>
          <a:p>
            <a:pPr marL="342900" indent="-342900">
              <a:buAutoNum type="arabicPeriod" startAt="4"/>
            </a:pPr>
            <a:r>
              <a:rPr lang="en-AU" sz="1800" dirty="0"/>
              <a:t>Are there any other factors that would assist with successful consultation?</a:t>
            </a:r>
          </a:p>
        </p:txBody>
      </p:sp>
    </p:spTree>
    <p:extLst>
      <p:ext uri="{BB962C8B-B14F-4D97-AF65-F5344CB8AC3E}">
        <p14:creationId xmlns:p14="http://schemas.microsoft.com/office/powerpoint/2010/main" val="148970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52D-A3D5-47A2-A7DD-A1EA84585E66}"/>
              </a:ext>
            </a:extLst>
          </p:cNvPr>
          <p:cNvSpPr>
            <a:spLocks noGrp="1"/>
          </p:cNvSpPr>
          <p:nvPr>
            <p:ph type="title"/>
          </p:nvPr>
        </p:nvSpPr>
        <p:spPr/>
        <p:txBody>
          <a:bodyPr/>
          <a:lstStyle/>
          <a:p>
            <a:r>
              <a:rPr lang="en-AU" dirty="0"/>
              <a:t>4. Knowledge Holder Guidelines </a:t>
            </a:r>
          </a:p>
        </p:txBody>
      </p:sp>
      <p:sp>
        <p:nvSpPr>
          <p:cNvPr id="3" name="Content Placeholder 2">
            <a:extLst>
              <a:ext uri="{FF2B5EF4-FFF2-40B4-BE49-F238E27FC236}">
                <a16:creationId xmlns:a16="http://schemas.microsoft.com/office/drawing/2014/main" id="{BEEA9746-69E2-4C49-8162-2709EAE3C01A}"/>
              </a:ext>
            </a:extLst>
          </p:cNvPr>
          <p:cNvSpPr>
            <a:spLocks noGrp="1"/>
          </p:cNvSpPr>
          <p:nvPr>
            <p:ph idx="1"/>
          </p:nvPr>
        </p:nvSpPr>
        <p:spPr/>
        <p:txBody>
          <a:bodyPr/>
          <a:lstStyle/>
          <a:p>
            <a:pPr marL="0" indent="0">
              <a:buNone/>
            </a:pPr>
            <a:r>
              <a:rPr lang="en-AU" dirty="0"/>
              <a:t>Knowledge Holder Guidelines are required under section 294 of the Act.</a:t>
            </a:r>
          </a:p>
          <a:p>
            <a:pPr marL="0" indent="0">
              <a:buNone/>
            </a:pPr>
            <a:r>
              <a:rPr lang="en-AU" dirty="0"/>
              <a:t>The knowledge holder guidelines are concerned with the steps required for a proponent and the ACH Council to identify knowledge holders rather than determine who is or isn’t a knowledge holder.</a:t>
            </a:r>
          </a:p>
          <a:p>
            <a:pPr marL="0" indent="0">
              <a:buNone/>
            </a:pPr>
            <a:endParaRPr lang="en-AU" dirty="0"/>
          </a:p>
        </p:txBody>
      </p:sp>
    </p:spTree>
    <p:extLst>
      <p:ext uri="{BB962C8B-B14F-4D97-AF65-F5344CB8AC3E}">
        <p14:creationId xmlns:p14="http://schemas.microsoft.com/office/powerpoint/2010/main" val="2841241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BCE6-EC0C-41F8-8479-B4FD5F5B4B2E}"/>
              </a:ext>
            </a:extLst>
          </p:cNvPr>
          <p:cNvSpPr>
            <a:spLocks noGrp="1"/>
          </p:cNvSpPr>
          <p:nvPr>
            <p:ph type="title"/>
          </p:nvPr>
        </p:nvSpPr>
        <p:spPr/>
        <p:txBody>
          <a:bodyPr/>
          <a:lstStyle/>
          <a:p>
            <a:r>
              <a:rPr lang="en-AU" dirty="0"/>
              <a:t>4. Knowledge Holder Guidelines </a:t>
            </a:r>
          </a:p>
        </p:txBody>
      </p:sp>
      <p:sp>
        <p:nvSpPr>
          <p:cNvPr id="3" name="Content Placeholder 2">
            <a:extLst>
              <a:ext uri="{FF2B5EF4-FFF2-40B4-BE49-F238E27FC236}">
                <a16:creationId xmlns:a16="http://schemas.microsoft.com/office/drawing/2014/main" id="{E3910D58-31C5-4D68-AD8B-B4C7134C057B}"/>
              </a:ext>
            </a:extLst>
          </p:cNvPr>
          <p:cNvSpPr>
            <a:spLocks noGrp="1"/>
          </p:cNvSpPr>
          <p:nvPr>
            <p:ph idx="1"/>
          </p:nvPr>
        </p:nvSpPr>
        <p:spPr>
          <a:xfrm>
            <a:off x="399000" y="1828402"/>
            <a:ext cx="10515600" cy="4313198"/>
          </a:xfrm>
        </p:spPr>
        <p:txBody>
          <a:bodyPr vert="horz" lIns="91440" tIns="45720" rIns="91440" bIns="45720" rtlCol="0" anchor="t">
            <a:normAutofit/>
          </a:bodyPr>
          <a:lstStyle/>
          <a:p>
            <a:pPr marL="0" indent="0">
              <a:buNone/>
            </a:pPr>
            <a:r>
              <a:rPr lang="en-AU" sz="2000" b="1" dirty="0"/>
              <a:t>Co-design questions </a:t>
            </a:r>
          </a:p>
          <a:p>
            <a:pPr marL="0" indent="0">
              <a:buNone/>
            </a:pPr>
            <a:endParaRPr lang="en-AU" sz="1800" dirty="0"/>
          </a:p>
          <a:p>
            <a:pPr marL="342900" indent="-342900">
              <a:buFont typeface="+mj-lt"/>
              <a:buAutoNum type="arabicPeriod"/>
            </a:pPr>
            <a:r>
              <a:rPr lang="en-AU" sz="2200" dirty="0"/>
              <a:t>What reasonable steps should be undertaken by a proponent / ACH Council to identify a knowledge holder for ACH or an area? </a:t>
            </a:r>
          </a:p>
          <a:p>
            <a:pPr marL="342900" indent="-342900">
              <a:buFont typeface="+mj-lt"/>
              <a:buAutoNum type="arabicPeriod"/>
            </a:pPr>
            <a:r>
              <a:rPr lang="en-AU" sz="2200" dirty="0"/>
              <a:t>What are the responsibilities / expectations of persons required to engage knowledge holders once they have been identified? </a:t>
            </a:r>
          </a:p>
          <a:p>
            <a:pPr marL="342900" indent="-342900">
              <a:buFont typeface="+mj-lt"/>
              <a:buAutoNum type="arabicPeriod"/>
            </a:pPr>
            <a:r>
              <a:rPr lang="en-AU" sz="2200" dirty="0"/>
              <a:t>What are the responsibilities of knowledge holders, including to ensure that :</a:t>
            </a:r>
          </a:p>
          <a:p>
            <a:pPr marL="457200" lvl="1" indent="0">
              <a:buNone/>
            </a:pPr>
            <a:r>
              <a:rPr lang="en-AU" sz="1400" dirty="0" err="1"/>
              <a:t>i</a:t>
            </a:r>
            <a:r>
              <a:rPr lang="en-AU" sz="1400" dirty="0"/>
              <a:t>. Their status as a knowledge holder is known by others, in particular the State Government (via the Department of Planning, Lands and Heritage)?</a:t>
            </a:r>
          </a:p>
          <a:p>
            <a:pPr marL="457200" lvl="1" indent="0">
              <a:buNone/>
            </a:pPr>
            <a:r>
              <a:rPr lang="en-AU" sz="1400" dirty="0"/>
              <a:t>ii. They can be contacted to ensure they can be consulted when required? </a:t>
            </a:r>
          </a:p>
        </p:txBody>
      </p:sp>
    </p:spTree>
    <p:extLst>
      <p:ext uri="{BB962C8B-B14F-4D97-AF65-F5344CB8AC3E}">
        <p14:creationId xmlns:p14="http://schemas.microsoft.com/office/powerpoint/2010/main" val="4235919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A9CA-9CD1-482A-9D41-17F0E5788C81}"/>
              </a:ext>
            </a:extLst>
          </p:cNvPr>
          <p:cNvSpPr>
            <a:spLocks noGrp="1"/>
          </p:cNvSpPr>
          <p:nvPr>
            <p:ph type="title"/>
          </p:nvPr>
        </p:nvSpPr>
        <p:spPr/>
        <p:txBody>
          <a:bodyPr/>
          <a:lstStyle/>
          <a:p>
            <a:r>
              <a:rPr lang="en-AU" dirty="0"/>
              <a:t>5. ACH Management Plan Template Guidelines </a:t>
            </a:r>
          </a:p>
        </p:txBody>
      </p:sp>
      <p:sp>
        <p:nvSpPr>
          <p:cNvPr id="3" name="Content Placeholder 2">
            <a:extLst>
              <a:ext uri="{FF2B5EF4-FFF2-40B4-BE49-F238E27FC236}">
                <a16:creationId xmlns:a16="http://schemas.microsoft.com/office/drawing/2014/main" id="{AAC2EF3A-60DE-411C-9B40-A027ED112E78}"/>
              </a:ext>
            </a:extLst>
          </p:cNvPr>
          <p:cNvSpPr>
            <a:spLocks noGrp="1"/>
          </p:cNvSpPr>
          <p:nvPr>
            <p:ph idx="1"/>
          </p:nvPr>
        </p:nvSpPr>
        <p:spPr/>
        <p:txBody>
          <a:bodyPr/>
          <a:lstStyle/>
          <a:p>
            <a:pPr marL="0" indent="0">
              <a:buNone/>
            </a:pPr>
            <a:r>
              <a:rPr lang="en-AU" dirty="0"/>
              <a:t>Develop an ACH management plan template that is in accordance with the requirement under the Act. </a:t>
            </a:r>
          </a:p>
          <a:p>
            <a:pPr marL="0" indent="0">
              <a:buNone/>
            </a:pPr>
            <a:r>
              <a:rPr lang="en-AU" dirty="0"/>
              <a:t>Once finalised all ACH Management Plans submitted to the ACH Council will need to be in accordance with the ACH Management Plan template.</a:t>
            </a:r>
          </a:p>
          <a:p>
            <a:pPr marL="0" indent="0">
              <a:buNone/>
            </a:pPr>
            <a:endParaRPr lang="en-AU" dirty="0"/>
          </a:p>
        </p:txBody>
      </p:sp>
    </p:spTree>
    <p:extLst>
      <p:ext uri="{BB962C8B-B14F-4D97-AF65-F5344CB8AC3E}">
        <p14:creationId xmlns:p14="http://schemas.microsoft.com/office/powerpoint/2010/main" val="2789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1315-5AFA-487F-B94C-E3F0F132531B}"/>
              </a:ext>
            </a:extLst>
          </p:cNvPr>
          <p:cNvSpPr>
            <a:spLocks noGrp="1"/>
          </p:cNvSpPr>
          <p:nvPr>
            <p:ph type="title"/>
          </p:nvPr>
        </p:nvSpPr>
        <p:spPr/>
        <p:txBody>
          <a:bodyPr/>
          <a:lstStyle/>
          <a:p>
            <a:r>
              <a:rPr lang="en-AU" dirty="0"/>
              <a:t>5. ACH Management Plan Template Guidelines </a:t>
            </a:r>
          </a:p>
        </p:txBody>
      </p:sp>
      <p:sp>
        <p:nvSpPr>
          <p:cNvPr id="3" name="Content Placeholder 2">
            <a:extLst>
              <a:ext uri="{FF2B5EF4-FFF2-40B4-BE49-F238E27FC236}">
                <a16:creationId xmlns:a16="http://schemas.microsoft.com/office/drawing/2014/main" id="{6494FBC9-D201-404C-A506-E9F58349E99E}"/>
              </a:ext>
            </a:extLst>
          </p:cNvPr>
          <p:cNvSpPr>
            <a:spLocks noGrp="1"/>
          </p:cNvSpPr>
          <p:nvPr>
            <p:ph idx="1"/>
          </p:nvPr>
        </p:nvSpPr>
        <p:spPr>
          <a:xfrm>
            <a:off x="298200" y="1785156"/>
            <a:ext cx="10808164" cy="4262844"/>
          </a:xfrm>
        </p:spPr>
        <p:txBody>
          <a:bodyPr>
            <a:normAutofit/>
          </a:bodyPr>
          <a:lstStyle/>
          <a:p>
            <a:pPr marL="0" indent="0">
              <a:buNone/>
            </a:pPr>
            <a:r>
              <a:rPr lang="en-AU" sz="1900" b="1" dirty="0"/>
              <a:t>Co-design questions </a:t>
            </a:r>
          </a:p>
          <a:p>
            <a:pPr marL="342900" indent="-342900">
              <a:buFont typeface="+mj-lt"/>
              <a:buAutoNum type="arabicPeriod"/>
            </a:pPr>
            <a:r>
              <a:rPr lang="en-AU" sz="1800" dirty="0"/>
              <a:t>What needs to be considered and included when developing the ACH impact statement?</a:t>
            </a:r>
          </a:p>
          <a:p>
            <a:pPr marL="342900" indent="-342900">
              <a:buFont typeface="+mj-lt"/>
              <a:buAutoNum type="arabicPeriod"/>
            </a:pPr>
            <a:r>
              <a:rPr lang="en-AU" sz="1800" dirty="0"/>
              <a:t>In addition to the items set out in section 137(2), listed on page 2 of this document as well as Appendix 1, is there anything else that could usefully be included in the ACH management plan template?</a:t>
            </a:r>
          </a:p>
          <a:p>
            <a:pPr marL="342900" indent="-342900">
              <a:buFont typeface="+mj-lt"/>
              <a:buAutoNum type="arabicPeriod"/>
            </a:pPr>
            <a:r>
              <a:rPr lang="en-AU" sz="1800" dirty="0"/>
              <a:t>Should there be more than one ACH management plan template to account for variations in size/complexity of propose activities or just one template that accommodates the different levels of information required for proposed activities?</a:t>
            </a:r>
          </a:p>
          <a:p>
            <a:pPr marL="342900" indent="-342900">
              <a:buFont typeface="+mj-lt"/>
              <a:buAutoNum type="arabicPeriod"/>
            </a:pPr>
            <a:r>
              <a:rPr lang="en-AU" sz="1800" dirty="0"/>
              <a:t>If there is more than one ACH management plan template, how should these variations be accommodated and should additional information be required?</a:t>
            </a:r>
          </a:p>
          <a:p>
            <a:pPr marL="342900" indent="-342900">
              <a:buFont typeface="+mj-lt"/>
              <a:buAutoNum type="arabicPeriod"/>
            </a:pPr>
            <a:r>
              <a:rPr lang="en-AU" sz="1800" dirty="0"/>
              <a:t>If only the level of information should change, how would you suggest determining what information is sufficient to take into account the size/complexity of the proposed activity?</a:t>
            </a:r>
          </a:p>
        </p:txBody>
      </p:sp>
    </p:spTree>
    <p:extLst>
      <p:ext uri="{BB962C8B-B14F-4D97-AF65-F5344CB8AC3E}">
        <p14:creationId xmlns:p14="http://schemas.microsoft.com/office/powerpoint/2010/main" val="111503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6536-64C1-4C69-9B1B-26672C192BD6}"/>
              </a:ext>
            </a:extLst>
          </p:cNvPr>
          <p:cNvSpPr>
            <a:spLocks noGrp="1"/>
          </p:cNvSpPr>
          <p:nvPr>
            <p:ph type="title"/>
          </p:nvPr>
        </p:nvSpPr>
        <p:spPr/>
        <p:txBody>
          <a:bodyPr/>
          <a:lstStyle/>
          <a:p>
            <a:r>
              <a:rPr lang="en-AU" dirty="0"/>
              <a:t>6. Time Frames Guidelines</a:t>
            </a:r>
          </a:p>
        </p:txBody>
      </p:sp>
      <p:sp>
        <p:nvSpPr>
          <p:cNvPr id="3" name="Content Placeholder 2">
            <a:extLst>
              <a:ext uri="{FF2B5EF4-FFF2-40B4-BE49-F238E27FC236}">
                <a16:creationId xmlns:a16="http://schemas.microsoft.com/office/drawing/2014/main" id="{115A8CF6-8BD5-4195-B82F-966593EF46C4}"/>
              </a:ext>
            </a:extLst>
          </p:cNvPr>
          <p:cNvSpPr>
            <a:spLocks noGrp="1"/>
          </p:cNvSpPr>
          <p:nvPr>
            <p:ph idx="1"/>
          </p:nvPr>
        </p:nvSpPr>
        <p:spPr/>
        <p:txBody>
          <a:bodyPr/>
          <a:lstStyle/>
          <a:p>
            <a:pPr marL="0" indent="0">
              <a:buNone/>
            </a:pPr>
            <a:r>
              <a:rPr lang="en-AU" dirty="0"/>
              <a:t>The purpose of this codesign is to establish prescribed timeframes associated with ACH Permits and ACH Management Plans. Once finalised the prescribed timeframes will be included in the regulations and will need to be adhered to by the ACH Council, proponents of activities and Aboriginal parties. </a:t>
            </a:r>
          </a:p>
          <a:p>
            <a:pPr marL="0" indent="0">
              <a:buNone/>
            </a:pPr>
            <a:endParaRPr lang="en-AU" dirty="0"/>
          </a:p>
        </p:txBody>
      </p:sp>
    </p:spTree>
    <p:extLst>
      <p:ext uri="{BB962C8B-B14F-4D97-AF65-F5344CB8AC3E}">
        <p14:creationId xmlns:p14="http://schemas.microsoft.com/office/powerpoint/2010/main" val="212319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a:extLst>
              <a:ext uri="{FF2B5EF4-FFF2-40B4-BE49-F238E27FC236}">
                <a16:creationId xmlns:a16="http://schemas.microsoft.com/office/drawing/2014/main" id="{67F47A61-3A18-4508-A493-9AE8C23D4FB5}"/>
              </a:ext>
            </a:extLst>
          </p:cNvPr>
          <p:cNvGraphicFramePr>
            <a:graphicFrameLocks noChangeAspect="1"/>
          </p:cNvGraphicFramePr>
          <p:nvPr>
            <p:custDataLst>
              <p:tags r:id="rId2"/>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spid="_x0000_s6152" name="think-cell Slide" r:id="rId4" imgW="415" imgH="416" progId="TCLayout.ActiveDocument.1">
                  <p:embed/>
                </p:oleObj>
              </mc:Choice>
              <mc:Fallback>
                <p:oleObj name="think-cell Slide" r:id="rId4" imgW="415" imgH="416" progId="TCLayout.ActiveDocument.1">
                  <p:embed/>
                  <p:pic>
                    <p:nvPicPr>
                      <p:cNvPr id="43" name="Object 42" hidden="1">
                        <a:extLst>
                          <a:ext uri="{FF2B5EF4-FFF2-40B4-BE49-F238E27FC236}">
                            <a16:creationId xmlns:a16="http://schemas.microsoft.com/office/drawing/2014/main" id="{67F47A61-3A18-4508-A493-9AE8C23D4FB5}"/>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cxnSp>
        <p:nvCxnSpPr>
          <p:cNvPr id="110" name="Straight Connector 109">
            <a:extLst>
              <a:ext uri="{FF2B5EF4-FFF2-40B4-BE49-F238E27FC236}">
                <a16:creationId xmlns:a16="http://schemas.microsoft.com/office/drawing/2014/main" id="{8C78A68F-1D1A-41B0-B8A8-C74216ED1413}"/>
              </a:ext>
            </a:extLst>
          </p:cNvPr>
          <p:cNvCxnSpPr>
            <a:cxnSpLocks/>
          </p:cNvCxnSpPr>
          <p:nvPr/>
        </p:nvCxnSpPr>
        <p:spPr>
          <a:xfrm>
            <a:off x="5872383" y="2497290"/>
            <a:ext cx="0" cy="332546"/>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384B937-8A06-417B-8BA1-64D8371CB3A3}"/>
              </a:ext>
            </a:extLst>
          </p:cNvPr>
          <p:cNvCxnSpPr>
            <a:cxnSpLocks/>
          </p:cNvCxnSpPr>
          <p:nvPr/>
        </p:nvCxnSpPr>
        <p:spPr>
          <a:xfrm>
            <a:off x="7469284" y="2497290"/>
            <a:ext cx="0" cy="332546"/>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1E7543F-8204-49BB-8DBE-F316686DDEF6}"/>
              </a:ext>
            </a:extLst>
          </p:cNvPr>
          <p:cNvCxnSpPr>
            <a:cxnSpLocks/>
          </p:cNvCxnSpPr>
          <p:nvPr/>
        </p:nvCxnSpPr>
        <p:spPr>
          <a:xfrm>
            <a:off x="7634080" y="2470283"/>
            <a:ext cx="0" cy="357552"/>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0FB4480-732F-4720-B422-4D4D9F82B6D4}"/>
              </a:ext>
            </a:extLst>
          </p:cNvPr>
          <p:cNvCxnSpPr>
            <a:cxnSpLocks/>
          </p:cNvCxnSpPr>
          <p:nvPr/>
        </p:nvCxnSpPr>
        <p:spPr>
          <a:xfrm>
            <a:off x="4529713" y="2484787"/>
            <a:ext cx="0" cy="357552"/>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DBEDEE4-AA9E-4261-BC40-D41DA42D5BF0}"/>
              </a:ext>
            </a:extLst>
          </p:cNvPr>
          <p:cNvPicPr>
            <a:picLocks noChangeAspect="1"/>
          </p:cNvPicPr>
          <p:nvPr/>
        </p:nvPicPr>
        <p:blipFill>
          <a:blip r:embed="rId6"/>
          <a:stretch>
            <a:fillRect/>
          </a:stretch>
        </p:blipFill>
        <p:spPr>
          <a:xfrm>
            <a:off x="-99314" y="3176"/>
            <a:ext cx="12390628" cy="6837129"/>
          </a:xfrm>
          <a:prstGeom prst="rect">
            <a:avLst/>
          </a:prstGeom>
        </p:spPr>
      </p:pic>
      <p:sp>
        <p:nvSpPr>
          <p:cNvPr id="64" name="Title 3">
            <a:extLst>
              <a:ext uri="{FF2B5EF4-FFF2-40B4-BE49-F238E27FC236}">
                <a16:creationId xmlns:a16="http://schemas.microsoft.com/office/drawing/2014/main" id="{F4A310E6-CB25-4F6D-B7B9-61BEE8E14F62}"/>
              </a:ext>
            </a:extLst>
          </p:cNvPr>
          <p:cNvSpPr txBox="1">
            <a:spLocks/>
          </p:cNvSpPr>
          <p:nvPr/>
        </p:nvSpPr>
        <p:spPr>
          <a:xfrm>
            <a:off x="412978" y="-38422"/>
            <a:ext cx="11260391" cy="1308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5595E"/>
                </a:solidFill>
                <a:latin typeface="+mj-lt"/>
                <a:ea typeface="+mj-ea"/>
                <a:cs typeface="+mj-cs"/>
              </a:defRPr>
            </a:lvl1pPr>
          </a:lstStyle>
          <a:p>
            <a:r>
              <a:rPr lang="en-AU" sz="3200" dirty="0"/>
              <a:t>Aboriginal Cultural Heritage Reform</a:t>
            </a:r>
            <a:endParaRPr lang="en-US" sz="1200" dirty="0"/>
          </a:p>
        </p:txBody>
      </p:sp>
    </p:spTree>
    <p:extLst>
      <p:ext uri="{BB962C8B-B14F-4D97-AF65-F5344CB8AC3E}">
        <p14:creationId xmlns:p14="http://schemas.microsoft.com/office/powerpoint/2010/main" val="157301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7605-AE7D-4888-BF53-6549AA8B241A}"/>
              </a:ext>
            </a:extLst>
          </p:cNvPr>
          <p:cNvSpPr>
            <a:spLocks noGrp="1"/>
          </p:cNvSpPr>
          <p:nvPr>
            <p:ph type="title"/>
          </p:nvPr>
        </p:nvSpPr>
        <p:spPr>
          <a:xfrm>
            <a:off x="368300" y="579974"/>
            <a:ext cx="4203700" cy="707886"/>
          </a:xfrm>
        </p:spPr>
        <p:txBody>
          <a:bodyPr>
            <a:normAutofit fontScale="90000"/>
          </a:bodyPr>
          <a:lstStyle/>
          <a:p>
            <a:r>
              <a:rPr lang="en-AU" dirty="0"/>
              <a:t>6. Time Frames Guidelines</a:t>
            </a:r>
          </a:p>
        </p:txBody>
      </p:sp>
      <p:sp>
        <p:nvSpPr>
          <p:cNvPr id="6" name="TextBox 5">
            <a:extLst>
              <a:ext uri="{FF2B5EF4-FFF2-40B4-BE49-F238E27FC236}">
                <a16:creationId xmlns:a16="http://schemas.microsoft.com/office/drawing/2014/main" id="{B026F039-AEF0-473D-BA31-1A4D01309126}"/>
              </a:ext>
            </a:extLst>
          </p:cNvPr>
          <p:cNvSpPr txBox="1"/>
          <p:nvPr/>
        </p:nvSpPr>
        <p:spPr>
          <a:xfrm>
            <a:off x="533400" y="1650999"/>
            <a:ext cx="2679701" cy="1631216"/>
          </a:xfrm>
          <a:prstGeom prst="rect">
            <a:avLst/>
          </a:prstGeom>
          <a:noFill/>
        </p:spPr>
        <p:txBody>
          <a:bodyPr wrap="square" rtlCol="0">
            <a:spAutoFit/>
          </a:bodyPr>
          <a:lstStyle/>
          <a:p>
            <a:r>
              <a:rPr lang="en-AU" sz="2000" b="1" dirty="0"/>
              <a:t>Co-design questions </a:t>
            </a:r>
          </a:p>
          <a:p>
            <a:r>
              <a:rPr lang="en-AU" sz="2000" dirty="0"/>
              <a:t>1. What prescribed timeframes are subject of codesign?</a:t>
            </a:r>
          </a:p>
        </p:txBody>
      </p:sp>
      <p:pic>
        <p:nvPicPr>
          <p:cNvPr id="7" name="Picture 6" descr="Table&#10;&#10;Description automatically generated">
            <a:extLst>
              <a:ext uri="{FF2B5EF4-FFF2-40B4-BE49-F238E27FC236}">
                <a16:creationId xmlns:a16="http://schemas.microsoft.com/office/drawing/2014/main" id="{1A0EA20E-D64F-4307-86CD-5868E4F1B342}"/>
              </a:ext>
            </a:extLst>
          </p:cNvPr>
          <p:cNvPicPr>
            <a:picLocks noChangeAspect="1"/>
          </p:cNvPicPr>
          <p:nvPr/>
        </p:nvPicPr>
        <p:blipFill>
          <a:blip r:embed="rId2"/>
          <a:stretch>
            <a:fillRect/>
          </a:stretch>
        </p:blipFill>
        <p:spPr>
          <a:xfrm>
            <a:off x="4572000" y="-116957"/>
            <a:ext cx="6461760" cy="7299250"/>
          </a:xfrm>
          <a:prstGeom prst="rect">
            <a:avLst/>
          </a:prstGeom>
        </p:spPr>
      </p:pic>
    </p:spTree>
    <p:extLst>
      <p:ext uri="{BB962C8B-B14F-4D97-AF65-F5344CB8AC3E}">
        <p14:creationId xmlns:p14="http://schemas.microsoft.com/office/powerpoint/2010/main" val="913367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264B-94B2-42BA-BDF0-B12FAD66F919}"/>
              </a:ext>
            </a:extLst>
          </p:cNvPr>
          <p:cNvSpPr>
            <a:spLocks noGrp="1"/>
          </p:cNvSpPr>
          <p:nvPr>
            <p:ph type="title"/>
          </p:nvPr>
        </p:nvSpPr>
        <p:spPr/>
        <p:txBody>
          <a:bodyPr/>
          <a:lstStyle/>
          <a:p>
            <a:r>
              <a:rPr lang="en-AU" dirty="0"/>
              <a:t>7. LACHS Fee Guidelines </a:t>
            </a:r>
          </a:p>
        </p:txBody>
      </p:sp>
      <p:sp>
        <p:nvSpPr>
          <p:cNvPr id="3" name="Content Placeholder 2">
            <a:extLst>
              <a:ext uri="{FF2B5EF4-FFF2-40B4-BE49-F238E27FC236}">
                <a16:creationId xmlns:a16="http://schemas.microsoft.com/office/drawing/2014/main" id="{D42D2495-58A0-4A73-A16A-B8F5BFDE1C32}"/>
              </a:ext>
            </a:extLst>
          </p:cNvPr>
          <p:cNvSpPr>
            <a:spLocks noGrp="1"/>
          </p:cNvSpPr>
          <p:nvPr>
            <p:ph idx="1"/>
          </p:nvPr>
        </p:nvSpPr>
        <p:spPr/>
        <p:txBody>
          <a:bodyPr/>
          <a:lstStyle/>
          <a:p>
            <a:pPr marL="0" indent="0">
              <a:buNone/>
            </a:pPr>
            <a:r>
              <a:rPr lang="en-AU" dirty="0"/>
              <a:t>Develop the local ACH service (fees) guidelines (LACHS Fees Guidelines) as required under section 294 of the Act.</a:t>
            </a:r>
          </a:p>
          <a:p>
            <a:pPr marL="0" indent="0">
              <a:buNone/>
            </a:pPr>
            <a:r>
              <a:rPr lang="en-AU" dirty="0"/>
              <a:t>Once appointed a LACHS will be able to charge fees for services to proponents to recoup costs associated with undertaking its statutory role. The fee for service the LACHS is able to charge needs to be in accordance with a schedule that needs to be endorsed by the ACH Council (the Council). The fee schedule that is endorsed by the ACH Council needs to comply with the Council’s own fee guidelines.</a:t>
            </a:r>
          </a:p>
          <a:p>
            <a:pPr marL="0" indent="0">
              <a:buNone/>
            </a:pPr>
            <a:endParaRPr lang="en-AU" dirty="0"/>
          </a:p>
        </p:txBody>
      </p:sp>
    </p:spTree>
    <p:extLst>
      <p:ext uri="{BB962C8B-B14F-4D97-AF65-F5344CB8AC3E}">
        <p14:creationId xmlns:p14="http://schemas.microsoft.com/office/powerpoint/2010/main" val="3743472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6BC9085-C116-467A-840E-1A8F2C229776}"/>
              </a:ext>
            </a:extLst>
          </p:cNvPr>
          <p:cNvGrpSpPr/>
          <p:nvPr/>
        </p:nvGrpSpPr>
        <p:grpSpPr>
          <a:xfrm>
            <a:off x="4404721" y="2110393"/>
            <a:ext cx="3197484" cy="2611234"/>
            <a:chOff x="4108284" y="2368203"/>
            <a:chExt cx="3226718" cy="2369696"/>
          </a:xfrm>
        </p:grpSpPr>
        <p:sp>
          <p:nvSpPr>
            <p:cNvPr id="3" name="TextBox 2">
              <a:extLst>
                <a:ext uri="{FF2B5EF4-FFF2-40B4-BE49-F238E27FC236}">
                  <a16:creationId xmlns:a16="http://schemas.microsoft.com/office/drawing/2014/main" id="{54EFF402-23FF-4773-A8CA-47AFDB7D8BB7}"/>
                </a:ext>
              </a:extLst>
            </p:cNvPr>
            <p:cNvSpPr txBox="1"/>
            <p:nvPr/>
          </p:nvSpPr>
          <p:spPr>
            <a:xfrm>
              <a:off x="4947099" y="3104856"/>
              <a:ext cx="1601815" cy="896390"/>
            </a:xfrm>
            <a:prstGeom prst="rect">
              <a:avLst/>
            </a:prstGeom>
          </p:spPr>
          <p:txBody>
            <a:bodyPr vert="horz" wrap="square" lIns="82953" tIns="41476" rIns="82953" bIns="41476" rtlCol="0" anchor="ctr">
              <a:normAutofit/>
            </a:bodyPr>
            <a:lstStyle/>
            <a:p>
              <a:pPr algn="ctr" defTabSz="414772"/>
              <a:r>
                <a:rPr lang="en-AU" sz="3200" b="1" dirty="0">
                  <a:solidFill>
                    <a:srgbClr val="4B4F55"/>
                  </a:solidFill>
                  <a:latin typeface="Arial" panose="020B0604020202020204" pitchFamily="34" charset="0"/>
                  <a:cs typeface="Arial" panose="020B0604020202020204" pitchFamily="34" charset="0"/>
                </a:rPr>
                <a:t>LACHS</a:t>
              </a:r>
            </a:p>
          </p:txBody>
        </p:sp>
        <p:pic>
          <p:nvPicPr>
            <p:cNvPr id="4" name="Picture 3">
              <a:extLst>
                <a:ext uri="{FF2B5EF4-FFF2-40B4-BE49-F238E27FC236}">
                  <a16:creationId xmlns:a16="http://schemas.microsoft.com/office/drawing/2014/main" id="{6F786AA1-37FC-458A-A465-CCA19A99F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977" y="3192546"/>
              <a:ext cx="851025" cy="742094"/>
            </a:xfrm>
            <a:prstGeom prst="rect">
              <a:avLst/>
            </a:prstGeom>
          </p:spPr>
        </p:pic>
        <p:pic>
          <p:nvPicPr>
            <p:cNvPr id="5" name="Picture 4">
              <a:extLst>
                <a:ext uri="{FF2B5EF4-FFF2-40B4-BE49-F238E27FC236}">
                  <a16:creationId xmlns:a16="http://schemas.microsoft.com/office/drawing/2014/main" id="{7FFD3364-C62A-4D74-8ECD-D5A020E3E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284" y="3204563"/>
              <a:ext cx="833463" cy="718060"/>
            </a:xfrm>
            <a:prstGeom prst="rect">
              <a:avLst/>
            </a:prstGeom>
          </p:spPr>
        </p:pic>
        <p:pic>
          <p:nvPicPr>
            <p:cNvPr id="6" name="Picture 5">
              <a:extLst>
                <a:ext uri="{FF2B5EF4-FFF2-40B4-BE49-F238E27FC236}">
                  <a16:creationId xmlns:a16="http://schemas.microsoft.com/office/drawing/2014/main" id="{B0921DCA-7CAD-4618-9485-5826556D5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819" y="2368203"/>
              <a:ext cx="825236" cy="902822"/>
            </a:xfrm>
            <a:prstGeom prst="rect">
              <a:avLst/>
            </a:prstGeom>
          </p:spPr>
        </p:pic>
        <p:pic>
          <p:nvPicPr>
            <p:cNvPr id="7" name="Picture 6">
              <a:extLst>
                <a:ext uri="{FF2B5EF4-FFF2-40B4-BE49-F238E27FC236}">
                  <a16:creationId xmlns:a16="http://schemas.microsoft.com/office/drawing/2014/main" id="{C1817950-E410-432C-B2DC-423D531BFD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9720" y="3899491"/>
              <a:ext cx="772907" cy="838408"/>
            </a:xfrm>
            <a:prstGeom prst="rect">
              <a:avLst/>
            </a:prstGeom>
          </p:spPr>
        </p:pic>
      </p:grpSp>
      <p:sp>
        <p:nvSpPr>
          <p:cNvPr id="8" name="Rectangle 7">
            <a:extLst>
              <a:ext uri="{FF2B5EF4-FFF2-40B4-BE49-F238E27FC236}">
                <a16:creationId xmlns:a16="http://schemas.microsoft.com/office/drawing/2014/main" id="{B989105D-A9B4-49AC-8D93-7EC7B545EBC1}"/>
              </a:ext>
            </a:extLst>
          </p:cNvPr>
          <p:cNvSpPr/>
          <p:nvPr/>
        </p:nvSpPr>
        <p:spPr>
          <a:xfrm>
            <a:off x="2102788" y="3013036"/>
            <a:ext cx="1382702" cy="624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r>
              <a:rPr lang="en-AU" b="1" dirty="0">
                <a:solidFill>
                  <a:srgbClr val="4B4F55"/>
                </a:solidFill>
                <a:latin typeface="Arial"/>
              </a:rPr>
              <a:t>Proponent</a:t>
            </a:r>
          </a:p>
        </p:txBody>
      </p:sp>
      <p:sp>
        <p:nvSpPr>
          <p:cNvPr id="9" name="Rectangle 8">
            <a:extLst>
              <a:ext uri="{FF2B5EF4-FFF2-40B4-BE49-F238E27FC236}">
                <a16:creationId xmlns:a16="http://schemas.microsoft.com/office/drawing/2014/main" id="{0CE46302-7547-409A-B476-0CAC70E3F633}"/>
              </a:ext>
            </a:extLst>
          </p:cNvPr>
          <p:cNvSpPr/>
          <p:nvPr/>
        </p:nvSpPr>
        <p:spPr>
          <a:xfrm>
            <a:off x="8685146" y="2933091"/>
            <a:ext cx="1458605" cy="757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r>
              <a:rPr lang="en-AU" b="1" dirty="0">
                <a:solidFill>
                  <a:srgbClr val="4B4F55"/>
                </a:solidFill>
                <a:latin typeface="Arial"/>
              </a:rPr>
              <a:t>Local Knowledge Holder</a:t>
            </a:r>
          </a:p>
        </p:txBody>
      </p:sp>
      <p:sp>
        <p:nvSpPr>
          <p:cNvPr id="10" name="Rectangle 9">
            <a:extLst>
              <a:ext uri="{FF2B5EF4-FFF2-40B4-BE49-F238E27FC236}">
                <a16:creationId xmlns:a16="http://schemas.microsoft.com/office/drawing/2014/main" id="{357DDA9E-572D-41B6-AE46-FD3533728384}"/>
              </a:ext>
            </a:extLst>
          </p:cNvPr>
          <p:cNvSpPr/>
          <p:nvPr/>
        </p:nvSpPr>
        <p:spPr>
          <a:xfrm>
            <a:off x="5329712" y="5319299"/>
            <a:ext cx="1360084" cy="535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r>
              <a:rPr lang="en-AU" b="1" dirty="0">
                <a:solidFill>
                  <a:schemeClr val="accent6"/>
                </a:solidFill>
                <a:latin typeface="Arial"/>
              </a:rPr>
              <a:t>ACH Council</a:t>
            </a:r>
          </a:p>
        </p:txBody>
      </p:sp>
      <p:pic>
        <p:nvPicPr>
          <p:cNvPr id="11" name="Picture 10">
            <a:extLst>
              <a:ext uri="{FF2B5EF4-FFF2-40B4-BE49-F238E27FC236}">
                <a16:creationId xmlns:a16="http://schemas.microsoft.com/office/drawing/2014/main" id="{EC32C52F-A860-42AD-96FD-4829BB36AECB}"/>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37642" y="5703343"/>
            <a:ext cx="1025271" cy="1025271"/>
          </a:xfrm>
          <a:prstGeom prst="rect">
            <a:avLst/>
          </a:prstGeom>
        </p:spPr>
      </p:pic>
      <p:pic>
        <p:nvPicPr>
          <p:cNvPr id="12" name="Picture 11">
            <a:extLst>
              <a:ext uri="{FF2B5EF4-FFF2-40B4-BE49-F238E27FC236}">
                <a16:creationId xmlns:a16="http://schemas.microsoft.com/office/drawing/2014/main" id="{84C160BD-0269-40B3-8625-46E6158359E1}"/>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5683" y="2741831"/>
            <a:ext cx="1167254" cy="1167254"/>
          </a:xfrm>
          <a:prstGeom prst="rect">
            <a:avLst/>
          </a:prstGeom>
        </p:spPr>
      </p:pic>
      <p:pic>
        <p:nvPicPr>
          <p:cNvPr id="13" name="Picture 12">
            <a:extLst>
              <a:ext uri="{FF2B5EF4-FFF2-40B4-BE49-F238E27FC236}">
                <a16:creationId xmlns:a16="http://schemas.microsoft.com/office/drawing/2014/main" id="{EF9BFDF1-FBD4-4760-AF1A-97E5E4252424}"/>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0143751" y="2759437"/>
            <a:ext cx="1078673" cy="1078673"/>
          </a:xfrm>
          <a:prstGeom prst="rect">
            <a:avLst/>
          </a:prstGeom>
        </p:spPr>
      </p:pic>
      <p:sp>
        <p:nvSpPr>
          <p:cNvPr id="14" name="Left-Right Arrow 45">
            <a:extLst>
              <a:ext uri="{FF2B5EF4-FFF2-40B4-BE49-F238E27FC236}">
                <a16:creationId xmlns:a16="http://schemas.microsoft.com/office/drawing/2014/main" id="{98F72BE5-9ACB-44F7-87C2-59D59EE37ECA}"/>
              </a:ext>
            </a:extLst>
          </p:cNvPr>
          <p:cNvSpPr/>
          <p:nvPr/>
        </p:nvSpPr>
        <p:spPr>
          <a:xfrm>
            <a:off x="3471690" y="3221436"/>
            <a:ext cx="849999" cy="286563"/>
          </a:xfrm>
          <a:prstGeom prst="leftRightArrow">
            <a:avLst/>
          </a:prstGeom>
          <a:solidFill>
            <a:srgbClr val="D4321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en-AU" sz="1633">
              <a:solidFill>
                <a:srgbClr val="FF0000"/>
              </a:solidFill>
              <a:latin typeface="Arial"/>
            </a:endParaRPr>
          </a:p>
        </p:txBody>
      </p:sp>
      <p:sp>
        <p:nvSpPr>
          <p:cNvPr id="15" name="Left-Right Arrow 46">
            <a:extLst>
              <a:ext uri="{FF2B5EF4-FFF2-40B4-BE49-F238E27FC236}">
                <a16:creationId xmlns:a16="http://schemas.microsoft.com/office/drawing/2014/main" id="{2F6F1126-7611-4D90-9E0F-11AC09272EC5}"/>
              </a:ext>
            </a:extLst>
          </p:cNvPr>
          <p:cNvSpPr/>
          <p:nvPr/>
        </p:nvSpPr>
        <p:spPr>
          <a:xfrm>
            <a:off x="7772559" y="3153743"/>
            <a:ext cx="849999" cy="286563"/>
          </a:xfrm>
          <a:prstGeom prst="leftRightArrow">
            <a:avLst/>
          </a:prstGeom>
          <a:solidFill>
            <a:srgbClr val="D4321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en-AU" sz="1633">
              <a:solidFill>
                <a:srgbClr val="FF0000"/>
              </a:solidFill>
              <a:latin typeface="Arial"/>
            </a:endParaRPr>
          </a:p>
        </p:txBody>
      </p:sp>
      <p:sp>
        <p:nvSpPr>
          <p:cNvPr id="16" name="Left-Right Arrow 47">
            <a:extLst>
              <a:ext uri="{FF2B5EF4-FFF2-40B4-BE49-F238E27FC236}">
                <a16:creationId xmlns:a16="http://schemas.microsoft.com/office/drawing/2014/main" id="{F20B5723-009D-402A-AEDD-4357ABB835BF}"/>
              </a:ext>
            </a:extLst>
          </p:cNvPr>
          <p:cNvSpPr/>
          <p:nvPr/>
        </p:nvSpPr>
        <p:spPr>
          <a:xfrm rot="5400000">
            <a:off x="5716376" y="4865433"/>
            <a:ext cx="574174" cy="286563"/>
          </a:xfrm>
          <a:prstGeom prst="leftRightArrow">
            <a:avLst/>
          </a:prstGeom>
          <a:solidFill>
            <a:srgbClr val="D4321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en-AU" sz="1633">
              <a:solidFill>
                <a:srgbClr val="FF0000"/>
              </a:solidFill>
              <a:latin typeface="Arial"/>
            </a:endParaRPr>
          </a:p>
        </p:txBody>
      </p:sp>
      <p:sp>
        <p:nvSpPr>
          <p:cNvPr id="17" name="Rectangle 16">
            <a:extLst>
              <a:ext uri="{FF2B5EF4-FFF2-40B4-BE49-F238E27FC236}">
                <a16:creationId xmlns:a16="http://schemas.microsoft.com/office/drawing/2014/main" id="{3B86D458-0252-49E0-AE78-9971DCC1D68F}"/>
              </a:ext>
            </a:extLst>
          </p:cNvPr>
          <p:cNvSpPr/>
          <p:nvPr/>
        </p:nvSpPr>
        <p:spPr>
          <a:xfrm>
            <a:off x="4250863" y="1389378"/>
            <a:ext cx="3505200" cy="646331"/>
          </a:xfrm>
          <a:prstGeom prst="rect">
            <a:avLst/>
          </a:prstGeom>
        </p:spPr>
        <p:txBody>
          <a:bodyPr wrap="square">
            <a:spAutoFit/>
          </a:bodyPr>
          <a:lstStyle/>
          <a:p>
            <a:pPr algn="ctr" defTabSz="414772"/>
            <a:r>
              <a:rPr lang="en-AU" b="1" dirty="0">
                <a:solidFill>
                  <a:srgbClr val="4B4F55"/>
                </a:solidFill>
                <a:latin typeface="Arial"/>
              </a:rPr>
              <a:t>NT Party, PBC, CATSI Act or Corporations Act Corporation</a:t>
            </a:r>
          </a:p>
        </p:txBody>
      </p:sp>
      <p:sp>
        <p:nvSpPr>
          <p:cNvPr id="18" name="TextBox 17">
            <a:extLst>
              <a:ext uri="{FF2B5EF4-FFF2-40B4-BE49-F238E27FC236}">
                <a16:creationId xmlns:a16="http://schemas.microsoft.com/office/drawing/2014/main" id="{2D992FBF-327D-4F6E-9708-C06019131E9D}"/>
              </a:ext>
            </a:extLst>
          </p:cNvPr>
          <p:cNvSpPr txBox="1"/>
          <p:nvPr/>
        </p:nvSpPr>
        <p:spPr>
          <a:xfrm>
            <a:off x="2212937" y="233994"/>
            <a:ext cx="8467557" cy="838812"/>
          </a:xfrm>
          <a:prstGeom prst="rect">
            <a:avLst/>
          </a:prstGeom>
        </p:spPr>
        <p:txBody>
          <a:bodyPr vert="horz" wrap="square" lIns="82953" tIns="41476" rIns="82953" bIns="41476" rtlCol="0" anchor="ctr">
            <a:normAutofit/>
          </a:bodyPr>
          <a:lstStyle/>
          <a:p>
            <a:pPr defTabSz="414772"/>
            <a:r>
              <a:rPr lang="en-AU" sz="3200" b="1" dirty="0">
                <a:solidFill>
                  <a:srgbClr val="25595E"/>
                </a:solidFill>
                <a:latin typeface="Arial" panose="020B0604020202020204" pitchFamily="34" charset="0"/>
                <a:cs typeface="Arial" panose="020B0604020202020204" pitchFamily="34" charset="0"/>
              </a:rPr>
              <a:t>7. LACHS Fee Guidelines </a:t>
            </a:r>
          </a:p>
        </p:txBody>
      </p:sp>
    </p:spTree>
    <p:extLst>
      <p:ext uri="{BB962C8B-B14F-4D97-AF65-F5344CB8AC3E}">
        <p14:creationId xmlns:p14="http://schemas.microsoft.com/office/powerpoint/2010/main" val="3180049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9042-1D50-4AE5-A3DE-6599DED7C19B}"/>
              </a:ext>
            </a:extLst>
          </p:cNvPr>
          <p:cNvSpPr>
            <a:spLocks noGrp="1"/>
          </p:cNvSpPr>
          <p:nvPr>
            <p:ph type="title"/>
          </p:nvPr>
        </p:nvSpPr>
        <p:spPr>
          <a:xfrm>
            <a:off x="341400" y="96099"/>
            <a:ext cx="10515600" cy="1325563"/>
          </a:xfrm>
        </p:spPr>
        <p:txBody>
          <a:bodyPr/>
          <a:lstStyle/>
          <a:p>
            <a:r>
              <a:rPr lang="en-AU" dirty="0"/>
              <a:t>7. LACHS Fee Guidelines </a:t>
            </a:r>
          </a:p>
        </p:txBody>
      </p:sp>
      <p:sp>
        <p:nvSpPr>
          <p:cNvPr id="3" name="Content Placeholder 2">
            <a:extLst>
              <a:ext uri="{FF2B5EF4-FFF2-40B4-BE49-F238E27FC236}">
                <a16:creationId xmlns:a16="http://schemas.microsoft.com/office/drawing/2014/main" id="{7904874A-20EE-4D27-9E8B-B23729DCAF88}"/>
              </a:ext>
            </a:extLst>
          </p:cNvPr>
          <p:cNvSpPr>
            <a:spLocks noGrp="1"/>
          </p:cNvSpPr>
          <p:nvPr>
            <p:ph idx="1"/>
          </p:nvPr>
        </p:nvSpPr>
        <p:spPr>
          <a:xfrm>
            <a:off x="255000" y="1690688"/>
            <a:ext cx="10183544" cy="3939845"/>
          </a:xfrm>
        </p:spPr>
        <p:txBody>
          <a:bodyPr>
            <a:normAutofit/>
          </a:bodyPr>
          <a:lstStyle/>
          <a:p>
            <a:pPr marL="0" indent="0">
              <a:buNone/>
            </a:pPr>
            <a:r>
              <a:rPr lang="en-AU" sz="2000" b="1" dirty="0"/>
              <a:t>Co-design questions </a:t>
            </a:r>
          </a:p>
          <a:p>
            <a:pPr marL="342900" indent="-342900">
              <a:buFont typeface="+mj-lt"/>
              <a:buAutoNum type="arabicPeriod"/>
            </a:pPr>
            <a:r>
              <a:rPr lang="en-AU" sz="2200" dirty="0"/>
              <a:t>What types of services should LACHS be able to charge a fee?</a:t>
            </a:r>
          </a:p>
          <a:p>
            <a:pPr marL="342900" indent="-342900">
              <a:buFont typeface="+mj-lt"/>
              <a:buAutoNum type="arabicPeriod"/>
            </a:pPr>
            <a:r>
              <a:rPr lang="en-AU" sz="2200" dirty="0"/>
              <a:t>Should there be different fee structures for different scenarios e.g. different types/sizes of developments and/or impacts to ACH, should there be different fee structures for different types of proponents? </a:t>
            </a:r>
          </a:p>
          <a:p>
            <a:pPr marL="342900" indent="-342900">
              <a:buFont typeface="+mj-lt"/>
              <a:buAutoNum type="arabicPeriod"/>
            </a:pPr>
            <a:r>
              <a:rPr lang="en-AU" sz="2200" dirty="0"/>
              <a:t>What factors should be considered when determining if fees are reasonable? </a:t>
            </a:r>
          </a:p>
          <a:p>
            <a:pPr marL="342900" indent="-342900">
              <a:buFont typeface="+mj-lt"/>
              <a:buAutoNum type="arabicPeriod"/>
            </a:pPr>
            <a:r>
              <a:rPr lang="en-AU" sz="2200" dirty="0"/>
              <a:t>How should geographic differences be factored into the LACHS Fees guidelines?</a:t>
            </a:r>
          </a:p>
          <a:p>
            <a:pPr marL="0" indent="0">
              <a:buNone/>
            </a:pPr>
            <a:endParaRPr lang="en-AU" sz="2200" dirty="0"/>
          </a:p>
          <a:p>
            <a:pPr marL="0" indent="0">
              <a:buNone/>
            </a:pPr>
            <a:endParaRPr lang="en-AU" sz="1800" dirty="0"/>
          </a:p>
        </p:txBody>
      </p:sp>
    </p:spTree>
    <p:extLst>
      <p:ext uri="{BB962C8B-B14F-4D97-AF65-F5344CB8AC3E}">
        <p14:creationId xmlns:p14="http://schemas.microsoft.com/office/powerpoint/2010/main" val="3778279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3F59-1B69-4BA0-8CA4-03278ED721FA}"/>
              </a:ext>
            </a:extLst>
          </p:cNvPr>
          <p:cNvSpPr>
            <a:spLocks noGrp="1"/>
          </p:cNvSpPr>
          <p:nvPr>
            <p:ph type="title"/>
          </p:nvPr>
        </p:nvSpPr>
        <p:spPr/>
        <p:txBody>
          <a:bodyPr/>
          <a:lstStyle/>
          <a:p>
            <a:r>
              <a:rPr lang="en-AU" dirty="0"/>
              <a:t>8. State Significance Guidelines </a:t>
            </a:r>
          </a:p>
        </p:txBody>
      </p:sp>
      <p:sp>
        <p:nvSpPr>
          <p:cNvPr id="3" name="Content Placeholder 2">
            <a:extLst>
              <a:ext uri="{FF2B5EF4-FFF2-40B4-BE49-F238E27FC236}">
                <a16:creationId xmlns:a16="http://schemas.microsoft.com/office/drawing/2014/main" id="{BCBCBDF1-F3C0-4C45-ACAA-C67AE2A2F712}"/>
              </a:ext>
            </a:extLst>
          </p:cNvPr>
          <p:cNvSpPr>
            <a:spLocks noGrp="1"/>
          </p:cNvSpPr>
          <p:nvPr>
            <p:ph idx="1"/>
          </p:nvPr>
        </p:nvSpPr>
        <p:spPr/>
        <p:txBody>
          <a:bodyPr/>
          <a:lstStyle/>
          <a:p>
            <a:pPr marL="0" indent="0">
              <a:buNone/>
            </a:pPr>
            <a:r>
              <a:rPr lang="en-AU" dirty="0"/>
              <a:t>Protecting Aboriginal Cultural Heritage of State significance.</a:t>
            </a:r>
          </a:p>
          <a:p>
            <a:pPr marL="0" indent="0">
              <a:buNone/>
            </a:pPr>
            <a:endParaRPr lang="en-AU" dirty="0"/>
          </a:p>
          <a:p>
            <a:pPr marL="0" indent="0">
              <a:buNone/>
            </a:pPr>
            <a:r>
              <a:rPr lang="en-AU" dirty="0"/>
              <a:t>State Significance Guidelines will include factors to determine whether ACH is of State significance. </a:t>
            </a:r>
          </a:p>
          <a:p>
            <a:pPr marL="0" indent="0">
              <a:buNone/>
            </a:pPr>
            <a:endParaRPr lang="en-AU" dirty="0"/>
          </a:p>
        </p:txBody>
      </p:sp>
    </p:spTree>
    <p:extLst>
      <p:ext uri="{BB962C8B-B14F-4D97-AF65-F5344CB8AC3E}">
        <p14:creationId xmlns:p14="http://schemas.microsoft.com/office/powerpoint/2010/main" val="340601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CEED-831A-44D9-B7D6-A73D5C6AAA2A}"/>
              </a:ext>
            </a:extLst>
          </p:cNvPr>
          <p:cNvSpPr>
            <a:spLocks noGrp="1"/>
          </p:cNvSpPr>
          <p:nvPr>
            <p:ph type="title"/>
          </p:nvPr>
        </p:nvSpPr>
        <p:spPr>
          <a:xfrm>
            <a:off x="399000" y="213925"/>
            <a:ext cx="10515600" cy="1325563"/>
          </a:xfrm>
        </p:spPr>
        <p:txBody>
          <a:bodyPr/>
          <a:lstStyle/>
          <a:p>
            <a:r>
              <a:rPr lang="en-AU" dirty="0"/>
              <a:t>8. State Significance Guidelines </a:t>
            </a:r>
          </a:p>
        </p:txBody>
      </p:sp>
      <p:sp>
        <p:nvSpPr>
          <p:cNvPr id="3" name="Content Placeholder 2">
            <a:extLst>
              <a:ext uri="{FF2B5EF4-FFF2-40B4-BE49-F238E27FC236}">
                <a16:creationId xmlns:a16="http://schemas.microsoft.com/office/drawing/2014/main" id="{87CA95A8-F76B-425B-A769-D70A2D6EA85F}"/>
              </a:ext>
            </a:extLst>
          </p:cNvPr>
          <p:cNvSpPr>
            <a:spLocks noGrp="1"/>
          </p:cNvSpPr>
          <p:nvPr>
            <p:ph idx="1"/>
          </p:nvPr>
        </p:nvSpPr>
        <p:spPr>
          <a:xfrm>
            <a:off x="399000" y="1690402"/>
            <a:ext cx="10709724" cy="3939845"/>
          </a:xfrm>
        </p:spPr>
        <p:txBody>
          <a:bodyPr>
            <a:normAutofit/>
          </a:bodyPr>
          <a:lstStyle/>
          <a:p>
            <a:pPr marL="0" indent="0">
              <a:buNone/>
            </a:pPr>
            <a:r>
              <a:rPr lang="en-AU" b="1" dirty="0"/>
              <a:t>Co-design questions </a:t>
            </a:r>
          </a:p>
          <a:p>
            <a:pPr marL="457200" indent="-457200">
              <a:buFont typeface="+mj-lt"/>
              <a:buAutoNum type="arabicPeriod"/>
            </a:pPr>
            <a:r>
              <a:rPr lang="en-AU" sz="2400" dirty="0"/>
              <a:t>How can the existing heritage conventions as defined in the </a:t>
            </a:r>
            <a:r>
              <a:rPr lang="en-AU" sz="2400" i="1" dirty="0"/>
              <a:t>Burra Charter </a:t>
            </a:r>
            <a:r>
              <a:rPr lang="en-AU" sz="2400" dirty="0"/>
              <a:t>be used to define ACH of State significance? </a:t>
            </a:r>
          </a:p>
          <a:p>
            <a:pPr marL="457200" indent="-457200">
              <a:buFont typeface="+mj-lt"/>
              <a:buAutoNum type="arabicPeriod"/>
            </a:pPr>
            <a:r>
              <a:rPr lang="en-AU" sz="2400" dirty="0"/>
              <a:t>How can they be used to differentiate from ACH that is not of State significance?</a:t>
            </a:r>
          </a:p>
          <a:p>
            <a:pPr marL="457200" indent="-457200">
              <a:buFont typeface="+mj-lt"/>
              <a:buAutoNum type="arabicPeriod"/>
            </a:pPr>
            <a:r>
              <a:rPr lang="en-AU" sz="2400" dirty="0"/>
              <a:t>Are there any other factors that should be considered in determining State significance? </a:t>
            </a:r>
          </a:p>
          <a:p>
            <a:pPr marL="457200" indent="-457200">
              <a:buFont typeface="+mj-lt"/>
              <a:buAutoNum type="arabicPeriod"/>
            </a:pPr>
            <a:r>
              <a:rPr lang="en-AU" sz="2400" dirty="0"/>
              <a:t>What evidence is required to determine State significance? How should the Council take different forms of evidence into consideration?</a:t>
            </a:r>
          </a:p>
        </p:txBody>
      </p:sp>
    </p:spTree>
    <p:extLst>
      <p:ext uri="{BB962C8B-B14F-4D97-AF65-F5344CB8AC3E}">
        <p14:creationId xmlns:p14="http://schemas.microsoft.com/office/powerpoint/2010/main" val="4076966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4DA9-C2CC-4932-88F3-97BF6FCB5335}"/>
              </a:ext>
            </a:extLst>
          </p:cNvPr>
          <p:cNvSpPr>
            <a:spLocks noGrp="1"/>
          </p:cNvSpPr>
          <p:nvPr>
            <p:ph type="title"/>
          </p:nvPr>
        </p:nvSpPr>
        <p:spPr/>
        <p:txBody>
          <a:bodyPr/>
          <a:lstStyle/>
          <a:p>
            <a:r>
              <a:rPr lang="en-AU" dirty="0"/>
              <a:t>9. Protected Area Order Guidelines</a:t>
            </a:r>
          </a:p>
        </p:txBody>
      </p:sp>
      <p:sp>
        <p:nvSpPr>
          <p:cNvPr id="3" name="Content Placeholder 2">
            <a:extLst>
              <a:ext uri="{FF2B5EF4-FFF2-40B4-BE49-F238E27FC236}">
                <a16:creationId xmlns:a16="http://schemas.microsoft.com/office/drawing/2014/main" id="{032B6812-8DF6-4BF3-855C-821C5FE9B72E}"/>
              </a:ext>
            </a:extLst>
          </p:cNvPr>
          <p:cNvSpPr>
            <a:spLocks noGrp="1"/>
          </p:cNvSpPr>
          <p:nvPr>
            <p:ph idx="1"/>
          </p:nvPr>
        </p:nvSpPr>
        <p:spPr/>
        <p:txBody>
          <a:bodyPr/>
          <a:lstStyle/>
          <a:p>
            <a:pPr marL="0" indent="0">
              <a:buNone/>
            </a:pPr>
            <a:r>
              <a:rPr lang="en-AU" dirty="0"/>
              <a:t>Protected Area Order Guidelines are to include the factors to be considered in determining whether Aboriginal cultural heritage is of outstanding significance. </a:t>
            </a:r>
          </a:p>
          <a:p>
            <a:pPr marL="0" indent="0">
              <a:buNone/>
            </a:pPr>
            <a:r>
              <a:rPr lang="en-AU" dirty="0"/>
              <a:t>Under the Act it is a requirement that the Aboriginal cultural heritage in question be of outstanding significance in order for the application to be considered. </a:t>
            </a:r>
          </a:p>
          <a:p>
            <a:pPr marL="0" indent="0">
              <a:buNone/>
            </a:pPr>
            <a:endParaRPr lang="en-AU" dirty="0"/>
          </a:p>
        </p:txBody>
      </p:sp>
    </p:spTree>
    <p:extLst>
      <p:ext uri="{BB962C8B-B14F-4D97-AF65-F5344CB8AC3E}">
        <p14:creationId xmlns:p14="http://schemas.microsoft.com/office/powerpoint/2010/main" val="3357616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FA08-C0BA-42DD-BB30-54C1FA72098C}"/>
              </a:ext>
            </a:extLst>
          </p:cNvPr>
          <p:cNvSpPr>
            <a:spLocks noGrp="1"/>
          </p:cNvSpPr>
          <p:nvPr>
            <p:ph type="title"/>
          </p:nvPr>
        </p:nvSpPr>
        <p:spPr>
          <a:xfrm>
            <a:off x="341400" y="80491"/>
            <a:ext cx="10515600" cy="1325563"/>
          </a:xfrm>
        </p:spPr>
        <p:txBody>
          <a:bodyPr>
            <a:normAutofit fontScale="90000"/>
          </a:bodyPr>
          <a:lstStyle/>
          <a:p>
            <a:br>
              <a:rPr lang="en-AU" dirty="0">
                <a:latin typeface="Arial" panose="020B0604020202020204" pitchFamily="34" charset="0"/>
                <a:ea typeface="Times New Roman" panose="02020603050405020304" pitchFamily="18" charset="0"/>
              </a:rPr>
            </a:br>
            <a:r>
              <a:rPr lang="en-AU" dirty="0">
                <a:latin typeface="Arial" panose="020B0604020202020204" pitchFamily="34" charset="0"/>
                <a:ea typeface="Times New Roman" panose="02020603050405020304" pitchFamily="18" charset="0"/>
              </a:rPr>
              <a:t>9. Protected Area Order Guidelines</a:t>
            </a:r>
            <a:br>
              <a:rPr lang="en-AU" dirty="0">
                <a:latin typeface="Arial" panose="020B0604020202020204" pitchFamily="34" charset="0"/>
                <a:ea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324B9B3F-3BD5-402B-8A97-AFF1698EDB08}"/>
              </a:ext>
            </a:extLst>
          </p:cNvPr>
          <p:cNvSpPr>
            <a:spLocks noGrp="1"/>
          </p:cNvSpPr>
          <p:nvPr>
            <p:ph idx="1"/>
          </p:nvPr>
        </p:nvSpPr>
        <p:spPr>
          <a:xfrm>
            <a:off x="341400" y="1537625"/>
            <a:ext cx="10285411" cy="4315116"/>
          </a:xfrm>
        </p:spPr>
        <p:txBody>
          <a:bodyPr>
            <a:normAutofit/>
          </a:bodyPr>
          <a:lstStyle/>
          <a:p>
            <a:pPr marL="0" indent="0" algn="just">
              <a:lnSpc>
                <a:spcPct val="107000"/>
              </a:lnSpc>
              <a:spcAft>
                <a:spcPts val="800"/>
              </a:spcAft>
              <a:buNone/>
            </a:pPr>
            <a:r>
              <a:rPr lang="en-AU" sz="2300" b="1" dirty="0">
                <a:latin typeface="Arial" panose="020B0604020202020204" pitchFamily="34" charset="0"/>
                <a:ea typeface="Times New Roman" panose="02020603050405020304" pitchFamily="18" charset="0"/>
              </a:rPr>
              <a:t>Co-design questions </a:t>
            </a:r>
          </a:p>
          <a:p>
            <a:pPr marL="457200" indent="-457200" algn="just">
              <a:lnSpc>
                <a:spcPct val="107000"/>
              </a:lnSpc>
              <a:spcAft>
                <a:spcPts val="800"/>
              </a:spcAft>
              <a:buFont typeface="+mj-lt"/>
              <a:buAutoNum type="arabicPeriod"/>
            </a:pPr>
            <a:r>
              <a:rPr lang="en-AU" sz="2000" dirty="0">
                <a:latin typeface="Arial" panose="020B0604020202020204" pitchFamily="34" charset="0"/>
                <a:ea typeface="Times New Roman" panose="02020603050405020304" pitchFamily="18" charset="0"/>
              </a:rPr>
              <a:t>What factors make ACH of outstanding significance? How does this differ compared to other important ACH?</a:t>
            </a:r>
          </a:p>
          <a:p>
            <a:pPr marL="457200" indent="-457200" algn="just">
              <a:lnSpc>
                <a:spcPct val="107000"/>
              </a:lnSpc>
              <a:spcAft>
                <a:spcPts val="800"/>
              </a:spcAft>
              <a:buFont typeface="+mj-lt"/>
              <a:buAutoNum type="arabicPeriod"/>
            </a:pPr>
            <a:r>
              <a:rPr lang="en-AU" sz="2000" dirty="0">
                <a:latin typeface="Arial" panose="020B0604020202020204" pitchFamily="34" charset="0"/>
                <a:ea typeface="Times New Roman" panose="02020603050405020304" pitchFamily="18" charset="0"/>
              </a:rPr>
              <a:t>What are the key factors that knowledge holder(s) need to consider in applying to have ACH declared a protected area?</a:t>
            </a:r>
          </a:p>
          <a:p>
            <a:pPr marL="457200" indent="-457200" algn="just">
              <a:lnSpc>
                <a:spcPct val="107000"/>
              </a:lnSpc>
              <a:spcAft>
                <a:spcPts val="800"/>
              </a:spcAft>
              <a:buFont typeface="+mj-lt"/>
              <a:buAutoNum type="arabicPeriod"/>
            </a:pPr>
            <a:r>
              <a:rPr lang="en-AU" sz="2000" dirty="0">
                <a:latin typeface="Arial" panose="020B0604020202020204" pitchFamily="34" charset="0"/>
                <a:ea typeface="Times New Roman" panose="02020603050405020304" pitchFamily="18" charset="0"/>
              </a:rPr>
              <a:t>What sort of evidence will demonstrate that the ACH is of outstanding significance? What form should that evidence take?</a:t>
            </a:r>
          </a:p>
          <a:p>
            <a:pPr marL="457200" indent="-457200" algn="just">
              <a:lnSpc>
                <a:spcPct val="107000"/>
              </a:lnSpc>
              <a:spcAft>
                <a:spcPts val="800"/>
              </a:spcAft>
              <a:buFont typeface="+mj-lt"/>
              <a:buAutoNum type="arabicPeriod"/>
            </a:pPr>
            <a:r>
              <a:rPr lang="en-AU" sz="2000" dirty="0">
                <a:latin typeface="Arial" panose="020B0604020202020204" pitchFamily="34" charset="0"/>
                <a:ea typeface="Times New Roman" panose="02020603050405020304" pitchFamily="18" charset="0"/>
              </a:rPr>
              <a:t>Does ACH need to be of outstanding significance to more than one knowledge holders to qualify?</a:t>
            </a:r>
          </a:p>
          <a:p>
            <a:pPr marL="0" indent="0" algn="just">
              <a:lnSpc>
                <a:spcPct val="107000"/>
              </a:lnSpc>
              <a:spcAft>
                <a:spcPts val="800"/>
              </a:spcAft>
              <a:buNone/>
            </a:pPr>
            <a:endParaRPr lang="en-AU" sz="2000" dirty="0">
              <a:latin typeface="Arial" panose="020B0604020202020204" pitchFamily="34" charset="0"/>
              <a:ea typeface="Times New Roman" panose="02020603050405020304" pitchFamily="18" charset="0"/>
            </a:endParaRPr>
          </a:p>
          <a:p>
            <a:pPr marL="0" indent="0">
              <a:buNone/>
            </a:pPr>
            <a:endParaRPr lang="en-AU" sz="2000" dirty="0"/>
          </a:p>
        </p:txBody>
      </p:sp>
    </p:spTree>
    <p:extLst>
      <p:ext uri="{BB962C8B-B14F-4D97-AF65-F5344CB8AC3E}">
        <p14:creationId xmlns:p14="http://schemas.microsoft.com/office/powerpoint/2010/main" val="3908464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FE30-3FB3-406A-855C-F4F19A78674B}"/>
              </a:ext>
            </a:extLst>
          </p:cNvPr>
          <p:cNvSpPr>
            <a:spLocks noGrp="1"/>
          </p:cNvSpPr>
          <p:nvPr>
            <p:ph type="title"/>
          </p:nvPr>
        </p:nvSpPr>
        <p:spPr/>
        <p:txBody>
          <a:bodyPr/>
          <a:lstStyle/>
          <a:p>
            <a:r>
              <a:rPr lang="en-AU" dirty="0"/>
              <a:t>10. Substantially Commenced </a:t>
            </a:r>
          </a:p>
        </p:txBody>
      </p:sp>
      <p:sp>
        <p:nvSpPr>
          <p:cNvPr id="3" name="Content Placeholder 2">
            <a:extLst>
              <a:ext uri="{FF2B5EF4-FFF2-40B4-BE49-F238E27FC236}">
                <a16:creationId xmlns:a16="http://schemas.microsoft.com/office/drawing/2014/main" id="{41E90AAE-4370-45E7-BF6A-2F00C298F6AF}"/>
              </a:ext>
            </a:extLst>
          </p:cNvPr>
          <p:cNvSpPr>
            <a:spLocks noGrp="1"/>
          </p:cNvSpPr>
          <p:nvPr>
            <p:ph idx="1"/>
          </p:nvPr>
        </p:nvSpPr>
        <p:spPr/>
        <p:txBody>
          <a:bodyPr/>
          <a:lstStyle/>
          <a:p>
            <a:pPr marL="0" indent="0">
              <a:buNone/>
            </a:pPr>
            <a:r>
              <a:rPr lang="en-AU" dirty="0"/>
              <a:t>Definition of ‘substantially commenced’ as it relates to historical section 18 consents that were previously granted under the </a:t>
            </a:r>
            <a:r>
              <a:rPr lang="en-AU" i="1" dirty="0"/>
              <a:t>Aboriginal Heritage Act 1972.</a:t>
            </a:r>
          </a:p>
          <a:p>
            <a:pPr marL="0" indent="0">
              <a:buNone/>
            </a:pPr>
            <a:endParaRPr lang="en-AU" dirty="0"/>
          </a:p>
        </p:txBody>
      </p:sp>
    </p:spTree>
    <p:extLst>
      <p:ext uri="{BB962C8B-B14F-4D97-AF65-F5344CB8AC3E}">
        <p14:creationId xmlns:p14="http://schemas.microsoft.com/office/powerpoint/2010/main" val="605986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0B7D-53D9-484D-ADE6-A8D084AE5406}"/>
              </a:ext>
            </a:extLst>
          </p:cNvPr>
          <p:cNvSpPr>
            <a:spLocks noGrp="1"/>
          </p:cNvSpPr>
          <p:nvPr>
            <p:ph type="title"/>
          </p:nvPr>
        </p:nvSpPr>
        <p:spPr>
          <a:xfrm>
            <a:off x="355800" y="186538"/>
            <a:ext cx="10515600" cy="1325563"/>
          </a:xfrm>
        </p:spPr>
        <p:txBody>
          <a:bodyPr/>
          <a:lstStyle/>
          <a:p>
            <a:r>
              <a:rPr lang="en-AU" dirty="0"/>
              <a:t>10. Substantially Commenced </a:t>
            </a:r>
          </a:p>
        </p:txBody>
      </p:sp>
      <p:sp>
        <p:nvSpPr>
          <p:cNvPr id="3" name="Content Placeholder 2">
            <a:extLst>
              <a:ext uri="{FF2B5EF4-FFF2-40B4-BE49-F238E27FC236}">
                <a16:creationId xmlns:a16="http://schemas.microsoft.com/office/drawing/2014/main" id="{A4AEAB39-D5DF-4B2C-A730-A43C5AE716E4}"/>
              </a:ext>
            </a:extLst>
          </p:cNvPr>
          <p:cNvSpPr>
            <a:spLocks noGrp="1"/>
          </p:cNvSpPr>
          <p:nvPr>
            <p:ph idx="1"/>
          </p:nvPr>
        </p:nvSpPr>
        <p:spPr>
          <a:xfrm>
            <a:off x="355799" y="1512101"/>
            <a:ext cx="10827065" cy="4643899"/>
          </a:xfrm>
        </p:spPr>
        <p:txBody>
          <a:bodyPr>
            <a:normAutofit fontScale="85000" lnSpcReduction="10000"/>
          </a:bodyPr>
          <a:lstStyle/>
          <a:p>
            <a:pPr marL="0" indent="0">
              <a:buNone/>
            </a:pPr>
            <a:r>
              <a:rPr lang="en-AU" b="1" dirty="0"/>
              <a:t>Co-design questions </a:t>
            </a:r>
          </a:p>
          <a:p>
            <a:pPr marL="0" indent="0">
              <a:lnSpc>
                <a:spcPct val="110000"/>
              </a:lnSpc>
              <a:buNone/>
            </a:pPr>
            <a:endParaRPr lang="en-AU" sz="3100" dirty="0"/>
          </a:p>
          <a:p>
            <a:pPr marL="514350" indent="-514350">
              <a:lnSpc>
                <a:spcPct val="110000"/>
              </a:lnSpc>
              <a:buFont typeface="+mj-lt"/>
              <a:buAutoNum type="arabicPeriod"/>
            </a:pPr>
            <a:r>
              <a:rPr lang="en-AU" sz="3100" dirty="0"/>
              <a:t>What factors should be considered in determining whether the purpose of a section 18 consent has ‘substantially commenced’?</a:t>
            </a:r>
          </a:p>
          <a:p>
            <a:pPr marL="514350" indent="-514350">
              <a:lnSpc>
                <a:spcPct val="110000"/>
              </a:lnSpc>
              <a:buFont typeface="+mj-lt"/>
              <a:buAutoNum type="arabicPeriod"/>
            </a:pPr>
            <a:r>
              <a:rPr lang="en-AU" sz="3100" dirty="0"/>
              <a:t>What kind of evidence can/should be provided for these factors in order to satisfy this requirement?</a:t>
            </a:r>
          </a:p>
          <a:p>
            <a:pPr marL="514350" indent="-514350">
              <a:lnSpc>
                <a:spcPct val="110000"/>
              </a:lnSpc>
              <a:buFont typeface="+mj-lt"/>
              <a:buAutoNum type="arabicPeriod"/>
            </a:pPr>
            <a:r>
              <a:rPr lang="en-AU" sz="3100" dirty="0"/>
              <a:t>Is it only the proponent who can demonstrate whether the project has substantially commenced or can/should other parties also be able to have a view? If so, what kind of evidence should they be able/expected to provide.</a:t>
            </a:r>
          </a:p>
        </p:txBody>
      </p:sp>
    </p:spTree>
    <p:extLst>
      <p:ext uri="{BB962C8B-B14F-4D97-AF65-F5344CB8AC3E}">
        <p14:creationId xmlns:p14="http://schemas.microsoft.com/office/powerpoint/2010/main" val="101756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6608-00D7-492D-B329-6CEB2DBF0CEE}"/>
              </a:ext>
            </a:extLst>
          </p:cNvPr>
          <p:cNvSpPr>
            <a:spLocks noGrp="1"/>
          </p:cNvSpPr>
          <p:nvPr>
            <p:ph type="title"/>
          </p:nvPr>
        </p:nvSpPr>
        <p:spPr>
          <a:xfrm>
            <a:off x="923924" y="351789"/>
            <a:ext cx="7248526" cy="1325563"/>
          </a:xfrm>
        </p:spPr>
        <p:txBody>
          <a:bodyPr/>
          <a:lstStyle/>
          <a:p>
            <a:r>
              <a:rPr lang="en-AU" sz="3200" dirty="0"/>
              <a:t>Work Program 2022 </a:t>
            </a:r>
            <a:br>
              <a:rPr lang="en-AU" dirty="0"/>
            </a:br>
            <a:endParaRPr lang="en-AU" dirty="0"/>
          </a:p>
        </p:txBody>
      </p:sp>
      <p:sp>
        <p:nvSpPr>
          <p:cNvPr id="3" name="Content Placeholder 2">
            <a:extLst>
              <a:ext uri="{FF2B5EF4-FFF2-40B4-BE49-F238E27FC236}">
                <a16:creationId xmlns:a16="http://schemas.microsoft.com/office/drawing/2014/main" id="{28195E8B-1507-4913-9DA7-0A6C3FF62010}"/>
              </a:ext>
            </a:extLst>
          </p:cNvPr>
          <p:cNvSpPr>
            <a:spLocks noGrp="1"/>
          </p:cNvSpPr>
          <p:nvPr>
            <p:ph idx="1"/>
          </p:nvPr>
        </p:nvSpPr>
        <p:spPr>
          <a:xfrm>
            <a:off x="264496" y="1143039"/>
            <a:ext cx="11819187" cy="4960049"/>
          </a:xfrm>
        </p:spPr>
        <p:txBody>
          <a:bodyPr>
            <a:normAutofit fontScale="40000" lnSpcReduction="20000"/>
          </a:bodyPr>
          <a:lstStyle/>
          <a:p>
            <a:pPr marL="0" indent="0" defTabSz="457200">
              <a:lnSpc>
                <a:spcPct val="160000"/>
              </a:lnSpc>
              <a:spcBef>
                <a:spcPts val="0"/>
              </a:spcBef>
              <a:buNone/>
            </a:pPr>
            <a:r>
              <a:rPr lang="en-US" sz="4500" b="1" dirty="0">
                <a:solidFill>
                  <a:schemeClr val="accent6">
                    <a:lumMod val="75000"/>
                  </a:schemeClr>
                </a:solidFill>
              </a:rPr>
              <a:t>Key Tasks </a:t>
            </a:r>
          </a:p>
          <a:p>
            <a:pPr marL="0" indent="0" defTabSz="457200">
              <a:lnSpc>
                <a:spcPct val="160000"/>
              </a:lnSpc>
              <a:spcBef>
                <a:spcPts val="0"/>
              </a:spcBef>
              <a:buNone/>
            </a:pPr>
            <a:endParaRPr lang="en-US" b="1" dirty="0">
              <a:solidFill>
                <a:schemeClr val="accent6">
                  <a:lumMod val="75000"/>
                </a:schemeClr>
              </a:solidFill>
            </a:endParaRP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Co-design of Key Regulations and Guidelines</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Ongoing Community Engagement </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Drafting Regulations with </a:t>
            </a:r>
            <a:r>
              <a:rPr lang="en-AU" sz="6000" dirty="0" err="1">
                <a:solidFill>
                  <a:srgbClr val="2D2F32"/>
                </a:solidFill>
                <a:latin typeface="Arial" panose="020B0604020202020204" pitchFamily="34" charset="0"/>
                <a:cs typeface="Arial" panose="020B0604020202020204" pitchFamily="34" charset="0"/>
              </a:rPr>
              <a:t>PCO</a:t>
            </a:r>
            <a:r>
              <a:rPr lang="en-AU" sz="6000" dirty="0">
                <a:solidFill>
                  <a:srgbClr val="2D2F32"/>
                </a:solidFill>
                <a:latin typeface="Arial" panose="020B0604020202020204" pitchFamily="34" charset="0"/>
                <a:cs typeface="Arial" panose="020B0604020202020204" pitchFamily="34" charset="0"/>
              </a:rPr>
              <a:t> </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Establishing the ACH Council</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Development of new ACH Directory and ICT System </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Developing a model for the Distribution of LACHS $10M Capacity Building</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Rectifying validity and management issues with existing Protected Areas</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Commence education program </a:t>
            </a:r>
          </a:p>
          <a:p>
            <a:pPr marL="457200" lvl="1" indent="0" defTabSz="457200">
              <a:lnSpc>
                <a:spcPct val="150000"/>
              </a:lnSpc>
              <a:spcBef>
                <a:spcPts val="0"/>
              </a:spcBef>
              <a:buNone/>
            </a:pPr>
            <a:endParaRPr lang="en-AU" sz="2600" dirty="0">
              <a:solidFill>
                <a:srgbClr val="2D2F32"/>
              </a:solidFill>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545226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36E6-3953-455C-A84D-C38C476A4067}"/>
              </a:ext>
            </a:extLst>
          </p:cNvPr>
          <p:cNvSpPr>
            <a:spLocks noGrp="1"/>
          </p:cNvSpPr>
          <p:nvPr>
            <p:ph type="title"/>
          </p:nvPr>
        </p:nvSpPr>
        <p:spPr>
          <a:xfrm>
            <a:off x="989202" y="-105785"/>
            <a:ext cx="10515600" cy="1325563"/>
          </a:xfrm>
        </p:spPr>
        <p:txBody>
          <a:bodyPr/>
          <a:lstStyle/>
          <a:p>
            <a:r>
              <a:rPr lang="en-AU" dirty="0"/>
              <a:t>Next steps</a:t>
            </a:r>
          </a:p>
        </p:txBody>
      </p:sp>
      <p:sp>
        <p:nvSpPr>
          <p:cNvPr id="3" name="Content Placeholder 2">
            <a:extLst>
              <a:ext uri="{FF2B5EF4-FFF2-40B4-BE49-F238E27FC236}">
                <a16:creationId xmlns:a16="http://schemas.microsoft.com/office/drawing/2014/main" id="{62B70CD2-C0F5-44C2-9986-4EF06E061F18}"/>
              </a:ext>
            </a:extLst>
          </p:cNvPr>
          <p:cNvSpPr>
            <a:spLocks noGrp="1"/>
          </p:cNvSpPr>
          <p:nvPr>
            <p:ph idx="1"/>
          </p:nvPr>
        </p:nvSpPr>
        <p:spPr>
          <a:xfrm>
            <a:off x="922090" y="934552"/>
            <a:ext cx="9972230" cy="2071083"/>
          </a:xfrm>
        </p:spPr>
        <p:txBody>
          <a:bodyPr>
            <a:normAutofit fontScale="62500" lnSpcReduction="20000"/>
          </a:bodyPr>
          <a:lstStyle/>
          <a:p>
            <a:r>
              <a:rPr lang="en-AU" dirty="0"/>
              <a:t>You can make a submission via the Department of Planning, Lands and Heritage's consultation hub. </a:t>
            </a:r>
          </a:p>
          <a:p>
            <a:r>
              <a:rPr lang="en-AU" dirty="0"/>
              <a:t>You may respond to all of the questions or only those that are of interest to you. </a:t>
            </a:r>
          </a:p>
          <a:p>
            <a:r>
              <a:rPr lang="en-AU" dirty="0"/>
              <a:t>Please take the facts sheet package which will assist you with your submission. </a:t>
            </a:r>
          </a:p>
          <a:p>
            <a:r>
              <a:rPr lang="en-AU" dirty="0"/>
              <a:t>Submissions will be made public.</a:t>
            </a:r>
          </a:p>
          <a:p>
            <a:r>
              <a:rPr lang="en-AU" dirty="0"/>
              <a:t>Additional information will be shared as soon as possible </a:t>
            </a:r>
          </a:p>
          <a:p>
            <a:r>
              <a:rPr lang="en-AU" dirty="0"/>
              <a:t>Contacts: </a:t>
            </a:r>
            <a:r>
              <a:rPr lang="en-AU" dirty="0">
                <a:hlinkClick r:id="rId2"/>
              </a:rPr>
              <a:t>achimplementation@dplh.wa.gov.au</a:t>
            </a:r>
            <a:r>
              <a:rPr lang="en-AU" dirty="0"/>
              <a:t> or</a:t>
            </a:r>
          </a:p>
          <a:p>
            <a:pPr marL="0" indent="0">
              <a:buNone/>
            </a:pPr>
            <a:endParaRPr lang="en-AU" dirty="0"/>
          </a:p>
        </p:txBody>
      </p:sp>
      <p:pic>
        <p:nvPicPr>
          <p:cNvPr id="5" name="Picture 4">
            <a:extLst>
              <a:ext uri="{FF2B5EF4-FFF2-40B4-BE49-F238E27FC236}">
                <a16:creationId xmlns:a16="http://schemas.microsoft.com/office/drawing/2014/main" id="{A009204E-3BF7-4495-AC31-D691534243A7}"/>
              </a:ext>
            </a:extLst>
          </p:cNvPr>
          <p:cNvPicPr>
            <a:picLocks noChangeAspect="1"/>
          </p:cNvPicPr>
          <p:nvPr/>
        </p:nvPicPr>
        <p:blipFill>
          <a:blip r:embed="rId3"/>
          <a:stretch>
            <a:fillRect/>
          </a:stretch>
        </p:blipFill>
        <p:spPr>
          <a:xfrm>
            <a:off x="989203" y="3035424"/>
            <a:ext cx="1734424" cy="2510350"/>
          </a:xfrm>
          <a:prstGeom prst="rect">
            <a:avLst/>
          </a:prstGeom>
        </p:spPr>
      </p:pic>
      <p:pic>
        <p:nvPicPr>
          <p:cNvPr id="7" name="Picture 6">
            <a:extLst>
              <a:ext uri="{FF2B5EF4-FFF2-40B4-BE49-F238E27FC236}">
                <a16:creationId xmlns:a16="http://schemas.microsoft.com/office/drawing/2014/main" id="{2AF8E217-485A-4F49-BE87-CBA07B6527B0}"/>
              </a:ext>
            </a:extLst>
          </p:cNvPr>
          <p:cNvPicPr>
            <a:picLocks noChangeAspect="1"/>
          </p:cNvPicPr>
          <p:nvPr/>
        </p:nvPicPr>
        <p:blipFill>
          <a:blip r:embed="rId4"/>
          <a:stretch>
            <a:fillRect/>
          </a:stretch>
        </p:blipFill>
        <p:spPr>
          <a:xfrm>
            <a:off x="4303750" y="3035424"/>
            <a:ext cx="1627267" cy="2489524"/>
          </a:xfrm>
          <a:prstGeom prst="rect">
            <a:avLst/>
          </a:prstGeom>
        </p:spPr>
      </p:pic>
      <p:sp>
        <p:nvSpPr>
          <p:cNvPr id="8" name="TextBox 7">
            <a:extLst>
              <a:ext uri="{FF2B5EF4-FFF2-40B4-BE49-F238E27FC236}">
                <a16:creationId xmlns:a16="http://schemas.microsoft.com/office/drawing/2014/main" id="{C79EEE89-B524-449F-89D3-D833BF640044}"/>
              </a:ext>
            </a:extLst>
          </p:cNvPr>
          <p:cNvSpPr txBox="1"/>
          <p:nvPr/>
        </p:nvSpPr>
        <p:spPr>
          <a:xfrm>
            <a:off x="754310" y="5545130"/>
            <a:ext cx="4174984" cy="646331"/>
          </a:xfrm>
          <a:prstGeom prst="rect">
            <a:avLst/>
          </a:prstGeom>
          <a:noFill/>
        </p:spPr>
        <p:txBody>
          <a:bodyPr wrap="square" rtlCol="0">
            <a:spAutoFit/>
          </a:bodyPr>
          <a:lstStyle/>
          <a:p>
            <a:r>
              <a:rPr lang="en-AU" dirty="0">
                <a:hlinkClick r:id="rId5"/>
              </a:rPr>
              <a:t>cesar.rodriguez@dplh.wa.gov.au</a:t>
            </a:r>
            <a:endParaRPr lang="en-AU" dirty="0"/>
          </a:p>
          <a:p>
            <a:r>
              <a:rPr lang="en-AU" dirty="0"/>
              <a:t>0428 641 785 </a:t>
            </a:r>
          </a:p>
        </p:txBody>
      </p:sp>
      <p:sp>
        <p:nvSpPr>
          <p:cNvPr id="9" name="TextBox 8">
            <a:extLst>
              <a:ext uri="{FF2B5EF4-FFF2-40B4-BE49-F238E27FC236}">
                <a16:creationId xmlns:a16="http://schemas.microsoft.com/office/drawing/2014/main" id="{77EF1187-482C-4CCA-9E17-E888F17FDCB4}"/>
              </a:ext>
            </a:extLst>
          </p:cNvPr>
          <p:cNvSpPr txBox="1"/>
          <p:nvPr/>
        </p:nvSpPr>
        <p:spPr>
          <a:xfrm>
            <a:off x="4202884" y="5524948"/>
            <a:ext cx="4681057" cy="646331"/>
          </a:xfrm>
          <a:prstGeom prst="rect">
            <a:avLst/>
          </a:prstGeom>
          <a:noFill/>
        </p:spPr>
        <p:txBody>
          <a:bodyPr wrap="square" rtlCol="0">
            <a:spAutoFit/>
          </a:bodyPr>
          <a:lstStyle/>
          <a:p>
            <a:r>
              <a:rPr lang="en-AU" dirty="0">
                <a:hlinkClick r:id="rId6"/>
              </a:rPr>
              <a:t>bojana.degaris@dplh.wa.gov.au</a:t>
            </a:r>
            <a:endParaRPr lang="en-AU" dirty="0"/>
          </a:p>
          <a:p>
            <a:r>
              <a:rPr lang="en-AU" dirty="0"/>
              <a:t>0434 960 261  </a:t>
            </a:r>
          </a:p>
        </p:txBody>
      </p:sp>
    </p:spTree>
    <p:extLst>
      <p:ext uri="{BB962C8B-B14F-4D97-AF65-F5344CB8AC3E}">
        <p14:creationId xmlns:p14="http://schemas.microsoft.com/office/powerpoint/2010/main" val="159066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941E-C836-4F06-A6C9-0E83854CED94}"/>
              </a:ext>
            </a:extLst>
          </p:cNvPr>
          <p:cNvSpPr>
            <a:spLocks noGrp="1"/>
          </p:cNvSpPr>
          <p:nvPr>
            <p:ph type="title"/>
          </p:nvPr>
        </p:nvSpPr>
        <p:spPr>
          <a:xfrm>
            <a:off x="838200" y="147011"/>
            <a:ext cx="10515600" cy="935169"/>
          </a:xfrm>
        </p:spPr>
        <p:txBody>
          <a:bodyPr>
            <a:normAutofit/>
          </a:bodyPr>
          <a:lstStyle/>
          <a:p>
            <a:r>
              <a:rPr lang="en-AU" sz="3600" dirty="0"/>
              <a:t>Key Features of the Act</a:t>
            </a:r>
          </a:p>
        </p:txBody>
      </p:sp>
      <p:sp>
        <p:nvSpPr>
          <p:cNvPr id="3" name="Content Placeholder 2">
            <a:extLst>
              <a:ext uri="{FF2B5EF4-FFF2-40B4-BE49-F238E27FC236}">
                <a16:creationId xmlns:a16="http://schemas.microsoft.com/office/drawing/2014/main" id="{4AB6A24C-AEC9-4FF6-B832-ABD611164251}"/>
              </a:ext>
            </a:extLst>
          </p:cNvPr>
          <p:cNvSpPr>
            <a:spLocks noGrp="1"/>
          </p:cNvSpPr>
          <p:nvPr>
            <p:ph idx="1"/>
          </p:nvPr>
        </p:nvSpPr>
        <p:spPr>
          <a:xfrm>
            <a:off x="329609" y="1082180"/>
            <a:ext cx="11862391" cy="5059457"/>
          </a:xfrm>
        </p:spPr>
        <p:txBody>
          <a:bodyPr>
            <a:noAutofit/>
          </a:bodyPr>
          <a:lstStyle/>
          <a:p>
            <a:pPr marL="180000" lvl="0" indent="-180000" defTabSz="457200">
              <a:lnSpc>
                <a:spcPct val="120000"/>
              </a:lnSpc>
            </a:pPr>
            <a:r>
              <a:rPr lang="en-AU" sz="2400" dirty="0"/>
              <a:t>Aboriginal people determine what is </a:t>
            </a:r>
            <a:r>
              <a:rPr lang="en-AU" sz="2400" i="1" dirty="0"/>
              <a:t>Aboriginal Cultural Heritage </a:t>
            </a:r>
            <a:r>
              <a:rPr lang="en-AU" sz="2400" dirty="0"/>
              <a:t>that</a:t>
            </a:r>
            <a:r>
              <a:rPr lang="en-AU" sz="2400" i="1" dirty="0"/>
              <a:t> </a:t>
            </a:r>
            <a:r>
              <a:rPr lang="en-AU" sz="2400" dirty="0"/>
              <a:t>is protected rather than a Government committee as currently occurs with the ACMC</a:t>
            </a:r>
          </a:p>
          <a:p>
            <a:pPr marL="180000" lvl="0" indent="-180000" defTabSz="457200">
              <a:lnSpc>
                <a:spcPct val="120000"/>
              </a:lnSpc>
            </a:pPr>
            <a:r>
              <a:rPr lang="en-AU" sz="2400" dirty="0"/>
              <a:t>Broader definition of Aboriginal cultural heritage</a:t>
            </a:r>
          </a:p>
          <a:p>
            <a:pPr marL="180000" lvl="0" indent="-180000" defTabSz="457200">
              <a:lnSpc>
                <a:spcPct val="120000"/>
              </a:lnSpc>
            </a:pPr>
            <a:r>
              <a:rPr lang="en-AU" sz="2400" dirty="0"/>
              <a:t>Formal roles for Aboriginal people and organisations</a:t>
            </a:r>
          </a:p>
          <a:p>
            <a:pPr marL="180000" lvl="0" indent="-180000" defTabSz="457200">
              <a:lnSpc>
                <a:spcPct val="120000"/>
              </a:lnSpc>
            </a:pPr>
            <a:r>
              <a:rPr lang="en-AU" sz="2400" dirty="0"/>
              <a:t>Decentralising decision making by establishing Local Aboriginal Cultural Heritage Services (LACHS)</a:t>
            </a:r>
          </a:p>
          <a:p>
            <a:pPr marL="180000" lvl="0" indent="-180000" defTabSz="457200">
              <a:lnSpc>
                <a:spcPct val="120000"/>
              </a:lnSpc>
            </a:pPr>
            <a:r>
              <a:rPr lang="en-AU" sz="2400" dirty="0"/>
              <a:t>Focus on engagement and agreement making between Aboriginal parties and proponents</a:t>
            </a:r>
          </a:p>
          <a:p>
            <a:pPr marL="180000" lvl="0" indent="-180000" defTabSz="457200">
              <a:lnSpc>
                <a:spcPct val="120000"/>
              </a:lnSpc>
            </a:pPr>
            <a:r>
              <a:rPr lang="en-AU" sz="2400" dirty="0"/>
              <a:t>Inclusion of tools and processes to better protect Aboriginal cultural heritage </a:t>
            </a:r>
          </a:p>
          <a:p>
            <a:pPr lvl="0" defTabSz="457200">
              <a:lnSpc>
                <a:spcPct val="120000"/>
              </a:lnSpc>
            </a:pPr>
            <a:r>
              <a:rPr lang="en-AU" sz="2400" dirty="0"/>
              <a:t>Improved Compliance</a:t>
            </a:r>
          </a:p>
          <a:p>
            <a:pPr marL="0" lvl="0" indent="0" defTabSz="457200">
              <a:lnSpc>
                <a:spcPct val="120000"/>
              </a:lnSpc>
              <a:buNone/>
            </a:pPr>
            <a:r>
              <a:rPr lang="en-AU" sz="2000" dirty="0"/>
              <a:t> </a:t>
            </a:r>
          </a:p>
        </p:txBody>
      </p:sp>
    </p:spTree>
    <p:extLst>
      <p:ext uri="{BB962C8B-B14F-4D97-AF65-F5344CB8AC3E}">
        <p14:creationId xmlns:p14="http://schemas.microsoft.com/office/powerpoint/2010/main" val="205889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941E-C836-4F06-A6C9-0E83854CED94}"/>
              </a:ext>
            </a:extLst>
          </p:cNvPr>
          <p:cNvSpPr>
            <a:spLocks noGrp="1"/>
          </p:cNvSpPr>
          <p:nvPr>
            <p:ph type="title"/>
          </p:nvPr>
        </p:nvSpPr>
        <p:spPr>
          <a:xfrm>
            <a:off x="838200" y="147011"/>
            <a:ext cx="10515600" cy="935169"/>
          </a:xfrm>
        </p:spPr>
        <p:txBody>
          <a:bodyPr>
            <a:normAutofit/>
          </a:bodyPr>
          <a:lstStyle/>
          <a:p>
            <a:r>
              <a:rPr lang="en-AU" sz="3600" dirty="0"/>
              <a:t>Key Features of the Act relevant to Co-design</a:t>
            </a:r>
          </a:p>
        </p:txBody>
      </p:sp>
      <p:sp>
        <p:nvSpPr>
          <p:cNvPr id="3" name="Content Placeholder 2">
            <a:extLst>
              <a:ext uri="{FF2B5EF4-FFF2-40B4-BE49-F238E27FC236}">
                <a16:creationId xmlns:a16="http://schemas.microsoft.com/office/drawing/2014/main" id="{4AB6A24C-AEC9-4FF6-B832-ABD611164251}"/>
              </a:ext>
            </a:extLst>
          </p:cNvPr>
          <p:cNvSpPr>
            <a:spLocks noGrp="1"/>
          </p:cNvSpPr>
          <p:nvPr>
            <p:ph idx="1"/>
          </p:nvPr>
        </p:nvSpPr>
        <p:spPr>
          <a:xfrm>
            <a:off x="619424" y="1083820"/>
            <a:ext cx="10515600" cy="5059457"/>
          </a:xfrm>
        </p:spPr>
        <p:txBody>
          <a:bodyPr>
            <a:noAutofit/>
          </a:bodyPr>
          <a:lstStyle/>
          <a:p>
            <a:pPr marL="180000" lvl="0" indent="-180000" defTabSz="457200">
              <a:lnSpc>
                <a:spcPct val="120000"/>
              </a:lnSpc>
            </a:pPr>
            <a:r>
              <a:rPr lang="en-US" sz="2000" dirty="0"/>
              <a:t>Mandates </a:t>
            </a:r>
            <a:r>
              <a:rPr lang="en-US" sz="2000" b="1" dirty="0"/>
              <a:t>consultation</a:t>
            </a:r>
            <a:r>
              <a:rPr lang="en-US" sz="2000" dirty="0"/>
              <a:t> and </a:t>
            </a:r>
            <a:r>
              <a:rPr lang="en-US" sz="2000" b="1" dirty="0"/>
              <a:t>notification</a:t>
            </a:r>
            <a:r>
              <a:rPr lang="en-US" sz="2000" dirty="0"/>
              <a:t> of Aboriginal parties and requires proponents and Aboriginal parties to enter </a:t>
            </a:r>
            <a:r>
              <a:rPr lang="en-US" sz="2000" b="1" dirty="0"/>
              <a:t>negotiations</a:t>
            </a:r>
            <a:r>
              <a:rPr lang="en-US" sz="2000" dirty="0"/>
              <a:t>.</a:t>
            </a:r>
          </a:p>
          <a:p>
            <a:pPr marL="180000" lvl="0" indent="-180000" defTabSz="457200">
              <a:lnSpc>
                <a:spcPct val="120000"/>
              </a:lnSpc>
            </a:pPr>
            <a:r>
              <a:rPr lang="en-US" sz="2000" dirty="0"/>
              <a:t> Replaces section 18 process with a </a:t>
            </a:r>
            <a:r>
              <a:rPr lang="en-US" sz="2000" b="1" dirty="0"/>
              <a:t>tiered approach </a:t>
            </a:r>
            <a:r>
              <a:rPr lang="en-US" sz="2000" dirty="0"/>
              <a:t>to land use applications.</a:t>
            </a:r>
          </a:p>
          <a:p>
            <a:pPr marL="180000" lvl="0" indent="-180000" defTabSz="457200">
              <a:lnSpc>
                <a:spcPct val="120000"/>
              </a:lnSpc>
            </a:pPr>
            <a:r>
              <a:rPr lang="en-US" sz="2000" dirty="0"/>
              <a:t>Provides certainty by:</a:t>
            </a:r>
          </a:p>
          <a:p>
            <a:pPr marL="0" lvl="0" indent="0" defTabSz="457200">
              <a:lnSpc>
                <a:spcPct val="120000"/>
              </a:lnSpc>
              <a:buNone/>
            </a:pPr>
            <a:r>
              <a:rPr lang="en-US" sz="2000" dirty="0"/>
              <a:t>	- specifying the </a:t>
            </a:r>
            <a:r>
              <a:rPr lang="en-US" sz="2000" b="1" dirty="0"/>
              <a:t>activities</a:t>
            </a:r>
            <a:r>
              <a:rPr lang="en-US" sz="2000" dirty="0"/>
              <a:t> will require an approval.</a:t>
            </a:r>
          </a:p>
          <a:p>
            <a:pPr marL="0" lvl="0" indent="0" defTabSz="457200">
              <a:lnSpc>
                <a:spcPct val="120000"/>
              </a:lnSpc>
              <a:buNone/>
            </a:pPr>
            <a:r>
              <a:rPr lang="en-US" sz="2000" dirty="0"/>
              <a:t>	- </a:t>
            </a:r>
            <a:r>
              <a:rPr lang="en-US" sz="2000" b="1" dirty="0"/>
              <a:t>timeframes</a:t>
            </a:r>
            <a:r>
              <a:rPr lang="en-US" sz="2000" dirty="0"/>
              <a:t> associated with an approval process.</a:t>
            </a:r>
          </a:p>
          <a:p>
            <a:pPr marL="0" lvl="0" indent="0" defTabSz="457200">
              <a:lnSpc>
                <a:spcPct val="120000"/>
              </a:lnSpc>
              <a:buNone/>
            </a:pPr>
            <a:r>
              <a:rPr lang="en-US" sz="2000" dirty="0"/>
              <a:t>	- Aboriginal persons to be </a:t>
            </a:r>
            <a:r>
              <a:rPr lang="en-US" sz="2000" b="1" dirty="0"/>
              <a:t>consulted</a:t>
            </a:r>
            <a:r>
              <a:rPr lang="en-US" sz="2000" dirty="0"/>
              <a:t> or </a:t>
            </a:r>
            <a:r>
              <a:rPr lang="en-US" sz="2000" b="1" dirty="0"/>
              <a:t>notified</a:t>
            </a:r>
            <a:r>
              <a:rPr lang="en-US" sz="2000" dirty="0"/>
              <a:t>.</a:t>
            </a:r>
          </a:p>
          <a:p>
            <a:pPr lvl="0" defTabSz="457200">
              <a:lnSpc>
                <a:spcPct val="120000"/>
              </a:lnSpc>
            </a:pPr>
            <a:r>
              <a:rPr lang="en-US" sz="2000" dirty="0"/>
              <a:t>Requires proponents to undertake a </a:t>
            </a:r>
            <a:r>
              <a:rPr lang="en-US" sz="2000" b="1" dirty="0"/>
              <a:t>Due Diligence Assessment </a:t>
            </a:r>
            <a:r>
              <a:rPr lang="en-US" sz="2000" dirty="0"/>
              <a:t>prior to undertaking activities </a:t>
            </a:r>
          </a:p>
          <a:p>
            <a:pPr lvl="0" defTabSz="457200">
              <a:lnSpc>
                <a:spcPct val="120000"/>
              </a:lnSpc>
            </a:pPr>
            <a:r>
              <a:rPr lang="en-US" sz="2000" dirty="0"/>
              <a:t>Includes reference to key </a:t>
            </a:r>
            <a:r>
              <a:rPr lang="en-US" sz="2000" b="1" dirty="0"/>
              <a:t>guideline</a:t>
            </a:r>
            <a:r>
              <a:rPr lang="en-US" sz="2000" dirty="0"/>
              <a:t> documents</a:t>
            </a:r>
            <a:endParaRPr lang="en-AU" sz="2000" dirty="0"/>
          </a:p>
        </p:txBody>
      </p:sp>
    </p:spTree>
    <p:extLst>
      <p:ext uri="{BB962C8B-B14F-4D97-AF65-F5344CB8AC3E}">
        <p14:creationId xmlns:p14="http://schemas.microsoft.com/office/powerpoint/2010/main" val="367306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D0E4E51-1EE7-445F-BCF7-8EAC9657C1A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09"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FD0E4E51-1EE7-445F-BCF7-8EAC9657C1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3">
            <a:extLst>
              <a:ext uri="{FF2B5EF4-FFF2-40B4-BE49-F238E27FC236}">
                <a16:creationId xmlns:a16="http://schemas.microsoft.com/office/drawing/2014/main" id="{74A1C97A-8F2E-4B6D-82F2-B9909AEE457D}"/>
              </a:ext>
            </a:extLst>
          </p:cNvPr>
          <p:cNvSpPr txBox="1">
            <a:spLocks/>
          </p:cNvSpPr>
          <p:nvPr/>
        </p:nvSpPr>
        <p:spPr>
          <a:xfrm>
            <a:off x="360072" y="1361823"/>
            <a:ext cx="112567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5595E"/>
                </a:solidFill>
                <a:latin typeface="+mj-lt"/>
                <a:ea typeface="+mj-ea"/>
                <a:cs typeface="+mj-cs"/>
              </a:defRPr>
            </a:lvl1pPr>
          </a:lstStyle>
          <a:p>
            <a:endParaRPr lang="en-US" sz="1200" dirty="0"/>
          </a:p>
        </p:txBody>
      </p:sp>
      <p:sp>
        <p:nvSpPr>
          <p:cNvPr id="14" name="Title 3">
            <a:extLst>
              <a:ext uri="{FF2B5EF4-FFF2-40B4-BE49-F238E27FC236}">
                <a16:creationId xmlns:a16="http://schemas.microsoft.com/office/drawing/2014/main" id="{BC722962-A0EE-4462-ADF5-88FBE2C36525}"/>
              </a:ext>
            </a:extLst>
          </p:cNvPr>
          <p:cNvSpPr txBox="1">
            <a:spLocks/>
          </p:cNvSpPr>
          <p:nvPr/>
        </p:nvSpPr>
        <p:spPr>
          <a:xfrm>
            <a:off x="305020" y="263581"/>
            <a:ext cx="112567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5595E"/>
                </a:solidFill>
                <a:latin typeface="+mj-lt"/>
                <a:ea typeface="+mj-ea"/>
                <a:cs typeface="+mj-cs"/>
              </a:defRPr>
            </a:lvl1pPr>
          </a:lstStyle>
          <a:p>
            <a:r>
              <a:rPr lang="en-AU" sz="3200" dirty="0"/>
              <a:t>2022 Co-design Schedule </a:t>
            </a:r>
            <a:endParaRPr lang="en-US" sz="1200" dirty="0"/>
          </a:p>
        </p:txBody>
      </p:sp>
      <p:sp>
        <p:nvSpPr>
          <p:cNvPr id="2" name="Rectangle 13">
            <a:extLst>
              <a:ext uri="{FF2B5EF4-FFF2-40B4-BE49-F238E27FC236}">
                <a16:creationId xmlns:a16="http://schemas.microsoft.com/office/drawing/2014/main" id="{2DDA1117-9FD0-4DA8-912E-524C3CAD3B9F}"/>
              </a:ext>
            </a:extLst>
          </p:cNvPr>
          <p:cNvSpPr>
            <a:spLocks noChangeArrowheads="1"/>
          </p:cNvSpPr>
          <p:nvPr/>
        </p:nvSpPr>
        <p:spPr bwMode="auto">
          <a:xfrm>
            <a:off x="575221" y="1194001"/>
            <a:ext cx="21771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dirty="0"/>
          </a:p>
        </p:txBody>
      </p:sp>
      <p:sp>
        <p:nvSpPr>
          <p:cNvPr id="5" name="Rectangle 15">
            <a:extLst>
              <a:ext uri="{FF2B5EF4-FFF2-40B4-BE49-F238E27FC236}">
                <a16:creationId xmlns:a16="http://schemas.microsoft.com/office/drawing/2014/main" id="{6B63616F-A353-4D95-9CBE-13AF273736D0}"/>
              </a:ext>
            </a:extLst>
          </p:cNvPr>
          <p:cNvSpPr>
            <a:spLocks noChangeArrowheads="1"/>
          </p:cNvSpPr>
          <p:nvPr/>
        </p:nvSpPr>
        <p:spPr bwMode="auto">
          <a:xfrm>
            <a:off x="305021" y="1239719"/>
            <a:ext cx="225134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dirty="0"/>
          </a:p>
        </p:txBody>
      </p:sp>
      <p:pic>
        <p:nvPicPr>
          <p:cNvPr id="4" name="Picture 3" descr="Text&#10;&#10;Description automatically generated">
            <a:extLst>
              <a:ext uri="{FF2B5EF4-FFF2-40B4-BE49-F238E27FC236}">
                <a16:creationId xmlns:a16="http://schemas.microsoft.com/office/drawing/2014/main" id="{C74174E8-5B0D-2944-B6D8-0712CACBA233}"/>
              </a:ext>
            </a:extLst>
          </p:cNvPr>
          <p:cNvPicPr>
            <a:picLocks noChangeAspect="1"/>
          </p:cNvPicPr>
          <p:nvPr/>
        </p:nvPicPr>
        <p:blipFill>
          <a:blip r:embed="rId6"/>
          <a:stretch>
            <a:fillRect/>
          </a:stretch>
        </p:blipFill>
        <p:spPr>
          <a:xfrm>
            <a:off x="604631" y="1197454"/>
            <a:ext cx="10982739" cy="5015303"/>
          </a:xfrm>
          <a:prstGeom prst="rect">
            <a:avLst/>
          </a:prstGeom>
        </p:spPr>
      </p:pic>
    </p:spTree>
    <p:extLst>
      <p:ext uri="{BB962C8B-B14F-4D97-AF65-F5344CB8AC3E}">
        <p14:creationId xmlns:p14="http://schemas.microsoft.com/office/powerpoint/2010/main" val="128935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94BA10C-4291-4A7F-9BD8-38F1707B4BE1}"/>
              </a:ext>
            </a:extLst>
          </p:cNvPr>
          <p:cNvSpPr txBox="1"/>
          <p:nvPr/>
        </p:nvSpPr>
        <p:spPr>
          <a:xfrm>
            <a:off x="297711" y="889843"/>
            <a:ext cx="11275828" cy="5078313"/>
          </a:xfrm>
          <a:prstGeom prst="rect">
            <a:avLst/>
          </a:prstGeom>
          <a:noFill/>
        </p:spPr>
        <p:txBody>
          <a:bodyPr wrap="square">
            <a:spAutoFit/>
          </a:bodyPr>
          <a:lstStyle/>
          <a:p>
            <a:r>
              <a:rPr lang="en-AU" b="1" dirty="0">
                <a:solidFill>
                  <a:schemeClr val="accent5">
                    <a:lumMod val="75000"/>
                  </a:schemeClr>
                </a:solidFill>
              </a:rPr>
              <a:t>8. Objects of this Act …</a:t>
            </a:r>
          </a:p>
          <a:p>
            <a:r>
              <a:rPr lang="en-AU" dirty="0"/>
              <a:t>(b) to recognise, protect, conserve and preserve Aboriginal cultural heritage; </a:t>
            </a:r>
          </a:p>
          <a:p>
            <a:r>
              <a:rPr lang="en-AU" dirty="0"/>
              <a:t>(c) to manage activities that may harm Aboriginal cultural heritage in a manner that provides — </a:t>
            </a:r>
          </a:p>
          <a:p>
            <a:r>
              <a:rPr lang="en-AU" dirty="0"/>
              <a:t>	(</a:t>
            </a:r>
            <a:r>
              <a:rPr lang="en-AU" dirty="0" err="1"/>
              <a:t>i</a:t>
            </a:r>
            <a:r>
              <a:rPr lang="en-AU" dirty="0"/>
              <a:t>) clarity, confidence and certainty; and </a:t>
            </a:r>
          </a:p>
          <a:p>
            <a:r>
              <a:rPr lang="en-AU" dirty="0"/>
              <a:t>	(ii) balanced and beneficial outcomes for Aboriginal people and the wider Western Australian    	  	     community; </a:t>
            </a:r>
          </a:p>
          <a:p>
            <a:endParaRPr lang="en-AU" dirty="0"/>
          </a:p>
          <a:p>
            <a:endParaRPr lang="en-AU" dirty="0"/>
          </a:p>
          <a:p>
            <a:r>
              <a:rPr lang="en-AU" b="1" dirty="0">
                <a:solidFill>
                  <a:schemeClr val="accent5">
                    <a:lumMod val="75000"/>
                  </a:schemeClr>
                </a:solidFill>
              </a:rPr>
              <a:t>9. Principles relating to Aboriginal cultural heritage ..</a:t>
            </a:r>
          </a:p>
          <a:p>
            <a:r>
              <a:rPr lang="en-AU" dirty="0"/>
              <a:t>(b) Aboriginal people should, as far as practicable, be involved in — </a:t>
            </a:r>
          </a:p>
          <a:p>
            <a:r>
              <a:rPr lang="en-AU" dirty="0"/>
              <a:t>	(</a:t>
            </a:r>
            <a:r>
              <a:rPr lang="en-AU" dirty="0" err="1"/>
              <a:t>i</a:t>
            </a:r>
            <a:r>
              <a:rPr lang="en-AU" dirty="0"/>
              <a:t>) the recognition, protection, conservation and preservation of Aboriginal cultural heritage; and </a:t>
            </a:r>
          </a:p>
          <a:p>
            <a:r>
              <a:rPr lang="en-AU" dirty="0"/>
              <a:t>	(ii) the management of activities that may harm Aboriginal cultural heritage;</a:t>
            </a:r>
          </a:p>
          <a:p>
            <a:endParaRPr lang="en-AU" dirty="0"/>
          </a:p>
          <a:p>
            <a:endParaRPr lang="en-AU" dirty="0"/>
          </a:p>
          <a:p>
            <a:r>
              <a:rPr lang="en-AU" b="1" dirty="0">
                <a:solidFill>
                  <a:schemeClr val="accent5">
                    <a:lumMod val="75000"/>
                  </a:schemeClr>
                </a:solidFill>
              </a:rPr>
              <a:t>10. Principles relating to management of activities that may harm Aboriginal cultural heritage …</a:t>
            </a:r>
          </a:p>
          <a:p>
            <a:r>
              <a:rPr lang="en-AU" dirty="0"/>
              <a:t>(d) as far as practicable, in order to utilise land for the optimum benefit of the people of Western Australia, the values held by Aboriginal people in relation to Aboriginal cultural heritage should be prioritised when managing activities that may harm Aboriginal cultural heritage. </a:t>
            </a:r>
          </a:p>
        </p:txBody>
      </p:sp>
      <p:sp>
        <p:nvSpPr>
          <p:cNvPr id="12" name="TextBox 11">
            <a:extLst>
              <a:ext uri="{FF2B5EF4-FFF2-40B4-BE49-F238E27FC236}">
                <a16:creationId xmlns:a16="http://schemas.microsoft.com/office/drawing/2014/main" id="{FFB79AC1-292F-4E17-82B6-9E23621A0441}"/>
              </a:ext>
            </a:extLst>
          </p:cNvPr>
          <p:cNvSpPr txBox="1"/>
          <p:nvPr/>
        </p:nvSpPr>
        <p:spPr>
          <a:xfrm>
            <a:off x="363278" y="245700"/>
            <a:ext cx="11828722" cy="584775"/>
          </a:xfrm>
          <a:prstGeom prst="rect">
            <a:avLst/>
          </a:prstGeom>
          <a:noFill/>
        </p:spPr>
        <p:txBody>
          <a:bodyPr wrap="square">
            <a:spAutoFit/>
          </a:bodyPr>
          <a:lstStyle/>
          <a:p>
            <a:r>
              <a:rPr kumimoji="0" lang="en-AU" sz="3200" b="1" i="0" u="none" strike="noStrike" kern="1200" cap="none" spc="0" normalizeH="0" baseline="0" noProof="0" dirty="0">
                <a:ln>
                  <a:noFill/>
                </a:ln>
                <a:solidFill>
                  <a:srgbClr val="25595E"/>
                </a:solidFill>
                <a:effectLst/>
                <a:uLnTx/>
                <a:uFillTx/>
                <a:latin typeface="Arial" panose="020B0604020202020204"/>
                <a:ea typeface="+mj-ea"/>
                <a:cs typeface="+mj-cs"/>
              </a:rPr>
              <a:t>Objects and Principles of the Act relevant to Co-design</a:t>
            </a:r>
            <a:endParaRPr lang="en-AU" sz="3200" dirty="0"/>
          </a:p>
        </p:txBody>
      </p:sp>
    </p:spTree>
    <p:extLst>
      <p:ext uri="{BB962C8B-B14F-4D97-AF65-F5344CB8AC3E}">
        <p14:creationId xmlns:p14="http://schemas.microsoft.com/office/powerpoint/2010/main" val="102208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1653F65-3D29-4847-B81C-DB6E89B8CC7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84"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51653F65-3D29-4847-B81C-DB6E89B8CC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itle 3">
            <a:extLst>
              <a:ext uri="{FF2B5EF4-FFF2-40B4-BE49-F238E27FC236}">
                <a16:creationId xmlns:a16="http://schemas.microsoft.com/office/drawing/2014/main" id="{065717AD-2C77-4656-A1E7-FFB8002A23D9}"/>
              </a:ext>
            </a:extLst>
          </p:cNvPr>
          <p:cNvSpPr txBox="1">
            <a:spLocks/>
          </p:cNvSpPr>
          <p:nvPr/>
        </p:nvSpPr>
        <p:spPr>
          <a:xfrm>
            <a:off x="305020" y="263581"/>
            <a:ext cx="112567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5595E"/>
                </a:solidFill>
                <a:latin typeface="+mj-lt"/>
                <a:ea typeface="+mj-ea"/>
                <a:cs typeface="+mj-cs"/>
              </a:defRPr>
            </a:lvl1pPr>
          </a:lstStyle>
          <a:p>
            <a:r>
              <a:rPr lang="en-AU" sz="3200" dirty="0">
                <a:latin typeface="Arial" panose="020B0604020202020204" pitchFamily="34" charset="0"/>
                <a:cs typeface="Arial" panose="020B0604020202020204" pitchFamily="34" charset="0"/>
              </a:rPr>
              <a:t>Co-design Themes</a:t>
            </a:r>
            <a:endParaRPr lang="en-AU" sz="3200" dirty="0">
              <a:solidFill>
                <a:schemeClr val="accent2">
                  <a:lumMod val="60000"/>
                  <a:lumOff val="40000"/>
                </a:schemeClr>
              </a:solidFill>
            </a:endParaRPr>
          </a:p>
        </p:txBody>
      </p:sp>
      <p:sp>
        <p:nvSpPr>
          <p:cNvPr id="3" name="Rectangle 14">
            <a:extLst>
              <a:ext uri="{FF2B5EF4-FFF2-40B4-BE49-F238E27FC236}">
                <a16:creationId xmlns:a16="http://schemas.microsoft.com/office/drawing/2014/main" id="{EEEF73E0-6233-47D7-B88A-443D2E928232}"/>
              </a:ext>
            </a:extLst>
          </p:cNvPr>
          <p:cNvSpPr>
            <a:spLocks noChangeArrowheads="1"/>
          </p:cNvSpPr>
          <p:nvPr/>
        </p:nvSpPr>
        <p:spPr bwMode="auto">
          <a:xfrm>
            <a:off x="3176" y="14991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pic>
        <p:nvPicPr>
          <p:cNvPr id="5" name="Picture 4">
            <a:extLst>
              <a:ext uri="{FF2B5EF4-FFF2-40B4-BE49-F238E27FC236}">
                <a16:creationId xmlns:a16="http://schemas.microsoft.com/office/drawing/2014/main" id="{3F7CA850-F79D-7700-C091-BDACC2430526}"/>
              </a:ext>
            </a:extLst>
          </p:cNvPr>
          <p:cNvPicPr>
            <a:picLocks noChangeAspect="1"/>
          </p:cNvPicPr>
          <p:nvPr/>
        </p:nvPicPr>
        <p:blipFill>
          <a:blip r:embed="rId6"/>
          <a:stretch>
            <a:fillRect/>
          </a:stretch>
        </p:blipFill>
        <p:spPr>
          <a:xfrm>
            <a:off x="263887" y="1068428"/>
            <a:ext cx="11382703" cy="5209422"/>
          </a:xfrm>
          <a:prstGeom prst="rect">
            <a:avLst/>
          </a:prstGeom>
        </p:spPr>
      </p:pic>
      <p:sp>
        <p:nvSpPr>
          <p:cNvPr id="4" name="Rectangle 3">
            <a:extLst>
              <a:ext uri="{FF2B5EF4-FFF2-40B4-BE49-F238E27FC236}">
                <a16:creationId xmlns:a16="http://schemas.microsoft.com/office/drawing/2014/main" id="{2051DFC3-31D3-4C77-9AA4-8B93DFF21733}"/>
              </a:ext>
            </a:extLst>
          </p:cNvPr>
          <p:cNvSpPr/>
          <p:nvPr/>
        </p:nvSpPr>
        <p:spPr>
          <a:xfrm>
            <a:off x="10738237" y="3009569"/>
            <a:ext cx="97403" cy="10933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E77D756B-821B-41BF-A94B-902D65363815}"/>
              </a:ext>
            </a:extLst>
          </p:cNvPr>
          <p:cNvSpPr txBox="1"/>
          <p:nvPr/>
        </p:nvSpPr>
        <p:spPr>
          <a:xfrm>
            <a:off x="10630895" y="2860482"/>
            <a:ext cx="268356" cy="369332"/>
          </a:xfrm>
          <a:prstGeom prst="rect">
            <a:avLst/>
          </a:prstGeom>
          <a:noFill/>
        </p:spPr>
        <p:txBody>
          <a:bodyPr wrap="square" rtlCol="0">
            <a:spAutoFit/>
          </a:bodyPr>
          <a:lstStyle/>
          <a:p>
            <a:r>
              <a:rPr lang="en-US" dirty="0"/>
              <a:t>n</a:t>
            </a:r>
            <a:endParaRPr lang="en-AU" dirty="0"/>
          </a:p>
        </p:txBody>
      </p:sp>
      <p:sp>
        <p:nvSpPr>
          <p:cNvPr id="8" name="Rectangle 7">
            <a:extLst>
              <a:ext uri="{FF2B5EF4-FFF2-40B4-BE49-F238E27FC236}">
                <a16:creationId xmlns:a16="http://schemas.microsoft.com/office/drawing/2014/main" id="{45AF4D09-5FB0-483E-A854-CA334C2CDA58}"/>
              </a:ext>
            </a:extLst>
          </p:cNvPr>
          <p:cNvSpPr/>
          <p:nvPr/>
        </p:nvSpPr>
        <p:spPr>
          <a:xfrm>
            <a:off x="9281160" y="2959273"/>
            <a:ext cx="1687664" cy="189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9D0FF294-C1B0-4EB0-9AF4-81929281C202}"/>
              </a:ext>
            </a:extLst>
          </p:cNvPr>
          <p:cNvSpPr txBox="1"/>
          <p:nvPr/>
        </p:nvSpPr>
        <p:spPr>
          <a:xfrm>
            <a:off x="9287654" y="2891259"/>
            <a:ext cx="2274073" cy="307777"/>
          </a:xfrm>
          <a:prstGeom prst="rect">
            <a:avLst/>
          </a:prstGeom>
          <a:noFill/>
        </p:spPr>
        <p:txBody>
          <a:bodyPr wrap="square" rtlCol="0">
            <a:spAutoFit/>
          </a:bodyPr>
          <a:lstStyle/>
          <a:p>
            <a:r>
              <a:rPr lang="en-US" sz="1400" b="1" dirty="0"/>
              <a:t>Management Plans</a:t>
            </a:r>
            <a:endParaRPr lang="en-AU" sz="1400" b="1" dirty="0"/>
          </a:p>
        </p:txBody>
      </p:sp>
    </p:spTree>
    <p:extLst>
      <p:ext uri="{BB962C8B-B14F-4D97-AF65-F5344CB8AC3E}">
        <p14:creationId xmlns:p14="http://schemas.microsoft.com/office/powerpoint/2010/main" val="386276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DDD1-0E2D-4D25-8590-313D170B86EF}"/>
              </a:ext>
            </a:extLst>
          </p:cNvPr>
          <p:cNvSpPr>
            <a:spLocks noGrp="1"/>
          </p:cNvSpPr>
          <p:nvPr>
            <p:ph type="title"/>
          </p:nvPr>
        </p:nvSpPr>
        <p:spPr/>
        <p:txBody>
          <a:bodyPr/>
          <a:lstStyle/>
          <a:p>
            <a:r>
              <a:rPr lang="en-AU" dirty="0"/>
              <a:t>1. Activity Categories </a:t>
            </a:r>
          </a:p>
        </p:txBody>
      </p:sp>
      <p:pic>
        <p:nvPicPr>
          <p:cNvPr id="4" name="Picture 3">
            <a:extLst>
              <a:ext uri="{FF2B5EF4-FFF2-40B4-BE49-F238E27FC236}">
                <a16:creationId xmlns:a16="http://schemas.microsoft.com/office/drawing/2014/main" id="{532AE12C-8CA4-494B-9361-7AB9360261D2}"/>
              </a:ext>
            </a:extLst>
          </p:cNvPr>
          <p:cNvPicPr>
            <a:picLocks noChangeAspect="1"/>
          </p:cNvPicPr>
          <p:nvPr/>
        </p:nvPicPr>
        <p:blipFill>
          <a:blip r:embed="rId2"/>
          <a:stretch>
            <a:fillRect/>
          </a:stretch>
        </p:blipFill>
        <p:spPr>
          <a:xfrm>
            <a:off x="1547756" y="1317894"/>
            <a:ext cx="8407113" cy="5066215"/>
          </a:xfrm>
          <a:prstGeom prst="rect">
            <a:avLst/>
          </a:prstGeom>
        </p:spPr>
      </p:pic>
    </p:spTree>
    <p:extLst>
      <p:ext uri="{BB962C8B-B14F-4D97-AF65-F5344CB8AC3E}">
        <p14:creationId xmlns:p14="http://schemas.microsoft.com/office/powerpoint/2010/main" val="24728439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ACHB">
      <a:dk1>
        <a:srgbClr val="000000"/>
      </a:dk1>
      <a:lt1>
        <a:srgbClr val="FFFFFF"/>
      </a:lt1>
      <a:dk2>
        <a:srgbClr val="24595D"/>
      </a:dk2>
      <a:lt2>
        <a:srgbClr val="E7E6E6"/>
      </a:lt2>
      <a:accent1>
        <a:srgbClr val="7328D6"/>
      </a:accent1>
      <a:accent2>
        <a:srgbClr val="D63D29"/>
      </a:accent2>
      <a:accent3>
        <a:srgbClr val="A5A5A5"/>
      </a:accent3>
      <a:accent4>
        <a:srgbClr val="D56628"/>
      </a:accent4>
      <a:accent5>
        <a:srgbClr val="7FA290"/>
      </a:accent5>
      <a:accent6>
        <a:srgbClr val="B5CDC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8A31D411D944CA429D59CC4747230" ma:contentTypeVersion="6" ma:contentTypeDescription="Create a new document." ma:contentTypeScope="" ma:versionID="3c38f43faf35c6b6104b2adcf49cf4e2">
  <xsd:schema xmlns:xsd="http://www.w3.org/2001/XMLSchema" xmlns:xs="http://www.w3.org/2001/XMLSchema" xmlns:p="http://schemas.microsoft.com/office/2006/metadata/properties" xmlns:ns2="d4203b1b-e0a9-4ade-a911-8075a1e0d80f" xmlns:ns3="04143f42-0527-41e8-8b1c-3daa1d11629d" targetNamespace="http://schemas.microsoft.com/office/2006/metadata/properties" ma:root="true" ma:fieldsID="c44b436e66406e20ede81cb72c870cb4" ns2:_="" ns3:_="">
    <xsd:import namespace="d4203b1b-e0a9-4ade-a911-8075a1e0d80f"/>
    <xsd:import namespace="04143f42-0527-41e8-8b1c-3daa1d1162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03b1b-e0a9-4ade-a911-8075a1e0d8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143f42-0527-41e8-8b1c-3daa1d11629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E9F98B-C82E-4D15-97DE-A88BE3423C5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C8A670E-6678-47CA-8D3D-8DA39CAB7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203b1b-e0a9-4ade-a911-8075a1e0d80f"/>
    <ds:schemaRef ds:uri="04143f42-0527-41e8-8b1c-3daa1d116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715A62-9712-42E1-8CCB-5146242821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5661</TotalTime>
  <Words>2111</Words>
  <Application>Microsoft Office PowerPoint</Application>
  <PresentationFormat>Widescreen</PresentationFormat>
  <Paragraphs>164</Paragraphs>
  <Slides>30</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4" baseType="lpstr">
      <vt:lpstr>Arial</vt:lpstr>
      <vt:lpstr>Calibri</vt:lpstr>
      <vt:lpstr>Office Theme</vt:lpstr>
      <vt:lpstr>think-cell Slide</vt:lpstr>
      <vt:lpstr>Co-design Phase 1 </vt:lpstr>
      <vt:lpstr>PowerPoint Presentation</vt:lpstr>
      <vt:lpstr>Work Program 2022  </vt:lpstr>
      <vt:lpstr>Key Features of the Act</vt:lpstr>
      <vt:lpstr>Key Features of the Act relevant to Co-design</vt:lpstr>
      <vt:lpstr>PowerPoint Presentation</vt:lpstr>
      <vt:lpstr>PowerPoint Presentation</vt:lpstr>
      <vt:lpstr>PowerPoint Presentation</vt:lpstr>
      <vt:lpstr>1. Activity Categories </vt:lpstr>
      <vt:lpstr>1. Activity Categories </vt:lpstr>
      <vt:lpstr>2. ACH Management Code </vt:lpstr>
      <vt:lpstr>2. ACH Management Code </vt:lpstr>
      <vt:lpstr>3. Consultation Guidelines </vt:lpstr>
      <vt:lpstr>3. Consultation Guidelines </vt:lpstr>
      <vt:lpstr>4. Knowledge Holder Guidelines </vt:lpstr>
      <vt:lpstr>4. Knowledge Holder Guidelines </vt:lpstr>
      <vt:lpstr>5. ACH Management Plan Template Guidelines </vt:lpstr>
      <vt:lpstr>5. ACH Management Plan Template Guidelines </vt:lpstr>
      <vt:lpstr>6. Time Frames Guidelines</vt:lpstr>
      <vt:lpstr>6. Time Frames Guidelines</vt:lpstr>
      <vt:lpstr>7. LACHS Fee Guidelines </vt:lpstr>
      <vt:lpstr>PowerPoint Presentation</vt:lpstr>
      <vt:lpstr>7. LACHS Fee Guidelines </vt:lpstr>
      <vt:lpstr>8. State Significance Guidelines </vt:lpstr>
      <vt:lpstr>8. State Significance Guidelines </vt:lpstr>
      <vt:lpstr>9. Protected Area Order Guidelines</vt:lpstr>
      <vt:lpstr> 9. Protected Area Order Guidelines </vt:lpstr>
      <vt:lpstr>10. Substantially Commenced </vt:lpstr>
      <vt:lpstr>10. Substantially Commenced </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Wood</dc:creator>
  <cp:lastModifiedBy>Damian Katich</cp:lastModifiedBy>
  <cp:revision>97</cp:revision>
  <dcterms:created xsi:type="dcterms:W3CDTF">2021-07-28T10:13:13Z</dcterms:created>
  <dcterms:modified xsi:type="dcterms:W3CDTF">2022-05-17T02:34:00Z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0x010100FC88A31D411D944CA429D59CC4747230</vt:lpwstr>
  </property>
  <property fmtid="{D5CDD505-2E9C-101B-9397-08002B2CF9AE}" pid="3" name="Objective-Id">
    <vt:lpwstr>A11740116</vt:lpwstr>
  </property>
  <property fmtid="{D5CDD505-2E9C-101B-9397-08002B2CF9AE}" pid="4" name="Objective-Title">
    <vt:lpwstr>20220407 ACH codesign</vt:lpwstr>
  </property>
  <property fmtid="{D5CDD505-2E9C-101B-9397-08002B2CF9AE}" pid="5" name="Objective-Comment">
    <vt:lpwstr/>
  </property>
  <property fmtid="{D5CDD505-2E9C-101B-9397-08002B2CF9AE}" pid="6" name="Objective-CreationStamp">
    <vt:filetime>2022-04-08T07:01:48Z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2022-04-22T00:52:41Z</vt:filetime>
  </property>
  <property fmtid="{D5CDD505-2E9C-101B-9397-08002B2CF9AE}" pid="11" name="Objective-Owner">
    <vt:lpwstr>&lt;unknown&gt;</vt:lpwstr>
  </property>
  <property fmtid="{D5CDD505-2E9C-101B-9397-08002B2CF9AE}" pid="12" name="Objective-Path">
    <vt:lpwstr>Objective Global Folder:Dept. Planning, Lands and Heritage:01 Corporate:Core Functions:Aboriginal Affairs:Heritage Administration:Policy:Implementation of the Aboriginal Cultural Heritage Act 2021:Aboriginal Cultural Heritage Act 2021 - Communications:2022 Presentations &amp; Power Point:</vt:lpwstr>
  </property>
  <property fmtid="{D5CDD505-2E9C-101B-9397-08002B2CF9AE}" pid="13" name="Objective-Parent">
    <vt:lpwstr>2022 Presentations &amp; Power Point</vt:lpwstr>
  </property>
  <property fmtid="{D5CDD505-2E9C-101B-9397-08002B2CF9AE}" pid="14" name="Objective-State">
    <vt:lpwstr>Being Edited</vt:lpwstr>
  </property>
  <property fmtid="{D5CDD505-2E9C-101B-9397-08002B2CF9AE}" pid="15" name="Objective-Version">
    <vt:lpwstr>0.14</vt:lpwstr>
  </property>
  <property fmtid="{D5CDD505-2E9C-101B-9397-08002B2CF9AE}" pid="16" name="Objective-VersionNumber">
    <vt:r8>14</vt:r8>
  </property>
  <property fmtid="{D5CDD505-2E9C-101B-9397-08002B2CF9AE}" pid="17" name="Objective-VersionComment">
    <vt:lpwstr/>
  </property>
  <property fmtid="{D5CDD505-2E9C-101B-9397-08002B2CF9AE}" pid="18" name="Objective-FileNumber">
    <vt:lpwstr>A00143-20</vt:lpwstr>
  </property>
  <property fmtid="{D5CDD505-2E9C-101B-9397-08002B2CF9AE}" pid="19" name="Objective-Classification">
    <vt:lpwstr>[Inherited - none]</vt:lpwstr>
  </property>
  <property fmtid="{D5CDD505-2E9C-101B-9397-08002B2CF9AE}" pid="20" name="Objective-Caveats">
    <vt:lpwstr/>
  </property>
  <property fmtid="{D5CDD505-2E9C-101B-9397-08002B2CF9AE}" pid="21" name="Objective-Notes (DoL) [system]">
    <vt:lpwstr/>
  </property>
  <property fmtid="{D5CDD505-2E9C-101B-9397-08002B2CF9AE}" pid="22" name="Objective-OCR Status [system]">
    <vt:lpwstr/>
  </property>
  <property fmtid="{D5CDD505-2E9C-101B-9397-08002B2CF9AE}" pid="23" name="Objective-Connect Creator (DoL) [system]">
    <vt:lpwstr/>
  </property>
  <property fmtid="{D5CDD505-2E9C-101B-9397-08002B2CF9AE}" pid="24" name="Objective-Disposal Review Date - Hard Copy (DoL) [system]">
    <vt:lpwstr/>
  </property>
  <property fmtid="{D5CDD505-2E9C-101B-9397-08002B2CF9AE}" pid="25" name="Objective-Disposal Status [system]">
    <vt:lpwstr/>
  </property>
  <property fmtid="{D5CDD505-2E9C-101B-9397-08002B2CF9AE}" pid="26" name="Objective-Disposed On [system]">
    <vt:lpwstr/>
  </property>
  <property fmtid="{D5CDD505-2E9C-101B-9397-08002B2CF9AE}" pid="27" name="Objective-Disposed Document Status [system]">
    <vt:lpwstr/>
  </property>
</Properties>
</file>