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92" r:id="rId3"/>
    <p:sldId id="259" r:id="rId4"/>
    <p:sldId id="263" r:id="rId5"/>
    <p:sldId id="278" r:id="rId6"/>
    <p:sldId id="281" r:id="rId7"/>
    <p:sldId id="284" r:id="rId8"/>
    <p:sldId id="288" r:id="rId9"/>
    <p:sldId id="282"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618" userDrawn="1">
          <p15:clr>
            <a:srgbClr val="A4A3A4"/>
          </p15:clr>
        </p15:guide>
        <p15:guide id="4" orient="horz" pos="935" userDrawn="1">
          <p15:clr>
            <a:srgbClr val="A4A3A4"/>
          </p15:clr>
        </p15:guide>
        <p15:guide id="5" pos="415" userDrawn="1">
          <p15:clr>
            <a:srgbClr val="A4A3A4"/>
          </p15:clr>
        </p15:guide>
        <p15:guide id="6" orient="horz" pos="14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748D2B-A3CC-6527-6D63-403535D969FB}" name="Stephen Eliot" initials="SE" userId="S::stephen.eliot@deed.wa.gov.au::346c7fd7-851a-4ae8-b4f1-3f6ce28cb0f7" providerId="AD"/>
  <p188:author id="{E0FCCB7A-36DE-84FC-0012-C20B6BF0D7AE}" name="Clint Brimson" initials="CB" userId="S::clint.brimson@deed.wa.gov.au::a2020c45-9fc5-47d8-9d92-264bbd62e275" providerId="AD"/>
  <p188:author id="{1C55AAEF-6A4F-B250-63E5-7F52E89F79FC}" name="Kyle Leyden" initials="KL" userId="S::kyle.leyden@deed.wa.gov.au::94c1b4c9-7e0f-49a5-aef1-24ddac573c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C9BB"/>
    <a:srgbClr val="002060"/>
    <a:srgbClr val="053041"/>
    <a:srgbClr val="5F5956"/>
    <a:srgbClr val="2C678D"/>
    <a:srgbClr val="041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379BA-9123-43F8-9109-15F3F982AE16}" v="67" dt="2025-12-01T08:36:29.003"/>
    <p1510:client id="{EAAACA88-51AC-49B1-85DC-67B32826819A}" v="150" dt="2025-12-01T01:15:59.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31" autoAdjust="0"/>
  </p:normalViewPr>
  <p:slideViewPr>
    <p:cSldViewPr snapToGrid="0">
      <p:cViewPr varScale="1">
        <p:scale>
          <a:sx n="114" d="100"/>
          <a:sy n="114" d="100"/>
        </p:scale>
        <p:origin x="773" y="101"/>
      </p:cViewPr>
      <p:guideLst>
        <p:guide orient="horz" pos="2160"/>
        <p:guide pos="3840"/>
        <p:guide orient="horz" pos="618"/>
        <p:guide orient="horz" pos="935"/>
        <p:guide pos="415"/>
        <p:guide orient="horz" pos="14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7D9D4-E109-4DB7-A1DD-6A469D048438}" type="datetimeFigureOut">
              <a:rPr lang="en-AU" smtClean="0"/>
              <a:t>9/01/2026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6E9EF-11EB-4B98-A525-FCD0A80D0E22}" type="slidenum">
              <a:rPr lang="en-AU" smtClean="0"/>
              <a:t>‹#›</a:t>
            </a:fld>
            <a:endParaRPr lang="en-AU" dirty="0"/>
          </a:p>
        </p:txBody>
      </p:sp>
    </p:spTree>
    <p:extLst>
      <p:ext uri="{BB962C8B-B14F-4D97-AF65-F5344CB8AC3E}">
        <p14:creationId xmlns:p14="http://schemas.microsoft.com/office/powerpoint/2010/main" val="840562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C6E9EF-11EB-4B98-A525-FCD0A80D0E22}" type="slidenum">
              <a:rPr lang="en-AU" smtClean="0"/>
              <a:t>4</a:t>
            </a:fld>
            <a:endParaRPr lang="en-AU" dirty="0"/>
          </a:p>
        </p:txBody>
      </p:sp>
    </p:spTree>
    <p:extLst>
      <p:ext uri="{BB962C8B-B14F-4D97-AF65-F5344CB8AC3E}">
        <p14:creationId xmlns:p14="http://schemas.microsoft.com/office/powerpoint/2010/main" val="3794025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4345-2B04-D725-66E2-A24C04368C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8DAB2FF-3081-70F0-A36F-FE9202DF2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4C02453-DAAC-F768-AC61-077AD24E4022}"/>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06C3BB1E-6B62-C298-EE50-D034B04CB6B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57A6806-AF8D-8B1F-E80A-01E7EFD83B80}"/>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326526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564A-336D-6F21-0074-F33746D40F9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E097217-63F7-8E19-99A1-8DFF6098A8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F93E3E-F1F7-527C-F386-7B772736A0F0}"/>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7F47A5EB-3B7E-ABAD-387E-FEB207F3F3C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D8D661E-CE5D-FB0D-FEB8-1D51F2FCE6F6}"/>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354910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E5FE65-3BF7-59E9-3E1F-A34BED1A78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D271048-E9E0-E478-2651-FE33645CF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7FEAC8-CA4D-A00E-3901-02AA502841B6}"/>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C24E6968-7C2A-89B4-8FC8-878039116B0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5224E75-30D8-4A12-4C52-CA65EDB7D34E}"/>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2312042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creen 2">
    <p:bg>
      <p:bgPr>
        <a:solidFill>
          <a:srgbClr val="041049"/>
        </a:solidFill>
        <a:effectLst/>
      </p:bgPr>
    </p:bg>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536BFD6D-4A7E-65EB-7F70-20683D136D4B}"/>
              </a:ext>
            </a:extLst>
          </p:cNvPr>
          <p:cNvPicPr/>
          <p:nvPr userDrawn="1"/>
        </p:nvPicPr>
        <p:blipFill>
          <a:blip r:embed="rId2" cstate="print"/>
          <a:stretch>
            <a:fillRect/>
          </a:stretch>
        </p:blipFill>
        <p:spPr>
          <a:xfrm>
            <a:off x="2623166" y="0"/>
            <a:ext cx="9568834" cy="6857519"/>
          </a:xfrm>
          <a:prstGeom prst="rect">
            <a:avLst/>
          </a:prstGeom>
        </p:spPr>
      </p:pic>
      <p:pic>
        <p:nvPicPr>
          <p:cNvPr id="17" name="Picture 16">
            <a:extLst>
              <a:ext uri="{FF2B5EF4-FFF2-40B4-BE49-F238E27FC236}">
                <a16:creationId xmlns:a16="http://schemas.microsoft.com/office/drawing/2014/main" id="{9209FE54-C480-4890-9E43-807045B522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0" y="656535"/>
            <a:ext cx="2143656" cy="653508"/>
          </a:xfrm>
          <a:prstGeom prst="rect">
            <a:avLst/>
          </a:prstGeom>
        </p:spPr>
      </p:pic>
      <p:sp>
        <p:nvSpPr>
          <p:cNvPr id="21" name="Holder 2">
            <a:extLst>
              <a:ext uri="{FF2B5EF4-FFF2-40B4-BE49-F238E27FC236}">
                <a16:creationId xmlns:a16="http://schemas.microsoft.com/office/drawing/2014/main" id="{167EF0BD-A405-9DE0-AD60-D84BB13B10D3}"/>
              </a:ext>
            </a:extLst>
          </p:cNvPr>
          <p:cNvSpPr>
            <a:spLocks noGrp="1"/>
          </p:cNvSpPr>
          <p:nvPr>
            <p:ph type="ctrTitle"/>
          </p:nvPr>
        </p:nvSpPr>
        <p:spPr>
          <a:xfrm>
            <a:off x="914399" y="2185787"/>
            <a:ext cx="5181601" cy="760080"/>
          </a:xfrm>
          <a:prstGeom prst="rect">
            <a:avLst/>
          </a:prstGeom>
        </p:spPr>
        <p:txBody>
          <a:bodyPr wrap="square" lIns="0" tIns="0" rIns="0" bIns="0">
            <a:spAutoFit/>
          </a:bodyPr>
          <a:lstStyle>
            <a:lvl1pPr>
              <a:defRPr sz="5488" b="1" i="0" baseline="0">
                <a:solidFill>
                  <a:schemeClr val="bg1"/>
                </a:solidFill>
                <a:latin typeface="Helvetica"/>
                <a:cs typeface="Helvetica"/>
              </a:defRPr>
            </a:lvl1pPr>
          </a:lstStyle>
          <a:p>
            <a:endParaRPr/>
          </a:p>
        </p:txBody>
      </p:sp>
      <p:sp>
        <p:nvSpPr>
          <p:cNvPr id="23" name="Text Placeholder 22">
            <a:extLst>
              <a:ext uri="{FF2B5EF4-FFF2-40B4-BE49-F238E27FC236}">
                <a16:creationId xmlns:a16="http://schemas.microsoft.com/office/drawing/2014/main" id="{B1AAE3A0-BD10-5277-68D3-723CAF9194CB}"/>
              </a:ext>
            </a:extLst>
          </p:cNvPr>
          <p:cNvSpPr>
            <a:spLocks noGrp="1"/>
          </p:cNvSpPr>
          <p:nvPr>
            <p:ph type="body" sz="quarter" idx="10"/>
          </p:nvPr>
        </p:nvSpPr>
        <p:spPr>
          <a:xfrm>
            <a:off x="1007015" y="4075909"/>
            <a:ext cx="4996563" cy="373272"/>
          </a:xfrm>
          <a:prstGeom prst="rect">
            <a:avLst/>
          </a:prstGeom>
        </p:spPr>
        <p:txBody>
          <a:bodyPr/>
          <a:lstStyle>
            <a:lvl1pPr>
              <a:defRPr sz="2426" baseline="0">
                <a:solidFill>
                  <a:schemeClr val="bg1"/>
                </a:solidFill>
                <a:latin typeface="+mj-lt"/>
              </a:defRPr>
            </a:lvl1pPr>
          </a:lstStyle>
          <a:p>
            <a:pPr lvl="0"/>
            <a:endParaRPr lang="en-US"/>
          </a:p>
        </p:txBody>
      </p:sp>
    </p:spTree>
    <p:extLst>
      <p:ext uri="{BB962C8B-B14F-4D97-AF65-F5344CB8AC3E}">
        <p14:creationId xmlns:p14="http://schemas.microsoft.com/office/powerpoint/2010/main" val="1771863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out Title">
    <p:spTree>
      <p:nvGrpSpPr>
        <p:cNvPr id="1" name=""/>
        <p:cNvGrpSpPr/>
        <p:nvPr/>
      </p:nvGrpSpPr>
      <p:grpSpPr>
        <a:xfrm>
          <a:off x="0" y="0"/>
          <a:ext cx="0" cy="0"/>
          <a:chOff x="0" y="0"/>
          <a:chExt cx="0" cy="0"/>
        </a:xfrm>
      </p:grpSpPr>
      <p:sp>
        <p:nvSpPr>
          <p:cNvPr id="15" name="Holder 4">
            <a:extLst>
              <a:ext uri="{FF2B5EF4-FFF2-40B4-BE49-F238E27FC236}">
                <a16:creationId xmlns:a16="http://schemas.microsoft.com/office/drawing/2014/main" id="{88B25903-0C0B-06E1-E2AF-5C6A111267FE}"/>
              </a:ext>
            </a:extLst>
          </p:cNvPr>
          <p:cNvSpPr>
            <a:spLocks noGrp="1"/>
          </p:cNvSpPr>
          <p:nvPr>
            <p:ph type="ftr" sz="quarter" idx="5"/>
          </p:nvPr>
        </p:nvSpPr>
        <p:spPr>
          <a:xfrm>
            <a:off x="944798" y="6403772"/>
            <a:ext cx="2395655" cy="167888"/>
          </a:xfrm>
          <a:prstGeom prst="rect">
            <a:avLst/>
          </a:prstGeom>
        </p:spPr>
        <p:txBody>
          <a:bodyPr lIns="0" tIns="0" rIns="0" bIns="0"/>
          <a:lstStyle>
            <a:lvl1pPr>
              <a:defRPr sz="1182" b="0" i="0">
                <a:solidFill>
                  <a:srgbClr val="041049"/>
                </a:solidFill>
                <a:latin typeface="Helvetica Light"/>
                <a:cs typeface="Helvetica Light"/>
              </a:defRPr>
            </a:lvl1pPr>
          </a:lstStyle>
          <a:p>
            <a:pPr marL="7701">
              <a:lnSpc>
                <a:spcPts val="1221"/>
              </a:lnSpc>
            </a:pPr>
            <a:r>
              <a:rPr lang="en-AU" dirty="0"/>
              <a:t>Presentation Title - Section</a:t>
            </a:r>
            <a:endParaRPr lang="en-AU" spc="-30" dirty="0"/>
          </a:p>
        </p:txBody>
      </p:sp>
      <p:sp>
        <p:nvSpPr>
          <p:cNvPr id="16" name="Holder 6">
            <a:extLst>
              <a:ext uri="{FF2B5EF4-FFF2-40B4-BE49-F238E27FC236}">
                <a16:creationId xmlns:a16="http://schemas.microsoft.com/office/drawing/2014/main" id="{46E1DCED-62F3-3A3B-7DCB-4B11B69A9E83}"/>
              </a:ext>
            </a:extLst>
          </p:cNvPr>
          <p:cNvSpPr>
            <a:spLocks noGrp="1"/>
          </p:cNvSpPr>
          <p:nvPr>
            <p:ph type="sldNum" sz="quarter" idx="7"/>
          </p:nvPr>
        </p:nvSpPr>
        <p:spPr>
          <a:xfrm>
            <a:off x="10664261" y="6403772"/>
            <a:ext cx="884637" cy="167888"/>
          </a:xfrm>
          <a:prstGeom prst="rect">
            <a:avLst/>
          </a:prstGeom>
        </p:spPr>
        <p:txBody>
          <a:bodyPr lIns="0" tIns="0" rIns="0" bIns="0"/>
          <a:lstStyle>
            <a:lvl1pPr>
              <a:defRPr sz="1182" b="0" i="0">
                <a:solidFill>
                  <a:srgbClr val="041049"/>
                </a:solidFill>
                <a:latin typeface="Helvetica Light"/>
                <a:cs typeface="Helvetica Light"/>
              </a:defRPr>
            </a:lvl1pPr>
          </a:lstStyle>
          <a:p>
            <a:pPr marL="92415">
              <a:lnSpc>
                <a:spcPts val="1221"/>
              </a:lnSpc>
            </a:pPr>
            <a:r>
              <a:rPr lang="en-AU" dirty="0"/>
              <a:t>Page</a:t>
            </a:r>
            <a:r>
              <a:rPr lang="en-AU" spc="30" dirty="0"/>
              <a:t> </a:t>
            </a:r>
            <a:fld id="{81D60167-4931-47E6-BA6A-407CBD079E47}" type="slidenum">
              <a:rPr spc="-36" smtClean="0"/>
              <a:pPr marL="92415">
                <a:lnSpc>
                  <a:spcPts val="1221"/>
                </a:lnSpc>
              </a:pPr>
              <a:t>‹#›</a:t>
            </a:fld>
            <a:endParaRPr spc="-36" dirty="0"/>
          </a:p>
        </p:txBody>
      </p:sp>
    </p:spTree>
    <p:extLst>
      <p:ext uri="{BB962C8B-B14F-4D97-AF65-F5344CB8AC3E}">
        <p14:creationId xmlns:p14="http://schemas.microsoft.com/office/powerpoint/2010/main" val="308093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White_Side_Graphic">
    <p:bg>
      <p:bgPr>
        <a:solidFill>
          <a:schemeClr val="bg1"/>
        </a:solidFill>
        <a:effectLst/>
      </p:bgPr>
    </p:bg>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C7FA80E0-B4E0-9FC8-9678-934BA111D102}"/>
              </a:ext>
            </a:extLst>
          </p:cNvPr>
          <p:cNvPicPr/>
          <p:nvPr userDrawn="1"/>
        </p:nvPicPr>
        <p:blipFill>
          <a:blip r:embed="rId2" cstate="print"/>
          <a:stretch>
            <a:fillRect/>
          </a:stretch>
        </p:blipFill>
        <p:spPr>
          <a:xfrm>
            <a:off x="9233487" y="9627"/>
            <a:ext cx="2958513" cy="6788394"/>
          </a:xfrm>
          <a:prstGeom prst="rect">
            <a:avLst/>
          </a:prstGeom>
        </p:spPr>
      </p:pic>
      <p:sp>
        <p:nvSpPr>
          <p:cNvPr id="4" name="Holder 4"/>
          <p:cNvSpPr>
            <a:spLocks noGrp="1"/>
          </p:cNvSpPr>
          <p:nvPr>
            <p:ph type="ftr" sz="quarter" idx="5"/>
          </p:nvPr>
        </p:nvSpPr>
        <p:spPr>
          <a:xfrm>
            <a:off x="944798" y="6403772"/>
            <a:ext cx="2395655" cy="167888"/>
          </a:xfrm>
          <a:prstGeom prst="rect">
            <a:avLst/>
          </a:prstGeom>
        </p:spPr>
        <p:txBody>
          <a:bodyPr lIns="0" tIns="0" rIns="0" bIns="0"/>
          <a:lstStyle>
            <a:lvl1pPr>
              <a:defRPr sz="1182" b="0" i="0">
                <a:solidFill>
                  <a:srgbClr val="041049"/>
                </a:solidFill>
                <a:latin typeface="Helvetica Light"/>
                <a:cs typeface="Helvetica Light"/>
              </a:defRPr>
            </a:lvl1pPr>
          </a:lstStyle>
          <a:p>
            <a:pPr marL="7701">
              <a:lnSpc>
                <a:spcPts val="1221"/>
              </a:lnSpc>
            </a:pPr>
            <a:r>
              <a:rPr lang="en-AU" dirty="0"/>
              <a:t>Presentation Title - Section</a:t>
            </a:r>
            <a:endParaRPr lang="en-AU" spc="-30" dirty="0"/>
          </a:p>
        </p:txBody>
      </p:sp>
      <p:sp>
        <p:nvSpPr>
          <p:cNvPr id="7" name="Holder 6">
            <a:extLst>
              <a:ext uri="{FF2B5EF4-FFF2-40B4-BE49-F238E27FC236}">
                <a16:creationId xmlns:a16="http://schemas.microsoft.com/office/drawing/2014/main" id="{D2102A90-F1FF-3BA3-2CF0-9E11F5DED216}"/>
              </a:ext>
            </a:extLst>
          </p:cNvPr>
          <p:cNvSpPr>
            <a:spLocks noGrp="1"/>
          </p:cNvSpPr>
          <p:nvPr>
            <p:ph type="sldNum" sz="quarter" idx="7"/>
          </p:nvPr>
        </p:nvSpPr>
        <p:spPr>
          <a:xfrm>
            <a:off x="8344999" y="6403772"/>
            <a:ext cx="884637" cy="167888"/>
          </a:xfrm>
          <a:prstGeom prst="rect">
            <a:avLst/>
          </a:prstGeom>
        </p:spPr>
        <p:txBody>
          <a:bodyPr lIns="0" tIns="0" rIns="0" bIns="0"/>
          <a:lstStyle>
            <a:lvl1pPr>
              <a:defRPr sz="1182" b="0" i="0">
                <a:solidFill>
                  <a:srgbClr val="041049"/>
                </a:solidFill>
                <a:latin typeface="Helvetica Light"/>
                <a:cs typeface="Helvetica Light"/>
              </a:defRPr>
            </a:lvl1pPr>
          </a:lstStyle>
          <a:p>
            <a:pPr marL="92415">
              <a:lnSpc>
                <a:spcPts val="1221"/>
              </a:lnSpc>
            </a:pPr>
            <a:r>
              <a:rPr lang="en-AU" dirty="0"/>
              <a:t>Page</a:t>
            </a:r>
            <a:r>
              <a:rPr lang="en-AU" spc="30" dirty="0"/>
              <a:t> </a:t>
            </a:r>
            <a:fld id="{81D60167-4931-47E6-BA6A-407CBD079E47}" type="slidenum">
              <a:rPr spc="-36" smtClean="0"/>
              <a:pPr marL="92415">
                <a:lnSpc>
                  <a:spcPts val="1221"/>
                </a:lnSpc>
              </a:pPr>
              <a:t>‹#›</a:t>
            </a:fld>
            <a:endParaRPr spc="-36" dirty="0"/>
          </a:p>
        </p:txBody>
      </p:sp>
    </p:spTree>
    <p:extLst>
      <p:ext uri="{BB962C8B-B14F-4D97-AF65-F5344CB8AC3E}">
        <p14:creationId xmlns:p14="http://schemas.microsoft.com/office/powerpoint/2010/main" val="380259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A blue and white background&#10;&#10;AI-generated content may be incorrect.">
            <a:extLst>
              <a:ext uri="{FF2B5EF4-FFF2-40B4-BE49-F238E27FC236}">
                <a16:creationId xmlns:a16="http://schemas.microsoft.com/office/drawing/2014/main" id="{68FFB459-C43A-21F8-4774-A19BD0A1B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1"/>
            <a:ext cx="12192000" cy="6857517"/>
          </a:xfrm>
          <a:prstGeom prst="rect">
            <a:avLst/>
          </a:prstGeom>
        </p:spPr>
      </p:pic>
      <p:sp>
        <p:nvSpPr>
          <p:cNvPr id="7" name="Holder 4">
            <a:extLst>
              <a:ext uri="{FF2B5EF4-FFF2-40B4-BE49-F238E27FC236}">
                <a16:creationId xmlns:a16="http://schemas.microsoft.com/office/drawing/2014/main" id="{BFCFDE58-9C47-CA87-ADD4-43B3339F51AA}"/>
              </a:ext>
            </a:extLst>
          </p:cNvPr>
          <p:cNvSpPr>
            <a:spLocks noGrp="1"/>
          </p:cNvSpPr>
          <p:nvPr>
            <p:ph type="ftr" sz="quarter" idx="5"/>
          </p:nvPr>
        </p:nvSpPr>
        <p:spPr>
          <a:xfrm>
            <a:off x="944798" y="6403772"/>
            <a:ext cx="2395655" cy="167888"/>
          </a:xfrm>
          <a:prstGeom prst="rect">
            <a:avLst/>
          </a:prstGeom>
        </p:spPr>
        <p:txBody>
          <a:bodyPr lIns="0" tIns="0" rIns="0" bIns="0"/>
          <a:lstStyle>
            <a:lvl1pPr>
              <a:defRPr sz="1182" b="0" i="0">
                <a:solidFill>
                  <a:srgbClr val="041049"/>
                </a:solidFill>
                <a:latin typeface="Helvetica Light"/>
                <a:cs typeface="Helvetica Light"/>
              </a:defRPr>
            </a:lvl1pPr>
          </a:lstStyle>
          <a:p>
            <a:pPr marL="7701">
              <a:lnSpc>
                <a:spcPts val="1221"/>
              </a:lnSpc>
            </a:pPr>
            <a:r>
              <a:rPr lang="en-AU" dirty="0"/>
              <a:t>Presentation Title - Section</a:t>
            </a:r>
            <a:endParaRPr lang="en-AU" spc="-30" dirty="0"/>
          </a:p>
        </p:txBody>
      </p:sp>
      <p:sp>
        <p:nvSpPr>
          <p:cNvPr id="8" name="Holder 6">
            <a:extLst>
              <a:ext uri="{FF2B5EF4-FFF2-40B4-BE49-F238E27FC236}">
                <a16:creationId xmlns:a16="http://schemas.microsoft.com/office/drawing/2014/main" id="{B04CB9FC-B4C9-7F98-792E-796830A3DD3A}"/>
              </a:ext>
            </a:extLst>
          </p:cNvPr>
          <p:cNvSpPr>
            <a:spLocks noGrp="1"/>
          </p:cNvSpPr>
          <p:nvPr>
            <p:ph type="sldNum" sz="quarter" idx="7"/>
          </p:nvPr>
        </p:nvSpPr>
        <p:spPr>
          <a:xfrm>
            <a:off x="8344999" y="6403772"/>
            <a:ext cx="884637" cy="167888"/>
          </a:xfrm>
          <a:prstGeom prst="rect">
            <a:avLst/>
          </a:prstGeom>
        </p:spPr>
        <p:txBody>
          <a:bodyPr lIns="0" tIns="0" rIns="0" bIns="0"/>
          <a:lstStyle>
            <a:lvl1pPr>
              <a:defRPr sz="1182" b="0" i="0">
                <a:solidFill>
                  <a:srgbClr val="041049"/>
                </a:solidFill>
                <a:latin typeface="Helvetica Light"/>
                <a:cs typeface="Helvetica Light"/>
              </a:defRPr>
            </a:lvl1pPr>
          </a:lstStyle>
          <a:p>
            <a:pPr marL="92415">
              <a:lnSpc>
                <a:spcPts val="1221"/>
              </a:lnSpc>
            </a:pPr>
            <a:r>
              <a:rPr lang="en-AU" dirty="0"/>
              <a:t>Page</a:t>
            </a:r>
            <a:r>
              <a:rPr lang="en-AU" spc="30" dirty="0"/>
              <a:t> </a:t>
            </a:r>
            <a:fld id="{81D60167-4931-47E6-BA6A-407CBD079E47}" type="slidenum">
              <a:rPr spc="-36" smtClean="0"/>
              <a:pPr marL="92415">
                <a:lnSpc>
                  <a:spcPts val="1221"/>
                </a:lnSpc>
              </a:pPr>
              <a:t>‹#›</a:t>
            </a:fld>
            <a:endParaRPr spc="-36" dirty="0"/>
          </a:p>
        </p:txBody>
      </p:sp>
    </p:spTree>
    <p:extLst>
      <p:ext uri="{BB962C8B-B14F-4D97-AF65-F5344CB8AC3E}">
        <p14:creationId xmlns:p14="http://schemas.microsoft.com/office/powerpoint/2010/main" val="26235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Blue Blank">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3174" y="3181"/>
            <a:ext cx="12185839" cy="6851454"/>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041049"/>
          </a:solidFill>
        </p:spPr>
        <p:txBody>
          <a:bodyPr wrap="square" lIns="0" tIns="0" rIns="0" bIns="0" rtlCol="0"/>
          <a:lstStyle/>
          <a:p>
            <a:endParaRPr sz="1092" dirty="0"/>
          </a:p>
        </p:txBody>
      </p:sp>
      <p:sp>
        <p:nvSpPr>
          <p:cNvPr id="2" name="Holder 2"/>
          <p:cNvSpPr>
            <a:spLocks noGrp="1"/>
          </p:cNvSpPr>
          <p:nvPr>
            <p:ph type="ftr" sz="quarter" idx="5"/>
          </p:nvPr>
        </p:nvSpPr>
        <p:spPr>
          <a:xfrm>
            <a:off x="944798" y="6403772"/>
            <a:ext cx="2395655" cy="167888"/>
          </a:xfrm>
          <a:prstGeom prst="rect">
            <a:avLst/>
          </a:prstGeom>
        </p:spPr>
        <p:txBody>
          <a:bodyPr lIns="0" tIns="0" rIns="0" bIns="0"/>
          <a:lstStyle>
            <a:lvl1pPr>
              <a:defRPr sz="1182" b="0" i="0" baseline="0">
                <a:solidFill>
                  <a:schemeClr val="bg1"/>
                </a:solidFill>
                <a:latin typeface="Helvetica Light"/>
                <a:cs typeface="Helvetica Light"/>
              </a:defRPr>
            </a:lvl1pPr>
          </a:lstStyle>
          <a:p>
            <a:pPr marL="7701">
              <a:lnSpc>
                <a:spcPts val="1221"/>
              </a:lnSpc>
            </a:pPr>
            <a:r>
              <a:rPr lang="en-AU" dirty="0"/>
              <a:t>Presentation Title - Section</a:t>
            </a:r>
            <a:endParaRPr lang="en-AU" spc="-30" dirty="0"/>
          </a:p>
        </p:txBody>
      </p:sp>
      <p:sp>
        <p:nvSpPr>
          <p:cNvPr id="6" name="Holder 6">
            <a:extLst>
              <a:ext uri="{FF2B5EF4-FFF2-40B4-BE49-F238E27FC236}">
                <a16:creationId xmlns:a16="http://schemas.microsoft.com/office/drawing/2014/main" id="{1C5BF94F-75B7-CB61-A4BF-6564BE4381A9}"/>
              </a:ext>
            </a:extLst>
          </p:cNvPr>
          <p:cNvSpPr>
            <a:spLocks noGrp="1"/>
          </p:cNvSpPr>
          <p:nvPr>
            <p:ph type="sldNum" sz="quarter" idx="7"/>
          </p:nvPr>
        </p:nvSpPr>
        <p:spPr>
          <a:xfrm>
            <a:off x="10664261" y="6403772"/>
            <a:ext cx="884637" cy="167888"/>
          </a:xfrm>
          <a:prstGeom prst="rect">
            <a:avLst/>
          </a:prstGeom>
        </p:spPr>
        <p:txBody>
          <a:bodyPr lIns="0" tIns="0" rIns="0" bIns="0"/>
          <a:lstStyle>
            <a:lvl1pPr>
              <a:defRPr sz="1182" b="0" i="0" baseline="0">
                <a:solidFill>
                  <a:schemeClr val="bg1"/>
                </a:solidFill>
                <a:latin typeface="Helvetica Light"/>
                <a:cs typeface="Helvetica Light"/>
              </a:defRPr>
            </a:lvl1pPr>
          </a:lstStyle>
          <a:p>
            <a:pPr marL="92415">
              <a:lnSpc>
                <a:spcPts val="1221"/>
              </a:lnSpc>
            </a:pPr>
            <a:r>
              <a:rPr lang="en-AU" dirty="0"/>
              <a:t>Page</a:t>
            </a:r>
            <a:r>
              <a:rPr lang="en-AU" spc="30" dirty="0"/>
              <a:t> </a:t>
            </a:r>
            <a:fld id="{81D60167-4931-47E6-BA6A-407CBD079E47}" type="slidenum">
              <a:rPr spc="-36" smtClean="0"/>
              <a:pPr marL="92415">
                <a:lnSpc>
                  <a:spcPts val="1221"/>
                </a:lnSpc>
              </a:pPr>
              <a:t>‹#›</a:t>
            </a:fld>
            <a:endParaRPr spc="-36" dirty="0"/>
          </a:p>
        </p:txBody>
      </p:sp>
    </p:spTree>
    <p:extLst>
      <p:ext uri="{BB962C8B-B14F-4D97-AF65-F5344CB8AC3E}">
        <p14:creationId xmlns:p14="http://schemas.microsoft.com/office/powerpoint/2010/main" val="3206883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298494" y="4110716"/>
            <a:ext cx="3893505" cy="2746802"/>
          </a:xfrm>
          <a:prstGeom prst="rect">
            <a:avLst/>
          </a:prstGeom>
        </p:spPr>
      </p:pic>
      <p:sp>
        <p:nvSpPr>
          <p:cNvPr id="2" name="Holder 2"/>
          <p:cNvSpPr>
            <a:spLocks noGrp="1"/>
          </p:cNvSpPr>
          <p:nvPr>
            <p:ph type="title"/>
          </p:nvPr>
        </p:nvSpPr>
        <p:spPr>
          <a:xfrm>
            <a:off x="944798" y="1262597"/>
            <a:ext cx="4784378" cy="624960"/>
          </a:xfrm>
          <a:prstGeom prst="rect">
            <a:avLst/>
          </a:prstGeom>
        </p:spPr>
        <p:txBody>
          <a:bodyPr lIns="0" tIns="0" rIns="0" bIns="0"/>
          <a:lstStyle>
            <a:lvl1pPr>
              <a:defRPr sz="4002" b="1" i="0">
                <a:solidFill>
                  <a:srgbClr val="041049"/>
                </a:solidFill>
                <a:latin typeface="Helvetica"/>
                <a:cs typeface="Helvetica"/>
              </a:defRPr>
            </a:lvl1pPr>
          </a:lstStyle>
          <a:p>
            <a:endParaRPr/>
          </a:p>
        </p:txBody>
      </p:sp>
      <p:sp>
        <p:nvSpPr>
          <p:cNvPr id="5" name="Holder 5"/>
          <p:cNvSpPr>
            <a:spLocks noGrp="1"/>
          </p:cNvSpPr>
          <p:nvPr>
            <p:ph type="ftr" sz="quarter" idx="5"/>
          </p:nvPr>
        </p:nvSpPr>
        <p:spPr>
          <a:xfrm>
            <a:off x="944798" y="6403772"/>
            <a:ext cx="2395655" cy="167888"/>
          </a:xfrm>
          <a:prstGeom prst="rect">
            <a:avLst/>
          </a:prstGeom>
        </p:spPr>
        <p:txBody>
          <a:bodyPr lIns="0" tIns="0" rIns="0" bIns="0"/>
          <a:lstStyle>
            <a:lvl1pPr>
              <a:defRPr sz="1182" b="0" i="0">
                <a:solidFill>
                  <a:srgbClr val="041049"/>
                </a:solidFill>
                <a:latin typeface="Helvetica Light"/>
                <a:cs typeface="Helvetica Light"/>
              </a:defRPr>
            </a:lvl1pPr>
          </a:lstStyle>
          <a:p>
            <a:pPr marL="7701">
              <a:lnSpc>
                <a:spcPts val="1221"/>
              </a:lnSpc>
            </a:pPr>
            <a:r>
              <a:rPr lang="en-AU"/>
              <a:t>Presentation Title - Section</a:t>
            </a:r>
            <a:endParaRPr lang="en-AU" spc="-30" dirty="0"/>
          </a:p>
        </p:txBody>
      </p:sp>
      <p:sp>
        <p:nvSpPr>
          <p:cNvPr id="8" name="Holder 6">
            <a:extLst>
              <a:ext uri="{FF2B5EF4-FFF2-40B4-BE49-F238E27FC236}">
                <a16:creationId xmlns:a16="http://schemas.microsoft.com/office/drawing/2014/main" id="{98BDA168-84E7-F170-393B-33577E3D87DE}"/>
              </a:ext>
            </a:extLst>
          </p:cNvPr>
          <p:cNvSpPr>
            <a:spLocks noGrp="1"/>
          </p:cNvSpPr>
          <p:nvPr>
            <p:ph type="sldNum" sz="quarter" idx="7"/>
          </p:nvPr>
        </p:nvSpPr>
        <p:spPr>
          <a:xfrm>
            <a:off x="10664261" y="6403772"/>
            <a:ext cx="884637" cy="167888"/>
          </a:xfrm>
          <a:prstGeom prst="rect">
            <a:avLst/>
          </a:prstGeom>
        </p:spPr>
        <p:txBody>
          <a:bodyPr lIns="0" tIns="0" rIns="0" bIns="0"/>
          <a:lstStyle>
            <a:lvl1pPr>
              <a:defRPr sz="1182" b="0" i="0">
                <a:solidFill>
                  <a:srgbClr val="041049"/>
                </a:solidFill>
                <a:latin typeface="Helvetica Light"/>
                <a:cs typeface="Helvetica Light"/>
              </a:defRPr>
            </a:lvl1pPr>
          </a:lstStyle>
          <a:p>
            <a:pPr marL="92415">
              <a:lnSpc>
                <a:spcPts val="1221"/>
              </a:lnSpc>
            </a:pPr>
            <a:r>
              <a:rPr lang="en-AU"/>
              <a:t>Page</a:t>
            </a:r>
            <a:r>
              <a:rPr lang="en-AU" spc="30"/>
              <a:t> </a:t>
            </a:r>
            <a:fld id="{81D60167-4931-47E6-BA6A-407CBD079E47}" type="slidenum">
              <a:rPr spc="-36" smtClean="0"/>
              <a:pPr marL="92415">
                <a:lnSpc>
                  <a:spcPts val="1221"/>
                </a:lnSpc>
              </a:pPr>
              <a:t>‹#›</a:t>
            </a:fld>
            <a:endParaRPr spc="-36" dirty="0"/>
          </a:p>
        </p:txBody>
      </p:sp>
      <p:sp>
        <p:nvSpPr>
          <p:cNvPr id="7" name="Text Placeholder 6">
            <a:extLst>
              <a:ext uri="{FF2B5EF4-FFF2-40B4-BE49-F238E27FC236}">
                <a16:creationId xmlns:a16="http://schemas.microsoft.com/office/drawing/2014/main" id="{46B26061-244F-260C-11F1-4105CCA2DDD7}"/>
              </a:ext>
            </a:extLst>
          </p:cNvPr>
          <p:cNvSpPr>
            <a:spLocks noGrp="1"/>
          </p:cNvSpPr>
          <p:nvPr>
            <p:ph type="body" sz="quarter" idx="10"/>
          </p:nvPr>
        </p:nvSpPr>
        <p:spPr>
          <a:xfrm>
            <a:off x="944438" y="2256863"/>
            <a:ext cx="4784763" cy="369662"/>
          </a:xfrm>
          <a:prstGeom prst="rect">
            <a:avLst/>
          </a:prstGeom>
        </p:spPr>
        <p:txBody>
          <a:bodyPr/>
          <a:lstStyle>
            <a:lvl1pPr>
              <a:defRPr sz="2668" baseline="0">
                <a:solidFill>
                  <a:srgbClr val="041049"/>
                </a:solidFill>
                <a:latin typeface="Helvetica" pitchFamily="2" charset="0"/>
              </a:defRPr>
            </a:lvl1pPr>
          </a:lstStyle>
          <a:p>
            <a:pPr lvl="0"/>
            <a:endParaRPr lang="en-US" dirty="0"/>
          </a:p>
        </p:txBody>
      </p:sp>
      <p:sp>
        <p:nvSpPr>
          <p:cNvPr id="12" name="Text Placeholder 6">
            <a:extLst>
              <a:ext uri="{FF2B5EF4-FFF2-40B4-BE49-F238E27FC236}">
                <a16:creationId xmlns:a16="http://schemas.microsoft.com/office/drawing/2014/main" id="{5B66EBAC-B848-2550-E762-FEBB0429C33C}"/>
              </a:ext>
            </a:extLst>
          </p:cNvPr>
          <p:cNvSpPr>
            <a:spLocks noGrp="1"/>
          </p:cNvSpPr>
          <p:nvPr>
            <p:ph type="body" sz="quarter" idx="11"/>
          </p:nvPr>
        </p:nvSpPr>
        <p:spPr>
          <a:xfrm>
            <a:off x="944413" y="2811000"/>
            <a:ext cx="9264366" cy="369662"/>
          </a:xfrm>
          <a:prstGeom prst="rect">
            <a:avLst/>
          </a:prstGeom>
        </p:spPr>
        <p:txBody>
          <a:bodyPr numCol="2" spcCol="720000"/>
          <a:lstStyle>
            <a:lvl1pPr>
              <a:defRPr sz="970" baseline="0">
                <a:solidFill>
                  <a:srgbClr val="041049"/>
                </a:solidFill>
                <a:latin typeface="Helvetica Light" panose="020B0403020202020204" pitchFamily="34" charset="0"/>
              </a:defRPr>
            </a:lvl1pPr>
          </a:lstStyle>
          <a:p>
            <a:pPr lvl="0"/>
            <a:endParaRPr lang="en-US" dirty="0"/>
          </a:p>
        </p:txBody>
      </p:sp>
    </p:spTree>
    <p:extLst>
      <p:ext uri="{BB962C8B-B14F-4D97-AF65-F5344CB8AC3E}">
        <p14:creationId xmlns:p14="http://schemas.microsoft.com/office/powerpoint/2010/main" val="297704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6910-082E-A047-368F-4E9FA8948D0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A4A22B7-D315-D159-DFEB-4D3578A39B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F9DB3D-6407-2EDC-B1ED-ADF0F10BFB9E}"/>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C6E15397-B988-1A22-9D8D-588488DF214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D32187C-86B8-C75D-D24A-58777CA4D8FA}"/>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141800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661D-829C-D290-61A3-3DE59BF523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520C1C3-41E8-6A3F-99F4-3BD8FD9932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2BB5C-2969-6488-2D09-4E8747010C38}"/>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41E2D752-DDB7-972F-ED47-18B8933D7D8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FFF47CE-D1E3-A5D2-BF24-DE487E0F19C4}"/>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277906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FFE9-B840-E048-D2D4-F1119A263F9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239CF3-ADC4-2587-D888-523B5EC85D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738C9B-45F9-FE76-76A3-81CCE4D97A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371E46D-C3AA-9CBB-1D74-52061F8FFD3D}"/>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6" name="Footer Placeholder 5">
            <a:extLst>
              <a:ext uri="{FF2B5EF4-FFF2-40B4-BE49-F238E27FC236}">
                <a16:creationId xmlns:a16="http://schemas.microsoft.com/office/drawing/2014/main" id="{661E94D8-5AC5-6D13-EAC7-8201CE67FEB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E86EED91-D203-39D5-F403-846A1377304D}"/>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230679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BEEB-6D0E-4C04-4BE8-028C03685B7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ED2ABD9-2B05-B193-DCA5-EBFA68BB5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62D115-3A12-BF5D-D07B-A08F79194B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8E61D9-2FA4-7A82-0008-AA6E9A25A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B0C6C-B3FE-35CF-EF3E-26A43928EA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7D5E76A-89AA-A111-2EF7-8BE59875DA72}"/>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8" name="Footer Placeholder 7">
            <a:extLst>
              <a:ext uri="{FF2B5EF4-FFF2-40B4-BE49-F238E27FC236}">
                <a16:creationId xmlns:a16="http://schemas.microsoft.com/office/drawing/2014/main" id="{89A61303-97A8-3501-91F2-C3726575C705}"/>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4093712C-30F7-F303-BC33-0D71FFEA82FC}"/>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14074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0E0F-DD5F-AE08-DA00-F984C8BE84B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1458C8-A75E-998E-6D9F-1911F4E22414}"/>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4" name="Footer Placeholder 3">
            <a:extLst>
              <a:ext uri="{FF2B5EF4-FFF2-40B4-BE49-F238E27FC236}">
                <a16:creationId xmlns:a16="http://schemas.microsoft.com/office/drawing/2014/main" id="{77ABAFAC-2F5C-D72C-DB8D-005E63D3B37E}"/>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A946E0B-1D99-DCEB-E871-5C69DF616CB1}"/>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166133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29170-B2E2-092B-BEF5-526114633769}"/>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3" name="Footer Placeholder 2">
            <a:extLst>
              <a:ext uri="{FF2B5EF4-FFF2-40B4-BE49-F238E27FC236}">
                <a16:creationId xmlns:a16="http://schemas.microsoft.com/office/drawing/2014/main" id="{8CCC5F34-81DA-04CA-E948-ACE6347A032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8BB862CC-4D21-C1E9-6DF9-05BB3CEBFAA3}"/>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361689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8184-33CF-6AF3-7E59-B7ECBBA9C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D2D0D00-E21C-2303-1C2F-8BB17E9D1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78BE376-23A5-BA4B-EFC4-50C5ACC19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4E66B-F641-808D-388A-FA19F0C8DFD7}"/>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6" name="Footer Placeholder 5">
            <a:extLst>
              <a:ext uri="{FF2B5EF4-FFF2-40B4-BE49-F238E27FC236}">
                <a16:creationId xmlns:a16="http://schemas.microsoft.com/office/drawing/2014/main" id="{55BAF95B-7D95-A2EB-8D2C-7C751B42F886}"/>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96EDEEC-6D91-1EDF-26D4-565F27018A18}"/>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247548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042C-0AC8-7D28-7D1E-9EE7B2119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D7F17C1-C3B5-A8E5-1535-E63D6800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CCEE6CE7-6683-ED8F-25BB-2DFABFB5C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626D7-B852-4CA9-896E-69125440066B}"/>
              </a:ext>
            </a:extLst>
          </p:cNvPr>
          <p:cNvSpPr>
            <a:spLocks noGrp="1"/>
          </p:cNvSpPr>
          <p:nvPr>
            <p:ph type="dt" sz="half" idx="10"/>
          </p:nvPr>
        </p:nvSpPr>
        <p:spPr/>
        <p:txBody>
          <a:bodyPr/>
          <a:lstStyle/>
          <a:p>
            <a:fld id="{D53D5F63-3560-4C48-8DAC-EE8AA1497260}" type="datetimeFigureOut">
              <a:rPr lang="en-AU" smtClean="0"/>
              <a:t>9/01/2026</a:t>
            </a:fld>
            <a:endParaRPr lang="en-AU" dirty="0"/>
          </a:p>
        </p:txBody>
      </p:sp>
      <p:sp>
        <p:nvSpPr>
          <p:cNvPr id="6" name="Footer Placeholder 5">
            <a:extLst>
              <a:ext uri="{FF2B5EF4-FFF2-40B4-BE49-F238E27FC236}">
                <a16:creationId xmlns:a16="http://schemas.microsoft.com/office/drawing/2014/main" id="{72EE964B-5775-0ADD-9C72-98E00A25408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55DD09E-1836-2E25-F750-7CBEBEA32E08}"/>
              </a:ext>
            </a:extLst>
          </p:cNvPr>
          <p:cNvSpPr>
            <a:spLocks noGrp="1"/>
          </p:cNvSpPr>
          <p:nvPr>
            <p:ph type="sldNum" sz="quarter" idx="12"/>
          </p:nvPr>
        </p:nvSpPr>
        <p:spPr/>
        <p:txBody>
          <a:bodyPr/>
          <a:lstStyle/>
          <a:p>
            <a:fld id="{4D40CBA3-F378-4497-9F51-26F9FD82A8A6}" type="slidenum">
              <a:rPr lang="en-AU" smtClean="0"/>
              <a:t>‹#›</a:t>
            </a:fld>
            <a:endParaRPr lang="en-AU" dirty="0"/>
          </a:p>
        </p:txBody>
      </p:sp>
    </p:spTree>
    <p:extLst>
      <p:ext uri="{BB962C8B-B14F-4D97-AF65-F5344CB8AC3E}">
        <p14:creationId xmlns:p14="http://schemas.microsoft.com/office/powerpoint/2010/main" val="72899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8258A-36C1-09BD-0280-EE5547BC1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3663CB-CBE3-FEC9-93DC-98E9DF6D7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BD408E-1B59-2001-9DC4-A4936AF200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3D5F63-3560-4C48-8DAC-EE8AA1497260}" type="datetimeFigureOut">
              <a:rPr lang="en-AU" smtClean="0"/>
              <a:t>9/01/2026</a:t>
            </a:fld>
            <a:endParaRPr lang="en-AU" dirty="0"/>
          </a:p>
        </p:txBody>
      </p:sp>
      <p:sp>
        <p:nvSpPr>
          <p:cNvPr id="5" name="Footer Placeholder 4">
            <a:extLst>
              <a:ext uri="{FF2B5EF4-FFF2-40B4-BE49-F238E27FC236}">
                <a16:creationId xmlns:a16="http://schemas.microsoft.com/office/drawing/2014/main" id="{0D7B41D7-4B56-7F40-41E8-85309BC5F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EAB79244-E795-C76A-A431-827F67F97A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40CBA3-F378-4497-9F51-26F9FD82A8A6}" type="slidenum">
              <a:rPr lang="en-AU" smtClean="0"/>
              <a:t>‹#›</a:t>
            </a:fld>
            <a:endParaRPr lang="en-AU" dirty="0"/>
          </a:p>
        </p:txBody>
      </p:sp>
    </p:spTree>
    <p:extLst>
      <p:ext uri="{BB962C8B-B14F-4D97-AF65-F5344CB8AC3E}">
        <p14:creationId xmlns:p14="http://schemas.microsoft.com/office/powerpoint/2010/main" val="1338814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hyperlink" Target="mailto:EPWA-info@deed.wa.gov.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A1517F3-0C78-2152-62A8-4C472D61F5D9}"/>
              </a:ext>
            </a:extLst>
          </p:cNvPr>
          <p:cNvSpPr>
            <a:spLocks noGrp="1"/>
          </p:cNvSpPr>
          <p:nvPr>
            <p:ph type="ctrTitle"/>
          </p:nvPr>
        </p:nvSpPr>
        <p:spPr>
          <a:xfrm>
            <a:off x="594254" y="3131141"/>
            <a:ext cx="6807656" cy="609398"/>
          </a:xfrm>
        </p:spPr>
        <p:txBody>
          <a:bodyPr/>
          <a:lstStyle/>
          <a:p>
            <a:r>
              <a:rPr lang="en-US" sz="4400" dirty="0">
                <a:latin typeface="Arial"/>
              </a:rPr>
              <a:t>Fixed Capital Charge</a:t>
            </a:r>
          </a:p>
        </p:txBody>
      </p:sp>
      <p:sp>
        <p:nvSpPr>
          <p:cNvPr id="19" name="Text Placeholder 18">
            <a:extLst>
              <a:ext uri="{FF2B5EF4-FFF2-40B4-BE49-F238E27FC236}">
                <a16:creationId xmlns:a16="http://schemas.microsoft.com/office/drawing/2014/main" id="{54F18124-50C8-4B09-D163-A5EB43948513}"/>
              </a:ext>
            </a:extLst>
          </p:cNvPr>
          <p:cNvSpPr>
            <a:spLocks noGrp="1"/>
          </p:cNvSpPr>
          <p:nvPr>
            <p:ph type="body" sz="quarter" idx="10"/>
          </p:nvPr>
        </p:nvSpPr>
        <p:spPr>
          <a:xfrm>
            <a:off x="503689" y="4228283"/>
            <a:ext cx="4996563" cy="373272"/>
          </a:xfrm>
        </p:spPr>
        <p:txBody>
          <a:bodyPr vert="horz" lIns="91440" tIns="45720" rIns="91440" bIns="45720" rtlCol="0" anchor="t">
            <a:noAutofit/>
          </a:bodyPr>
          <a:lstStyle/>
          <a:p>
            <a:pPr marL="0" indent="0">
              <a:buNone/>
            </a:pPr>
            <a:r>
              <a:rPr lang="en-US" sz="2400" dirty="0">
                <a:latin typeface="Arial"/>
                <a:cs typeface="Arial"/>
              </a:rPr>
              <a:t>Consultation Paper Webinar</a:t>
            </a:r>
          </a:p>
        </p:txBody>
      </p:sp>
      <p:sp>
        <p:nvSpPr>
          <p:cNvPr id="4" name="Text Placeholder 18">
            <a:extLst>
              <a:ext uri="{FF2B5EF4-FFF2-40B4-BE49-F238E27FC236}">
                <a16:creationId xmlns:a16="http://schemas.microsoft.com/office/drawing/2014/main" id="{F76BA29B-F3D2-D7A5-2620-63A9F0E0C0BA}"/>
              </a:ext>
            </a:extLst>
          </p:cNvPr>
          <p:cNvSpPr txBox="1">
            <a:spLocks/>
          </p:cNvSpPr>
          <p:nvPr/>
        </p:nvSpPr>
        <p:spPr>
          <a:xfrm>
            <a:off x="503689" y="5433997"/>
            <a:ext cx="2407717" cy="373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26" kern="1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Arial"/>
                <a:cs typeface="Arial"/>
              </a:rPr>
              <a:t>15</a:t>
            </a:r>
            <a:r>
              <a:rPr lang="en-US" sz="1900" dirty="0">
                <a:solidFill>
                  <a:srgbClr val="FF0000"/>
                </a:solidFill>
                <a:latin typeface="Arial"/>
                <a:cs typeface="Arial"/>
              </a:rPr>
              <a:t> </a:t>
            </a:r>
            <a:r>
              <a:rPr lang="en-US" sz="1900" dirty="0">
                <a:latin typeface="Arial"/>
                <a:cs typeface="Arial"/>
              </a:rPr>
              <a:t>December 2025</a:t>
            </a:r>
          </a:p>
        </p:txBody>
      </p:sp>
      <p:sp>
        <p:nvSpPr>
          <p:cNvPr id="2" name="Slide Number Placeholder 2">
            <a:extLst>
              <a:ext uri="{FF2B5EF4-FFF2-40B4-BE49-F238E27FC236}">
                <a16:creationId xmlns:a16="http://schemas.microsoft.com/office/drawing/2014/main" id="{10A45E5E-37CE-675A-3823-FE3E03BF830E}"/>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chemeClr val="bg1"/>
                </a:solidFill>
                <a:latin typeface="Arial" panose="020B0604020202020204" pitchFamily="34" charset="0"/>
                <a:cs typeface="Arial" panose="020B0604020202020204" pitchFamily="34" charset="0"/>
              </a:rPr>
              <a:pPr marL="92415">
                <a:lnSpc>
                  <a:spcPts val="1221"/>
                </a:lnSpc>
              </a:pPr>
              <a:t>1</a:t>
            </a:fld>
            <a:endParaRPr lang="en-AU" sz="1000" spc="-36"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2" y="3175"/>
            <a:ext cx="12184983" cy="6851454"/>
          </a:xfrm>
          <a:custGeom>
            <a:avLst/>
            <a:gdLst/>
            <a:ahLst/>
            <a:cxnLst/>
            <a:rect l="l" t="t" r="r" b="b"/>
            <a:pathLst>
              <a:path w="20093940" h="11298555">
                <a:moveTo>
                  <a:pt x="0" y="11298085"/>
                </a:moveTo>
                <a:lnTo>
                  <a:pt x="20093629" y="11298085"/>
                </a:lnTo>
                <a:lnTo>
                  <a:pt x="20093629" y="0"/>
                </a:lnTo>
                <a:lnTo>
                  <a:pt x="0" y="0"/>
                </a:lnTo>
                <a:lnTo>
                  <a:pt x="0" y="11298085"/>
                </a:lnTo>
                <a:close/>
              </a:path>
            </a:pathLst>
          </a:custGeom>
          <a:ln w="10470">
            <a:solidFill>
              <a:srgbClr val="2C678D"/>
            </a:solidFill>
          </a:ln>
        </p:spPr>
        <p:txBody>
          <a:bodyPr wrap="square" lIns="0" tIns="0" rIns="0" bIns="0" rtlCol="0"/>
          <a:lstStyle/>
          <a:p>
            <a:endParaRPr sz="1092" dirty="0"/>
          </a:p>
        </p:txBody>
      </p:sp>
      <p:sp>
        <p:nvSpPr>
          <p:cNvPr id="3" name="object 3"/>
          <p:cNvSpPr txBox="1"/>
          <p:nvPr/>
        </p:nvSpPr>
        <p:spPr>
          <a:xfrm>
            <a:off x="1676703" y="5612274"/>
            <a:ext cx="1391238" cy="483676"/>
          </a:xfrm>
          <a:prstGeom prst="rect">
            <a:avLst/>
          </a:prstGeom>
        </p:spPr>
        <p:txBody>
          <a:bodyPr vert="horz" wrap="square" lIns="0" tIns="7701" rIns="0" bIns="0" rtlCol="0">
            <a:spAutoFit/>
          </a:bodyPr>
          <a:lstStyle/>
          <a:p>
            <a:pPr marL="7701">
              <a:spcBef>
                <a:spcPts val="61"/>
              </a:spcBef>
            </a:pPr>
            <a:r>
              <a:rPr sz="1031" dirty="0">
                <a:solidFill>
                  <a:srgbClr val="FFFFFF"/>
                </a:solidFill>
                <a:latin typeface="Arial"/>
                <a:cs typeface="Arial"/>
              </a:rPr>
              <a:t>Department</a:t>
            </a:r>
            <a:r>
              <a:rPr sz="1031" spc="-55" dirty="0">
                <a:solidFill>
                  <a:srgbClr val="FFFFFF"/>
                </a:solidFill>
                <a:latin typeface="Arial"/>
                <a:cs typeface="Arial"/>
              </a:rPr>
              <a:t> </a:t>
            </a:r>
            <a:r>
              <a:rPr sz="1031" spc="-15" dirty="0">
                <a:solidFill>
                  <a:srgbClr val="FFFFFF"/>
                </a:solidFill>
                <a:latin typeface="Arial"/>
                <a:cs typeface="Arial"/>
              </a:rPr>
              <a:t>of</a:t>
            </a:r>
            <a:endParaRPr sz="1031" dirty="0">
              <a:latin typeface="Arial"/>
              <a:cs typeface="Arial"/>
            </a:endParaRPr>
          </a:p>
          <a:p>
            <a:pPr marL="7701" marR="3081"/>
            <a:r>
              <a:rPr sz="1031" b="1" dirty="0">
                <a:solidFill>
                  <a:srgbClr val="FFFFFF"/>
                </a:solidFill>
                <a:latin typeface="Arial"/>
                <a:cs typeface="Arial"/>
              </a:rPr>
              <a:t>Energy</a:t>
            </a:r>
            <a:r>
              <a:rPr sz="1031" b="1" spc="-27" dirty="0">
                <a:solidFill>
                  <a:srgbClr val="FFFFFF"/>
                </a:solidFill>
                <a:latin typeface="Arial"/>
                <a:cs typeface="Arial"/>
              </a:rPr>
              <a:t> </a:t>
            </a:r>
            <a:r>
              <a:rPr sz="1031" b="1" dirty="0">
                <a:solidFill>
                  <a:srgbClr val="FFFFFF"/>
                </a:solidFill>
                <a:latin typeface="Arial"/>
                <a:cs typeface="Arial"/>
              </a:rPr>
              <a:t>and</a:t>
            </a:r>
            <a:r>
              <a:rPr sz="1031" b="1" spc="-27" dirty="0">
                <a:solidFill>
                  <a:srgbClr val="FFFFFF"/>
                </a:solidFill>
                <a:latin typeface="Arial"/>
                <a:cs typeface="Arial"/>
              </a:rPr>
              <a:t> </a:t>
            </a:r>
            <a:r>
              <a:rPr sz="1031" b="1" spc="-6" dirty="0">
                <a:solidFill>
                  <a:srgbClr val="FFFFFF"/>
                </a:solidFill>
                <a:latin typeface="Arial"/>
                <a:cs typeface="Arial"/>
              </a:rPr>
              <a:t>Economic Diversification</a:t>
            </a:r>
            <a:endParaRPr sz="1031" dirty="0">
              <a:latin typeface="Arial"/>
              <a:cs typeface="Arial"/>
            </a:endParaRPr>
          </a:p>
        </p:txBody>
      </p:sp>
      <p:grpSp>
        <p:nvGrpSpPr>
          <p:cNvPr id="4" name="object 4"/>
          <p:cNvGrpSpPr/>
          <p:nvPr/>
        </p:nvGrpSpPr>
        <p:grpSpPr>
          <a:xfrm>
            <a:off x="945159" y="385"/>
            <a:ext cx="11238880" cy="6857615"/>
            <a:chOff x="1570632" y="0"/>
            <a:chExt cx="18533745" cy="11308715"/>
          </a:xfrm>
        </p:grpSpPr>
        <p:pic>
          <p:nvPicPr>
            <p:cNvPr id="5" name="object 5"/>
            <p:cNvPicPr/>
            <p:nvPr/>
          </p:nvPicPr>
          <p:blipFill>
            <a:blip r:embed="rId2" cstate="print"/>
            <a:stretch>
              <a:fillRect/>
            </a:stretch>
          </p:blipFill>
          <p:spPr>
            <a:xfrm>
              <a:off x="1570632" y="10063848"/>
              <a:ext cx="1126111" cy="197615"/>
            </a:xfrm>
            <a:prstGeom prst="rect">
              <a:avLst/>
            </a:prstGeom>
          </p:spPr>
        </p:pic>
        <p:pic>
          <p:nvPicPr>
            <p:cNvPr id="6" name="object 6"/>
            <p:cNvPicPr/>
            <p:nvPr/>
          </p:nvPicPr>
          <p:blipFill>
            <a:blip r:embed="rId3" cstate="print"/>
            <a:stretch>
              <a:fillRect/>
            </a:stretch>
          </p:blipFill>
          <p:spPr>
            <a:xfrm>
              <a:off x="1570876" y="9174560"/>
              <a:ext cx="1126522" cy="824188"/>
            </a:xfrm>
            <a:prstGeom prst="rect">
              <a:avLst/>
            </a:prstGeom>
          </p:spPr>
        </p:pic>
        <p:pic>
          <p:nvPicPr>
            <p:cNvPr id="7" name="object 7"/>
            <p:cNvPicPr/>
            <p:nvPr/>
          </p:nvPicPr>
          <p:blipFill>
            <a:blip r:embed="rId4" cstate="print"/>
            <a:stretch>
              <a:fillRect/>
            </a:stretch>
          </p:blipFill>
          <p:spPr>
            <a:xfrm>
              <a:off x="5135466" y="0"/>
              <a:ext cx="14968633" cy="11308556"/>
            </a:xfrm>
            <a:prstGeom prst="rect">
              <a:avLst/>
            </a:prstGeom>
          </p:spPr>
        </p:pic>
      </p:grpSp>
      <p:sp>
        <p:nvSpPr>
          <p:cNvPr id="10" name="Title 17">
            <a:extLst>
              <a:ext uri="{FF2B5EF4-FFF2-40B4-BE49-F238E27FC236}">
                <a16:creationId xmlns:a16="http://schemas.microsoft.com/office/drawing/2014/main" id="{42EC75BD-0C07-AFC2-F601-50B9AECA80C9}"/>
              </a:ext>
            </a:extLst>
          </p:cNvPr>
          <p:cNvSpPr txBox="1">
            <a:spLocks/>
          </p:cNvSpPr>
          <p:nvPr/>
        </p:nvSpPr>
        <p:spPr>
          <a:xfrm>
            <a:off x="945159" y="3049654"/>
            <a:ext cx="7260586" cy="7586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a:rPr>
              <a:t>Q&amp;A</a:t>
            </a:r>
          </a:p>
        </p:txBody>
      </p:sp>
      <p:sp>
        <p:nvSpPr>
          <p:cNvPr id="8" name="Slide Number Placeholder 2">
            <a:extLst>
              <a:ext uri="{FF2B5EF4-FFF2-40B4-BE49-F238E27FC236}">
                <a16:creationId xmlns:a16="http://schemas.microsoft.com/office/drawing/2014/main" id="{BE1C9D7A-1B95-4CB1-57AD-4EDD0750432F}"/>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chemeClr val="bg1"/>
                </a:solidFill>
                <a:latin typeface="Arial" panose="020B0604020202020204" pitchFamily="34" charset="0"/>
                <a:cs typeface="Arial" panose="020B0604020202020204" pitchFamily="34" charset="0"/>
              </a:rPr>
              <a:pPr marL="92415">
                <a:lnSpc>
                  <a:spcPts val="1221"/>
                </a:lnSpc>
              </a:pPr>
              <a:t>10</a:t>
            </a:fld>
            <a:endParaRPr lang="en-AU" sz="1000" spc="-36"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129D5-3CCD-ECC4-3793-14D5E97DB766}"/>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1A221152-1C04-5CE7-AD18-DBF2B5912F51}"/>
              </a:ext>
            </a:extLst>
          </p:cNvPr>
          <p:cNvSpPr>
            <a:spLocks noGrp="1"/>
          </p:cNvSpPr>
          <p:nvPr>
            <p:ph type="title"/>
          </p:nvPr>
        </p:nvSpPr>
        <p:spPr>
          <a:xfrm>
            <a:off x="945159" y="1262597"/>
            <a:ext cx="8986084" cy="624960"/>
          </a:xfrm>
        </p:spPr>
        <p:txBody>
          <a:bodyPr/>
          <a:lstStyle/>
          <a:p>
            <a:r>
              <a:rPr lang="en-AU"/>
              <a:t>Acknowledgement of Country</a:t>
            </a:r>
          </a:p>
        </p:txBody>
      </p:sp>
      <p:sp>
        <p:nvSpPr>
          <p:cNvPr id="4" name="Text Placeholder 11">
            <a:extLst>
              <a:ext uri="{FF2B5EF4-FFF2-40B4-BE49-F238E27FC236}">
                <a16:creationId xmlns:a16="http://schemas.microsoft.com/office/drawing/2014/main" id="{6AAF9B07-36D3-FFD8-3102-C4C9CCE651B5}"/>
              </a:ext>
            </a:extLst>
          </p:cNvPr>
          <p:cNvSpPr>
            <a:spLocks noGrp="1"/>
          </p:cNvSpPr>
          <p:nvPr>
            <p:ph type="body" sz="quarter" idx="11"/>
          </p:nvPr>
        </p:nvSpPr>
        <p:spPr>
          <a:xfrm>
            <a:off x="944798" y="2338560"/>
            <a:ext cx="9263715" cy="2558726"/>
          </a:xfrm>
        </p:spPr>
        <p:txBody>
          <a:bodyPr lIns="0" numCol="1"/>
          <a:lstStyle/>
          <a:p>
            <a:pPr marL="0" indent="0">
              <a:lnSpc>
                <a:spcPts val="2600"/>
              </a:lnSpc>
              <a:buNone/>
            </a:pPr>
            <a:r>
              <a:rPr lang="en-US" sz="1800" dirty="0">
                <a:latin typeface="Helvetica" panose="020B0604020202020204" pitchFamily="34" charset="0"/>
                <a:cs typeface="Helvetica" panose="020B0604020202020204" pitchFamily="34" charset="0"/>
              </a:rPr>
              <a:t>The Department of Energy and Economic Diversification acknowledges the traditional custodians throughout Western Australia and their continuing connection to the land, waters and community. We pay our respects to all members of the Aboriginal communities and their cultures, and to Elders both past a present.</a:t>
            </a:r>
            <a:endParaRPr lang="en-AU" sz="1800"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7503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9B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F16286-1D01-3908-079B-3324143FA446}"/>
              </a:ext>
            </a:extLst>
          </p:cNvPr>
          <p:cNvSpPr>
            <a:spLocks noGrp="1"/>
          </p:cNvSpPr>
          <p:nvPr/>
        </p:nvSpPr>
        <p:spPr>
          <a:xfrm>
            <a:off x="538315" y="641380"/>
            <a:ext cx="9177343" cy="634428"/>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AU" sz="2800" dirty="0">
                <a:latin typeface="Arial"/>
                <a:cs typeface="Arial"/>
              </a:rPr>
              <a:t>Significant Transmission Expansion</a:t>
            </a:r>
            <a:endParaRPr lang="en-US" sz="2800" dirty="0">
              <a:latin typeface="Arial"/>
              <a:cs typeface="Arial"/>
            </a:endParaRPr>
          </a:p>
        </p:txBody>
      </p:sp>
      <p:sp>
        <p:nvSpPr>
          <p:cNvPr id="6" name="Subtitle 2">
            <a:extLst>
              <a:ext uri="{FF2B5EF4-FFF2-40B4-BE49-F238E27FC236}">
                <a16:creationId xmlns:a16="http://schemas.microsoft.com/office/drawing/2014/main" id="{A0FDC85E-0463-2DA7-3415-2E869D43B669}"/>
              </a:ext>
            </a:extLst>
          </p:cNvPr>
          <p:cNvSpPr>
            <a:spLocks noGrp="1"/>
          </p:cNvSpPr>
          <p:nvPr/>
        </p:nvSpPr>
        <p:spPr>
          <a:xfrm>
            <a:off x="565748" y="1817180"/>
            <a:ext cx="6157656" cy="3637675"/>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r>
              <a:rPr lang="en-AU" sz="1600" dirty="0">
                <a:latin typeface="Arial"/>
              </a:rPr>
              <a:t>SWIS Transmission Plan outlines the significant transmission assets needed to:</a:t>
            </a:r>
          </a:p>
          <a:p>
            <a:r>
              <a:rPr lang="en-AU" sz="1600" dirty="0">
                <a:latin typeface="Arial"/>
              </a:rPr>
              <a:t>facilitate the phase-out of coal generation</a:t>
            </a:r>
          </a:p>
          <a:p>
            <a:r>
              <a:rPr lang="en-AU" sz="1600" dirty="0">
                <a:latin typeface="Arial"/>
              </a:rPr>
              <a:t>support the widespread electrification of existing industries </a:t>
            </a:r>
          </a:p>
          <a:p>
            <a:r>
              <a:rPr lang="en-AU" sz="1600" dirty="0">
                <a:latin typeface="Arial"/>
              </a:rPr>
              <a:t>enable new load to diversify and strengthen the State economy</a:t>
            </a:r>
          </a:p>
          <a:p>
            <a:pPr marL="0" indent="0">
              <a:buNone/>
            </a:pPr>
            <a:r>
              <a:rPr lang="en-AU" sz="1600" dirty="0">
                <a:latin typeface="Arial"/>
              </a:rPr>
              <a:t>A new funding approach has been developed to:</a:t>
            </a:r>
          </a:p>
          <a:p>
            <a:r>
              <a:rPr lang="en-AU" sz="1600" dirty="0">
                <a:latin typeface="Arial"/>
              </a:rPr>
              <a:t>reduce barriers to entry in the SWIS</a:t>
            </a:r>
          </a:p>
          <a:p>
            <a:r>
              <a:rPr lang="en-AU" sz="1600" dirty="0">
                <a:latin typeface="Arial"/>
              </a:rPr>
              <a:t>support the connection of renewable energy projects</a:t>
            </a:r>
          </a:p>
          <a:p>
            <a:r>
              <a:rPr lang="en-AU" sz="1600" dirty="0">
                <a:latin typeface="Arial"/>
              </a:rPr>
              <a:t>provide greater cost certainty</a:t>
            </a:r>
          </a:p>
        </p:txBody>
      </p:sp>
      <p:sp>
        <p:nvSpPr>
          <p:cNvPr id="7" name="Text Placeholder 3">
            <a:extLst>
              <a:ext uri="{FF2B5EF4-FFF2-40B4-BE49-F238E27FC236}">
                <a16:creationId xmlns:a16="http://schemas.microsoft.com/office/drawing/2014/main" id="{0FC473D2-79F7-638C-4B89-347F911A6A96}"/>
              </a:ext>
            </a:extLst>
          </p:cNvPr>
          <p:cNvSpPr>
            <a:spLocks noGrp="1"/>
          </p:cNvSpPr>
          <p:nvPr/>
        </p:nvSpPr>
        <p:spPr>
          <a:xfrm>
            <a:off x="547458" y="1229409"/>
            <a:ext cx="6914046" cy="634427"/>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Major SWIS expansion needed for the energy transition</a:t>
            </a:r>
          </a:p>
        </p:txBody>
      </p:sp>
      <p:sp>
        <p:nvSpPr>
          <p:cNvPr id="2" name="Slide Number Placeholder 2">
            <a:extLst>
              <a:ext uri="{FF2B5EF4-FFF2-40B4-BE49-F238E27FC236}">
                <a16:creationId xmlns:a16="http://schemas.microsoft.com/office/drawing/2014/main" id="{1CD63A32-2694-B57D-F92F-1208FDD9A1D1}"/>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3</a:t>
            </a:fld>
            <a:endParaRPr lang="en-AU" sz="1000" spc="-36" dirty="0">
              <a:solidFill>
                <a:srgbClr val="002060"/>
              </a:solidFill>
              <a:latin typeface="Arial" panose="020B0604020202020204" pitchFamily="34" charset="0"/>
              <a:cs typeface="Arial" panose="020B0604020202020204" pitchFamily="34" charset="0"/>
            </a:endParaRPr>
          </a:p>
        </p:txBody>
      </p:sp>
      <p:pic>
        <p:nvPicPr>
          <p:cNvPr id="8" name="Picture 7" descr="A map of a city">
            <a:extLst>
              <a:ext uri="{FF2B5EF4-FFF2-40B4-BE49-F238E27FC236}">
                <a16:creationId xmlns:a16="http://schemas.microsoft.com/office/drawing/2014/main" id="{544DD3C1-84F7-1087-77D2-99FF04C4407F}"/>
              </a:ext>
            </a:extLst>
          </p:cNvPr>
          <p:cNvPicPr>
            <a:picLocks noChangeAspect="1"/>
          </p:cNvPicPr>
          <p:nvPr/>
        </p:nvPicPr>
        <p:blipFill>
          <a:blip r:embed="rId2">
            <a:extLst>
              <a:ext uri="{28A0092B-C50C-407E-A947-70E740481C1C}">
                <a14:useLocalDpi xmlns:a14="http://schemas.microsoft.com/office/drawing/2010/main" val="0"/>
              </a:ext>
            </a:extLst>
          </a:blip>
          <a:srcRect r="24146" b="2332"/>
          <a:stretch>
            <a:fillRect/>
          </a:stretch>
        </p:blipFill>
        <p:spPr>
          <a:xfrm>
            <a:off x="6631961" y="1275807"/>
            <a:ext cx="5368187" cy="518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ower line pole with power lines&#10;&#10;AI-generated content may be incorrect.">
            <a:extLst>
              <a:ext uri="{FF2B5EF4-FFF2-40B4-BE49-F238E27FC236}">
                <a16:creationId xmlns:a16="http://schemas.microsoft.com/office/drawing/2014/main" id="{7BE7C2EC-26D8-48C9-7C31-34D040D63FB6}"/>
              </a:ext>
            </a:extLst>
          </p:cNvPr>
          <p:cNvPicPr>
            <a:picLocks noChangeAspect="1"/>
          </p:cNvPicPr>
          <p:nvPr/>
        </p:nvPicPr>
        <p:blipFill>
          <a:blip r:embed="rId3">
            <a:extLst>
              <a:ext uri="{28A0092B-C50C-407E-A947-70E740481C1C}">
                <a14:useLocalDpi xmlns:a14="http://schemas.microsoft.com/office/drawing/2010/main" val="0"/>
              </a:ext>
            </a:extLst>
          </a:blip>
          <a:srcRect r="15208"/>
          <a:stretch>
            <a:fillRect/>
          </a:stretch>
        </p:blipFill>
        <p:spPr>
          <a:xfrm>
            <a:off x="8315325" y="0"/>
            <a:ext cx="3876675" cy="6858000"/>
          </a:xfrm>
          <a:prstGeom prst="rect">
            <a:avLst/>
          </a:prstGeom>
        </p:spPr>
      </p:pic>
      <p:pic>
        <p:nvPicPr>
          <p:cNvPr id="2050" name="Picture 2">
            <a:extLst>
              <a:ext uri="{FF2B5EF4-FFF2-40B4-BE49-F238E27FC236}">
                <a16:creationId xmlns:a16="http://schemas.microsoft.com/office/drawing/2014/main" id="{38AD9F05-35BD-6A13-00B1-959506AFE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697" y="0"/>
            <a:ext cx="12125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61F9F56-DE48-12D7-3DF3-029F05B1BC30}"/>
              </a:ext>
            </a:extLst>
          </p:cNvPr>
          <p:cNvSpPr>
            <a:spLocks noGrp="1"/>
          </p:cNvSpPr>
          <p:nvPr>
            <p:ph type="sldNum" sz="quarter" idx="7"/>
          </p:nvPr>
        </p:nvSpPr>
        <p:spPr>
          <a:xfrm>
            <a:off x="11786589" y="126035"/>
            <a:ext cx="884637" cy="167888"/>
          </a:xfrm>
        </p:spPr>
        <p:txBody>
          <a:bodyPr/>
          <a:lstStyle/>
          <a:p>
            <a:r>
              <a:rPr lang="en-AU" dirty="0"/>
              <a:t> </a:t>
            </a:r>
            <a:fld id="{81D60167-4931-47E6-BA6A-407CBD079E47}" type="slidenum">
              <a:rPr smtClean="0"/>
              <a:pPr/>
              <a:t>4</a:t>
            </a:fld>
            <a:endParaRPr dirty="0"/>
          </a:p>
        </p:txBody>
      </p:sp>
      <p:sp>
        <p:nvSpPr>
          <p:cNvPr id="2" name="Title 3">
            <a:extLst>
              <a:ext uri="{FF2B5EF4-FFF2-40B4-BE49-F238E27FC236}">
                <a16:creationId xmlns:a16="http://schemas.microsoft.com/office/drawing/2014/main" id="{084ACB2E-966B-0FC8-D953-2EDDBECFF84F}"/>
              </a:ext>
            </a:extLst>
          </p:cNvPr>
          <p:cNvSpPr>
            <a:spLocks noGrp="1"/>
          </p:cNvSpPr>
          <p:nvPr/>
        </p:nvSpPr>
        <p:spPr>
          <a:xfrm>
            <a:off x="538820" y="640666"/>
            <a:ext cx="6304132" cy="721609"/>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US" sz="2800" dirty="0">
                <a:latin typeface="Arial"/>
              </a:rPr>
              <a:t>Fixed</a:t>
            </a:r>
            <a:r>
              <a:rPr lang="en-US" sz="2800" dirty="0">
                <a:latin typeface="Manrope SemiBold"/>
              </a:rPr>
              <a:t> </a:t>
            </a:r>
            <a:r>
              <a:rPr lang="en-US" sz="2800" dirty="0">
                <a:latin typeface="Arial"/>
              </a:rPr>
              <a:t>Capital Charge (FCC)</a:t>
            </a:r>
          </a:p>
        </p:txBody>
      </p:sp>
      <p:sp>
        <p:nvSpPr>
          <p:cNvPr id="4" name="Text Placeholder 4">
            <a:extLst>
              <a:ext uri="{FF2B5EF4-FFF2-40B4-BE49-F238E27FC236}">
                <a16:creationId xmlns:a16="http://schemas.microsoft.com/office/drawing/2014/main" id="{4AE867B6-97BB-3A03-41CB-B5D48008435D}"/>
              </a:ext>
            </a:extLst>
          </p:cNvPr>
          <p:cNvSpPr>
            <a:spLocks noGrp="1"/>
          </p:cNvSpPr>
          <p:nvPr/>
        </p:nvSpPr>
        <p:spPr>
          <a:xfrm>
            <a:off x="539584" y="1221846"/>
            <a:ext cx="6674183" cy="634427"/>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Providing proponents greater cost certainty</a:t>
            </a:r>
          </a:p>
        </p:txBody>
      </p:sp>
      <p:sp>
        <p:nvSpPr>
          <p:cNvPr id="6" name="Subtitle 5">
            <a:extLst>
              <a:ext uri="{FF2B5EF4-FFF2-40B4-BE49-F238E27FC236}">
                <a16:creationId xmlns:a16="http://schemas.microsoft.com/office/drawing/2014/main" id="{EC6F2C64-B4D6-A801-D917-194FF2127D10}"/>
              </a:ext>
            </a:extLst>
          </p:cNvPr>
          <p:cNvSpPr>
            <a:spLocks noGrp="1"/>
          </p:cNvSpPr>
          <p:nvPr/>
        </p:nvSpPr>
        <p:spPr>
          <a:xfrm>
            <a:off x="552294" y="1923168"/>
            <a:ext cx="7563006" cy="2432806"/>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r>
              <a:rPr lang="en-AU" sz="1600" dirty="0">
                <a:latin typeface="Arial"/>
              </a:rPr>
              <a:t>Government (as Western Power’s owner) funds the up-front costs of transmission infrastructure, which are paid back over the life of the assets</a:t>
            </a:r>
          </a:p>
          <a:p>
            <a:pPr marL="0" indent="0">
              <a:buNone/>
            </a:pPr>
            <a:r>
              <a:rPr lang="en-AU" sz="1600" dirty="0">
                <a:latin typeface="Arial"/>
              </a:rPr>
              <a:t>The cost of the transmission infrastructure is typically recovered through</a:t>
            </a:r>
          </a:p>
          <a:p>
            <a:r>
              <a:rPr lang="en-AU" sz="1600" dirty="0">
                <a:latin typeface="Arial"/>
              </a:rPr>
              <a:t>up-front capital contributions paid by connecting generation, storage and load based on the share of other assets being utilised</a:t>
            </a:r>
          </a:p>
          <a:p>
            <a:r>
              <a:rPr lang="en-AU" sz="1600" dirty="0">
                <a:latin typeface="Arial"/>
              </a:rPr>
              <a:t>over a 50-year period via network tariffs, paid by all network users</a:t>
            </a:r>
          </a:p>
          <a:p>
            <a:pPr marL="0" indent="0">
              <a:buNone/>
            </a:pPr>
            <a:r>
              <a:rPr lang="en-AU" sz="1600" dirty="0">
                <a:latin typeface="Arial"/>
              </a:rPr>
              <a:t>A new, simpler contributions framework has been developed to remove complexity and uncertainty associated with the current arrangement</a:t>
            </a:r>
          </a:p>
          <a:p>
            <a:pPr marL="0" indent="0">
              <a:buNone/>
            </a:pPr>
            <a:r>
              <a:rPr lang="en-AU" sz="1600" dirty="0">
                <a:latin typeface="Arial"/>
              </a:rPr>
              <a:t>Customers will continue to pay the cost of their direct connection assets</a:t>
            </a:r>
          </a:p>
          <a:p>
            <a:pPr marL="0" indent="0">
              <a:buNone/>
            </a:pPr>
            <a:endParaRPr lang="en-AU" sz="1600" dirty="0">
              <a:latin typeface="Arial"/>
            </a:endParaRPr>
          </a:p>
          <a:p>
            <a:pPr marL="0" indent="0">
              <a:buNone/>
            </a:pPr>
            <a:endParaRPr lang="en-AU" sz="1600" dirty="0">
              <a:latin typeface="Arial"/>
            </a:endParaRPr>
          </a:p>
          <a:p>
            <a:pPr marL="0" indent="0">
              <a:spcBef>
                <a:spcPts val="1800"/>
              </a:spcBef>
              <a:buNone/>
            </a:pPr>
            <a:endParaRPr lang="en-AU" sz="1600" dirty="0">
              <a:latin typeface="Arial"/>
            </a:endParaRPr>
          </a:p>
          <a:p>
            <a:pPr marL="0" indent="0">
              <a:buNone/>
            </a:pPr>
            <a:endParaRPr lang="en-US" sz="2400" dirty="0">
              <a:latin typeface="Arial"/>
            </a:endParaRPr>
          </a:p>
        </p:txBody>
      </p:sp>
      <p:sp>
        <p:nvSpPr>
          <p:cNvPr id="8" name="Rounded Rectangle 13">
            <a:extLst>
              <a:ext uri="{FF2B5EF4-FFF2-40B4-BE49-F238E27FC236}">
                <a16:creationId xmlns:a16="http://schemas.microsoft.com/office/drawing/2014/main" id="{C7C5B1E9-BC81-B4E4-4C7C-22C138009E4F}"/>
              </a:ext>
            </a:extLst>
          </p:cNvPr>
          <p:cNvSpPr/>
          <p:nvPr/>
        </p:nvSpPr>
        <p:spPr>
          <a:xfrm>
            <a:off x="552294" y="5181246"/>
            <a:ext cx="7434748" cy="1282502"/>
          </a:xfrm>
          <a:prstGeom prst="roundRect">
            <a:avLst>
              <a:gd name="adj" fmla="val 13812"/>
            </a:avLst>
          </a:prstGeom>
          <a:solidFill>
            <a:srgbClr val="8FC9BB"/>
          </a:solidFill>
          <a:ln w="38100" cap="flat">
            <a:solidFill>
              <a:srgbClr val="2C678D"/>
            </a:solid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a:lstStyle>
          <a:p>
            <a:pPr algn="ctr" defTabSz="825500">
              <a:lnSpc>
                <a:spcPct val="100000"/>
              </a:lnSpc>
              <a:spcBef>
                <a:spcPts val="600"/>
              </a:spcBef>
              <a:spcAft>
                <a:spcPts val="600"/>
              </a:spcAft>
            </a:pPr>
            <a:r>
              <a:rPr lang="en-AU" sz="1800" b="1" dirty="0">
                <a:solidFill>
                  <a:srgbClr val="2C678D"/>
                </a:solidFill>
                <a:latin typeface="Arial"/>
                <a:cs typeface="Arial"/>
                <a:sym typeface="Manrope ExtraLight Regular"/>
              </a:rPr>
              <a:t>Fixed Capital Charge</a:t>
            </a:r>
          </a:p>
          <a:p>
            <a:pPr algn="ctr" defTabSz="825500">
              <a:lnSpc>
                <a:spcPct val="100000"/>
              </a:lnSpc>
              <a:spcBef>
                <a:spcPts val="600"/>
              </a:spcBef>
              <a:spcAft>
                <a:spcPts val="600"/>
              </a:spcAft>
            </a:pPr>
            <a:r>
              <a:rPr lang="en-AU" sz="1600" b="1" dirty="0">
                <a:solidFill>
                  <a:schemeClr val="tx1">
                    <a:lumMod val="50000"/>
                  </a:schemeClr>
                </a:solidFill>
                <a:latin typeface="Arial"/>
                <a:cs typeface="Arial"/>
              </a:rPr>
              <a:t>$100,000/MW charge on all new connections </a:t>
            </a:r>
            <a:br>
              <a:rPr lang="en-AU" sz="1600" b="1" dirty="0">
                <a:latin typeface="Arial"/>
              </a:rPr>
            </a:br>
            <a:r>
              <a:rPr lang="en-AU" sz="1600" b="1" dirty="0">
                <a:solidFill>
                  <a:schemeClr val="tx1">
                    <a:lumMod val="50000"/>
                  </a:schemeClr>
                </a:solidFill>
                <a:latin typeface="Arial"/>
                <a:cs typeface="Arial"/>
              </a:rPr>
              <a:t>(generation, storage and load over 10MW)</a:t>
            </a:r>
            <a:endParaRPr lang="en-US" sz="1600" b="1" dirty="0">
              <a:solidFill>
                <a:schemeClr val="tx1">
                  <a:lumMod val="50000"/>
                </a:schemeClr>
              </a:solidFill>
              <a:latin typeface="Arial"/>
              <a:cs typeface="Arial"/>
            </a:endParaRPr>
          </a:p>
        </p:txBody>
      </p:sp>
      <p:sp>
        <p:nvSpPr>
          <p:cNvPr id="3" name="Slide Number Placeholder 2">
            <a:extLst>
              <a:ext uri="{FF2B5EF4-FFF2-40B4-BE49-F238E27FC236}">
                <a16:creationId xmlns:a16="http://schemas.microsoft.com/office/drawing/2014/main" id="{5004D6EC-32F0-2F35-BA7A-59EB01022969}"/>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4</a:t>
            </a:fld>
            <a:endParaRPr lang="en-AU" sz="1000" spc="-36"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3C529B8-80BF-B340-C072-9652ED317419}"/>
              </a:ext>
            </a:extLst>
          </p:cNvPr>
          <p:cNvSpPr>
            <a:spLocks noGrp="1"/>
          </p:cNvSpPr>
          <p:nvPr/>
        </p:nvSpPr>
        <p:spPr>
          <a:xfrm>
            <a:off x="533815" y="636691"/>
            <a:ext cx="6784514" cy="1464559"/>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AU" sz="2800" dirty="0">
                <a:latin typeface="Arial"/>
              </a:rPr>
              <a:t>Simplifying the Contributions Regime</a:t>
            </a:r>
          </a:p>
        </p:txBody>
      </p:sp>
      <p:sp>
        <p:nvSpPr>
          <p:cNvPr id="5" name="Text Placeholder 8">
            <a:extLst>
              <a:ext uri="{FF2B5EF4-FFF2-40B4-BE49-F238E27FC236}">
                <a16:creationId xmlns:a16="http://schemas.microsoft.com/office/drawing/2014/main" id="{4AACCF7F-7A85-F7C7-8648-C16CCC93F7A3}"/>
              </a:ext>
            </a:extLst>
          </p:cNvPr>
          <p:cNvSpPr>
            <a:spLocks noGrp="1"/>
          </p:cNvSpPr>
          <p:nvPr/>
        </p:nvSpPr>
        <p:spPr>
          <a:xfrm>
            <a:off x="542958" y="1225492"/>
            <a:ext cx="6891114" cy="634427"/>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Replacing the existing ‘shared’ assets arrangement for capital contributions</a:t>
            </a:r>
          </a:p>
          <a:p>
            <a:endParaRPr lang="en-AU" sz="2000" dirty="0">
              <a:latin typeface="Arial"/>
            </a:endParaRPr>
          </a:p>
        </p:txBody>
      </p:sp>
      <p:pic>
        <p:nvPicPr>
          <p:cNvPr id="31" name="Picture 30">
            <a:extLst>
              <a:ext uri="{FF2B5EF4-FFF2-40B4-BE49-F238E27FC236}">
                <a16:creationId xmlns:a16="http://schemas.microsoft.com/office/drawing/2014/main" id="{13199449-2B80-4B65-2F33-787066D6E73C}"/>
              </a:ext>
            </a:extLst>
          </p:cNvPr>
          <p:cNvPicPr>
            <a:picLocks noChangeAspect="1"/>
          </p:cNvPicPr>
          <p:nvPr/>
        </p:nvPicPr>
        <p:blipFill>
          <a:blip r:embed="rId2"/>
          <a:stretch>
            <a:fillRect/>
          </a:stretch>
        </p:blipFill>
        <p:spPr>
          <a:xfrm>
            <a:off x="542959" y="1952388"/>
            <a:ext cx="7055705" cy="3628449"/>
          </a:xfrm>
          <a:prstGeom prst="rect">
            <a:avLst/>
          </a:prstGeom>
        </p:spPr>
      </p:pic>
      <p:sp>
        <p:nvSpPr>
          <p:cNvPr id="2" name="Slide Number Placeholder 2">
            <a:extLst>
              <a:ext uri="{FF2B5EF4-FFF2-40B4-BE49-F238E27FC236}">
                <a16:creationId xmlns:a16="http://schemas.microsoft.com/office/drawing/2014/main" id="{0C63C0F3-2350-38E6-55ED-06DDCDB69B46}"/>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5</a:t>
            </a:fld>
            <a:endParaRPr lang="en-AU" sz="1000" spc="-36"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559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xfrm>
            <a:off x="945159" y="6396762"/>
            <a:ext cx="2395487" cy="181909"/>
          </a:xfrm>
        </p:spPr>
        <p:txBody>
          <a:bodyPr vert="horz" wrap="square" lIns="0" tIns="0" rIns="0" bIns="0" rtlCol="0" anchor="ctr">
            <a:spAutoFit/>
          </a:bodyPr>
          <a:lstStyle/>
          <a:p>
            <a:r>
              <a:rPr lang="en-AU" dirty="0"/>
              <a:t>Presentation Title - Section</a:t>
            </a:r>
          </a:p>
        </p:txBody>
      </p:sp>
      <p:pic>
        <p:nvPicPr>
          <p:cNvPr id="5" name="Picture 4" descr="A group of windmills in a field with Codrington Wind Farm in the background&#10;&#10;AI-generated content may be incorrect.">
            <a:extLst>
              <a:ext uri="{FF2B5EF4-FFF2-40B4-BE49-F238E27FC236}">
                <a16:creationId xmlns:a16="http://schemas.microsoft.com/office/drawing/2014/main" id="{24884322-8019-71FF-E2B4-841EC5738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5122" name="Picture 2">
            <a:extLst>
              <a:ext uri="{FF2B5EF4-FFF2-40B4-BE49-F238E27FC236}">
                <a16:creationId xmlns:a16="http://schemas.microsoft.com/office/drawing/2014/main" id="{A8109FFD-2DD1-5560-ABBF-733B104A2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60" y="-120073"/>
            <a:ext cx="12112625" cy="69780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6">
            <a:extLst>
              <a:ext uri="{FF2B5EF4-FFF2-40B4-BE49-F238E27FC236}">
                <a16:creationId xmlns:a16="http://schemas.microsoft.com/office/drawing/2014/main" id="{CF8F0B02-B72F-762E-53A4-CF6C9468892B}"/>
              </a:ext>
            </a:extLst>
          </p:cNvPr>
          <p:cNvSpPr>
            <a:spLocks noGrp="1"/>
          </p:cNvSpPr>
          <p:nvPr/>
        </p:nvSpPr>
        <p:spPr>
          <a:xfrm>
            <a:off x="537222" y="643596"/>
            <a:ext cx="7167500" cy="610483"/>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AU" sz="2800" dirty="0">
                <a:latin typeface="Arial"/>
              </a:rPr>
              <a:t>Contribution Value and Tariffs</a:t>
            </a:r>
          </a:p>
        </p:txBody>
      </p:sp>
      <p:sp>
        <p:nvSpPr>
          <p:cNvPr id="7" name="Text Placeholder 8">
            <a:extLst>
              <a:ext uri="{FF2B5EF4-FFF2-40B4-BE49-F238E27FC236}">
                <a16:creationId xmlns:a16="http://schemas.microsoft.com/office/drawing/2014/main" id="{2A3C33EB-9E4B-7A71-D3AB-2F3A79A0A6C3}"/>
              </a:ext>
            </a:extLst>
          </p:cNvPr>
          <p:cNvSpPr>
            <a:spLocks noGrp="1"/>
          </p:cNvSpPr>
          <p:nvPr/>
        </p:nvSpPr>
        <p:spPr>
          <a:xfrm>
            <a:off x="537221" y="1224783"/>
            <a:ext cx="7077064" cy="837484"/>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Balance cost-recovery certainty with impact on industry</a:t>
            </a:r>
          </a:p>
          <a:p>
            <a:endParaRPr lang="en-AU" dirty="0"/>
          </a:p>
        </p:txBody>
      </p:sp>
      <p:sp>
        <p:nvSpPr>
          <p:cNvPr id="8" name="Subtitle 7">
            <a:extLst>
              <a:ext uri="{FF2B5EF4-FFF2-40B4-BE49-F238E27FC236}">
                <a16:creationId xmlns:a16="http://schemas.microsoft.com/office/drawing/2014/main" id="{630008F5-14FB-8F33-1603-94A668C71D26}"/>
              </a:ext>
            </a:extLst>
          </p:cNvPr>
          <p:cNvSpPr>
            <a:spLocks noGrp="1"/>
          </p:cNvSpPr>
          <p:nvPr/>
        </p:nvSpPr>
        <p:spPr>
          <a:xfrm>
            <a:off x="537220" y="1835117"/>
            <a:ext cx="6877040" cy="4441845"/>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1600" dirty="0">
                <a:latin typeface="Arial"/>
              </a:rPr>
              <a:t>The value of $100,000/MW was informed by the Registration of Interest process that tested</a:t>
            </a:r>
            <a:r>
              <a:rPr lang="en-AU" sz="1600" dirty="0">
                <a:solidFill>
                  <a:srgbClr val="2F2C2B"/>
                </a:solidFill>
                <a:latin typeface="Arial"/>
              </a:rPr>
              <a:t> willingness to pay</a:t>
            </a:r>
          </a:p>
          <a:p>
            <a:pPr marL="681750" lvl="1" indent="-285750">
              <a:buFont typeface="Courier New" panose="02070309020205020404" pitchFamily="49" charset="0"/>
              <a:buChar char="o"/>
            </a:pPr>
            <a:r>
              <a:rPr lang="en-AU" sz="1600" dirty="0">
                <a:solidFill>
                  <a:srgbClr val="2F2C2B"/>
                </a:solidFill>
                <a:latin typeface="Arial"/>
              </a:rPr>
              <a:t>66% willing to contribute more than $100,000/MW</a:t>
            </a:r>
          </a:p>
          <a:p>
            <a:pPr marL="681750" lvl="1" indent="-285750">
              <a:buFont typeface="Courier New" panose="02070309020205020404" pitchFamily="49" charset="0"/>
              <a:buChar char="o"/>
            </a:pPr>
            <a:r>
              <a:rPr lang="en-AU" sz="1600" dirty="0">
                <a:solidFill>
                  <a:srgbClr val="2F2C2B"/>
                </a:solidFill>
                <a:latin typeface="Arial"/>
              </a:rPr>
              <a:t>86% willing to contribute more than $80,000/MW</a:t>
            </a:r>
          </a:p>
          <a:p>
            <a:pPr marL="342900" lvl="1" indent="-342900" defTabSz="457200" hangingPunct="0">
              <a:buFont typeface="Arial" panose="020B0604020202020204" pitchFamily="34" charset="0"/>
              <a:buChar char="•"/>
            </a:pPr>
            <a:r>
              <a:rPr lang="en-AU" sz="1600" dirty="0">
                <a:solidFill>
                  <a:srgbClr val="2F2C2B"/>
                </a:solidFill>
                <a:latin typeface="Arial"/>
                <a:sym typeface="Manrope ExtraLight Regular"/>
              </a:rPr>
              <a:t>The FCC is set at a level that should not materially impact the viability of projects</a:t>
            </a:r>
          </a:p>
          <a:p>
            <a:pPr marL="0" indent="0">
              <a:buNone/>
            </a:pPr>
            <a:r>
              <a:rPr lang="en-AU" sz="1600" b="1" dirty="0">
                <a:solidFill>
                  <a:srgbClr val="2F2C2B"/>
                </a:solidFill>
                <a:latin typeface="Arial"/>
              </a:rPr>
              <a:t>Costs not recovered via the FCC will be recovered via network tariffs</a:t>
            </a:r>
          </a:p>
        </p:txBody>
      </p:sp>
      <p:sp>
        <p:nvSpPr>
          <p:cNvPr id="3" name="Slide Number Placeholder 2">
            <a:extLst>
              <a:ext uri="{FF2B5EF4-FFF2-40B4-BE49-F238E27FC236}">
                <a16:creationId xmlns:a16="http://schemas.microsoft.com/office/drawing/2014/main" id="{BDA41346-C47D-1D4A-18B6-D03C480CFDEA}"/>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6</a:t>
            </a:fld>
            <a:endParaRPr lang="en-AU" sz="1000" spc="-36"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75BE4-2369-7D33-3806-4E9ED2334A13}"/>
            </a:ext>
          </a:extLst>
        </p:cNvPr>
        <p:cNvGrpSpPr/>
        <p:nvPr/>
      </p:nvGrpSpPr>
      <p:grpSpPr>
        <a:xfrm>
          <a:off x="0" y="0"/>
          <a:ext cx="0" cy="0"/>
          <a:chOff x="0" y="0"/>
          <a:chExt cx="0" cy="0"/>
        </a:xfrm>
      </p:grpSpPr>
      <p:pic>
        <p:nvPicPr>
          <p:cNvPr id="6" name="Picture 5" descr="Several solar panels in a field with National Museum of Art, Osaka in the background">
            <a:extLst>
              <a:ext uri="{FF2B5EF4-FFF2-40B4-BE49-F238E27FC236}">
                <a16:creationId xmlns:a16="http://schemas.microsoft.com/office/drawing/2014/main" id="{F348E006-BA23-1F9C-AF92-693378507EB1}"/>
              </a:ext>
            </a:extLst>
          </p:cNvPr>
          <p:cNvPicPr>
            <a:picLocks noChangeAspect="1"/>
          </p:cNvPicPr>
          <p:nvPr/>
        </p:nvPicPr>
        <p:blipFill>
          <a:blip r:embed="rId2">
            <a:extLst>
              <a:ext uri="{28A0092B-C50C-407E-A947-70E740481C1C}">
                <a14:useLocalDpi xmlns:a14="http://schemas.microsoft.com/office/drawing/2010/main" val="0"/>
              </a:ext>
            </a:extLst>
          </a:blip>
          <a:srcRect l="15781" r="33571"/>
          <a:stretch>
            <a:fillRect/>
          </a:stretch>
        </p:blipFill>
        <p:spPr>
          <a:xfrm>
            <a:off x="7004089" y="-17386"/>
            <a:ext cx="5187911" cy="6892772"/>
          </a:xfrm>
          <a:prstGeom prst="rect">
            <a:avLst/>
          </a:prstGeom>
        </p:spPr>
      </p:pic>
      <p:pic>
        <p:nvPicPr>
          <p:cNvPr id="14" name="Picture 2">
            <a:extLst>
              <a:ext uri="{FF2B5EF4-FFF2-40B4-BE49-F238E27FC236}">
                <a16:creationId xmlns:a16="http://schemas.microsoft.com/office/drawing/2014/main" id="{881B7AFD-1006-B0D8-169A-15B010620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73" y="-133350"/>
            <a:ext cx="12039035" cy="6991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6">
            <a:extLst>
              <a:ext uri="{FF2B5EF4-FFF2-40B4-BE49-F238E27FC236}">
                <a16:creationId xmlns:a16="http://schemas.microsoft.com/office/drawing/2014/main" id="{4B115C9C-B001-D13A-3EB3-90F98B9328A6}"/>
              </a:ext>
            </a:extLst>
          </p:cNvPr>
          <p:cNvSpPr>
            <a:spLocks noGrp="1"/>
          </p:cNvSpPr>
          <p:nvPr/>
        </p:nvSpPr>
        <p:spPr>
          <a:xfrm>
            <a:off x="524941" y="643769"/>
            <a:ext cx="6804276" cy="679876"/>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US" sz="2800" dirty="0">
                <a:latin typeface="Arial"/>
              </a:rPr>
              <a:t>FCC Characteristics</a:t>
            </a:r>
            <a:endParaRPr lang="en-AU" sz="2800" dirty="0">
              <a:latin typeface="Arial"/>
            </a:endParaRPr>
          </a:p>
        </p:txBody>
      </p:sp>
      <p:sp>
        <p:nvSpPr>
          <p:cNvPr id="8" name="Text Placeholder 8">
            <a:extLst>
              <a:ext uri="{FF2B5EF4-FFF2-40B4-BE49-F238E27FC236}">
                <a16:creationId xmlns:a16="http://schemas.microsoft.com/office/drawing/2014/main" id="{B6292644-FF7E-EDC0-CD76-A67A6F5E40CC}"/>
              </a:ext>
            </a:extLst>
          </p:cNvPr>
          <p:cNvSpPr>
            <a:spLocks noGrp="1"/>
          </p:cNvSpPr>
          <p:nvPr/>
        </p:nvSpPr>
        <p:spPr>
          <a:xfrm>
            <a:off x="539658" y="1171718"/>
            <a:ext cx="6239433" cy="634427"/>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Feedback is sought on the proposed structure of the new charge</a:t>
            </a:r>
          </a:p>
          <a:p>
            <a:endParaRPr lang="en-AU" dirty="0"/>
          </a:p>
          <a:p>
            <a:endParaRPr lang="en-AU" sz="1600" b="0" dirty="0"/>
          </a:p>
        </p:txBody>
      </p:sp>
      <p:sp>
        <p:nvSpPr>
          <p:cNvPr id="9" name="Subtitle 7">
            <a:extLst>
              <a:ext uri="{FF2B5EF4-FFF2-40B4-BE49-F238E27FC236}">
                <a16:creationId xmlns:a16="http://schemas.microsoft.com/office/drawing/2014/main" id="{26BB3230-C28D-19A8-0701-CB436182B126}"/>
              </a:ext>
            </a:extLst>
          </p:cNvPr>
          <p:cNvSpPr>
            <a:spLocks noGrp="1"/>
          </p:cNvSpPr>
          <p:nvPr/>
        </p:nvSpPr>
        <p:spPr>
          <a:xfrm>
            <a:off x="515797" y="1929501"/>
            <a:ext cx="6804276" cy="3756781"/>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endParaRPr lang="en-AU" sz="1600" dirty="0">
              <a:latin typeface="Arial"/>
            </a:endParaRPr>
          </a:p>
          <a:p>
            <a:endParaRPr lang="en-AU" dirty="0">
              <a:latin typeface="Arial"/>
            </a:endParaRPr>
          </a:p>
        </p:txBody>
      </p:sp>
      <p:sp>
        <p:nvSpPr>
          <p:cNvPr id="3" name="Subtitle 7">
            <a:extLst>
              <a:ext uri="{FF2B5EF4-FFF2-40B4-BE49-F238E27FC236}">
                <a16:creationId xmlns:a16="http://schemas.microsoft.com/office/drawing/2014/main" id="{6057A05F-269D-C3F5-E272-7623A81AE815}"/>
              </a:ext>
            </a:extLst>
          </p:cNvPr>
          <p:cNvSpPr>
            <a:spLocks noGrp="1"/>
          </p:cNvSpPr>
          <p:nvPr/>
        </p:nvSpPr>
        <p:spPr>
          <a:xfrm>
            <a:off x="524940" y="1851594"/>
            <a:ext cx="7119443" cy="4441845"/>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1600" dirty="0">
                <a:solidFill>
                  <a:srgbClr val="2F2C2B"/>
                </a:solidFill>
                <a:latin typeface="Arial"/>
              </a:rPr>
              <a:t>New or expanded generation, storage or industrial load &gt;10MW</a:t>
            </a:r>
          </a:p>
          <a:p>
            <a:r>
              <a:rPr lang="en-AU" sz="1600" dirty="0">
                <a:solidFill>
                  <a:srgbClr val="2F2C2B"/>
                </a:solidFill>
                <a:latin typeface="Arial"/>
              </a:rPr>
              <a:t>Apply to connection applications that execute access offers with </a:t>
            </a:r>
            <a:br>
              <a:rPr lang="en-AU" sz="1600" dirty="0">
                <a:solidFill>
                  <a:srgbClr val="2F2C2B"/>
                </a:solidFill>
                <a:latin typeface="Arial"/>
              </a:rPr>
            </a:br>
            <a:r>
              <a:rPr lang="en-AU" sz="1600" dirty="0">
                <a:solidFill>
                  <a:srgbClr val="2F2C2B"/>
                </a:solidFill>
                <a:latin typeface="Arial"/>
              </a:rPr>
              <a:t>Western Power on or after 1 July 2026</a:t>
            </a:r>
            <a:endParaRPr lang="en-AU" sz="3900" dirty="0">
              <a:solidFill>
                <a:srgbClr val="2F2C2B"/>
              </a:solidFill>
              <a:latin typeface="Arial"/>
            </a:endParaRPr>
          </a:p>
          <a:p>
            <a:r>
              <a:rPr lang="en-AU" sz="1600" dirty="0">
                <a:solidFill>
                  <a:srgbClr val="2F2C2B"/>
                </a:solidFill>
                <a:latin typeface="Arial"/>
              </a:rPr>
              <a:t>Transitional arrangement</a:t>
            </a:r>
          </a:p>
          <a:p>
            <a:pPr marL="681750" lvl="1" indent="-285750">
              <a:buFont typeface="Courier New" panose="02070309020205020404" pitchFamily="49" charset="0"/>
              <a:buChar char="o"/>
            </a:pPr>
            <a:r>
              <a:rPr lang="en-AU" sz="1600" dirty="0">
                <a:solidFill>
                  <a:srgbClr val="2F2C2B"/>
                </a:solidFill>
                <a:latin typeface="Arial"/>
              </a:rPr>
              <a:t>If Western Power forecasts an access offer will be executed by </a:t>
            </a:r>
            <a:br>
              <a:rPr lang="en-AU" sz="1600" dirty="0">
                <a:solidFill>
                  <a:srgbClr val="2F2C2B"/>
                </a:solidFill>
                <a:latin typeface="Arial"/>
              </a:rPr>
            </a:br>
            <a:r>
              <a:rPr lang="en-AU" sz="1600" dirty="0">
                <a:solidFill>
                  <a:srgbClr val="2F2C2B"/>
                </a:solidFill>
                <a:latin typeface="Arial"/>
              </a:rPr>
              <a:t>1 July 2026, but</a:t>
            </a:r>
          </a:p>
          <a:p>
            <a:pPr marL="681750" lvl="1" indent="-285750">
              <a:buFont typeface="Courier New" panose="02070309020205020404" pitchFamily="49" charset="0"/>
              <a:buChar char="o"/>
            </a:pPr>
            <a:r>
              <a:rPr lang="en-AU" sz="1600" dirty="0">
                <a:solidFill>
                  <a:srgbClr val="2F2C2B"/>
                </a:solidFill>
                <a:latin typeface="Arial"/>
              </a:rPr>
              <a:t>the applicant faces delays beyond their control, then</a:t>
            </a:r>
          </a:p>
          <a:p>
            <a:pPr marL="681750" lvl="1" indent="-285750">
              <a:buFont typeface="Courier New" panose="02070309020205020404" pitchFamily="49" charset="0"/>
              <a:buChar char="o"/>
            </a:pPr>
            <a:r>
              <a:rPr lang="en-AU" sz="1600" dirty="0">
                <a:solidFill>
                  <a:srgbClr val="2F2C2B"/>
                </a:solidFill>
                <a:latin typeface="Arial"/>
              </a:rPr>
              <a:t>the applicant would have until 30 September 2026 to choose between paying the existing ‘shared assets’ charge or the FCC</a:t>
            </a:r>
          </a:p>
          <a:p>
            <a:r>
              <a:rPr lang="en-AU" sz="1600" dirty="0">
                <a:solidFill>
                  <a:srgbClr val="2F2C2B"/>
                </a:solidFill>
                <a:latin typeface="Arial"/>
              </a:rPr>
              <a:t>Payable at the conclusion of the Planning stage of Western Power’s connection process</a:t>
            </a:r>
          </a:p>
          <a:p>
            <a:r>
              <a:rPr lang="en-AU" sz="1600" dirty="0">
                <a:solidFill>
                  <a:srgbClr val="2F2C2B"/>
                </a:solidFill>
                <a:latin typeface="Arial"/>
              </a:rPr>
              <a:t>Coordinator of Energy will review the FCC every five years to ensure it is meeting its policy objectives</a:t>
            </a:r>
          </a:p>
          <a:p>
            <a:r>
              <a:rPr lang="en-AU" sz="1600" dirty="0">
                <a:solidFill>
                  <a:srgbClr val="2F2C2B"/>
                </a:solidFill>
                <a:latin typeface="Arial"/>
              </a:rPr>
              <a:t>Western Power will retain flexibility on the needs of individual developers</a:t>
            </a:r>
          </a:p>
        </p:txBody>
      </p:sp>
      <p:sp>
        <p:nvSpPr>
          <p:cNvPr id="11" name="Slide Number Placeholder 2">
            <a:extLst>
              <a:ext uri="{FF2B5EF4-FFF2-40B4-BE49-F238E27FC236}">
                <a16:creationId xmlns:a16="http://schemas.microsoft.com/office/drawing/2014/main" id="{F13F8611-1500-3354-C185-92EDA55383DE}"/>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7</a:t>
            </a:fld>
            <a:r>
              <a:rPr lang="en-AU" sz="1000" spc="-36"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522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E304-9F3E-B1E1-DAFB-AAF4A17F21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0F3396-CC32-53CF-469A-CDC4728D7031}"/>
              </a:ext>
            </a:extLst>
          </p:cNvPr>
          <p:cNvPicPr>
            <a:picLocks noChangeAspect="1"/>
          </p:cNvPicPr>
          <p:nvPr/>
        </p:nvPicPr>
        <p:blipFill>
          <a:blip r:embed="rId2"/>
          <a:srcRect l="54130" r="4130"/>
          <a:stretch>
            <a:fillRect/>
          </a:stretch>
        </p:blipFill>
        <p:spPr>
          <a:xfrm>
            <a:off x="7897807" y="0"/>
            <a:ext cx="4294193" cy="6858000"/>
          </a:xfrm>
          <a:prstGeom prst="rect">
            <a:avLst/>
          </a:prstGeom>
        </p:spPr>
      </p:pic>
      <p:sp>
        <p:nvSpPr>
          <p:cNvPr id="2" name="object 2">
            <a:extLst>
              <a:ext uri="{FF2B5EF4-FFF2-40B4-BE49-F238E27FC236}">
                <a16:creationId xmlns:a16="http://schemas.microsoft.com/office/drawing/2014/main" id="{A57DB22F-7331-8D89-DB21-4B7CC8FE20FA}"/>
              </a:ext>
            </a:extLst>
          </p:cNvPr>
          <p:cNvSpPr txBox="1">
            <a:spLocks noGrp="1"/>
          </p:cNvSpPr>
          <p:nvPr>
            <p:ph type="ftr" sz="quarter" idx="5"/>
          </p:nvPr>
        </p:nvSpPr>
        <p:spPr>
          <a:xfrm>
            <a:off x="945159" y="6396762"/>
            <a:ext cx="2395487" cy="181909"/>
          </a:xfrm>
        </p:spPr>
        <p:txBody>
          <a:bodyPr vert="horz" wrap="square" lIns="0" tIns="0" rIns="0" bIns="0" rtlCol="0" anchor="ctr">
            <a:spAutoFit/>
          </a:bodyPr>
          <a:lstStyle/>
          <a:p>
            <a:r>
              <a:rPr lang="en-AU" dirty="0"/>
              <a:t>Presentation Title - Section</a:t>
            </a:r>
          </a:p>
        </p:txBody>
      </p:sp>
      <p:pic>
        <p:nvPicPr>
          <p:cNvPr id="5122" name="Picture 2">
            <a:extLst>
              <a:ext uri="{FF2B5EF4-FFF2-40B4-BE49-F238E27FC236}">
                <a16:creationId xmlns:a16="http://schemas.microsoft.com/office/drawing/2014/main" id="{01B0FF26-BA20-50EA-4B8F-263FD1D9B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15" y="-120073"/>
            <a:ext cx="12112625" cy="69780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6">
            <a:extLst>
              <a:ext uri="{FF2B5EF4-FFF2-40B4-BE49-F238E27FC236}">
                <a16:creationId xmlns:a16="http://schemas.microsoft.com/office/drawing/2014/main" id="{D740B4E5-82FE-B3C8-7BE7-3B3C17AF75C2}"/>
              </a:ext>
            </a:extLst>
          </p:cNvPr>
          <p:cNvSpPr>
            <a:spLocks noGrp="1"/>
          </p:cNvSpPr>
          <p:nvPr/>
        </p:nvSpPr>
        <p:spPr>
          <a:xfrm>
            <a:off x="537222" y="643596"/>
            <a:ext cx="7167500" cy="610483"/>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AU" sz="2800" dirty="0">
                <a:latin typeface="Arial"/>
              </a:rPr>
              <a:t>Capital Contribution Impact</a:t>
            </a:r>
          </a:p>
        </p:txBody>
      </p:sp>
      <p:sp>
        <p:nvSpPr>
          <p:cNvPr id="8" name="Subtitle 7">
            <a:extLst>
              <a:ext uri="{FF2B5EF4-FFF2-40B4-BE49-F238E27FC236}">
                <a16:creationId xmlns:a16="http://schemas.microsoft.com/office/drawing/2014/main" id="{69DE0E17-B340-1AB6-2A7D-A8787FBC7933}"/>
              </a:ext>
            </a:extLst>
          </p:cNvPr>
          <p:cNvSpPr>
            <a:spLocks noGrp="1"/>
          </p:cNvSpPr>
          <p:nvPr/>
        </p:nvSpPr>
        <p:spPr>
          <a:xfrm>
            <a:off x="537222" y="1716792"/>
            <a:ext cx="7027360" cy="4441845"/>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r>
              <a:rPr lang="en-AU" sz="1600" dirty="0">
                <a:latin typeface="Arial" panose="020B0604020202020204" pitchFamily="34" charset="0"/>
                <a:cs typeface="Arial" panose="020B0604020202020204" pitchFamily="34" charset="0"/>
              </a:rPr>
              <a:t>The current contributions policy produces variable results for each connection and is difficult to forecast</a:t>
            </a:r>
          </a:p>
          <a:p>
            <a:pPr marL="0" indent="0">
              <a:buNone/>
            </a:pPr>
            <a:r>
              <a:rPr lang="en-AU" sz="1600" dirty="0">
                <a:latin typeface="Arial" panose="020B0604020202020204" pitchFamily="34" charset="0"/>
                <a:cs typeface="Arial" panose="020B0604020202020204" pitchFamily="34" charset="0"/>
              </a:rPr>
              <a:t>Under the existing arrangement, a capital contribution would be</a:t>
            </a:r>
          </a:p>
          <a:p>
            <a:pPr marL="360000" indent="-360000"/>
            <a:r>
              <a:rPr lang="en-AU" sz="1600" dirty="0">
                <a:latin typeface="Arial" panose="020B0604020202020204" pitchFamily="34" charset="0"/>
                <a:cs typeface="Arial" panose="020B0604020202020204" pitchFamily="34" charset="0"/>
              </a:rPr>
              <a:t>low if </a:t>
            </a:r>
          </a:p>
          <a:p>
            <a:pPr marL="720000" lvl="1" indent="-360000">
              <a:buFont typeface="Courier New" panose="02070309020205020404" pitchFamily="49" charset="0"/>
              <a:buChar char="o"/>
            </a:pPr>
            <a:r>
              <a:rPr lang="en-AU" sz="1600" dirty="0">
                <a:latin typeface="Arial" panose="020B0604020202020204" pitchFamily="34" charset="0"/>
                <a:cs typeface="Arial" panose="020B0604020202020204" pitchFamily="34" charset="0"/>
              </a:rPr>
              <a:t>shared assets costs are low; and/or</a:t>
            </a:r>
          </a:p>
          <a:p>
            <a:pPr marL="720000" lvl="1" indent="-360000">
              <a:buFont typeface="Courier New" panose="02070309020205020404" pitchFamily="49" charset="0"/>
              <a:buChar char="o"/>
            </a:pPr>
            <a:r>
              <a:rPr lang="en-AU" sz="1600" dirty="0">
                <a:latin typeface="Arial" panose="020B0604020202020204" pitchFamily="34" charset="0"/>
                <a:cs typeface="Arial" panose="020B0604020202020204" pitchFamily="34" charset="0"/>
              </a:rPr>
              <a:t>tariff revenue the connection customer would pay is high </a:t>
            </a:r>
          </a:p>
          <a:p>
            <a:pPr marL="360000" indent="-360000"/>
            <a:r>
              <a:rPr lang="en-AU" sz="1600" dirty="0">
                <a:latin typeface="Arial" panose="020B0604020202020204" pitchFamily="34" charset="0"/>
                <a:cs typeface="Arial" panose="020B0604020202020204" pitchFamily="34" charset="0"/>
              </a:rPr>
              <a:t>high if</a:t>
            </a:r>
          </a:p>
          <a:p>
            <a:pPr marL="720000" lvl="1" indent="-360000">
              <a:buFont typeface="Courier New" panose="02070309020205020404" pitchFamily="49" charset="0"/>
              <a:buChar char="o"/>
            </a:pPr>
            <a:r>
              <a:rPr lang="en-AU" sz="1600" dirty="0">
                <a:latin typeface="Arial" panose="020B0604020202020204" pitchFamily="34" charset="0"/>
                <a:cs typeface="Arial" panose="020B0604020202020204" pitchFamily="34" charset="0"/>
              </a:rPr>
              <a:t>the cost of the shared assets is high; and/or</a:t>
            </a:r>
          </a:p>
          <a:p>
            <a:pPr marL="720000" lvl="1" indent="-360000">
              <a:buFont typeface="Courier New" panose="02070309020205020404" pitchFamily="49" charset="0"/>
              <a:buChar char="o"/>
            </a:pPr>
            <a:r>
              <a:rPr lang="en-AU" sz="1600" dirty="0">
                <a:latin typeface="Arial" panose="020B0604020202020204" pitchFamily="34" charset="0"/>
                <a:cs typeface="Arial" panose="020B0604020202020204" pitchFamily="34" charset="0"/>
              </a:rPr>
              <a:t>tariff revenue the connection customer would generate is low</a:t>
            </a:r>
          </a:p>
          <a:p>
            <a:pPr marL="0" indent="0">
              <a:buNone/>
            </a:pPr>
            <a:r>
              <a:rPr lang="en-AU" sz="1600" b="1" dirty="0">
                <a:latin typeface="Arial" panose="020B0604020202020204" pitchFamily="34" charset="0"/>
                <a:cs typeface="Arial" panose="020B0604020202020204" pitchFamily="34" charset="0"/>
              </a:rPr>
              <a:t>Under the FCC arrangement, transmission augmentations (including new lines) that would typically rely on proponent activation can proceed with certainty</a:t>
            </a:r>
          </a:p>
        </p:txBody>
      </p:sp>
      <p:sp>
        <p:nvSpPr>
          <p:cNvPr id="3" name="Slide Number Placeholder 2">
            <a:extLst>
              <a:ext uri="{FF2B5EF4-FFF2-40B4-BE49-F238E27FC236}">
                <a16:creationId xmlns:a16="http://schemas.microsoft.com/office/drawing/2014/main" id="{CC330B13-FBA2-57CB-A3A2-91E437E8598C}"/>
              </a:ext>
            </a:extLst>
          </p:cNvPr>
          <p:cNvSpPr txBox="1">
            <a:spLocks/>
          </p:cNvSpPr>
          <p:nvPr/>
        </p:nvSpPr>
        <p:spPr>
          <a:xfrm>
            <a:off x="11544301" y="79172"/>
            <a:ext cx="536864"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8</a:t>
            </a:fld>
            <a:endParaRPr lang="en-AU" sz="1000" spc="-36" dirty="0">
              <a:solidFill>
                <a:srgbClr val="002060"/>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FC173E33-A244-86D6-C7A7-C0C8F0C0FF03}"/>
              </a:ext>
            </a:extLst>
          </p:cNvPr>
          <p:cNvSpPr>
            <a:spLocks noGrp="1"/>
          </p:cNvSpPr>
          <p:nvPr/>
        </p:nvSpPr>
        <p:spPr>
          <a:xfrm>
            <a:off x="537711" y="1215056"/>
            <a:ext cx="8330063" cy="822038"/>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The impact of the switch to the FCC on connection costs</a:t>
            </a:r>
          </a:p>
        </p:txBody>
      </p:sp>
    </p:spTree>
    <p:extLst>
      <p:ext uri="{BB962C8B-B14F-4D97-AF65-F5344CB8AC3E}">
        <p14:creationId xmlns:p14="http://schemas.microsoft.com/office/powerpoint/2010/main" val="284729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9C53-BF3E-802C-6CA1-5793707808E7}"/>
            </a:ext>
          </a:extLst>
        </p:cNvPr>
        <p:cNvGrpSpPr/>
        <p:nvPr/>
      </p:nvGrpSpPr>
      <p:grpSpPr>
        <a:xfrm>
          <a:off x="0" y="0"/>
          <a:ext cx="0" cy="0"/>
          <a:chOff x="0" y="0"/>
          <a:chExt cx="0" cy="0"/>
        </a:xfrm>
      </p:grpSpPr>
      <p:pic>
        <p:nvPicPr>
          <p:cNvPr id="6" name="Picture 5" descr="A group of wind turbines in a field with Albany Wind Farm in the background&#10;&#10;AI-generated content may be incorrect.">
            <a:extLst>
              <a:ext uri="{FF2B5EF4-FFF2-40B4-BE49-F238E27FC236}">
                <a16:creationId xmlns:a16="http://schemas.microsoft.com/office/drawing/2014/main" id="{17CC50E3-1027-D635-08D0-42114E4BB596}"/>
              </a:ext>
            </a:extLst>
          </p:cNvPr>
          <p:cNvPicPr>
            <a:picLocks noChangeAspect="1"/>
          </p:cNvPicPr>
          <p:nvPr/>
        </p:nvPicPr>
        <p:blipFill>
          <a:blip r:embed="rId2">
            <a:extLst>
              <a:ext uri="{28A0092B-C50C-407E-A947-70E740481C1C}">
                <a14:useLocalDpi xmlns:a14="http://schemas.microsoft.com/office/drawing/2010/main" val="0"/>
              </a:ext>
            </a:extLst>
          </a:blip>
          <a:srcRect l="50989" r="1998"/>
          <a:stretch>
            <a:fillRect/>
          </a:stretch>
        </p:blipFill>
        <p:spPr>
          <a:xfrm>
            <a:off x="8094200" y="0"/>
            <a:ext cx="4830618" cy="6858000"/>
          </a:xfrm>
          <a:prstGeom prst="rect">
            <a:avLst/>
          </a:prstGeom>
        </p:spPr>
      </p:pic>
      <p:pic>
        <p:nvPicPr>
          <p:cNvPr id="14" name="Picture 2">
            <a:extLst>
              <a:ext uri="{FF2B5EF4-FFF2-40B4-BE49-F238E27FC236}">
                <a16:creationId xmlns:a16="http://schemas.microsoft.com/office/drawing/2014/main" id="{5B69E008-9655-9A6B-3742-E1BCFD546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99" y="-120073"/>
            <a:ext cx="12112625" cy="69780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6">
            <a:extLst>
              <a:ext uri="{FF2B5EF4-FFF2-40B4-BE49-F238E27FC236}">
                <a16:creationId xmlns:a16="http://schemas.microsoft.com/office/drawing/2014/main" id="{FE269AC3-1965-B2D7-6A26-232F3C9C2F7E}"/>
              </a:ext>
            </a:extLst>
          </p:cNvPr>
          <p:cNvSpPr>
            <a:spLocks noGrp="1"/>
          </p:cNvSpPr>
          <p:nvPr/>
        </p:nvSpPr>
        <p:spPr>
          <a:xfrm>
            <a:off x="537063" y="643769"/>
            <a:ext cx="6804276" cy="679876"/>
          </a:xfrm>
          <a:prstGeom prst="rect">
            <a:avLst/>
          </a:prstGeom>
        </p:spPr>
        <p:txBody>
          <a:bodyPr lIns="91440" tIns="45720" rIns="91440" bIns="45720" anchor="t"/>
          <a:lstStyle>
            <a:lvl1pPr marL="0" marR="0" indent="0" algn="l" defTabSz="2438338" rtl="0" latinLnBrk="0">
              <a:lnSpc>
                <a:spcPct val="90000"/>
              </a:lnSpc>
              <a:spcBef>
                <a:spcPts val="0"/>
              </a:spcBef>
              <a:spcAft>
                <a:spcPts val="0"/>
              </a:spcAft>
              <a:buClrTx/>
              <a:buSzTx/>
              <a:buFontTx/>
              <a:buNone/>
              <a:tabLst/>
              <a:defRPr kumimoji="0" lang="en-AU" sz="7000" b="1" i="0" u="none" strike="noStrike" cap="none" spc="0" normalizeH="0" baseline="0" dirty="0">
                <a:ln>
                  <a:noFill/>
                </a:ln>
                <a:solidFill>
                  <a:srgbClr val="000000"/>
                </a:solidFill>
                <a:effectLst/>
                <a:uFillTx/>
                <a:latin typeface="Manrope SemiBold" pitchFamily="2" charset="0"/>
                <a:ea typeface="Manrope SemiBold" pitchFamily="2" charset="0"/>
                <a:cs typeface="Manrope SemiBold" pitchFamily="2" charset="0"/>
                <a:sym typeface="Manrope ExtraLight Semi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n-US" sz="2800" dirty="0">
                <a:latin typeface="Arial"/>
              </a:rPr>
              <a:t>Consultation</a:t>
            </a:r>
            <a:endParaRPr lang="en-AU" sz="2800" dirty="0">
              <a:latin typeface="Arial"/>
            </a:endParaRPr>
          </a:p>
        </p:txBody>
      </p:sp>
      <p:sp>
        <p:nvSpPr>
          <p:cNvPr id="8" name="Text Placeholder 8">
            <a:extLst>
              <a:ext uri="{FF2B5EF4-FFF2-40B4-BE49-F238E27FC236}">
                <a16:creationId xmlns:a16="http://schemas.microsoft.com/office/drawing/2014/main" id="{285AE2C9-0D96-F0C8-544E-32B1BD8019D0}"/>
              </a:ext>
            </a:extLst>
          </p:cNvPr>
          <p:cNvSpPr>
            <a:spLocks noGrp="1"/>
          </p:cNvSpPr>
          <p:nvPr/>
        </p:nvSpPr>
        <p:spPr>
          <a:xfrm>
            <a:off x="541850" y="1240965"/>
            <a:ext cx="6799489" cy="634427"/>
          </a:xfrm>
          <a:prstGeom prst="rect">
            <a:avLst/>
          </a:prstGeom>
        </p:spPr>
        <p:txBody>
          <a:bodyPr lIns="91440" tIns="45720" rIns="91440" bIns="45720" anchor="t"/>
          <a:lstStyle>
            <a:lvl1pPr marL="0" marR="0" indent="0" algn="l" defTabSz="2438338" rtl="0" latinLnBrk="0">
              <a:lnSpc>
                <a:spcPct val="90000"/>
              </a:lnSpc>
              <a:spcBef>
                <a:spcPts val="4500"/>
              </a:spcBef>
              <a:spcAft>
                <a:spcPts val="0"/>
              </a:spcAft>
              <a:buClrTx/>
              <a:buSzPct val="123000"/>
              <a:buFontTx/>
              <a:buNone/>
              <a:tabLst/>
              <a:defRPr kumimoji="0" lang="en-US" sz="3800" b="1" i="0" u="none" strike="noStrike" cap="none" spc="0" normalizeH="0" baseline="0" dirty="0">
                <a:ln>
                  <a:noFill/>
                </a:ln>
                <a:solidFill>
                  <a:srgbClr val="5F5956"/>
                </a:solidFill>
                <a:effectLst/>
                <a:uFillTx/>
                <a:latin typeface="Manrope SemiBold" pitchFamily="2" charset="0"/>
                <a:ea typeface="Manrope SemiBold" pitchFamily="2" charset="0"/>
                <a:cs typeface="Manrope SemiBold" pitchFamily="2" charset="0"/>
                <a:sym typeface="Manrope ExtraLight SemiBold"/>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AU" sz="2000" dirty="0">
                <a:latin typeface="Arial"/>
              </a:rPr>
              <a:t>Government is consulting on the Fixed Capital Charge</a:t>
            </a:r>
          </a:p>
          <a:p>
            <a:endParaRPr lang="en-AU" dirty="0"/>
          </a:p>
          <a:p>
            <a:endParaRPr lang="en-AU" dirty="0"/>
          </a:p>
        </p:txBody>
      </p:sp>
      <p:sp>
        <p:nvSpPr>
          <p:cNvPr id="9" name="Subtitle 7">
            <a:extLst>
              <a:ext uri="{FF2B5EF4-FFF2-40B4-BE49-F238E27FC236}">
                <a16:creationId xmlns:a16="http://schemas.microsoft.com/office/drawing/2014/main" id="{6BA50809-104C-196F-E3F5-9A00F6C6FA08}"/>
              </a:ext>
            </a:extLst>
          </p:cNvPr>
          <p:cNvSpPr>
            <a:spLocks noGrp="1"/>
          </p:cNvSpPr>
          <p:nvPr/>
        </p:nvSpPr>
        <p:spPr>
          <a:xfrm>
            <a:off x="538170" y="1961488"/>
            <a:ext cx="7736769" cy="3756781"/>
          </a:xfrm>
          <a:prstGeom prst="rect">
            <a:avLst/>
          </a:prstGeom>
        </p:spPr>
        <p:txBody>
          <a:bodyPr lIns="91440" tIns="45720" rIns="91440" bIns="45720" numCol="1" spcCol="540000" anchor="t"/>
          <a:lstStyle>
            <a:lvl1pPr marL="342900" marR="0" indent="-342900" algn="l" defTabSz="457200" rtl="0" fontAlgn="auto" latinLnBrk="0" hangingPunct="0">
              <a:lnSpc>
                <a:spcPct val="100000"/>
              </a:lnSpc>
              <a:spcBef>
                <a:spcPts val="600"/>
              </a:spcBef>
              <a:spcAft>
                <a:spcPts val="600"/>
              </a:spcAft>
              <a:buClrTx/>
              <a:buSzPct val="123000"/>
              <a:buFont typeface="Arial" panose="020B0604020202020204" pitchFamily="34" charset="0"/>
              <a:buChar char="•"/>
              <a:tabLst/>
              <a:defRPr kumimoji="0" lang="en-AU" sz="2500" b="0" i="0" u="none" strike="noStrike" cap="none" spc="0" normalizeH="0" baseline="0">
                <a:ln>
                  <a:noFill/>
                </a:ln>
                <a:solidFill>
                  <a:schemeClr val="tx1">
                    <a:lumMod val="50000"/>
                  </a:schemeClr>
                </a:solidFill>
                <a:effectLst/>
                <a:uFillTx/>
                <a:latin typeface="Manrope" pitchFamily="2" charset="0"/>
                <a:ea typeface="Manrope" pitchFamily="2" charset="0"/>
                <a:cs typeface="Manrope" pitchFamily="2" charset="0"/>
                <a:sym typeface="Manrope ExtraLight Regular"/>
              </a:defRPr>
            </a:lvl1pPr>
            <a:lvl2pPr marL="12192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100000"/>
              </a:lnSpc>
              <a:spcBef>
                <a:spcPts val="600"/>
              </a:spcBef>
              <a:spcAft>
                <a:spcPts val="60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360000" indent="-360000"/>
            <a:r>
              <a:rPr lang="en-AU" sz="1600" dirty="0">
                <a:latin typeface="Arial"/>
              </a:rPr>
              <a:t>Changes to the EI Act and Access Code are required to give effect to the FCC</a:t>
            </a:r>
          </a:p>
          <a:p>
            <a:pPr marL="360000" lvl="1" indent="-360000" defTabSz="457200" hangingPunct="0">
              <a:buFont typeface="Arial" panose="020B0604020202020204" pitchFamily="34" charset="0"/>
              <a:buChar char="•"/>
            </a:pPr>
            <a:r>
              <a:rPr lang="en-AU" sz="1600" dirty="0">
                <a:solidFill>
                  <a:schemeClr val="tx1">
                    <a:lumMod val="50000"/>
                  </a:schemeClr>
                </a:solidFill>
                <a:latin typeface="Arial"/>
                <a:sym typeface="Manrope ExtraLight Regular"/>
              </a:rPr>
              <a:t>Feedback is sought on the implementation approach and key policy details</a:t>
            </a:r>
          </a:p>
          <a:p>
            <a:pPr marL="720000" lvl="1" indent="-360000">
              <a:buFont typeface="Courier New" panose="02070309020205020404" pitchFamily="49" charset="0"/>
              <a:buChar char="o"/>
            </a:pPr>
            <a:r>
              <a:rPr lang="en-AU" sz="1600" dirty="0">
                <a:latin typeface="Arial"/>
              </a:rPr>
              <a:t>due </a:t>
            </a:r>
            <a:r>
              <a:rPr lang="en-AU" sz="1600" b="1" dirty="0">
                <a:latin typeface="Arial"/>
              </a:rPr>
              <a:t>5pm (AWST) on Friday 23 January 2026</a:t>
            </a:r>
          </a:p>
          <a:p>
            <a:pPr marL="720000" lvl="1" indent="-360000">
              <a:buFont typeface="Courier New" panose="02070309020205020404" pitchFamily="49" charset="0"/>
              <a:buChar char="o"/>
            </a:pPr>
            <a:r>
              <a:rPr lang="en-AU" sz="1600" dirty="0">
                <a:solidFill>
                  <a:srgbClr val="2F2C2B"/>
                </a:solidFill>
                <a:latin typeface="Arial"/>
              </a:rPr>
              <a:t>email submissions to </a:t>
            </a:r>
            <a:r>
              <a:rPr lang="en-AU" sz="1600" dirty="0">
                <a:solidFill>
                  <a:srgbClr val="2F2C2B"/>
                </a:solidFill>
                <a:latin typeface="Arial"/>
                <a:hlinkClick r:id="rId4">
                  <a:extLst>
                    <a:ext uri="{A12FA001-AC4F-418D-AE19-62706E023703}">
                      <ahyp:hlinkClr xmlns:ahyp="http://schemas.microsoft.com/office/drawing/2018/hyperlinkcolor" val="tx"/>
                    </a:ext>
                  </a:extLst>
                </a:hlinkClick>
              </a:rPr>
              <a:t>EPWA-info@deed.wa.gov.au</a:t>
            </a:r>
            <a:endParaRPr lang="en-AU" sz="1600" dirty="0">
              <a:solidFill>
                <a:srgbClr val="2F2C2B"/>
              </a:solidFill>
              <a:latin typeface="Arial"/>
            </a:endParaRPr>
          </a:p>
          <a:p>
            <a:pPr marL="720000" lvl="1" indent="-360000">
              <a:buFont typeface="Courier New" panose="02070309020205020404" pitchFamily="49" charset="0"/>
              <a:buChar char="o"/>
            </a:pPr>
            <a:r>
              <a:rPr lang="en-AU" sz="1600" dirty="0">
                <a:solidFill>
                  <a:srgbClr val="2F2C2B"/>
                </a:solidFill>
                <a:latin typeface="Arial"/>
              </a:rPr>
              <a:t>unless marked confidential, submissions may be made publicly available</a:t>
            </a:r>
            <a:endParaRPr lang="en-AU" sz="1600" dirty="0">
              <a:latin typeface="Arial"/>
            </a:endParaRPr>
          </a:p>
          <a:p>
            <a:pPr marL="720000" lvl="1" indent="-360000">
              <a:buFont typeface="Courier New" panose="02070309020205020404" pitchFamily="49" charset="0"/>
              <a:buChar char="o"/>
            </a:pPr>
            <a:r>
              <a:rPr lang="en-AU" sz="1600" dirty="0">
                <a:solidFill>
                  <a:srgbClr val="2F2C2B"/>
                </a:solidFill>
                <a:latin typeface="Arial"/>
              </a:rPr>
              <a:t>structure and wording of the Access Code changes will be informed by responses to the Consultation Paper</a:t>
            </a:r>
          </a:p>
          <a:p>
            <a:pPr marL="720000" lvl="1" indent="-360000">
              <a:buFont typeface="Courier New" panose="02070309020205020404" pitchFamily="49" charset="0"/>
              <a:buChar char="o"/>
            </a:pPr>
            <a:r>
              <a:rPr lang="en-AU" sz="1600" dirty="0">
                <a:solidFill>
                  <a:srgbClr val="2F2C2B"/>
                </a:solidFill>
                <a:latin typeface="Arial"/>
              </a:rPr>
              <a:t>a subsequent 30-day consultation process will be undertaken on the draft Access Code changes</a:t>
            </a:r>
          </a:p>
        </p:txBody>
      </p:sp>
      <p:sp>
        <p:nvSpPr>
          <p:cNvPr id="5" name="Slide Number Placeholder 2">
            <a:extLst>
              <a:ext uri="{FF2B5EF4-FFF2-40B4-BE49-F238E27FC236}">
                <a16:creationId xmlns:a16="http://schemas.microsoft.com/office/drawing/2014/main" id="{C276E086-2416-2E70-1F4D-9AF3FFBCECBD}"/>
              </a:ext>
            </a:extLst>
          </p:cNvPr>
          <p:cNvSpPr txBox="1">
            <a:spLocks/>
          </p:cNvSpPr>
          <p:nvPr/>
        </p:nvSpPr>
        <p:spPr>
          <a:xfrm>
            <a:off x="11544300" y="79172"/>
            <a:ext cx="847725" cy="2351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15">
              <a:lnSpc>
                <a:spcPts val="1221"/>
              </a:lnSpc>
            </a:pPr>
            <a:fld id="{81D60167-4931-47E6-BA6A-407CBD079E47}" type="slidenum">
              <a:rPr lang="en-AU" sz="1000" spc="-36" smtClean="0">
                <a:solidFill>
                  <a:srgbClr val="002060"/>
                </a:solidFill>
                <a:latin typeface="Arial" panose="020B0604020202020204" pitchFamily="34" charset="0"/>
                <a:cs typeface="Arial" panose="020B0604020202020204" pitchFamily="34" charset="0"/>
              </a:rPr>
              <a:pPr marL="92415">
                <a:lnSpc>
                  <a:spcPts val="1221"/>
                </a:lnSpc>
              </a:pPr>
              <a:t>9</a:t>
            </a:fld>
            <a:endParaRPr lang="en-AU" sz="1000" spc="-36"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439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1544</TotalTime>
  <Words>728</Words>
  <Application>Microsoft Office PowerPoint</Application>
  <PresentationFormat>Widescreen</PresentationFormat>
  <Paragraphs>83</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Courier New</vt:lpstr>
      <vt:lpstr>Helvetica</vt:lpstr>
      <vt:lpstr>Helvetica Light</vt:lpstr>
      <vt:lpstr>Manrope SemiBold</vt:lpstr>
      <vt:lpstr>Office Theme</vt:lpstr>
      <vt:lpstr>Fixed Capital Charge</vt:lpstr>
      <vt:lpstr>Acknowledgement of Country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Kyle Leyden</dc:creator>
  <cp:lastModifiedBy>Matthew Loeb</cp:lastModifiedBy>
  <cp:revision>136</cp:revision>
  <dcterms:created xsi:type="dcterms:W3CDTF">2025-11-28T01:19:46Z</dcterms:created>
  <dcterms:modified xsi:type="dcterms:W3CDTF">2026-01-09T02:41:04Z</dcterms:modified>
</cp:coreProperties>
</file>