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A4497BD" w14:textId="597E1C5C" w:rsidR="00C13A96" w:rsidRPr="00134BF7" w:rsidRDefault="00744659" w:rsidP="00D93DD5">
      <w:pPr>
        <w:pStyle w:val="Title"/>
      </w:pPr>
      <w:r>
        <w:t>A Guide for Local Governments</w:t>
      </w:r>
    </w:p>
    <w:p w14:paraId="1B37F8C0" w14:textId="77777777" w:rsidR="00E679A0" w:rsidRDefault="00744659" w:rsidP="00E679A0">
      <w:pPr>
        <w:pStyle w:val="Subheading"/>
      </w:pPr>
      <w:r>
        <w:t>How to conduct a review of wards and representation for local governments with and without a ward system</w:t>
      </w:r>
      <w:r w:rsidR="00C13A96" w:rsidRPr="00134BF7">
        <w:t xml:space="preserve"> </w:t>
      </w:r>
    </w:p>
    <w:p w14:paraId="3370D9F9" w14:textId="0C14F642" w:rsidR="00C13A96" w:rsidRPr="00FB5011" w:rsidRDefault="00E679A0" w:rsidP="00E679A0">
      <w:pPr>
        <w:pStyle w:val="Subheading"/>
        <w:rPr>
          <w:szCs w:val="34"/>
        </w:rPr>
      </w:pPr>
      <w:r w:rsidRPr="00FB5011">
        <w:rPr>
          <w:b w:val="0"/>
          <w:bCs/>
          <w:szCs w:val="34"/>
        </w:rPr>
        <w:t>June 2026</w:t>
      </w:r>
    </w:p>
    <w:p w14:paraId="0B66F3D6" w14:textId="77777777" w:rsidR="00C13A96" w:rsidRPr="00240EE5" w:rsidRDefault="00C13A96" w:rsidP="00C13A96">
      <w:pPr>
        <w:rPr>
          <w:rFonts w:cs="Arial"/>
        </w:rPr>
        <w:sectPr w:rsidR="00C13A96" w:rsidRPr="00240EE5" w:rsidSect="0035214B">
          <w:headerReference w:type="default" r:id="rId12"/>
          <w:headerReference w:type="first" r:id="rId13"/>
          <w:pgSz w:w="11900" w:h="16840" w:code="9"/>
          <w:pgMar w:top="3119" w:right="1134" w:bottom="1134" w:left="1134" w:header="0" w:footer="0" w:gutter="0"/>
          <w:pgNumType w:start="0"/>
          <w:cols w:space="709"/>
          <w:titlePg/>
          <w:docGrid w:linePitch="326"/>
        </w:sectPr>
      </w:pPr>
    </w:p>
    <w:p w14:paraId="07A50C12" w14:textId="77777777" w:rsidR="00C13A96" w:rsidRPr="00240EE5" w:rsidRDefault="00C13A96" w:rsidP="008C1FBE">
      <w:pPr>
        <w:pStyle w:val="TOCHeading"/>
      </w:pPr>
      <w:r w:rsidRPr="00240EE5">
        <w:lastRenderedPageBreak/>
        <w:t>Table of contents</w:t>
      </w:r>
    </w:p>
    <w:p w14:paraId="7ADD9B89" w14:textId="625DFE86" w:rsidR="00A9698A" w:rsidRDefault="00C13A96">
      <w:pPr>
        <w:pStyle w:val="TOC1"/>
        <w:rPr>
          <w:rFonts w:asciiTheme="minorHAnsi" w:eastAsiaTheme="minorEastAsia" w:hAnsiTheme="minorHAnsi" w:cstheme="minorBidi"/>
          <w:b w:val="0"/>
          <w:noProof/>
          <w:color w:val="auto"/>
          <w:kern w:val="2"/>
          <w:sz w:val="24"/>
          <w:lang w:eastAsia="en-AU"/>
          <w14:ligatures w14:val="standardContextual"/>
        </w:rPr>
      </w:pPr>
      <w:r w:rsidRPr="00240EE5">
        <w:rPr>
          <w:rFonts w:cs="Arial"/>
          <w:caps/>
          <w:noProof/>
        </w:rPr>
        <w:fldChar w:fldCharType="begin"/>
      </w:r>
      <w:r w:rsidRPr="00240EE5">
        <w:rPr>
          <w:rFonts w:cs="Arial"/>
          <w:caps/>
        </w:rPr>
        <w:instrText xml:space="preserve"> TOC \o "3-3" \h \z \t "Heading 1,1,Heading 2,2" </w:instrText>
      </w:r>
      <w:r w:rsidRPr="00240EE5">
        <w:rPr>
          <w:rFonts w:cs="Arial"/>
          <w:caps/>
          <w:noProof/>
        </w:rPr>
        <w:fldChar w:fldCharType="separate"/>
      </w:r>
      <w:hyperlink w:anchor="_Toc232593763" w:history="1">
        <w:r w:rsidR="00A9698A" w:rsidRPr="006E1D58">
          <w:rPr>
            <w:rStyle w:val="Hyperlink"/>
            <w:noProof/>
          </w:rPr>
          <w:t>Introduction</w:t>
        </w:r>
        <w:r w:rsidR="00A9698A">
          <w:rPr>
            <w:noProof/>
            <w:webHidden/>
          </w:rPr>
          <w:tab/>
        </w:r>
        <w:r w:rsidR="00A9698A">
          <w:rPr>
            <w:noProof/>
            <w:webHidden/>
          </w:rPr>
          <w:fldChar w:fldCharType="begin"/>
        </w:r>
        <w:r w:rsidR="00A9698A">
          <w:rPr>
            <w:noProof/>
            <w:webHidden/>
          </w:rPr>
          <w:instrText xml:space="preserve"> PAGEREF _Toc232593763 \h </w:instrText>
        </w:r>
        <w:r w:rsidR="00A9698A">
          <w:rPr>
            <w:noProof/>
            <w:webHidden/>
          </w:rPr>
        </w:r>
        <w:r w:rsidR="00A9698A">
          <w:rPr>
            <w:noProof/>
            <w:webHidden/>
          </w:rPr>
          <w:fldChar w:fldCharType="separate"/>
        </w:r>
        <w:r w:rsidR="00A9698A">
          <w:rPr>
            <w:noProof/>
            <w:webHidden/>
          </w:rPr>
          <w:t>2</w:t>
        </w:r>
        <w:r w:rsidR="00A9698A">
          <w:rPr>
            <w:noProof/>
            <w:webHidden/>
          </w:rPr>
          <w:fldChar w:fldCharType="end"/>
        </w:r>
      </w:hyperlink>
    </w:p>
    <w:p w14:paraId="22A4E150" w14:textId="00976C20" w:rsidR="00A9698A" w:rsidRDefault="00A9698A">
      <w:pPr>
        <w:pStyle w:val="TOC1"/>
        <w:rPr>
          <w:rFonts w:asciiTheme="minorHAnsi" w:eastAsiaTheme="minorEastAsia" w:hAnsiTheme="minorHAnsi" w:cstheme="minorBidi"/>
          <w:b w:val="0"/>
          <w:noProof/>
          <w:color w:val="auto"/>
          <w:kern w:val="2"/>
          <w:sz w:val="24"/>
          <w:lang w:eastAsia="en-AU"/>
          <w14:ligatures w14:val="standardContextual"/>
        </w:rPr>
      </w:pPr>
      <w:hyperlink w:anchor="_Toc232593764" w:history="1">
        <w:r w:rsidRPr="006E1D58">
          <w:rPr>
            <w:rStyle w:val="Hyperlink"/>
            <w:noProof/>
          </w:rPr>
          <w:t>How to conduct a Review: Local Government with a Ward System</w:t>
        </w:r>
        <w:r>
          <w:rPr>
            <w:noProof/>
            <w:webHidden/>
          </w:rPr>
          <w:tab/>
        </w:r>
        <w:r>
          <w:rPr>
            <w:noProof/>
            <w:webHidden/>
          </w:rPr>
          <w:fldChar w:fldCharType="begin"/>
        </w:r>
        <w:r>
          <w:rPr>
            <w:noProof/>
            <w:webHidden/>
          </w:rPr>
          <w:instrText xml:space="preserve"> PAGEREF _Toc232593764 \h </w:instrText>
        </w:r>
        <w:r>
          <w:rPr>
            <w:noProof/>
            <w:webHidden/>
          </w:rPr>
        </w:r>
        <w:r>
          <w:rPr>
            <w:noProof/>
            <w:webHidden/>
          </w:rPr>
          <w:fldChar w:fldCharType="separate"/>
        </w:r>
        <w:r>
          <w:rPr>
            <w:noProof/>
            <w:webHidden/>
          </w:rPr>
          <w:t>3</w:t>
        </w:r>
        <w:r>
          <w:rPr>
            <w:noProof/>
            <w:webHidden/>
          </w:rPr>
          <w:fldChar w:fldCharType="end"/>
        </w:r>
      </w:hyperlink>
    </w:p>
    <w:p w14:paraId="2A648E5C" w14:textId="5C7E81CB" w:rsidR="00A9698A" w:rsidRDefault="00A9698A">
      <w:pPr>
        <w:pStyle w:val="TOC2"/>
        <w:rPr>
          <w:rFonts w:asciiTheme="minorHAnsi" w:eastAsiaTheme="minorEastAsia" w:hAnsiTheme="minorHAnsi" w:cstheme="minorBidi"/>
          <w:b w:val="0"/>
          <w:color w:val="auto"/>
          <w:kern w:val="2"/>
          <w:lang w:eastAsia="en-AU"/>
          <w14:ligatures w14:val="standardContextual"/>
        </w:rPr>
      </w:pPr>
      <w:hyperlink w:anchor="_Toc232593765" w:history="1">
        <w:r w:rsidRPr="006E1D58">
          <w:rPr>
            <w:rStyle w:val="Hyperlink"/>
          </w:rPr>
          <w:t>Attachment 1: Example Newspaper Advertisement</w:t>
        </w:r>
        <w:r>
          <w:rPr>
            <w:webHidden/>
          </w:rPr>
          <w:tab/>
        </w:r>
        <w:r>
          <w:rPr>
            <w:webHidden/>
          </w:rPr>
          <w:fldChar w:fldCharType="begin"/>
        </w:r>
        <w:r>
          <w:rPr>
            <w:webHidden/>
          </w:rPr>
          <w:instrText xml:space="preserve"> PAGEREF _Toc232593765 \h </w:instrText>
        </w:r>
        <w:r>
          <w:rPr>
            <w:webHidden/>
          </w:rPr>
        </w:r>
        <w:r>
          <w:rPr>
            <w:webHidden/>
          </w:rPr>
          <w:fldChar w:fldCharType="separate"/>
        </w:r>
        <w:r>
          <w:rPr>
            <w:webHidden/>
          </w:rPr>
          <w:t>8</w:t>
        </w:r>
        <w:r>
          <w:rPr>
            <w:webHidden/>
          </w:rPr>
          <w:fldChar w:fldCharType="end"/>
        </w:r>
      </w:hyperlink>
    </w:p>
    <w:p w14:paraId="6EB62028" w14:textId="2B3EF3EE" w:rsidR="00A9698A" w:rsidRDefault="00A9698A">
      <w:pPr>
        <w:pStyle w:val="TOC3"/>
        <w:rPr>
          <w:rFonts w:asciiTheme="minorHAnsi" w:hAnsiTheme="minorHAnsi"/>
          <w:color w:val="auto"/>
          <w:kern w:val="2"/>
          <w:szCs w:val="24"/>
          <w14:ligatures w14:val="standardContextual"/>
        </w:rPr>
      </w:pPr>
      <w:hyperlink w:anchor="_Toc232593766" w:history="1">
        <w:r w:rsidRPr="006E1D58">
          <w:rPr>
            <w:rStyle w:val="Hyperlink"/>
          </w:rPr>
          <w:t>Shire of Bottlebrush</w:t>
        </w:r>
        <w:r>
          <w:rPr>
            <w:webHidden/>
          </w:rPr>
          <w:tab/>
        </w:r>
        <w:r>
          <w:rPr>
            <w:webHidden/>
          </w:rPr>
          <w:fldChar w:fldCharType="begin"/>
        </w:r>
        <w:r>
          <w:rPr>
            <w:webHidden/>
          </w:rPr>
          <w:instrText xml:space="preserve"> PAGEREF _Toc232593766 \h </w:instrText>
        </w:r>
        <w:r>
          <w:rPr>
            <w:webHidden/>
          </w:rPr>
        </w:r>
        <w:r>
          <w:rPr>
            <w:webHidden/>
          </w:rPr>
          <w:fldChar w:fldCharType="separate"/>
        </w:r>
        <w:r>
          <w:rPr>
            <w:webHidden/>
          </w:rPr>
          <w:t>8</w:t>
        </w:r>
        <w:r>
          <w:rPr>
            <w:webHidden/>
          </w:rPr>
          <w:fldChar w:fldCharType="end"/>
        </w:r>
      </w:hyperlink>
    </w:p>
    <w:p w14:paraId="5BFC9C56" w14:textId="693E24FD" w:rsidR="00A9698A" w:rsidRDefault="00A9698A">
      <w:pPr>
        <w:pStyle w:val="TOC2"/>
        <w:rPr>
          <w:rFonts w:asciiTheme="minorHAnsi" w:eastAsiaTheme="minorEastAsia" w:hAnsiTheme="minorHAnsi" w:cstheme="minorBidi"/>
          <w:b w:val="0"/>
          <w:color w:val="auto"/>
          <w:kern w:val="2"/>
          <w:lang w:eastAsia="en-AU"/>
          <w14:ligatures w14:val="standardContextual"/>
        </w:rPr>
      </w:pPr>
      <w:hyperlink w:anchor="_Toc232593767" w:history="1">
        <w:r w:rsidRPr="006E1D58">
          <w:rPr>
            <w:rStyle w:val="Hyperlink"/>
          </w:rPr>
          <w:t>Attachment 2: Example Discussion Paper</w:t>
        </w:r>
        <w:r>
          <w:rPr>
            <w:webHidden/>
          </w:rPr>
          <w:tab/>
        </w:r>
        <w:r>
          <w:rPr>
            <w:webHidden/>
          </w:rPr>
          <w:fldChar w:fldCharType="begin"/>
        </w:r>
        <w:r>
          <w:rPr>
            <w:webHidden/>
          </w:rPr>
          <w:instrText xml:space="preserve"> PAGEREF _Toc232593767 \h </w:instrText>
        </w:r>
        <w:r>
          <w:rPr>
            <w:webHidden/>
          </w:rPr>
        </w:r>
        <w:r>
          <w:rPr>
            <w:webHidden/>
          </w:rPr>
          <w:fldChar w:fldCharType="separate"/>
        </w:r>
        <w:r>
          <w:rPr>
            <w:webHidden/>
          </w:rPr>
          <w:t>9</w:t>
        </w:r>
        <w:r>
          <w:rPr>
            <w:webHidden/>
          </w:rPr>
          <w:fldChar w:fldCharType="end"/>
        </w:r>
      </w:hyperlink>
    </w:p>
    <w:p w14:paraId="05066830" w14:textId="67434BE1" w:rsidR="00A9698A" w:rsidRDefault="00A9698A">
      <w:pPr>
        <w:pStyle w:val="TOC3"/>
        <w:rPr>
          <w:rFonts w:asciiTheme="minorHAnsi" w:hAnsiTheme="minorHAnsi"/>
          <w:color w:val="auto"/>
          <w:kern w:val="2"/>
          <w:szCs w:val="24"/>
          <w14:ligatures w14:val="standardContextual"/>
        </w:rPr>
      </w:pPr>
      <w:hyperlink w:anchor="_Toc232593768" w:history="1">
        <w:r w:rsidRPr="006E1D58">
          <w:rPr>
            <w:rStyle w:val="Hyperlink"/>
          </w:rPr>
          <w:t>Shire of Bottlebrush Review of Wards and Representation Discussion Paper</w:t>
        </w:r>
        <w:r>
          <w:rPr>
            <w:webHidden/>
          </w:rPr>
          <w:tab/>
        </w:r>
        <w:r>
          <w:rPr>
            <w:webHidden/>
          </w:rPr>
          <w:fldChar w:fldCharType="begin"/>
        </w:r>
        <w:r>
          <w:rPr>
            <w:webHidden/>
          </w:rPr>
          <w:instrText xml:space="preserve"> PAGEREF _Toc232593768 \h </w:instrText>
        </w:r>
        <w:r>
          <w:rPr>
            <w:webHidden/>
          </w:rPr>
        </w:r>
        <w:r>
          <w:rPr>
            <w:webHidden/>
          </w:rPr>
          <w:fldChar w:fldCharType="separate"/>
        </w:r>
        <w:r>
          <w:rPr>
            <w:webHidden/>
          </w:rPr>
          <w:t>9</w:t>
        </w:r>
        <w:r>
          <w:rPr>
            <w:webHidden/>
          </w:rPr>
          <w:fldChar w:fldCharType="end"/>
        </w:r>
      </w:hyperlink>
    </w:p>
    <w:p w14:paraId="61D79DDA" w14:textId="2165CEC7" w:rsidR="00A9698A" w:rsidRDefault="00A9698A">
      <w:pPr>
        <w:pStyle w:val="TOC2"/>
        <w:rPr>
          <w:rFonts w:asciiTheme="minorHAnsi" w:eastAsiaTheme="minorEastAsia" w:hAnsiTheme="minorHAnsi" w:cstheme="minorBidi"/>
          <w:b w:val="0"/>
          <w:color w:val="auto"/>
          <w:kern w:val="2"/>
          <w:lang w:eastAsia="en-AU"/>
          <w14:ligatures w14:val="standardContextual"/>
        </w:rPr>
      </w:pPr>
      <w:hyperlink w:anchor="_Toc232593769" w:history="1">
        <w:r w:rsidRPr="006E1D58">
          <w:rPr>
            <w:rStyle w:val="Hyperlink"/>
          </w:rPr>
          <w:t>Attachment 3: Example Assessment of Options</w:t>
        </w:r>
        <w:r>
          <w:rPr>
            <w:webHidden/>
          </w:rPr>
          <w:tab/>
        </w:r>
        <w:r>
          <w:rPr>
            <w:webHidden/>
          </w:rPr>
          <w:fldChar w:fldCharType="begin"/>
        </w:r>
        <w:r>
          <w:rPr>
            <w:webHidden/>
          </w:rPr>
          <w:instrText xml:space="preserve"> PAGEREF _Toc232593769 \h </w:instrText>
        </w:r>
        <w:r>
          <w:rPr>
            <w:webHidden/>
          </w:rPr>
        </w:r>
        <w:r>
          <w:rPr>
            <w:webHidden/>
          </w:rPr>
          <w:fldChar w:fldCharType="separate"/>
        </w:r>
        <w:r>
          <w:rPr>
            <w:webHidden/>
          </w:rPr>
          <w:t>14</w:t>
        </w:r>
        <w:r>
          <w:rPr>
            <w:webHidden/>
          </w:rPr>
          <w:fldChar w:fldCharType="end"/>
        </w:r>
      </w:hyperlink>
    </w:p>
    <w:p w14:paraId="27CF98AD" w14:textId="5EF793DF" w:rsidR="00A9698A" w:rsidRDefault="00A9698A">
      <w:pPr>
        <w:pStyle w:val="TOC3"/>
        <w:rPr>
          <w:rFonts w:asciiTheme="minorHAnsi" w:hAnsiTheme="minorHAnsi"/>
          <w:color w:val="auto"/>
          <w:kern w:val="2"/>
          <w:szCs w:val="24"/>
          <w14:ligatures w14:val="standardContextual"/>
        </w:rPr>
      </w:pPr>
      <w:hyperlink w:anchor="_Toc232593770" w:history="1">
        <w:r w:rsidRPr="006E1D58">
          <w:rPr>
            <w:rStyle w:val="Hyperlink"/>
          </w:rPr>
          <w:t>Features of the District</w:t>
        </w:r>
        <w:r>
          <w:rPr>
            <w:webHidden/>
          </w:rPr>
          <w:tab/>
        </w:r>
        <w:r>
          <w:rPr>
            <w:webHidden/>
          </w:rPr>
          <w:fldChar w:fldCharType="begin"/>
        </w:r>
        <w:r>
          <w:rPr>
            <w:webHidden/>
          </w:rPr>
          <w:instrText xml:space="preserve"> PAGEREF _Toc232593770 \h </w:instrText>
        </w:r>
        <w:r>
          <w:rPr>
            <w:webHidden/>
          </w:rPr>
        </w:r>
        <w:r>
          <w:rPr>
            <w:webHidden/>
          </w:rPr>
          <w:fldChar w:fldCharType="separate"/>
        </w:r>
        <w:r>
          <w:rPr>
            <w:webHidden/>
          </w:rPr>
          <w:t>15</w:t>
        </w:r>
        <w:r>
          <w:rPr>
            <w:webHidden/>
          </w:rPr>
          <w:fldChar w:fldCharType="end"/>
        </w:r>
      </w:hyperlink>
    </w:p>
    <w:p w14:paraId="6220EE93" w14:textId="62366B3D" w:rsidR="00A9698A" w:rsidRDefault="00A9698A">
      <w:pPr>
        <w:pStyle w:val="TOC2"/>
        <w:rPr>
          <w:rFonts w:asciiTheme="minorHAnsi" w:eastAsiaTheme="minorEastAsia" w:hAnsiTheme="minorHAnsi" w:cstheme="minorBidi"/>
          <w:b w:val="0"/>
          <w:color w:val="auto"/>
          <w:kern w:val="2"/>
          <w:lang w:eastAsia="en-AU"/>
          <w14:ligatures w14:val="standardContextual"/>
        </w:rPr>
      </w:pPr>
      <w:hyperlink w:anchor="_Toc232593771" w:history="1">
        <w:r w:rsidRPr="006E1D58">
          <w:rPr>
            <w:rStyle w:val="Hyperlink"/>
          </w:rPr>
          <w:t>Attachment 4: Example Officer’s Report</w:t>
        </w:r>
        <w:r>
          <w:rPr>
            <w:webHidden/>
          </w:rPr>
          <w:tab/>
        </w:r>
        <w:r>
          <w:rPr>
            <w:webHidden/>
          </w:rPr>
          <w:fldChar w:fldCharType="begin"/>
        </w:r>
        <w:r>
          <w:rPr>
            <w:webHidden/>
          </w:rPr>
          <w:instrText xml:space="preserve"> PAGEREF _Toc232593771 \h </w:instrText>
        </w:r>
        <w:r>
          <w:rPr>
            <w:webHidden/>
          </w:rPr>
        </w:r>
        <w:r>
          <w:rPr>
            <w:webHidden/>
          </w:rPr>
          <w:fldChar w:fldCharType="separate"/>
        </w:r>
        <w:r>
          <w:rPr>
            <w:webHidden/>
          </w:rPr>
          <w:t>34</w:t>
        </w:r>
        <w:r>
          <w:rPr>
            <w:webHidden/>
          </w:rPr>
          <w:fldChar w:fldCharType="end"/>
        </w:r>
      </w:hyperlink>
    </w:p>
    <w:p w14:paraId="246D736B" w14:textId="57E6B319" w:rsidR="00A9698A" w:rsidRDefault="00A9698A">
      <w:pPr>
        <w:pStyle w:val="TOC3"/>
        <w:rPr>
          <w:rFonts w:asciiTheme="minorHAnsi" w:hAnsiTheme="minorHAnsi"/>
          <w:color w:val="auto"/>
          <w:kern w:val="2"/>
          <w:szCs w:val="24"/>
          <w14:ligatures w14:val="standardContextual"/>
        </w:rPr>
      </w:pPr>
      <w:hyperlink w:anchor="_Toc232593772" w:history="1">
        <w:r w:rsidRPr="006E1D58">
          <w:rPr>
            <w:rStyle w:val="Hyperlink"/>
          </w:rPr>
          <w:t>Report Title</w:t>
        </w:r>
        <w:r>
          <w:rPr>
            <w:webHidden/>
          </w:rPr>
          <w:tab/>
        </w:r>
        <w:r>
          <w:rPr>
            <w:webHidden/>
          </w:rPr>
          <w:fldChar w:fldCharType="begin"/>
        </w:r>
        <w:r>
          <w:rPr>
            <w:webHidden/>
          </w:rPr>
          <w:instrText xml:space="preserve"> PAGEREF _Toc232593772 \h </w:instrText>
        </w:r>
        <w:r>
          <w:rPr>
            <w:webHidden/>
          </w:rPr>
        </w:r>
        <w:r>
          <w:rPr>
            <w:webHidden/>
          </w:rPr>
          <w:fldChar w:fldCharType="separate"/>
        </w:r>
        <w:r>
          <w:rPr>
            <w:webHidden/>
          </w:rPr>
          <w:t>34</w:t>
        </w:r>
        <w:r>
          <w:rPr>
            <w:webHidden/>
          </w:rPr>
          <w:fldChar w:fldCharType="end"/>
        </w:r>
      </w:hyperlink>
    </w:p>
    <w:p w14:paraId="15F18692" w14:textId="4ABD6AA5" w:rsidR="00A9698A" w:rsidRDefault="00A9698A">
      <w:pPr>
        <w:pStyle w:val="TOC2"/>
        <w:rPr>
          <w:rFonts w:asciiTheme="minorHAnsi" w:eastAsiaTheme="minorEastAsia" w:hAnsiTheme="minorHAnsi" w:cstheme="minorBidi"/>
          <w:b w:val="0"/>
          <w:color w:val="auto"/>
          <w:kern w:val="2"/>
          <w:lang w:eastAsia="en-AU"/>
          <w14:ligatures w14:val="standardContextual"/>
        </w:rPr>
      </w:pPr>
      <w:hyperlink w:anchor="_Toc232593773" w:history="1">
        <w:r w:rsidRPr="006E1D58">
          <w:rPr>
            <w:rStyle w:val="Hyperlink"/>
          </w:rPr>
          <w:t>Attachment 5: Checklist</w:t>
        </w:r>
        <w:r>
          <w:rPr>
            <w:webHidden/>
          </w:rPr>
          <w:tab/>
        </w:r>
        <w:r>
          <w:rPr>
            <w:webHidden/>
          </w:rPr>
          <w:fldChar w:fldCharType="begin"/>
        </w:r>
        <w:r>
          <w:rPr>
            <w:webHidden/>
          </w:rPr>
          <w:instrText xml:space="preserve"> PAGEREF _Toc232593773 \h </w:instrText>
        </w:r>
        <w:r>
          <w:rPr>
            <w:webHidden/>
          </w:rPr>
        </w:r>
        <w:r>
          <w:rPr>
            <w:webHidden/>
          </w:rPr>
          <w:fldChar w:fldCharType="separate"/>
        </w:r>
        <w:r>
          <w:rPr>
            <w:webHidden/>
          </w:rPr>
          <w:t>36</w:t>
        </w:r>
        <w:r>
          <w:rPr>
            <w:webHidden/>
          </w:rPr>
          <w:fldChar w:fldCharType="end"/>
        </w:r>
      </w:hyperlink>
    </w:p>
    <w:p w14:paraId="6DC45971" w14:textId="2ABC8761" w:rsidR="00A9698A" w:rsidRDefault="00A9698A">
      <w:pPr>
        <w:pStyle w:val="TOC3"/>
        <w:rPr>
          <w:rFonts w:asciiTheme="minorHAnsi" w:hAnsiTheme="minorHAnsi"/>
          <w:color w:val="auto"/>
          <w:kern w:val="2"/>
          <w:szCs w:val="24"/>
          <w14:ligatures w14:val="standardContextual"/>
        </w:rPr>
      </w:pPr>
      <w:hyperlink w:anchor="_Toc232593774" w:history="1">
        <w:r w:rsidRPr="006E1D58">
          <w:rPr>
            <w:rStyle w:val="Hyperlink"/>
          </w:rPr>
          <w:t>Local governments with a ward system checklist</w:t>
        </w:r>
        <w:r>
          <w:rPr>
            <w:webHidden/>
          </w:rPr>
          <w:tab/>
        </w:r>
        <w:r>
          <w:rPr>
            <w:webHidden/>
          </w:rPr>
          <w:fldChar w:fldCharType="begin"/>
        </w:r>
        <w:r>
          <w:rPr>
            <w:webHidden/>
          </w:rPr>
          <w:instrText xml:space="preserve"> PAGEREF _Toc232593774 \h </w:instrText>
        </w:r>
        <w:r>
          <w:rPr>
            <w:webHidden/>
          </w:rPr>
        </w:r>
        <w:r>
          <w:rPr>
            <w:webHidden/>
          </w:rPr>
          <w:fldChar w:fldCharType="separate"/>
        </w:r>
        <w:r>
          <w:rPr>
            <w:webHidden/>
          </w:rPr>
          <w:t>36</w:t>
        </w:r>
        <w:r>
          <w:rPr>
            <w:webHidden/>
          </w:rPr>
          <w:fldChar w:fldCharType="end"/>
        </w:r>
      </w:hyperlink>
    </w:p>
    <w:p w14:paraId="20A82C0E" w14:textId="765E00DF" w:rsidR="00A9698A" w:rsidRDefault="00A9698A">
      <w:pPr>
        <w:pStyle w:val="TOC1"/>
        <w:rPr>
          <w:rFonts w:asciiTheme="minorHAnsi" w:eastAsiaTheme="minorEastAsia" w:hAnsiTheme="minorHAnsi" w:cstheme="minorBidi"/>
          <w:b w:val="0"/>
          <w:noProof/>
          <w:color w:val="auto"/>
          <w:kern w:val="2"/>
          <w:sz w:val="24"/>
          <w:lang w:eastAsia="en-AU"/>
          <w14:ligatures w14:val="standardContextual"/>
        </w:rPr>
      </w:pPr>
      <w:hyperlink w:anchor="_Toc232593775" w:history="1">
        <w:r w:rsidRPr="006E1D58">
          <w:rPr>
            <w:rStyle w:val="Hyperlink"/>
            <w:noProof/>
          </w:rPr>
          <w:t>How to Conduct a Review:  Local Governments without Wards</w:t>
        </w:r>
        <w:r>
          <w:rPr>
            <w:noProof/>
            <w:webHidden/>
          </w:rPr>
          <w:tab/>
        </w:r>
        <w:r>
          <w:rPr>
            <w:noProof/>
            <w:webHidden/>
          </w:rPr>
          <w:fldChar w:fldCharType="begin"/>
        </w:r>
        <w:r>
          <w:rPr>
            <w:noProof/>
            <w:webHidden/>
          </w:rPr>
          <w:instrText xml:space="preserve"> PAGEREF _Toc232593775 \h </w:instrText>
        </w:r>
        <w:r>
          <w:rPr>
            <w:noProof/>
            <w:webHidden/>
          </w:rPr>
        </w:r>
        <w:r>
          <w:rPr>
            <w:noProof/>
            <w:webHidden/>
          </w:rPr>
          <w:fldChar w:fldCharType="separate"/>
        </w:r>
        <w:r>
          <w:rPr>
            <w:noProof/>
            <w:webHidden/>
          </w:rPr>
          <w:t>37</w:t>
        </w:r>
        <w:r>
          <w:rPr>
            <w:noProof/>
            <w:webHidden/>
          </w:rPr>
          <w:fldChar w:fldCharType="end"/>
        </w:r>
      </w:hyperlink>
    </w:p>
    <w:p w14:paraId="6EAECD0E" w14:textId="3548A73A" w:rsidR="00A9698A" w:rsidRDefault="00A9698A">
      <w:pPr>
        <w:pStyle w:val="TOC2"/>
        <w:rPr>
          <w:rFonts w:asciiTheme="minorHAnsi" w:eastAsiaTheme="minorEastAsia" w:hAnsiTheme="minorHAnsi" w:cstheme="minorBidi"/>
          <w:b w:val="0"/>
          <w:color w:val="auto"/>
          <w:kern w:val="2"/>
          <w:lang w:eastAsia="en-AU"/>
          <w14:ligatures w14:val="standardContextual"/>
        </w:rPr>
      </w:pPr>
      <w:hyperlink w:anchor="_Toc232593776" w:history="1">
        <w:r w:rsidRPr="006E1D58">
          <w:rPr>
            <w:rStyle w:val="Hyperlink"/>
          </w:rPr>
          <w:t>Attachment 6: Example Newspaper Advertisement</w:t>
        </w:r>
        <w:r>
          <w:rPr>
            <w:webHidden/>
          </w:rPr>
          <w:tab/>
        </w:r>
        <w:r>
          <w:rPr>
            <w:webHidden/>
          </w:rPr>
          <w:fldChar w:fldCharType="begin"/>
        </w:r>
        <w:r>
          <w:rPr>
            <w:webHidden/>
          </w:rPr>
          <w:instrText xml:space="preserve"> PAGEREF _Toc232593776 \h </w:instrText>
        </w:r>
        <w:r>
          <w:rPr>
            <w:webHidden/>
          </w:rPr>
        </w:r>
        <w:r>
          <w:rPr>
            <w:webHidden/>
          </w:rPr>
          <w:fldChar w:fldCharType="separate"/>
        </w:r>
        <w:r>
          <w:rPr>
            <w:webHidden/>
          </w:rPr>
          <w:t>40</w:t>
        </w:r>
        <w:r>
          <w:rPr>
            <w:webHidden/>
          </w:rPr>
          <w:fldChar w:fldCharType="end"/>
        </w:r>
      </w:hyperlink>
    </w:p>
    <w:p w14:paraId="42FD863A" w14:textId="367BE154" w:rsidR="00A9698A" w:rsidRDefault="00A9698A">
      <w:pPr>
        <w:pStyle w:val="TOC2"/>
        <w:rPr>
          <w:rFonts w:asciiTheme="minorHAnsi" w:eastAsiaTheme="minorEastAsia" w:hAnsiTheme="minorHAnsi" w:cstheme="minorBidi"/>
          <w:b w:val="0"/>
          <w:color w:val="auto"/>
          <w:kern w:val="2"/>
          <w:lang w:eastAsia="en-AU"/>
          <w14:ligatures w14:val="standardContextual"/>
        </w:rPr>
      </w:pPr>
      <w:hyperlink w:anchor="_Toc232593777" w:history="1">
        <w:r w:rsidRPr="006E1D58">
          <w:rPr>
            <w:rStyle w:val="Hyperlink"/>
          </w:rPr>
          <w:t>Attachment 7: Example Discussion Paper</w:t>
        </w:r>
        <w:r>
          <w:rPr>
            <w:webHidden/>
          </w:rPr>
          <w:tab/>
        </w:r>
        <w:r>
          <w:rPr>
            <w:webHidden/>
          </w:rPr>
          <w:fldChar w:fldCharType="begin"/>
        </w:r>
        <w:r>
          <w:rPr>
            <w:webHidden/>
          </w:rPr>
          <w:instrText xml:space="preserve"> PAGEREF _Toc232593777 \h </w:instrText>
        </w:r>
        <w:r>
          <w:rPr>
            <w:webHidden/>
          </w:rPr>
        </w:r>
        <w:r>
          <w:rPr>
            <w:webHidden/>
          </w:rPr>
          <w:fldChar w:fldCharType="separate"/>
        </w:r>
        <w:r>
          <w:rPr>
            <w:webHidden/>
          </w:rPr>
          <w:t>41</w:t>
        </w:r>
        <w:r>
          <w:rPr>
            <w:webHidden/>
          </w:rPr>
          <w:fldChar w:fldCharType="end"/>
        </w:r>
      </w:hyperlink>
    </w:p>
    <w:p w14:paraId="13132787" w14:textId="516D9ADD" w:rsidR="00A9698A" w:rsidRDefault="00A9698A">
      <w:pPr>
        <w:pStyle w:val="TOC3"/>
        <w:rPr>
          <w:rFonts w:asciiTheme="minorHAnsi" w:hAnsiTheme="minorHAnsi"/>
          <w:color w:val="auto"/>
          <w:kern w:val="2"/>
          <w:szCs w:val="24"/>
          <w14:ligatures w14:val="standardContextual"/>
        </w:rPr>
      </w:pPr>
      <w:hyperlink w:anchor="_Toc232593778" w:history="1">
        <w:r w:rsidRPr="006E1D58">
          <w:rPr>
            <w:rStyle w:val="Hyperlink"/>
          </w:rPr>
          <w:t xml:space="preserve">Shire of Bottlebrush Review of Representation  </w:t>
        </w:r>
        <w:r w:rsidRPr="006E1D58">
          <w:rPr>
            <w:rStyle w:val="Hyperlink"/>
            <w:rFonts w:cs="Arial"/>
            <w:lang w:val="en-GB"/>
          </w:rPr>
          <w:t>Discussion Paper</w:t>
        </w:r>
        <w:r>
          <w:rPr>
            <w:webHidden/>
          </w:rPr>
          <w:tab/>
        </w:r>
        <w:r>
          <w:rPr>
            <w:webHidden/>
          </w:rPr>
          <w:fldChar w:fldCharType="begin"/>
        </w:r>
        <w:r>
          <w:rPr>
            <w:webHidden/>
          </w:rPr>
          <w:instrText xml:space="preserve"> PAGEREF _Toc232593778 \h </w:instrText>
        </w:r>
        <w:r>
          <w:rPr>
            <w:webHidden/>
          </w:rPr>
        </w:r>
        <w:r>
          <w:rPr>
            <w:webHidden/>
          </w:rPr>
          <w:fldChar w:fldCharType="separate"/>
        </w:r>
        <w:r>
          <w:rPr>
            <w:webHidden/>
          </w:rPr>
          <w:t>41</w:t>
        </w:r>
        <w:r>
          <w:rPr>
            <w:webHidden/>
          </w:rPr>
          <w:fldChar w:fldCharType="end"/>
        </w:r>
      </w:hyperlink>
    </w:p>
    <w:p w14:paraId="60E03251" w14:textId="1014DF9E" w:rsidR="00A9698A" w:rsidRDefault="00A9698A">
      <w:pPr>
        <w:pStyle w:val="TOC2"/>
        <w:rPr>
          <w:rFonts w:asciiTheme="minorHAnsi" w:eastAsiaTheme="minorEastAsia" w:hAnsiTheme="minorHAnsi" w:cstheme="minorBidi"/>
          <w:b w:val="0"/>
          <w:color w:val="auto"/>
          <w:kern w:val="2"/>
          <w:lang w:eastAsia="en-AU"/>
          <w14:ligatures w14:val="standardContextual"/>
        </w:rPr>
      </w:pPr>
      <w:hyperlink w:anchor="_Toc232593779" w:history="1">
        <w:r w:rsidRPr="006E1D58">
          <w:rPr>
            <w:rStyle w:val="Hyperlink"/>
          </w:rPr>
          <w:t>Attachment 8: Example Assessment of Options</w:t>
        </w:r>
        <w:r>
          <w:rPr>
            <w:webHidden/>
          </w:rPr>
          <w:tab/>
        </w:r>
        <w:r>
          <w:rPr>
            <w:webHidden/>
          </w:rPr>
          <w:fldChar w:fldCharType="begin"/>
        </w:r>
        <w:r>
          <w:rPr>
            <w:webHidden/>
          </w:rPr>
          <w:instrText xml:space="preserve"> PAGEREF _Toc232593779 \h </w:instrText>
        </w:r>
        <w:r>
          <w:rPr>
            <w:webHidden/>
          </w:rPr>
        </w:r>
        <w:r>
          <w:rPr>
            <w:webHidden/>
          </w:rPr>
          <w:fldChar w:fldCharType="separate"/>
        </w:r>
        <w:r>
          <w:rPr>
            <w:webHidden/>
          </w:rPr>
          <w:t>45</w:t>
        </w:r>
        <w:r>
          <w:rPr>
            <w:webHidden/>
          </w:rPr>
          <w:fldChar w:fldCharType="end"/>
        </w:r>
      </w:hyperlink>
    </w:p>
    <w:p w14:paraId="13F74A2F" w14:textId="45C86FC6" w:rsidR="00A9698A" w:rsidRDefault="00A9698A">
      <w:pPr>
        <w:pStyle w:val="TOC3"/>
        <w:rPr>
          <w:rFonts w:asciiTheme="minorHAnsi" w:hAnsiTheme="minorHAnsi"/>
          <w:color w:val="auto"/>
          <w:kern w:val="2"/>
          <w:szCs w:val="24"/>
          <w14:ligatures w14:val="standardContextual"/>
        </w:rPr>
      </w:pPr>
      <w:hyperlink w:anchor="_Toc232593780" w:history="1">
        <w:r w:rsidRPr="006E1D58">
          <w:rPr>
            <w:rStyle w:val="Hyperlink"/>
          </w:rPr>
          <w:t>Background Information</w:t>
        </w:r>
        <w:r>
          <w:rPr>
            <w:webHidden/>
          </w:rPr>
          <w:tab/>
        </w:r>
        <w:r>
          <w:rPr>
            <w:webHidden/>
          </w:rPr>
          <w:fldChar w:fldCharType="begin"/>
        </w:r>
        <w:r>
          <w:rPr>
            <w:webHidden/>
          </w:rPr>
          <w:instrText xml:space="preserve"> PAGEREF _Toc232593780 \h </w:instrText>
        </w:r>
        <w:r>
          <w:rPr>
            <w:webHidden/>
          </w:rPr>
        </w:r>
        <w:r>
          <w:rPr>
            <w:webHidden/>
          </w:rPr>
          <w:fldChar w:fldCharType="separate"/>
        </w:r>
        <w:r>
          <w:rPr>
            <w:webHidden/>
          </w:rPr>
          <w:t>45</w:t>
        </w:r>
        <w:r>
          <w:rPr>
            <w:webHidden/>
          </w:rPr>
          <w:fldChar w:fldCharType="end"/>
        </w:r>
      </w:hyperlink>
    </w:p>
    <w:p w14:paraId="10E5B11D" w14:textId="5EE08CE9" w:rsidR="00A9698A" w:rsidRDefault="00A9698A">
      <w:pPr>
        <w:pStyle w:val="TOC2"/>
        <w:rPr>
          <w:rFonts w:asciiTheme="minorHAnsi" w:eastAsiaTheme="minorEastAsia" w:hAnsiTheme="minorHAnsi" w:cstheme="minorBidi"/>
          <w:b w:val="0"/>
          <w:color w:val="auto"/>
          <w:kern w:val="2"/>
          <w:lang w:eastAsia="en-AU"/>
          <w14:ligatures w14:val="standardContextual"/>
        </w:rPr>
      </w:pPr>
      <w:hyperlink w:anchor="_Toc232593781" w:history="1">
        <w:r w:rsidRPr="006E1D58">
          <w:rPr>
            <w:rStyle w:val="Hyperlink"/>
          </w:rPr>
          <w:t>Attachment 9: Example Officer’s Report</w:t>
        </w:r>
        <w:r>
          <w:rPr>
            <w:webHidden/>
          </w:rPr>
          <w:tab/>
        </w:r>
        <w:r>
          <w:rPr>
            <w:webHidden/>
          </w:rPr>
          <w:fldChar w:fldCharType="begin"/>
        </w:r>
        <w:r>
          <w:rPr>
            <w:webHidden/>
          </w:rPr>
          <w:instrText xml:space="preserve"> PAGEREF _Toc232593781 \h </w:instrText>
        </w:r>
        <w:r>
          <w:rPr>
            <w:webHidden/>
          </w:rPr>
        </w:r>
        <w:r>
          <w:rPr>
            <w:webHidden/>
          </w:rPr>
          <w:fldChar w:fldCharType="separate"/>
        </w:r>
        <w:r>
          <w:rPr>
            <w:webHidden/>
          </w:rPr>
          <w:t>50</w:t>
        </w:r>
        <w:r>
          <w:rPr>
            <w:webHidden/>
          </w:rPr>
          <w:fldChar w:fldCharType="end"/>
        </w:r>
      </w:hyperlink>
    </w:p>
    <w:p w14:paraId="56C85650" w14:textId="4C8C0319" w:rsidR="00A9698A" w:rsidRDefault="00A9698A">
      <w:pPr>
        <w:pStyle w:val="TOC3"/>
        <w:rPr>
          <w:rFonts w:asciiTheme="minorHAnsi" w:hAnsiTheme="minorHAnsi"/>
          <w:color w:val="auto"/>
          <w:kern w:val="2"/>
          <w:szCs w:val="24"/>
          <w14:ligatures w14:val="standardContextual"/>
        </w:rPr>
      </w:pPr>
      <w:hyperlink w:anchor="_Toc232593782" w:history="1">
        <w:r w:rsidRPr="006E1D58">
          <w:rPr>
            <w:rStyle w:val="Hyperlink"/>
          </w:rPr>
          <w:t>Report Title</w:t>
        </w:r>
        <w:r>
          <w:rPr>
            <w:webHidden/>
          </w:rPr>
          <w:tab/>
        </w:r>
        <w:r>
          <w:rPr>
            <w:webHidden/>
          </w:rPr>
          <w:fldChar w:fldCharType="begin"/>
        </w:r>
        <w:r>
          <w:rPr>
            <w:webHidden/>
          </w:rPr>
          <w:instrText xml:space="preserve"> PAGEREF _Toc232593782 \h </w:instrText>
        </w:r>
        <w:r>
          <w:rPr>
            <w:webHidden/>
          </w:rPr>
        </w:r>
        <w:r>
          <w:rPr>
            <w:webHidden/>
          </w:rPr>
          <w:fldChar w:fldCharType="separate"/>
        </w:r>
        <w:r>
          <w:rPr>
            <w:webHidden/>
          </w:rPr>
          <w:t>50</w:t>
        </w:r>
        <w:r>
          <w:rPr>
            <w:webHidden/>
          </w:rPr>
          <w:fldChar w:fldCharType="end"/>
        </w:r>
      </w:hyperlink>
    </w:p>
    <w:p w14:paraId="5EA41E6A" w14:textId="1BD003B4" w:rsidR="00A9698A" w:rsidRDefault="00A9698A">
      <w:pPr>
        <w:pStyle w:val="TOC2"/>
        <w:rPr>
          <w:rFonts w:asciiTheme="minorHAnsi" w:eastAsiaTheme="minorEastAsia" w:hAnsiTheme="minorHAnsi" w:cstheme="minorBidi"/>
          <w:b w:val="0"/>
          <w:color w:val="auto"/>
          <w:kern w:val="2"/>
          <w:lang w:eastAsia="en-AU"/>
          <w14:ligatures w14:val="standardContextual"/>
        </w:rPr>
      </w:pPr>
      <w:hyperlink w:anchor="_Toc232593783" w:history="1">
        <w:r w:rsidRPr="006E1D58">
          <w:rPr>
            <w:rStyle w:val="Hyperlink"/>
          </w:rPr>
          <w:t>Attachment 10: Checklist</w:t>
        </w:r>
        <w:r>
          <w:rPr>
            <w:webHidden/>
          </w:rPr>
          <w:tab/>
        </w:r>
        <w:r>
          <w:rPr>
            <w:webHidden/>
          </w:rPr>
          <w:fldChar w:fldCharType="begin"/>
        </w:r>
        <w:r>
          <w:rPr>
            <w:webHidden/>
          </w:rPr>
          <w:instrText xml:space="preserve"> PAGEREF _Toc232593783 \h </w:instrText>
        </w:r>
        <w:r>
          <w:rPr>
            <w:webHidden/>
          </w:rPr>
        </w:r>
        <w:r>
          <w:rPr>
            <w:webHidden/>
          </w:rPr>
          <w:fldChar w:fldCharType="separate"/>
        </w:r>
        <w:r>
          <w:rPr>
            <w:webHidden/>
          </w:rPr>
          <w:t>52</w:t>
        </w:r>
        <w:r>
          <w:rPr>
            <w:webHidden/>
          </w:rPr>
          <w:fldChar w:fldCharType="end"/>
        </w:r>
      </w:hyperlink>
    </w:p>
    <w:p w14:paraId="592FC32A" w14:textId="0204E930" w:rsidR="00A9698A" w:rsidRDefault="00A9698A">
      <w:pPr>
        <w:pStyle w:val="TOC3"/>
        <w:rPr>
          <w:rFonts w:asciiTheme="minorHAnsi" w:hAnsiTheme="minorHAnsi"/>
          <w:color w:val="auto"/>
          <w:kern w:val="2"/>
          <w:szCs w:val="24"/>
          <w14:ligatures w14:val="standardContextual"/>
        </w:rPr>
      </w:pPr>
      <w:hyperlink w:anchor="_Toc232593784" w:history="1">
        <w:r w:rsidRPr="006E1D58">
          <w:rPr>
            <w:rStyle w:val="Hyperlink"/>
          </w:rPr>
          <w:t>Local governments without wards checklist</w:t>
        </w:r>
        <w:r>
          <w:rPr>
            <w:webHidden/>
          </w:rPr>
          <w:tab/>
        </w:r>
        <w:r>
          <w:rPr>
            <w:webHidden/>
          </w:rPr>
          <w:fldChar w:fldCharType="begin"/>
        </w:r>
        <w:r>
          <w:rPr>
            <w:webHidden/>
          </w:rPr>
          <w:instrText xml:space="preserve"> PAGEREF _Toc232593784 \h </w:instrText>
        </w:r>
        <w:r>
          <w:rPr>
            <w:webHidden/>
          </w:rPr>
        </w:r>
        <w:r>
          <w:rPr>
            <w:webHidden/>
          </w:rPr>
          <w:fldChar w:fldCharType="separate"/>
        </w:r>
        <w:r>
          <w:rPr>
            <w:webHidden/>
          </w:rPr>
          <w:t>52</w:t>
        </w:r>
        <w:r>
          <w:rPr>
            <w:webHidden/>
          </w:rPr>
          <w:fldChar w:fldCharType="end"/>
        </w:r>
      </w:hyperlink>
    </w:p>
    <w:p w14:paraId="185F095D" w14:textId="6F8C856D" w:rsidR="00A9698A" w:rsidRDefault="00A9698A">
      <w:pPr>
        <w:pStyle w:val="TOC1"/>
        <w:rPr>
          <w:rFonts w:asciiTheme="minorHAnsi" w:eastAsiaTheme="minorEastAsia" w:hAnsiTheme="minorHAnsi" w:cstheme="minorBidi"/>
          <w:b w:val="0"/>
          <w:noProof/>
          <w:color w:val="auto"/>
          <w:kern w:val="2"/>
          <w:sz w:val="24"/>
          <w:lang w:eastAsia="en-AU"/>
          <w14:ligatures w14:val="standardContextual"/>
        </w:rPr>
      </w:pPr>
      <w:hyperlink w:anchor="_Toc232593785" w:history="1">
        <w:r w:rsidRPr="006E1D58">
          <w:rPr>
            <w:rStyle w:val="Hyperlink"/>
            <w:noProof/>
          </w:rPr>
          <w:t>The Impact of Ward and Representation Changes on Councillor Terms and Representation</w:t>
        </w:r>
        <w:r>
          <w:rPr>
            <w:noProof/>
            <w:webHidden/>
          </w:rPr>
          <w:tab/>
        </w:r>
        <w:r>
          <w:rPr>
            <w:noProof/>
            <w:webHidden/>
          </w:rPr>
          <w:fldChar w:fldCharType="begin"/>
        </w:r>
        <w:r>
          <w:rPr>
            <w:noProof/>
            <w:webHidden/>
          </w:rPr>
          <w:instrText xml:space="preserve"> PAGEREF _Toc232593785 \h </w:instrText>
        </w:r>
        <w:r>
          <w:rPr>
            <w:noProof/>
            <w:webHidden/>
          </w:rPr>
        </w:r>
        <w:r>
          <w:rPr>
            <w:noProof/>
            <w:webHidden/>
          </w:rPr>
          <w:fldChar w:fldCharType="separate"/>
        </w:r>
        <w:r>
          <w:rPr>
            <w:noProof/>
            <w:webHidden/>
          </w:rPr>
          <w:t>53</w:t>
        </w:r>
        <w:r>
          <w:rPr>
            <w:noProof/>
            <w:webHidden/>
          </w:rPr>
          <w:fldChar w:fldCharType="end"/>
        </w:r>
      </w:hyperlink>
    </w:p>
    <w:p w14:paraId="4552F35B" w14:textId="10F6E5DE" w:rsidR="00C13A96" w:rsidRPr="00240EE5" w:rsidRDefault="00C13A96" w:rsidP="00E72994">
      <w:pPr>
        <w:pStyle w:val="BodyText"/>
      </w:pPr>
      <w:r w:rsidRPr="00240EE5">
        <w:fldChar w:fldCharType="end"/>
      </w:r>
    </w:p>
    <w:p w14:paraId="1A4ED67C" w14:textId="77777777" w:rsidR="00C13A96" w:rsidRPr="000B3BDE" w:rsidRDefault="00C13A96" w:rsidP="00E72994">
      <w:pPr>
        <w:pStyle w:val="BodyText"/>
        <w:sectPr w:rsidR="00C13A96" w:rsidRPr="000B3BDE" w:rsidSect="00C80556">
          <w:footerReference w:type="default" r:id="rId14"/>
          <w:pgSz w:w="11900" w:h="16840" w:code="9"/>
          <w:pgMar w:top="1926" w:right="1134" w:bottom="1134" w:left="1134" w:header="567" w:footer="141" w:gutter="0"/>
          <w:pgNumType w:fmt="lowerRoman" w:start="1"/>
          <w:cols w:space="567"/>
          <w:docGrid w:linePitch="326"/>
        </w:sectPr>
      </w:pPr>
    </w:p>
    <w:p w14:paraId="050FBCD1" w14:textId="77777777" w:rsidR="00437A8B" w:rsidRPr="001F1828" w:rsidRDefault="00437A8B" w:rsidP="007861C2">
      <w:pPr>
        <w:pStyle w:val="AttachmentHeading"/>
      </w:pPr>
      <w:bookmarkStart w:id="0" w:name="_Hlk504552460"/>
      <w:r w:rsidRPr="001F1828">
        <w:lastRenderedPageBreak/>
        <w:t>For more information, please contact:</w:t>
      </w:r>
    </w:p>
    <w:p w14:paraId="47CB567F" w14:textId="77777777" w:rsidR="00437A8B" w:rsidRPr="00BB0963" w:rsidRDefault="00437A8B" w:rsidP="00E72994">
      <w:pPr>
        <w:pStyle w:val="BodyText-nospacebelow"/>
      </w:pPr>
      <w:r w:rsidRPr="00BB0963">
        <w:t>Department of Local Government, Industry Regulation and Safety</w:t>
      </w:r>
    </w:p>
    <w:p w14:paraId="5EC2254B" w14:textId="77777777" w:rsidR="00437A8B" w:rsidRPr="00BB0963" w:rsidRDefault="00437A8B" w:rsidP="00E72994">
      <w:pPr>
        <w:pStyle w:val="BodyText-nospacebelow"/>
      </w:pPr>
      <w:r w:rsidRPr="00BB0963">
        <w:t>Locked Bag 14, CLOISTERS SQUARE PERTH WA 6850</w:t>
      </w:r>
    </w:p>
    <w:p w14:paraId="591DA24F" w14:textId="7144A125" w:rsidR="00437A8B" w:rsidRPr="00BB0963" w:rsidRDefault="00437A8B" w:rsidP="00E72994">
      <w:pPr>
        <w:pStyle w:val="BodyText-nospacebelow"/>
      </w:pPr>
      <w:r w:rsidRPr="00BB0963">
        <w:t xml:space="preserve">Direct Line: (08) </w:t>
      </w:r>
      <w:r w:rsidR="00925006" w:rsidRPr="00925006">
        <w:t>6551 4802</w:t>
      </w:r>
    </w:p>
    <w:p w14:paraId="60E89866" w14:textId="77777777" w:rsidR="00437A8B" w:rsidRDefault="00437A8B" w:rsidP="00437A8B">
      <w:pPr>
        <w:spacing w:before="120"/>
        <w:rPr>
          <w:rFonts w:cs="Arial"/>
          <w:lang w:eastAsia="en-AU"/>
        </w:rPr>
      </w:pPr>
      <w:r>
        <w:t xml:space="preserve">advisoryboard@lgirs.wa.gov.au | </w:t>
      </w:r>
      <w:hyperlink r:id="rId15" w:history="1">
        <w:r w:rsidRPr="00CE79F6">
          <w:rPr>
            <w:rStyle w:val="Hyperlink"/>
          </w:rPr>
          <w:t>www.lgirs.wa.gov.au</w:t>
        </w:r>
      </w:hyperlink>
    </w:p>
    <w:p w14:paraId="562B69E1" w14:textId="77777777" w:rsidR="00437A8B" w:rsidRPr="008B7E43" w:rsidRDefault="00437A8B" w:rsidP="00437A8B">
      <w:pPr>
        <w:spacing w:before="120"/>
      </w:pPr>
      <w:r w:rsidRPr="008B7E43">
        <w:t>Translating and Interpreting Service (TIS) – Telephone: 13 14 50</w:t>
      </w:r>
    </w:p>
    <w:p w14:paraId="14BA8E4C" w14:textId="77777777" w:rsidR="00782C94" w:rsidRDefault="00437A8B" w:rsidP="00782C94">
      <w:pPr>
        <w:spacing w:before="120"/>
        <w:sectPr w:rsidR="00782C94" w:rsidSect="001B4CF9">
          <w:footerReference w:type="default" r:id="rId16"/>
          <w:pgSz w:w="11900" w:h="16840" w:code="9"/>
          <w:pgMar w:top="1985" w:right="1134" w:bottom="1134" w:left="1134" w:header="567" w:footer="145" w:gutter="0"/>
          <w:pgNumType w:start="1"/>
          <w:cols w:space="567"/>
          <w:docGrid w:linePitch="326"/>
        </w:sectPr>
      </w:pPr>
      <w:r w:rsidRPr="00661A37">
        <w:t xml:space="preserve">All or part of this document may be copied. Due recognition of this source would be appreciated. If you would like more information, please contact the Department of </w:t>
      </w:r>
      <w:r>
        <w:t>Local Government, Industry Regulation and Safety</w:t>
      </w:r>
    </w:p>
    <w:p w14:paraId="5D870027" w14:textId="12D04D97" w:rsidR="00C13A96" w:rsidRPr="0021617F" w:rsidRDefault="0009469D" w:rsidP="008C1FBE">
      <w:pPr>
        <w:pStyle w:val="Heading1"/>
        <w:rPr>
          <w:sz w:val="42"/>
          <w:szCs w:val="42"/>
        </w:rPr>
      </w:pPr>
      <w:bookmarkStart w:id="4" w:name="_Toc232593763"/>
      <w:r w:rsidRPr="0021617F">
        <w:rPr>
          <w:sz w:val="42"/>
          <w:szCs w:val="42"/>
        </w:rPr>
        <w:lastRenderedPageBreak/>
        <w:t>In</w:t>
      </w:r>
      <w:r w:rsidR="007E147A" w:rsidRPr="0021617F">
        <w:rPr>
          <w:sz w:val="42"/>
          <w:szCs w:val="42"/>
        </w:rPr>
        <w:t>tro</w:t>
      </w:r>
      <w:r w:rsidRPr="0021617F">
        <w:rPr>
          <w:sz w:val="42"/>
          <w:szCs w:val="42"/>
        </w:rPr>
        <w:t>duction</w:t>
      </w:r>
      <w:bookmarkEnd w:id="4"/>
    </w:p>
    <w:p w14:paraId="74A54B1A" w14:textId="77777777" w:rsidR="00E9477D" w:rsidRPr="00C937F9" w:rsidRDefault="00E9477D" w:rsidP="00E9477D">
      <w:pPr>
        <w:spacing w:before="120"/>
      </w:pPr>
      <w:bookmarkStart w:id="5" w:name="_Toc501711838"/>
      <w:r w:rsidRPr="00C937F9">
        <w:t xml:space="preserve">This guide was developed by the Local Government Advisory Board (the Board) to assist local governments when undertaking a review of their wards and representation in accordance with Schedule 2.2 of the </w:t>
      </w:r>
      <w:r w:rsidRPr="00C937F9">
        <w:rPr>
          <w:i/>
        </w:rPr>
        <w:t>Local Government Act 1995</w:t>
      </w:r>
      <w:r w:rsidRPr="00C937F9">
        <w:t xml:space="preserve"> (the Act).</w:t>
      </w:r>
    </w:p>
    <w:p w14:paraId="043F106C" w14:textId="77777777" w:rsidR="00E9477D" w:rsidRPr="00C937F9" w:rsidRDefault="00E9477D" w:rsidP="00E9477D">
      <w:pPr>
        <w:spacing w:before="120"/>
      </w:pPr>
      <w:r w:rsidRPr="00C937F9">
        <w:t>The guide contains the following information:</w:t>
      </w:r>
    </w:p>
    <w:p w14:paraId="0265A8F9" w14:textId="77777777" w:rsidR="00E9477D" w:rsidRPr="00C937F9" w:rsidRDefault="00E9477D" w:rsidP="00E72994">
      <w:pPr>
        <w:pStyle w:val="BodyText"/>
      </w:pPr>
      <w:r w:rsidRPr="00C937F9">
        <w:t xml:space="preserve">For local governments </w:t>
      </w:r>
      <w:r w:rsidRPr="00C937F9">
        <w:rPr>
          <w:b/>
        </w:rPr>
        <w:t>with</w:t>
      </w:r>
      <w:r w:rsidRPr="00C937F9">
        <w:t xml:space="preserve"> a ward system:</w:t>
      </w:r>
    </w:p>
    <w:p w14:paraId="1110129B" w14:textId="77777777" w:rsidR="00E9477D" w:rsidRPr="00E260BC" w:rsidRDefault="00E9477D" w:rsidP="00E9477D">
      <w:pPr>
        <w:pStyle w:val="List"/>
        <w:spacing w:line="276" w:lineRule="auto"/>
      </w:pPr>
      <w:r w:rsidRPr="00E260BC">
        <w:t>•</w:t>
      </w:r>
      <w:r w:rsidRPr="00E260BC">
        <w:tab/>
        <w:t>How to conduct a review</w:t>
      </w:r>
    </w:p>
    <w:p w14:paraId="30A675FD" w14:textId="77777777" w:rsidR="00E9477D" w:rsidRPr="00E260BC" w:rsidRDefault="00E9477D" w:rsidP="00E9477D">
      <w:pPr>
        <w:pStyle w:val="List"/>
        <w:spacing w:line="276" w:lineRule="auto"/>
      </w:pPr>
      <w:r w:rsidRPr="00E260BC">
        <w:t>•</w:t>
      </w:r>
      <w:r w:rsidRPr="00E260BC">
        <w:tab/>
        <w:t>Attachment 1: Example Newspaper Advertisement</w:t>
      </w:r>
    </w:p>
    <w:p w14:paraId="7D0945CB" w14:textId="77777777" w:rsidR="00E9477D" w:rsidRPr="00E260BC" w:rsidRDefault="00E9477D" w:rsidP="00E9477D">
      <w:pPr>
        <w:pStyle w:val="List"/>
        <w:spacing w:line="276" w:lineRule="auto"/>
      </w:pPr>
      <w:r w:rsidRPr="00E260BC">
        <w:t>•</w:t>
      </w:r>
      <w:r w:rsidRPr="00E260BC">
        <w:tab/>
        <w:t>Attachment 2: Example Discussion Paper</w:t>
      </w:r>
    </w:p>
    <w:p w14:paraId="67C7899C" w14:textId="77777777" w:rsidR="00E9477D" w:rsidRPr="00E260BC" w:rsidRDefault="00E9477D" w:rsidP="00E9477D">
      <w:pPr>
        <w:pStyle w:val="List"/>
        <w:spacing w:line="276" w:lineRule="auto"/>
      </w:pPr>
      <w:r w:rsidRPr="00E260BC">
        <w:t>•</w:t>
      </w:r>
      <w:r w:rsidRPr="00E260BC">
        <w:tab/>
        <w:t>Attachment 3: Example Assessment of Options</w:t>
      </w:r>
    </w:p>
    <w:p w14:paraId="6CF71217" w14:textId="77777777" w:rsidR="00E9477D" w:rsidRPr="00E260BC" w:rsidRDefault="00E9477D" w:rsidP="00E9477D">
      <w:pPr>
        <w:pStyle w:val="List"/>
        <w:spacing w:line="276" w:lineRule="auto"/>
      </w:pPr>
      <w:r w:rsidRPr="00E260BC">
        <w:t>•</w:t>
      </w:r>
      <w:r w:rsidRPr="00E260BC">
        <w:tab/>
        <w:t>Attachment 4: Example Officer’s Report</w:t>
      </w:r>
    </w:p>
    <w:p w14:paraId="5D7DF630" w14:textId="77777777" w:rsidR="00E9477D" w:rsidRPr="00E260BC" w:rsidRDefault="00E9477D" w:rsidP="00E9477D">
      <w:pPr>
        <w:pStyle w:val="List"/>
        <w:spacing w:line="276" w:lineRule="auto"/>
      </w:pPr>
      <w:r w:rsidRPr="00E260BC">
        <w:t>•</w:t>
      </w:r>
      <w:r w:rsidRPr="00E260BC">
        <w:tab/>
        <w:t>Attachment 5: Checklist</w:t>
      </w:r>
    </w:p>
    <w:p w14:paraId="445A76C4" w14:textId="77777777" w:rsidR="00E9477D" w:rsidRPr="00E260BC" w:rsidRDefault="00E9477D" w:rsidP="00E9477D">
      <w:pPr>
        <w:pStyle w:val="List"/>
        <w:spacing w:line="276" w:lineRule="auto"/>
      </w:pPr>
      <w:r w:rsidRPr="00E260BC">
        <w:t>•</w:t>
      </w:r>
      <w:r w:rsidRPr="00E260BC">
        <w:tab/>
        <w:t>An explanation of the processes for reviewing ward boundaries and representation.</w:t>
      </w:r>
    </w:p>
    <w:p w14:paraId="5D8B032F" w14:textId="77777777" w:rsidR="00E9477D" w:rsidRPr="00E260BC" w:rsidRDefault="00E9477D" w:rsidP="00E72994">
      <w:pPr>
        <w:pStyle w:val="BodyText"/>
      </w:pPr>
      <w:r w:rsidRPr="00E260BC">
        <w:t xml:space="preserve">For local governments </w:t>
      </w:r>
      <w:r w:rsidRPr="00E260BC">
        <w:rPr>
          <w:b/>
          <w:color w:val="262626" w:themeColor="text1" w:themeTint="D9"/>
        </w:rPr>
        <w:t>without</w:t>
      </w:r>
      <w:r w:rsidRPr="00E260BC">
        <w:t xml:space="preserve"> a ward system:</w:t>
      </w:r>
    </w:p>
    <w:p w14:paraId="390614F1" w14:textId="77777777" w:rsidR="00E9477D" w:rsidRPr="00E260BC" w:rsidRDefault="00E9477D" w:rsidP="00E9477D">
      <w:pPr>
        <w:pStyle w:val="List"/>
        <w:spacing w:line="276" w:lineRule="auto"/>
      </w:pPr>
      <w:r w:rsidRPr="00E260BC">
        <w:t>•</w:t>
      </w:r>
      <w:r w:rsidRPr="00E260BC">
        <w:tab/>
        <w:t>How to conduct a review</w:t>
      </w:r>
    </w:p>
    <w:p w14:paraId="395E267C" w14:textId="77777777" w:rsidR="00E9477D" w:rsidRPr="00E260BC" w:rsidRDefault="00E9477D" w:rsidP="00E9477D">
      <w:pPr>
        <w:pStyle w:val="List"/>
        <w:spacing w:line="276" w:lineRule="auto"/>
      </w:pPr>
      <w:r w:rsidRPr="00E260BC">
        <w:t>•</w:t>
      </w:r>
      <w:r w:rsidRPr="00E260BC">
        <w:tab/>
        <w:t>Attachment 6: Example Newspaper Advertisement</w:t>
      </w:r>
    </w:p>
    <w:p w14:paraId="6BF74114" w14:textId="77777777" w:rsidR="00E9477D" w:rsidRPr="00E260BC" w:rsidRDefault="00E9477D" w:rsidP="00E9477D">
      <w:pPr>
        <w:pStyle w:val="List"/>
        <w:spacing w:line="276" w:lineRule="auto"/>
      </w:pPr>
      <w:r w:rsidRPr="00E260BC">
        <w:t>•</w:t>
      </w:r>
      <w:r w:rsidRPr="00E260BC">
        <w:tab/>
        <w:t>Attachment 7: Example Discussion Paper</w:t>
      </w:r>
    </w:p>
    <w:p w14:paraId="07889AE6" w14:textId="77777777" w:rsidR="00E9477D" w:rsidRPr="00E260BC" w:rsidRDefault="00E9477D" w:rsidP="00E9477D">
      <w:pPr>
        <w:pStyle w:val="List"/>
        <w:spacing w:line="276" w:lineRule="auto"/>
      </w:pPr>
      <w:r w:rsidRPr="00E260BC">
        <w:t>•</w:t>
      </w:r>
      <w:r w:rsidRPr="00E260BC">
        <w:tab/>
        <w:t>Attachment 8: Example Assessment of Options</w:t>
      </w:r>
    </w:p>
    <w:p w14:paraId="1EAB1C22" w14:textId="77777777" w:rsidR="00E9477D" w:rsidRPr="00E260BC" w:rsidRDefault="00E9477D" w:rsidP="00E9477D">
      <w:pPr>
        <w:pStyle w:val="List"/>
        <w:spacing w:line="276" w:lineRule="auto"/>
      </w:pPr>
      <w:r w:rsidRPr="00E260BC">
        <w:t>•</w:t>
      </w:r>
      <w:r w:rsidRPr="00E260BC">
        <w:tab/>
        <w:t>Attachment 9: Example Officer’s Report</w:t>
      </w:r>
    </w:p>
    <w:p w14:paraId="25630F22" w14:textId="77777777" w:rsidR="00E9477D" w:rsidRPr="00E260BC" w:rsidRDefault="00E9477D" w:rsidP="00E9477D">
      <w:pPr>
        <w:pStyle w:val="List"/>
        <w:spacing w:line="276" w:lineRule="auto"/>
      </w:pPr>
      <w:r w:rsidRPr="00E260BC">
        <w:t>•</w:t>
      </w:r>
      <w:r w:rsidRPr="00E260BC">
        <w:tab/>
        <w:t>Attachment 10: Checklist</w:t>
      </w:r>
    </w:p>
    <w:p w14:paraId="64484977" w14:textId="77777777" w:rsidR="00E9477D" w:rsidRPr="00E260BC" w:rsidRDefault="00E9477D" w:rsidP="00E9477D">
      <w:pPr>
        <w:pStyle w:val="List"/>
        <w:spacing w:line="276" w:lineRule="auto"/>
      </w:pPr>
      <w:r w:rsidRPr="00E260BC">
        <w:t>•</w:t>
      </w:r>
      <w:r w:rsidRPr="00E260BC">
        <w:tab/>
        <w:t>An explanation of the processes for reviewing ward boundaries and representation.</w:t>
      </w:r>
    </w:p>
    <w:p w14:paraId="44374A53" w14:textId="77777777" w:rsidR="00E9477D" w:rsidRPr="00F318AE" w:rsidRDefault="00E9477D" w:rsidP="00E72994">
      <w:pPr>
        <w:pStyle w:val="BodyText"/>
      </w:pPr>
      <w:r w:rsidRPr="00F318AE">
        <w:t>The Board’s policy on councillor vacancies and changes that may result from changes to wards and representation is included at page 53 of this guide.</w:t>
      </w:r>
    </w:p>
    <w:p w14:paraId="182B21CE" w14:textId="77777777" w:rsidR="00E9477D" w:rsidRPr="00F318AE" w:rsidRDefault="00E9477D" w:rsidP="00E72994">
      <w:pPr>
        <w:pStyle w:val="BodyText"/>
      </w:pPr>
      <w:r w:rsidRPr="00F318AE">
        <w:t>To ensure that reviews are compliant with the Act, it is recommended that local governments familiarise themselves with the requirements of Schedule 2.2 of the Act.</w:t>
      </w:r>
    </w:p>
    <w:p w14:paraId="49BC9289" w14:textId="77777777" w:rsidR="00E9477D" w:rsidRPr="00F318AE" w:rsidRDefault="00E9477D" w:rsidP="00E72994">
      <w:pPr>
        <w:pStyle w:val="BodyText"/>
      </w:pPr>
      <w:r w:rsidRPr="00F318AE">
        <w:t>For further information please contact:</w:t>
      </w:r>
    </w:p>
    <w:p w14:paraId="624E5C2C" w14:textId="77777777" w:rsidR="00E9477D" w:rsidRPr="00BB0963" w:rsidRDefault="00E9477D" w:rsidP="00E72994">
      <w:pPr>
        <w:pStyle w:val="BodyText"/>
      </w:pPr>
      <w:r w:rsidRPr="00BB0963">
        <w:t>Local Government Advisory Board</w:t>
      </w:r>
    </w:p>
    <w:p w14:paraId="7332EBFB" w14:textId="77777777" w:rsidR="00E9477D" w:rsidRPr="00BB0963" w:rsidRDefault="00E9477D" w:rsidP="00E72994">
      <w:pPr>
        <w:pStyle w:val="BodyText-nospacebelow"/>
      </w:pPr>
      <w:r w:rsidRPr="00BB0963">
        <w:t>Locked Bag 14, CLOISTERS SQUARE PERTH WA 6850</w:t>
      </w:r>
    </w:p>
    <w:p w14:paraId="06984359" w14:textId="3113D852" w:rsidR="009547E4" w:rsidRPr="00BB0963" w:rsidRDefault="00E9477D" w:rsidP="00E72994">
      <w:pPr>
        <w:pStyle w:val="BodyText-nospacebelow"/>
      </w:pPr>
      <w:r w:rsidRPr="00BB0963">
        <w:t xml:space="preserve">Direct Line: (08) </w:t>
      </w:r>
      <w:r w:rsidR="00925006" w:rsidRPr="00925006">
        <w:t>6551 4802</w:t>
      </w:r>
    </w:p>
    <w:p w14:paraId="7D2A7824" w14:textId="77777777" w:rsidR="00782C94" w:rsidRDefault="00E9477D" w:rsidP="00E72994">
      <w:pPr>
        <w:pStyle w:val="BodyText-nospacebelow"/>
        <w:sectPr w:rsidR="00782C94" w:rsidSect="009731AF">
          <w:pgSz w:w="11900" w:h="16840" w:code="9"/>
          <w:pgMar w:top="1985" w:right="1134" w:bottom="1134" w:left="1134" w:header="567" w:footer="145" w:gutter="0"/>
          <w:cols w:space="567"/>
          <w:docGrid w:linePitch="326"/>
        </w:sectPr>
      </w:pPr>
      <w:r w:rsidRPr="00F318AE">
        <w:rPr>
          <w:color w:val="auto"/>
        </w:rPr>
        <w:t xml:space="preserve">Email: </w:t>
      </w:r>
      <w:hyperlink r:id="rId17" w:history="1">
        <w:r w:rsidRPr="003B701F">
          <w:rPr>
            <w:rStyle w:val="Hyperlink"/>
          </w:rPr>
          <w:t>advisoryboard@lgirs.wa.gov.au</w:t>
        </w:r>
      </w:hyperlink>
      <w:bookmarkStart w:id="6" w:name="_Toc502146109"/>
      <w:bookmarkEnd w:id="5"/>
    </w:p>
    <w:p w14:paraId="08AAB4BF" w14:textId="43479AFC" w:rsidR="006F20C3" w:rsidRPr="0021617F" w:rsidRDefault="006F20C3" w:rsidP="008C1FBE">
      <w:pPr>
        <w:pStyle w:val="Heading1"/>
        <w:rPr>
          <w:sz w:val="42"/>
          <w:szCs w:val="42"/>
        </w:rPr>
      </w:pPr>
      <w:bookmarkStart w:id="7" w:name="_Toc232593764"/>
      <w:r w:rsidRPr="0021617F">
        <w:rPr>
          <w:sz w:val="42"/>
          <w:szCs w:val="42"/>
        </w:rPr>
        <w:lastRenderedPageBreak/>
        <w:t>How to conduct a Review:</w:t>
      </w:r>
      <w:r w:rsidR="000A70AF" w:rsidRPr="0021617F">
        <w:rPr>
          <w:sz w:val="42"/>
          <w:szCs w:val="42"/>
        </w:rPr>
        <w:t xml:space="preserve"> </w:t>
      </w:r>
      <w:r w:rsidRPr="0021617F">
        <w:rPr>
          <w:sz w:val="42"/>
          <w:szCs w:val="42"/>
        </w:rPr>
        <w:t>Local Government with a Ward System</w:t>
      </w:r>
      <w:bookmarkEnd w:id="7"/>
    </w:p>
    <w:p w14:paraId="02FB6339" w14:textId="2B636EBC" w:rsidR="006F20C3" w:rsidRDefault="006F20C3" w:rsidP="007861C2">
      <w:pPr>
        <w:pStyle w:val="AttachmentHeading"/>
        <w:numPr>
          <w:ilvl w:val="0"/>
          <w:numId w:val="23"/>
        </w:numPr>
      </w:pPr>
      <w:r>
        <w:t xml:space="preserve">What you </w:t>
      </w:r>
      <w:proofErr w:type="gramStart"/>
      <w:r>
        <w:t>have to</w:t>
      </w:r>
      <w:proofErr w:type="gramEnd"/>
      <w:r>
        <w:t xml:space="preserve"> do</w:t>
      </w:r>
    </w:p>
    <w:p w14:paraId="42FDE279" w14:textId="77777777" w:rsidR="00F1129C" w:rsidRPr="00E260BC" w:rsidRDefault="00F1129C" w:rsidP="00E72994">
      <w:pPr>
        <w:pStyle w:val="BodyText"/>
      </w:pPr>
      <w:r w:rsidRPr="00E260BC">
        <w:t xml:space="preserve">A local government with a ward system is required to carry out a review of: </w:t>
      </w:r>
    </w:p>
    <w:p w14:paraId="5049B7B6" w14:textId="77777777" w:rsidR="003D65C4" w:rsidRDefault="00F1129C">
      <w:pPr>
        <w:pStyle w:val="List2"/>
        <w:numPr>
          <w:ilvl w:val="0"/>
          <w:numId w:val="13"/>
        </w:numPr>
        <w:spacing w:before="120"/>
      </w:pPr>
      <w:r w:rsidRPr="00E260BC">
        <w:t>its ward boundaries; and</w:t>
      </w:r>
    </w:p>
    <w:p w14:paraId="3774528C" w14:textId="1431A9BF" w:rsidR="00F1129C" w:rsidRPr="00E260BC" w:rsidRDefault="00F1129C">
      <w:pPr>
        <w:pStyle w:val="List2"/>
        <w:numPr>
          <w:ilvl w:val="0"/>
          <w:numId w:val="13"/>
        </w:numPr>
        <w:spacing w:before="120"/>
      </w:pPr>
      <w:r w:rsidRPr="00E260BC">
        <w:t>the number of offices of councillor for each ward</w:t>
      </w:r>
    </w:p>
    <w:p w14:paraId="048F98A2" w14:textId="77777777" w:rsidR="00F1129C" w:rsidRPr="004076A4" w:rsidRDefault="00F1129C" w:rsidP="00E72994">
      <w:pPr>
        <w:pStyle w:val="BodyText"/>
      </w:pPr>
      <w:r w:rsidRPr="004076A4">
        <w:t xml:space="preserve">every so often to ensure that </w:t>
      </w:r>
      <w:proofErr w:type="spellStart"/>
      <w:r w:rsidRPr="004076A4">
        <w:t>not</w:t>
      </w:r>
      <w:proofErr w:type="spellEnd"/>
      <w:r w:rsidRPr="004076A4">
        <w:t xml:space="preserve"> more than 10 years elapse between successive reviews.</w:t>
      </w:r>
    </w:p>
    <w:p w14:paraId="13DF352D" w14:textId="77777777" w:rsidR="00F1129C" w:rsidRPr="004076A4" w:rsidRDefault="00F1129C" w:rsidP="00E72994">
      <w:pPr>
        <w:pStyle w:val="BodyText"/>
      </w:pPr>
      <w:r w:rsidRPr="004076A4">
        <w:t>The purpose of a review is to assess the current structure and arrangements and to evaluate a range of options to find a system of wards and representation that best suits the characteristics of the district and its people. Any of the following may be considered:</w:t>
      </w:r>
    </w:p>
    <w:p w14:paraId="7507CD45" w14:textId="77777777" w:rsidR="00F1129C" w:rsidRPr="00E260BC" w:rsidRDefault="00F1129C" w:rsidP="00F1129C">
      <w:pPr>
        <w:pStyle w:val="List"/>
        <w:spacing w:line="276" w:lineRule="auto"/>
      </w:pPr>
      <w:r w:rsidRPr="00E260BC">
        <w:rPr>
          <w:w w:val="131"/>
        </w:rPr>
        <w:t>•</w:t>
      </w:r>
      <w:r w:rsidRPr="00E260BC">
        <w:tab/>
        <w:t>Creating new wards in a district already divided into wards</w:t>
      </w:r>
    </w:p>
    <w:p w14:paraId="475ACCAC" w14:textId="77777777" w:rsidR="00F1129C" w:rsidRPr="00E260BC" w:rsidRDefault="00F1129C" w:rsidP="00F1129C">
      <w:pPr>
        <w:pStyle w:val="List"/>
        <w:spacing w:line="276" w:lineRule="auto"/>
      </w:pPr>
      <w:r w:rsidRPr="00E260BC">
        <w:rPr>
          <w:w w:val="131"/>
        </w:rPr>
        <w:t>•</w:t>
      </w:r>
      <w:r w:rsidRPr="00E260BC">
        <w:tab/>
        <w:t>Changing the boundaries of a ward</w:t>
      </w:r>
    </w:p>
    <w:p w14:paraId="016ABF06" w14:textId="77777777" w:rsidR="00F1129C" w:rsidRPr="00E260BC" w:rsidRDefault="00F1129C" w:rsidP="00F1129C">
      <w:pPr>
        <w:pStyle w:val="List"/>
        <w:spacing w:line="276" w:lineRule="auto"/>
      </w:pPr>
      <w:r w:rsidRPr="00E260BC">
        <w:rPr>
          <w:w w:val="131"/>
        </w:rPr>
        <w:t>•</w:t>
      </w:r>
      <w:r w:rsidRPr="00E260BC">
        <w:tab/>
        <w:t>Abolishing any or all of the wards into which a district is divided</w:t>
      </w:r>
    </w:p>
    <w:p w14:paraId="772F092A" w14:textId="77777777" w:rsidR="00F1129C" w:rsidRPr="00E260BC" w:rsidRDefault="00F1129C" w:rsidP="00F1129C">
      <w:pPr>
        <w:pStyle w:val="List"/>
        <w:spacing w:line="276" w:lineRule="auto"/>
      </w:pPr>
      <w:r w:rsidRPr="00E260BC">
        <w:rPr>
          <w:w w:val="131"/>
        </w:rPr>
        <w:t>•</w:t>
      </w:r>
      <w:r w:rsidRPr="00E260BC">
        <w:tab/>
        <w:t>Changing the name of a district or a ward</w:t>
      </w:r>
    </w:p>
    <w:p w14:paraId="627F951B" w14:textId="77777777" w:rsidR="00F1129C" w:rsidRPr="00E260BC" w:rsidRDefault="00F1129C" w:rsidP="00F1129C">
      <w:pPr>
        <w:pStyle w:val="List"/>
        <w:spacing w:line="276" w:lineRule="auto"/>
      </w:pPr>
      <w:r w:rsidRPr="00E260BC">
        <w:rPr>
          <w:w w:val="131"/>
        </w:rPr>
        <w:t>•</w:t>
      </w:r>
      <w:r w:rsidRPr="00E260BC">
        <w:tab/>
        <w:t>Changing the number of offices of councillor on a council</w:t>
      </w:r>
    </w:p>
    <w:p w14:paraId="53881422" w14:textId="77777777" w:rsidR="00F1129C" w:rsidRPr="00E260BC" w:rsidRDefault="00F1129C" w:rsidP="00F1129C">
      <w:pPr>
        <w:pStyle w:val="List"/>
        <w:spacing w:line="276" w:lineRule="auto"/>
      </w:pPr>
      <w:r w:rsidRPr="00E260BC">
        <w:rPr>
          <w:w w:val="131"/>
        </w:rPr>
        <w:t>•</w:t>
      </w:r>
      <w:r w:rsidRPr="00E260BC">
        <w:tab/>
        <w:t>Specifying or changing the number of offices of councillor for a ward.</w:t>
      </w:r>
    </w:p>
    <w:p w14:paraId="267948B3" w14:textId="77777777" w:rsidR="00F1129C" w:rsidRPr="00B20D4D" w:rsidRDefault="00F1129C" w:rsidP="00E72994">
      <w:pPr>
        <w:pStyle w:val="BodyText"/>
      </w:pPr>
      <w:r w:rsidRPr="00B20D4D">
        <w:t>A local government may also elect to carry out a review when it has received a valid submission from 250 or 10% (whichever is the lesser) of the total number of affected electors who petition for changes to a ward system.</w:t>
      </w:r>
    </w:p>
    <w:p w14:paraId="15E6C788" w14:textId="77777777" w:rsidR="00F1129C" w:rsidRPr="00E260BC" w:rsidRDefault="00F1129C" w:rsidP="00E72994">
      <w:pPr>
        <w:pStyle w:val="BodyText"/>
      </w:pPr>
      <w:r w:rsidRPr="00B20D4D">
        <w:t xml:space="preserve">The Board expects local governments to complete their reviews to allow any </w:t>
      </w:r>
      <w:r w:rsidRPr="00E260BC">
        <w:t xml:space="preserve">changes to be implemented within the </w:t>
      </w:r>
      <w:r>
        <w:t xml:space="preserve">prescribed </w:t>
      </w:r>
      <w:proofErr w:type="gramStart"/>
      <w:r>
        <w:t>10</w:t>
      </w:r>
      <w:r w:rsidRPr="00E260BC">
        <w:t xml:space="preserve"> year</w:t>
      </w:r>
      <w:proofErr w:type="gramEnd"/>
      <w:r w:rsidRPr="00E260BC">
        <w:t xml:space="preserve"> period. This would normally happen prior to the bi-annual local government elections, so that any approved changes can be implemented in time for the elections. </w:t>
      </w:r>
      <w:r>
        <w:t xml:space="preserve">Local Governments should therefore submit their completed ward and representation review to the Board by no later than </w:t>
      </w:r>
      <w:r w:rsidRPr="00072200">
        <w:rPr>
          <w:b/>
          <w:bCs/>
        </w:rPr>
        <w:t>31 January</w:t>
      </w:r>
      <w:r>
        <w:rPr>
          <w:b/>
          <w:bCs/>
        </w:rPr>
        <w:t xml:space="preserve"> </w:t>
      </w:r>
      <w:r>
        <w:t xml:space="preserve">(preferably earlier) in a local government election year to allow all administrative, statutory and legislative requirements to be met. </w:t>
      </w:r>
      <w:r w:rsidRPr="00E260BC">
        <w:t>Local governments may undertake reviews on a more frequent basis if they are experiencing significant changes to their population.</w:t>
      </w:r>
    </w:p>
    <w:p w14:paraId="7B6B4A4F" w14:textId="4A27C7FE" w:rsidR="004B638B" w:rsidRPr="00A22965" w:rsidRDefault="004B638B" w:rsidP="007861C2">
      <w:pPr>
        <w:pStyle w:val="AttachmentHeading"/>
        <w:numPr>
          <w:ilvl w:val="0"/>
          <w:numId w:val="23"/>
        </w:numPr>
      </w:pPr>
      <w:r w:rsidRPr="00A22965">
        <w:t>How to start</w:t>
      </w:r>
    </w:p>
    <w:p w14:paraId="5E0EBA79" w14:textId="77777777" w:rsidR="004B638B" w:rsidRPr="00E260BC" w:rsidRDefault="004B638B" w:rsidP="004B638B">
      <w:pPr>
        <w:spacing w:before="120"/>
      </w:pPr>
      <w:r w:rsidRPr="00E260BC">
        <w:t>The Council must resolve to undertake a review of its ward system.</w:t>
      </w:r>
    </w:p>
    <w:p w14:paraId="7614A4DF" w14:textId="77777777" w:rsidR="004B638B" w:rsidRPr="00E260BC" w:rsidRDefault="004B638B" w:rsidP="004B638B">
      <w:pPr>
        <w:spacing w:before="120"/>
      </w:pPr>
      <w:r w:rsidRPr="00E260BC">
        <w:t>Once resolved by Council and before conducting the review, a local government is to give local public notice that a review is to be carried out.</w:t>
      </w:r>
    </w:p>
    <w:p w14:paraId="1105F4F4" w14:textId="77777777" w:rsidR="004B638B" w:rsidRDefault="004B638B" w:rsidP="004B638B">
      <w:pPr>
        <w:spacing w:before="120"/>
      </w:pPr>
      <w:r w:rsidRPr="00E260BC">
        <w:t>The purpose of the public notice is to inform the community that the Council intends to conduct a review – it should not try to “sell” a particular option.</w:t>
      </w:r>
    </w:p>
    <w:p w14:paraId="7823E6F7" w14:textId="77777777" w:rsidR="009C6384" w:rsidRPr="00E260BC" w:rsidRDefault="009C6384" w:rsidP="009C6384">
      <w:pPr>
        <w:spacing w:before="120"/>
      </w:pPr>
      <w:r w:rsidRPr="00E260BC">
        <w:lastRenderedPageBreak/>
        <w:t>The notice must advise that submissions may be made to the local government six weeks from the date of the first notice (not including the day of the notice). The closing date for submissions should not be a weekend or public holiday.</w:t>
      </w:r>
    </w:p>
    <w:p w14:paraId="14608F8A" w14:textId="77777777" w:rsidR="009C6384" w:rsidRPr="00E260BC" w:rsidRDefault="009C6384" w:rsidP="009C6384">
      <w:pPr>
        <w:spacing w:before="120"/>
      </w:pPr>
      <w:r w:rsidRPr="00E260BC">
        <w:t>Attachment 1 is an example of a newspaper advertisement for a public notice.</w:t>
      </w:r>
    </w:p>
    <w:p w14:paraId="576F53B5" w14:textId="77777777" w:rsidR="009C6384" w:rsidRPr="00E260BC" w:rsidRDefault="009C6384" w:rsidP="009C6384">
      <w:pPr>
        <w:spacing w:before="120"/>
      </w:pPr>
      <w:r w:rsidRPr="00E260BC">
        <w:t>It is essential to develop a diverse range of alternatives additional to the current ward system so that all options can be considered. The public notice should also encourage responses and suggestions from the community.</w:t>
      </w:r>
    </w:p>
    <w:p w14:paraId="64EB37E5" w14:textId="77777777" w:rsidR="009C6384" w:rsidRPr="00E260BC" w:rsidRDefault="009C6384" w:rsidP="009C6384">
      <w:pPr>
        <w:spacing w:before="120"/>
      </w:pPr>
      <w:r w:rsidRPr="00E260BC">
        <w:t xml:space="preserve">In addition to giving public notice, local governments may undertake other initiatives to promote community discussion including public and/or ward meetings, </w:t>
      </w:r>
      <w:r>
        <w:t xml:space="preserve">social media, </w:t>
      </w:r>
      <w:r w:rsidRPr="00E260BC">
        <w:t>website and media articles and interviews, sending information to non-resident electors, ratepayers or progress associations and distributing information to all households. High quality maps (which can be sourced from Landgate) clearly showing the current situation and possible options are essential.</w:t>
      </w:r>
    </w:p>
    <w:p w14:paraId="2ECC30AC" w14:textId="77777777" w:rsidR="009C6384" w:rsidRPr="00E260BC" w:rsidRDefault="009C6384" w:rsidP="009C6384">
      <w:pPr>
        <w:spacing w:before="120"/>
      </w:pPr>
      <w:r w:rsidRPr="00E260BC">
        <w:t xml:space="preserve">A discussion or information paper should be developed to explain the various options and the five factors (noted in the section “What to consider” below) against which they will be assessed. Instructions on how to access the discussion paper should be included in the public notice.  </w:t>
      </w:r>
    </w:p>
    <w:p w14:paraId="6A740036" w14:textId="77777777" w:rsidR="009C6384" w:rsidRPr="00E260BC" w:rsidRDefault="009C6384" w:rsidP="009C6384">
      <w:pPr>
        <w:spacing w:before="120"/>
      </w:pPr>
      <w:r w:rsidRPr="00E260BC">
        <w:t xml:space="preserve">Attachment 2 is an example of a discussion paper.  </w:t>
      </w:r>
    </w:p>
    <w:p w14:paraId="7F390DA0" w14:textId="054E6A29" w:rsidR="009C6384" w:rsidRPr="00EE4757" w:rsidRDefault="009C6384" w:rsidP="007861C2">
      <w:pPr>
        <w:pStyle w:val="AttachmentHeading"/>
        <w:numPr>
          <w:ilvl w:val="0"/>
          <w:numId w:val="23"/>
        </w:numPr>
      </w:pPr>
      <w:r w:rsidRPr="00EE4757">
        <w:t>What to consider</w:t>
      </w:r>
    </w:p>
    <w:p w14:paraId="4ACCB68D" w14:textId="77777777" w:rsidR="009C6384" w:rsidRPr="00E260BC" w:rsidRDefault="009C6384" w:rsidP="00E72994">
      <w:pPr>
        <w:pStyle w:val="BodyText"/>
      </w:pPr>
      <w:r w:rsidRPr="00E260BC">
        <w:t xml:space="preserve">The local government must consider all submissions it receives and record this in the minutes of its meeting along with any other information considered relevant to the </w:t>
      </w:r>
      <w:proofErr w:type="gramStart"/>
      <w:r w:rsidRPr="00E260BC">
        <w:t>decision making</w:t>
      </w:r>
      <w:proofErr w:type="gramEnd"/>
      <w:r w:rsidRPr="00E260BC">
        <w:t xml:space="preserve"> process.</w:t>
      </w:r>
    </w:p>
    <w:p w14:paraId="2A8409C7" w14:textId="77777777" w:rsidR="009C6384" w:rsidRPr="00E260BC" w:rsidRDefault="009C6384" w:rsidP="00E72994">
      <w:pPr>
        <w:pStyle w:val="BodyText"/>
      </w:pPr>
      <w:r w:rsidRPr="00E260BC">
        <w:t>All options must be assessed against the following five factors:</w:t>
      </w:r>
    </w:p>
    <w:p w14:paraId="2677E6DE" w14:textId="77777777" w:rsidR="009C6384" w:rsidRPr="00E260BC" w:rsidRDefault="009C6384">
      <w:pPr>
        <w:pStyle w:val="List"/>
        <w:widowControl w:val="0"/>
        <w:numPr>
          <w:ilvl w:val="0"/>
          <w:numId w:val="10"/>
        </w:numPr>
        <w:spacing w:before="120" w:line="276" w:lineRule="auto"/>
      </w:pPr>
      <w:r w:rsidRPr="00E260BC">
        <w:t>Community of interest</w:t>
      </w:r>
    </w:p>
    <w:p w14:paraId="60E0A8BD" w14:textId="77777777" w:rsidR="009C6384" w:rsidRPr="00E260BC" w:rsidRDefault="009C6384">
      <w:pPr>
        <w:pStyle w:val="List"/>
        <w:widowControl w:val="0"/>
        <w:numPr>
          <w:ilvl w:val="0"/>
          <w:numId w:val="10"/>
        </w:numPr>
        <w:spacing w:before="120" w:line="276" w:lineRule="auto"/>
      </w:pPr>
      <w:r w:rsidRPr="00E260BC">
        <w:t>Physical and topographical features</w:t>
      </w:r>
    </w:p>
    <w:p w14:paraId="25B64F8D" w14:textId="77777777" w:rsidR="009C6384" w:rsidRPr="00E260BC" w:rsidRDefault="009C6384">
      <w:pPr>
        <w:pStyle w:val="List"/>
        <w:widowControl w:val="0"/>
        <w:numPr>
          <w:ilvl w:val="0"/>
          <w:numId w:val="10"/>
        </w:numPr>
        <w:spacing w:before="120" w:line="276" w:lineRule="auto"/>
      </w:pPr>
      <w:r w:rsidRPr="00E260BC">
        <w:t>Demographic trends</w:t>
      </w:r>
    </w:p>
    <w:p w14:paraId="5E16957C" w14:textId="77777777" w:rsidR="009C6384" w:rsidRPr="00E260BC" w:rsidRDefault="009C6384">
      <w:pPr>
        <w:pStyle w:val="List"/>
        <w:widowControl w:val="0"/>
        <w:numPr>
          <w:ilvl w:val="0"/>
          <w:numId w:val="10"/>
        </w:numPr>
        <w:spacing w:before="120" w:line="276" w:lineRule="auto"/>
      </w:pPr>
      <w:r w:rsidRPr="00E260BC">
        <w:t>Economic factors</w:t>
      </w:r>
    </w:p>
    <w:p w14:paraId="237197E8" w14:textId="77777777" w:rsidR="009C6384" w:rsidRPr="00E260BC" w:rsidRDefault="009C6384">
      <w:pPr>
        <w:pStyle w:val="List"/>
        <w:widowControl w:val="0"/>
        <w:numPr>
          <w:ilvl w:val="0"/>
          <w:numId w:val="10"/>
        </w:numPr>
        <w:spacing w:before="120" w:line="276" w:lineRule="auto"/>
      </w:pPr>
      <w:r w:rsidRPr="00E260BC">
        <w:t>The ratio of councillors to electors in the various wards.</w:t>
      </w:r>
    </w:p>
    <w:p w14:paraId="57DD5B4C" w14:textId="77777777" w:rsidR="009C6384" w:rsidRPr="00E260BC" w:rsidRDefault="009C6384" w:rsidP="00E72994">
      <w:pPr>
        <w:pStyle w:val="BodyText"/>
      </w:pPr>
      <w:r w:rsidRPr="00E260BC">
        <w:t xml:space="preserve">These factors should be considered in terms of the whole district </w:t>
      </w:r>
      <w:r>
        <w:t xml:space="preserve">(rather than just individual wards) </w:t>
      </w:r>
      <w:r w:rsidRPr="00E260BC">
        <w:t>prior to assessing the options.</w:t>
      </w:r>
    </w:p>
    <w:p w14:paraId="62045F67" w14:textId="77777777" w:rsidR="009C6384" w:rsidRPr="00E260BC" w:rsidRDefault="009C6384" w:rsidP="00E72994">
      <w:pPr>
        <w:pStyle w:val="BodyText"/>
      </w:pPr>
      <w:r w:rsidRPr="00E260BC">
        <w:t>The Board considers that the ratio of councillors to electors is particularly significant. It is expected that each local government will have similar ratios of electors to councillors across its wards, generally falling within a deviation of plus or minus 10%.</w:t>
      </w:r>
    </w:p>
    <w:p w14:paraId="4E038576" w14:textId="55EEF3A2" w:rsidR="009C6384" w:rsidRPr="009C6384" w:rsidRDefault="009C6384" w:rsidP="004B638B">
      <w:pPr>
        <w:spacing w:before="120"/>
        <w:rPr>
          <w:lang w:val="en"/>
        </w:rPr>
      </w:pPr>
      <w:r w:rsidRPr="00E260BC">
        <w:t xml:space="preserve">The most accurate way to calculate the current number of electors for a district is to combine the ‘Local </w:t>
      </w:r>
      <w:r w:rsidRPr="00E260BC">
        <w:rPr>
          <w:lang w:val="en"/>
        </w:rPr>
        <w:t xml:space="preserve">Government Enrolment Statistics’ or ‘Enrolment by Census Collection </w:t>
      </w:r>
      <w:r w:rsidRPr="00E260BC">
        <w:rPr>
          <w:lang w:val="en"/>
        </w:rPr>
        <w:lastRenderedPageBreak/>
        <w:t>District (CCD)’ reports, which are published periodically on the Western Australian</w:t>
      </w:r>
      <w:r w:rsidR="00864892">
        <w:rPr>
          <w:lang w:val="en"/>
        </w:rPr>
        <w:t xml:space="preserve"> </w:t>
      </w:r>
      <w:r w:rsidRPr="00E260BC">
        <w:rPr>
          <w:lang w:val="en"/>
        </w:rPr>
        <w:t>Electoral Commission’s (WAEC) website, and the Owners and Occupiers Roll, which is maintained by the local government.</w:t>
      </w:r>
    </w:p>
    <w:p w14:paraId="761E4DE1" w14:textId="77777777" w:rsidR="00130F42" w:rsidRPr="00E260BC" w:rsidRDefault="00130F42" w:rsidP="00130F42">
      <w:pPr>
        <w:spacing w:before="120"/>
      </w:pPr>
      <w:r w:rsidRPr="00E260BC">
        <w:rPr>
          <w:lang w:val="en"/>
        </w:rPr>
        <w:t xml:space="preserve">This method ensures that elector figures from the State Electoral Roll and the Owners and Occupiers Rolls, which are maintained by different authorities, are taken into consideration and, while some duplication may occur, this gives the most reliable elector figures for a district.  </w:t>
      </w:r>
    </w:p>
    <w:p w14:paraId="039E9AC4" w14:textId="77777777" w:rsidR="00130F42" w:rsidRPr="00E260BC" w:rsidRDefault="00130F42" w:rsidP="00130F42">
      <w:pPr>
        <w:spacing w:before="120"/>
      </w:pPr>
      <w:r w:rsidRPr="00E260BC">
        <w:t>During the review, it may become apparent that some of the factors are either less or more relevant than others. It may emerge that in some cases, factors are in conflict with each other. It is for the local government to decide which of the factors have the most relevance to the assessment of options and why.</w:t>
      </w:r>
    </w:p>
    <w:p w14:paraId="76A40593" w14:textId="77777777" w:rsidR="00130F42" w:rsidRPr="00E260BC" w:rsidRDefault="00130F42" w:rsidP="00130F42">
      <w:pPr>
        <w:spacing w:before="120"/>
      </w:pPr>
      <w:r w:rsidRPr="00E260BC">
        <w:t>The Board may be reluctant to recommend (to the Minister) changes to ward boundaries and representation that result in ward councillor/elector ratios that are greater than plus or minus 10% unless exceptional circumstances apply.</w:t>
      </w:r>
    </w:p>
    <w:p w14:paraId="0D76D756" w14:textId="77777777" w:rsidR="00130F42" w:rsidRPr="00E260BC" w:rsidRDefault="00130F42" w:rsidP="00130F42">
      <w:pPr>
        <w:spacing w:before="120"/>
      </w:pPr>
      <w:r w:rsidRPr="00E260BC">
        <w:t xml:space="preserve">The examples in this package include figures for the % ratio deviation for each ward.  This gives a clear indication of the % difference between the average councillor/ elector ratio for the whole local government and the councillor/elector ratio for a particular ward. </w:t>
      </w:r>
    </w:p>
    <w:p w14:paraId="232FA655" w14:textId="77777777" w:rsidR="00130F42" w:rsidRPr="00E260BC" w:rsidRDefault="00130F42" w:rsidP="00130F42">
      <w:pPr>
        <w:spacing w:before="120"/>
      </w:pPr>
      <w:r w:rsidRPr="00E260BC">
        <w:t xml:space="preserve">The % ratio deviation is calculated by subtracting the councillor/elector ratio for </w:t>
      </w:r>
      <w:proofErr w:type="spellStart"/>
      <w:r w:rsidRPr="00E260BC">
        <w:t>a ward</w:t>
      </w:r>
      <w:proofErr w:type="spellEnd"/>
      <w:r w:rsidRPr="00E260BC">
        <w:t xml:space="preserve"> from the average councillor/elector ratio. The result is then divided by the average councillor/elector ratio and multiplied by 100 to give a percentage. A negative result indicates that the ward is under</w:t>
      </w:r>
      <w:r>
        <w:t>-</w:t>
      </w:r>
      <w:r w:rsidRPr="00E260BC">
        <w:t>represented, and a positive result indicates that the ward is over</w:t>
      </w:r>
      <w:r>
        <w:t>-</w:t>
      </w:r>
      <w:r w:rsidRPr="00E260BC">
        <w:t>represented.</w:t>
      </w:r>
    </w:p>
    <w:p w14:paraId="760CC52C" w14:textId="77777777" w:rsidR="00130F42" w:rsidRPr="00E260BC" w:rsidRDefault="00130F42" w:rsidP="00130F42">
      <w:pPr>
        <w:spacing w:before="120"/>
      </w:pPr>
      <w:r w:rsidRPr="00E260BC">
        <w:t>If local governments consider that they have exceptional circumstances that justify ward councillor/elector ratio deviations greater than plus or minus 10%, they can present their argument to the Board for consideration.</w:t>
      </w:r>
    </w:p>
    <w:p w14:paraId="62F50EF6" w14:textId="77777777" w:rsidR="00130F42" w:rsidRPr="00E260BC" w:rsidRDefault="00130F42" w:rsidP="00130F42">
      <w:pPr>
        <w:spacing w:before="120"/>
      </w:pPr>
      <w:r w:rsidRPr="00E260BC">
        <w:t xml:space="preserve">Councils experiencing high population growth </w:t>
      </w:r>
      <w:r>
        <w:t xml:space="preserve">(or decline) </w:t>
      </w:r>
      <w:r w:rsidRPr="00E260BC">
        <w:t xml:space="preserve">should </w:t>
      </w:r>
      <w:proofErr w:type="gramStart"/>
      <w:r w:rsidRPr="00E260BC">
        <w:t>give consideration to</w:t>
      </w:r>
      <w:proofErr w:type="gramEnd"/>
      <w:r w:rsidRPr="00E260BC">
        <w:t xml:space="preserve"> the ratio deviations for wards at the time of the next ordinary election, especially if the review is conducted a year or more prior to implementation. Current and forecasted figures can be provided to the Board to justify ratio deviations greater than plus or minus 10% in areas with high population growth (or decline).</w:t>
      </w:r>
    </w:p>
    <w:p w14:paraId="6E4BD572" w14:textId="77777777" w:rsidR="00130F42" w:rsidRPr="00E260BC" w:rsidRDefault="00130F42" w:rsidP="00130F42">
      <w:pPr>
        <w:spacing w:before="120"/>
      </w:pPr>
      <w:r w:rsidRPr="00E260BC">
        <w:t>Attachment 3 is an example of an assessment of options.</w:t>
      </w:r>
    </w:p>
    <w:p w14:paraId="6E486DB3" w14:textId="77777777" w:rsidR="00130F42" w:rsidRPr="00E260BC" w:rsidRDefault="00130F42" w:rsidP="00130F42">
      <w:pPr>
        <w:spacing w:before="120"/>
      </w:pPr>
      <w:r w:rsidRPr="00E260BC">
        <w:t xml:space="preserve">An officer’s report (including consideration of submissions and assessment of options against the factors) forms the basis of the Council’s deliberation on these matters.  </w:t>
      </w:r>
    </w:p>
    <w:p w14:paraId="39922F60" w14:textId="07AA8859" w:rsidR="009D4606" w:rsidRDefault="00130F42" w:rsidP="00130F42">
      <w:pPr>
        <w:spacing w:before="120"/>
        <w:sectPr w:rsidR="009D4606" w:rsidSect="009731AF">
          <w:pgSz w:w="11900" w:h="16840" w:code="9"/>
          <w:pgMar w:top="1985" w:right="1134" w:bottom="1134" w:left="1134" w:header="567" w:footer="145" w:gutter="0"/>
          <w:cols w:space="567"/>
          <w:docGrid w:linePitch="326"/>
        </w:sectPr>
      </w:pPr>
      <w:r w:rsidRPr="00E260BC">
        <w:t>Attachment 4 is an example of an officer’s report</w:t>
      </w:r>
      <w:r w:rsidR="009D4606">
        <w:t>.</w:t>
      </w:r>
    </w:p>
    <w:p w14:paraId="3F731C04" w14:textId="1D35DEAD" w:rsidR="00130F42" w:rsidRPr="00EE4757" w:rsidRDefault="00130F42" w:rsidP="007861C2">
      <w:pPr>
        <w:pStyle w:val="AttachmentHeading"/>
        <w:numPr>
          <w:ilvl w:val="0"/>
          <w:numId w:val="23"/>
        </w:numPr>
      </w:pPr>
      <w:r w:rsidRPr="00EE4757">
        <w:lastRenderedPageBreak/>
        <w:t>Reaching a decision</w:t>
      </w:r>
    </w:p>
    <w:p w14:paraId="3E069481" w14:textId="77777777" w:rsidR="00130F42" w:rsidRPr="00E260BC" w:rsidRDefault="00130F42" w:rsidP="00130F42">
      <w:pPr>
        <w:spacing w:before="120"/>
      </w:pPr>
      <w:r w:rsidRPr="00E260BC">
        <w:t>A conclusive argument needs to be developed which demonstrates why a particular option has been chosen following consideration of submissions and the assessment of options against the factors.</w:t>
      </w:r>
    </w:p>
    <w:p w14:paraId="1D7BE48B" w14:textId="77777777" w:rsidR="00130F42" w:rsidRPr="00E260BC" w:rsidRDefault="00130F42" w:rsidP="00130F42">
      <w:pPr>
        <w:spacing w:before="120"/>
      </w:pPr>
      <w:r w:rsidRPr="00E260BC">
        <w:t xml:space="preserve">If the Council proposes to maintain the </w:t>
      </w:r>
      <w:proofErr w:type="gramStart"/>
      <w:r w:rsidRPr="00E260BC">
        <w:t>status quo</w:t>
      </w:r>
      <w:proofErr w:type="gramEnd"/>
      <w:r w:rsidRPr="00E260BC">
        <w:t xml:space="preserve"> then reasons for this </w:t>
      </w:r>
      <w:r w:rsidRPr="00E260BC">
        <w:rPr>
          <w:b/>
          <w:bCs/>
          <w:color w:val="404040" w:themeColor="text1" w:themeTint="BF"/>
        </w:rPr>
        <w:t>must</w:t>
      </w:r>
      <w:r w:rsidRPr="00E260BC">
        <w:rPr>
          <w:b/>
          <w:bCs/>
        </w:rPr>
        <w:t xml:space="preserve"> </w:t>
      </w:r>
      <w:r w:rsidRPr="00E260BC">
        <w:t>be included in the resolution.</w:t>
      </w:r>
    </w:p>
    <w:p w14:paraId="2A44BDA8" w14:textId="77777777" w:rsidR="00454B34" w:rsidRPr="00E260BC" w:rsidRDefault="00454B34" w:rsidP="00454B34">
      <w:pPr>
        <w:spacing w:before="120"/>
      </w:pPr>
      <w:r w:rsidRPr="00E260BC">
        <w:t xml:space="preserve">If the Council decides to make a change, then an </w:t>
      </w:r>
      <w:r w:rsidRPr="00E260BC">
        <w:rPr>
          <w:b/>
          <w:bCs/>
          <w:color w:val="404040" w:themeColor="text1" w:themeTint="BF"/>
        </w:rPr>
        <w:t>absolute majority</w:t>
      </w:r>
      <w:r w:rsidRPr="00E260BC">
        <w:rPr>
          <w:b/>
          <w:bCs/>
        </w:rPr>
        <w:t xml:space="preserve"> </w:t>
      </w:r>
      <w:r w:rsidRPr="00E260BC">
        <w:t>is required.  The resolution of the Council must propose the making of an order under s2.2 (1), s2.3 (3) and/or s2.18 (3) of the Act.</w:t>
      </w:r>
    </w:p>
    <w:p w14:paraId="2A2C93B3" w14:textId="77777777" w:rsidR="00454B34" w:rsidRPr="00E260BC" w:rsidRDefault="00454B34" w:rsidP="00454B34">
      <w:pPr>
        <w:spacing w:before="120"/>
      </w:pPr>
      <w:r w:rsidRPr="00E260BC">
        <w:t xml:space="preserve">In some cases, a local government may determine that no change is required at the current time and identifies other factors as impacting on the future balance of representation (for example, housing development, increasing or declining populations, new industries, closure of mining operations, or extension of freeways and railway networks). The expected impact of these factors may motivate a local government to resolve to undertake another review of wards and representation before the </w:t>
      </w:r>
      <w:proofErr w:type="gramStart"/>
      <w:r>
        <w:t>10</w:t>
      </w:r>
      <w:r w:rsidRPr="00E260BC">
        <w:t xml:space="preserve"> year</w:t>
      </w:r>
      <w:proofErr w:type="gramEnd"/>
      <w:r w:rsidRPr="00E260BC">
        <w:t xml:space="preserve"> period required by the Act.</w:t>
      </w:r>
    </w:p>
    <w:p w14:paraId="0B2B0050" w14:textId="77777777" w:rsidR="00454B34" w:rsidRPr="00E260BC" w:rsidRDefault="00454B34" w:rsidP="00454B34">
      <w:pPr>
        <w:spacing w:before="120"/>
      </w:pPr>
      <w:r w:rsidRPr="00E260BC">
        <w:t>The proposed timing of this next review may be specified at the completion of the current review, or at a later time.</w:t>
      </w:r>
    </w:p>
    <w:p w14:paraId="0BB7BF14" w14:textId="75833C4F" w:rsidR="00454B34" w:rsidRPr="00EE4757" w:rsidRDefault="00454B34" w:rsidP="007861C2">
      <w:pPr>
        <w:pStyle w:val="AttachmentHeading"/>
        <w:numPr>
          <w:ilvl w:val="0"/>
          <w:numId w:val="23"/>
        </w:numPr>
      </w:pPr>
      <w:r w:rsidRPr="00EE4757">
        <w:t>The impact of change</w:t>
      </w:r>
    </w:p>
    <w:p w14:paraId="232A16B8" w14:textId="77777777" w:rsidR="00454B34" w:rsidRPr="00E260BC" w:rsidRDefault="00454B34" w:rsidP="00454B34">
      <w:pPr>
        <w:spacing w:before="120"/>
      </w:pPr>
      <w:r w:rsidRPr="00E260BC">
        <w:t>Once a decision is made, the local government may consider the impact of implementing any change at the next ordinary election. In some circumstances elected members may be unable to complete their term of office due to circumstances surrounding implementation</w:t>
      </w:r>
      <w:r>
        <w:t>, such as a ward boundary change where they are no longer living within the ward that they were originally elected to</w:t>
      </w:r>
      <w:r w:rsidRPr="00E260BC">
        <w:t>.</w:t>
      </w:r>
    </w:p>
    <w:p w14:paraId="20B64A04" w14:textId="77777777" w:rsidR="00454B34" w:rsidRPr="00E260BC" w:rsidRDefault="00454B34" w:rsidP="00454B34">
      <w:pPr>
        <w:spacing w:before="120"/>
      </w:pPr>
      <w:r w:rsidRPr="00E260BC">
        <w:t>The Board has developed a policy that outlines how various changes can impact on the offices of councillor and how these changes can be implemented. A copy of this policy is included in this package (see page 53).</w:t>
      </w:r>
    </w:p>
    <w:p w14:paraId="0C4245A3" w14:textId="50872964" w:rsidR="00454B34" w:rsidRPr="00EE4757" w:rsidRDefault="00454B34" w:rsidP="007861C2">
      <w:pPr>
        <w:pStyle w:val="AttachmentHeading"/>
        <w:numPr>
          <w:ilvl w:val="0"/>
          <w:numId w:val="23"/>
        </w:numPr>
      </w:pPr>
      <w:r w:rsidRPr="00EE4757">
        <w:t>Reporting to the Local Government Advisory Board</w:t>
      </w:r>
    </w:p>
    <w:p w14:paraId="65762AF2" w14:textId="77777777" w:rsidR="00454B34" w:rsidRPr="00E260BC" w:rsidRDefault="00454B34" w:rsidP="00454B34">
      <w:pPr>
        <w:spacing w:before="120"/>
      </w:pPr>
      <w:r w:rsidRPr="00E260BC">
        <w:t xml:space="preserve">The Local Government must provide the Board with a written report of the ward and representation review once it has been completed. If a local government expects changes to be in place in time for an ordinary election, it must submit its report to the Board by </w:t>
      </w:r>
      <w:r>
        <w:t xml:space="preserve">no later than </w:t>
      </w:r>
      <w:r w:rsidRPr="00E260BC">
        <w:rPr>
          <w:b/>
        </w:rPr>
        <w:t>31</w:t>
      </w:r>
      <w:r w:rsidRPr="00E260BC">
        <w:rPr>
          <w:b/>
          <w:bCs/>
          <w:color w:val="404040" w:themeColor="text1" w:themeTint="BF"/>
        </w:rPr>
        <w:t xml:space="preserve"> January</w:t>
      </w:r>
      <w:r w:rsidRPr="00E260BC">
        <w:rPr>
          <w:b/>
          <w:bCs/>
        </w:rPr>
        <w:t xml:space="preserve"> </w:t>
      </w:r>
      <w:r>
        <w:t xml:space="preserve">(preferably earlier) </w:t>
      </w:r>
      <w:r w:rsidRPr="00E260BC">
        <w:t xml:space="preserve">in the year of </w:t>
      </w:r>
      <w:r>
        <w:t>that</w:t>
      </w:r>
      <w:r w:rsidRPr="00E260BC">
        <w:t xml:space="preserve"> ordinary election. This will allow sufficient time for any changes to be considered and for all statutory requirements to be processed </w:t>
      </w:r>
      <w:r>
        <w:t xml:space="preserve">and completed </w:t>
      </w:r>
      <w:r w:rsidRPr="00E260BC">
        <w:t>for the beginning of the election cycle.</w:t>
      </w:r>
    </w:p>
    <w:p w14:paraId="015A709E" w14:textId="77777777" w:rsidR="00454B34" w:rsidRPr="00E260BC" w:rsidRDefault="00454B34" w:rsidP="00454B34">
      <w:pPr>
        <w:spacing w:before="120"/>
      </w:pPr>
      <w:r w:rsidRPr="00E260BC">
        <w:t xml:space="preserve">The report must outline the process used, and the outcome of the review and should also include the Council’s resolutions. The officer’s report to the Council forms the basis of this submission to the Board.  </w:t>
      </w:r>
    </w:p>
    <w:p w14:paraId="059F03B1" w14:textId="77777777" w:rsidR="00454B34" w:rsidRPr="00E260BC" w:rsidRDefault="00454B34" w:rsidP="00454B34">
      <w:pPr>
        <w:spacing w:before="120"/>
      </w:pPr>
      <w:r w:rsidRPr="00E260BC">
        <w:lastRenderedPageBreak/>
        <w:t>Attachment 5 is a checklist of what to provide to the Board.</w:t>
      </w:r>
    </w:p>
    <w:p w14:paraId="405D49CF" w14:textId="77777777" w:rsidR="00454B34" w:rsidRPr="00E260BC" w:rsidRDefault="00454B34" w:rsidP="00454B34">
      <w:pPr>
        <w:spacing w:before="120"/>
        <w:rPr>
          <w:rFonts w:cs="Arial"/>
        </w:rPr>
      </w:pPr>
      <w:r w:rsidRPr="00E260BC">
        <w:rPr>
          <w:rFonts w:cs="Arial"/>
        </w:rPr>
        <w:t>High quality maps must be included with the report clearly showing current ward boundaries and any proposed changes to boundaries. These maps are also required by Landgate to assist in the preparation of deposited plans for the proposed new ward boundaries and Governor’s Orders.</w:t>
      </w:r>
    </w:p>
    <w:p w14:paraId="4178666B" w14:textId="7A0394A3" w:rsidR="00F1129C" w:rsidRDefault="00454B34" w:rsidP="00454B34">
      <w:pPr>
        <w:spacing w:before="120"/>
      </w:pPr>
      <w:r w:rsidRPr="00E260BC">
        <w:t xml:space="preserve">On receipt of a </w:t>
      </w:r>
      <w:r>
        <w:t>local government’s ward and representation review</w:t>
      </w:r>
      <w:r w:rsidRPr="00E260BC">
        <w:t>, the Board will assess</w:t>
      </w:r>
      <w:r>
        <w:t xml:space="preserve"> it</w:t>
      </w:r>
      <w:r w:rsidRPr="00E260BC">
        <w:t xml:space="preserve"> against the requirements </w:t>
      </w:r>
      <w:r>
        <w:t xml:space="preserve">stated </w:t>
      </w:r>
      <w:r w:rsidRPr="00E260BC">
        <w:t>in the Act.</w:t>
      </w:r>
    </w:p>
    <w:p w14:paraId="7F4639A6" w14:textId="77777777" w:rsidR="00624C51" w:rsidRPr="00656F91" w:rsidRDefault="00624C51" w:rsidP="00624C51">
      <w:pPr>
        <w:spacing w:before="120"/>
      </w:pPr>
      <w:r w:rsidRPr="00656F91">
        <w:t>If the Board determines that some part of a review does not meet the requirements of the Act, then the local government may be requested to undertake another review (or part of a review) in order to meet the requirements.</w:t>
      </w:r>
    </w:p>
    <w:p w14:paraId="441E992E" w14:textId="77777777" w:rsidR="00624C51" w:rsidRPr="00656F91" w:rsidRDefault="00624C51" w:rsidP="00624C51">
      <w:pPr>
        <w:spacing w:before="120"/>
      </w:pPr>
      <w:r w:rsidRPr="00656F91">
        <w:t>The Board will consider all recommendations for change submitted as part of the review and then make recommendations to the Minister who has the final decision and who may accept or reject the Board’s recommendations.</w:t>
      </w:r>
    </w:p>
    <w:p w14:paraId="64E7478F" w14:textId="650F5CA4" w:rsidR="00624C51" w:rsidRPr="004A400A" w:rsidRDefault="00624C51" w:rsidP="007861C2">
      <w:pPr>
        <w:pStyle w:val="AttachmentHeading"/>
        <w:numPr>
          <w:ilvl w:val="0"/>
          <w:numId w:val="23"/>
        </w:numPr>
      </w:pPr>
      <w:r w:rsidRPr="004A400A">
        <w:t>Implementing changes</w:t>
      </w:r>
    </w:p>
    <w:p w14:paraId="17B12E97" w14:textId="77777777" w:rsidR="00624C51" w:rsidRPr="00E260BC" w:rsidRDefault="00624C51" w:rsidP="00624C51">
      <w:pPr>
        <w:spacing w:before="120"/>
      </w:pPr>
      <w:r w:rsidRPr="00E260BC">
        <w:t xml:space="preserve">If the Minister accepts the Board’s recommendations, then several statutory </w:t>
      </w:r>
      <w:r>
        <w:t xml:space="preserve">and administrative </w:t>
      </w:r>
      <w:r w:rsidRPr="00E260BC">
        <w:t>processes follow</w:t>
      </w:r>
      <w:r>
        <w:t xml:space="preserve"> (which are undertaken by the Department officers)</w:t>
      </w:r>
      <w:r w:rsidRPr="00E260BC">
        <w:t xml:space="preserve">. Changes to wards and representation are subject to a Governor’s order which is published in the </w:t>
      </w:r>
      <w:r w:rsidRPr="00E260BC">
        <w:rPr>
          <w:i/>
        </w:rPr>
        <w:t>Government Gazette</w:t>
      </w:r>
      <w:r w:rsidRPr="00E260BC">
        <w:t>. The order will include the date the changes will apply which may be the date of Gazettal (representation changes only) or the next ordinary election day, or any resulting extraordinary elections arising from the changes.</w:t>
      </w:r>
    </w:p>
    <w:p w14:paraId="03551114" w14:textId="77777777" w:rsidR="00624C51" w:rsidRDefault="00624C51" w:rsidP="00624C51">
      <w:pPr>
        <w:spacing w:before="120"/>
      </w:pPr>
      <w:r w:rsidRPr="00E260BC">
        <w:t>Where there are changes to ward boundaries, the order will include a new deposited plan showing the new boundaries, prepared by Landgate at the local government’s cost. If a boundary change affects electors, then the WA Electoral Commission prepares new rolls for those affected wards.</w:t>
      </w:r>
    </w:p>
    <w:p w14:paraId="717CE4E9" w14:textId="77777777" w:rsidR="00624C51" w:rsidRDefault="00624C51" w:rsidP="00624C51">
      <w:pPr>
        <w:spacing w:before="120"/>
      </w:pPr>
      <w:r>
        <w:t>While the local government is (informally) advised of the Minister’s decision at the time it is made, the changes are not applied until final approval is confirmed by the Governor in Executive Council, prior to formal publication in the Government Gazette.</w:t>
      </w:r>
    </w:p>
    <w:p w14:paraId="40DC91A1" w14:textId="77777777" w:rsidR="009D4606" w:rsidRDefault="00624C51" w:rsidP="00454B34">
      <w:pPr>
        <w:spacing w:before="120"/>
        <w:sectPr w:rsidR="009D4606" w:rsidSect="009731AF">
          <w:pgSz w:w="11900" w:h="16840" w:code="9"/>
          <w:pgMar w:top="1985" w:right="1134" w:bottom="1134" w:left="1134" w:header="567" w:footer="145" w:gutter="0"/>
          <w:cols w:space="567"/>
          <w:docGrid w:linePitch="326"/>
        </w:sectPr>
      </w:pPr>
      <w:r>
        <w:t>While there is no statutory obligation to do so, the local government may choose to advise their community of any approved changes at the time of gazettal and prior to the next scheduled elections.</w:t>
      </w:r>
    </w:p>
    <w:p w14:paraId="13F5AC7E" w14:textId="77777777" w:rsidR="00260D9C" w:rsidRPr="00912DDC" w:rsidRDefault="00260D9C" w:rsidP="00A539AE">
      <w:pPr>
        <w:pStyle w:val="Heading2"/>
      </w:pPr>
      <w:bookmarkStart w:id="8" w:name="_Toc167871777"/>
      <w:bookmarkStart w:id="9" w:name="_Toc232593765"/>
      <w:r w:rsidRPr="00912DDC">
        <w:lastRenderedPageBreak/>
        <w:t>Attachment 1: Example Newspaper Advertisement</w:t>
      </w:r>
      <w:bookmarkEnd w:id="8"/>
      <w:bookmarkEnd w:id="9"/>
    </w:p>
    <w:p w14:paraId="52E72AB9" w14:textId="77777777" w:rsidR="00260D9C" w:rsidRPr="00BB0963" w:rsidRDefault="00260D9C" w:rsidP="00260D9C">
      <w:pPr>
        <w:spacing w:before="120"/>
      </w:pPr>
      <w:r w:rsidRPr="00BB0963">
        <w:t>The following pro forma can be used as a guide for the design of advertisements for giving public notice of a review.</w:t>
      </w:r>
    </w:p>
    <w:p w14:paraId="35A34F63" w14:textId="77777777" w:rsidR="00912DDC" w:rsidRPr="00BB0963" w:rsidRDefault="00260D9C" w:rsidP="00912DDC">
      <w:pPr>
        <w:spacing w:before="120"/>
      </w:pPr>
      <w:r w:rsidRPr="00BB0963">
        <w:t xml:space="preserve">See Clause 7 of Schedule 2.2 of the </w:t>
      </w:r>
      <w:r w:rsidRPr="00BB0963">
        <w:rPr>
          <w:i/>
        </w:rPr>
        <w:t>Local Government Act 1995</w:t>
      </w:r>
      <w:r w:rsidRPr="00BB0963">
        <w:t xml:space="preserve"> for the requirements of advertising a review.</w:t>
      </w:r>
      <w:bookmarkStart w:id="10" w:name="_Toc167871778"/>
    </w:p>
    <w:p w14:paraId="1941FAF4" w14:textId="2FAA5C4A" w:rsidR="00260D9C" w:rsidRPr="007942AF" w:rsidRDefault="00260D9C" w:rsidP="007942AF">
      <w:pPr>
        <w:pStyle w:val="Heading3"/>
      </w:pPr>
      <w:bookmarkStart w:id="11" w:name="_Toc232593766"/>
      <w:r w:rsidRPr="007942AF">
        <w:t>Shire of Bottlebrush</w:t>
      </w:r>
      <w:bookmarkEnd w:id="10"/>
      <w:bookmarkEnd w:id="11"/>
    </w:p>
    <w:p w14:paraId="134516CB" w14:textId="77777777" w:rsidR="00260D9C" w:rsidRPr="007861C2" w:rsidRDefault="00260D9C" w:rsidP="007861C2">
      <w:pPr>
        <w:pStyle w:val="AttachmentHeading"/>
      </w:pPr>
      <w:r w:rsidRPr="007861C2">
        <w:t>Review of Wards and Representation</w:t>
      </w:r>
    </w:p>
    <w:p w14:paraId="5C882D68" w14:textId="77777777" w:rsidR="00260D9C" w:rsidRPr="00A9216D" w:rsidRDefault="00260D9C" w:rsidP="00260D9C">
      <w:pPr>
        <w:pStyle w:val="BoxGrey"/>
        <w:pBdr>
          <w:top w:val="none" w:sz="0" w:space="0" w:color="auto"/>
          <w:left w:val="none" w:sz="0" w:space="0" w:color="auto"/>
          <w:bottom w:val="none" w:sz="0" w:space="0" w:color="auto"/>
          <w:right w:val="none" w:sz="0" w:space="0" w:color="auto"/>
        </w:pBdr>
        <w:spacing w:before="120" w:after="120"/>
        <w:ind w:left="0"/>
        <w:rPr>
          <w:b w:val="0"/>
          <w:spacing w:val="0"/>
        </w:rPr>
      </w:pPr>
      <w:r w:rsidRPr="00A9216D">
        <w:rPr>
          <w:b w:val="0"/>
          <w:spacing w:val="0"/>
        </w:rPr>
        <w:t>The Shire of Bottlebrush is conducting a review of its wards and representation and invites public participation in the review.</w:t>
      </w:r>
    </w:p>
    <w:p w14:paraId="6F42C971" w14:textId="77777777" w:rsidR="00260D9C" w:rsidRPr="00A9216D" w:rsidRDefault="00260D9C" w:rsidP="00260D9C">
      <w:pPr>
        <w:pStyle w:val="BoxGrey"/>
        <w:pBdr>
          <w:top w:val="none" w:sz="0" w:space="0" w:color="auto"/>
          <w:left w:val="none" w:sz="0" w:space="0" w:color="auto"/>
          <w:bottom w:val="none" w:sz="0" w:space="0" w:color="auto"/>
          <w:right w:val="none" w:sz="0" w:space="0" w:color="auto"/>
        </w:pBdr>
        <w:spacing w:before="120" w:after="120"/>
        <w:ind w:left="0"/>
        <w:rPr>
          <w:b w:val="0"/>
          <w:spacing w:val="0"/>
        </w:rPr>
      </w:pPr>
      <w:r w:rsidRPr="00A9216D">
        <w:rPr>
          <w:b w:val="0"/>
          <w:spacing w:val="0"/>
        </w:rPr>
        <w:t xml:space="preserve">Ward boundaries and the number of offices of councillor for each ward will be reviewed against the following five factors: </w:t>
      </w:r>
    </w:p>
    <w:p w14:paraId="7036EC02" w14:textId="77777777" w:rsidR="00260D9C" w:rsidRPr="00A9216D" w:rsidRDefault="00260D9C" w:rsidP="00260D9C">
      <w:pPr>
        <w:pStyle w:val="BoxGrey"/>
        <w:pBdr>
          <w:top w:val="none" w:sz="0" w:space="0" w:color="auto"/>
          <w:left w:val="none" w:sz="0" w:space="0" w:color="auto"/>
          <w:bottom w:val="none" w:sz="0" w:space="0" w:color="auto"/>
          <w:right w:val="none" w:sz="0" w:space="0" w:color="auto"/>
        </w:pBdr>
        <w:spacing w:before="120" w:after="120"/>
        <w:ind w:left="0"/>
        <w:rPr>
          <w:b w:val="0"/>
          <w:spacing w:val="0"/>
        </w:rPr>
      </w:pPr>
      <w:r w:rsidRPr="00A9216D">
        <w:rPr>
          <w:b w:val="0"/>
          <w:spacing w:val="0"/>
        </w:rPr>
        <w:t xml:space="preserve">• Community of interest </w:t>
      </w:r>
    </w:p>
    <w:p w14:paraId="06090197" w14:textId="77777777" w:rsidR="00260D9C" w:rsidRPr="00A9216D" w:rsidRDefault="00260D9C" w:rsidP="00260D9C">
      <w:pPr>
        <w:pStyle w:val="BoxGrey"/>
        <w:pBdr>
          <w:top w:val="none" w:sz="0" w:space="0" w:color="auto"/>
          <w:left w:val="none" w:sz="0" w:space="0" w:color="auto"/>
          <w:bottom w:val="none" w:sz="0" w:space="0" w:color="auto"/>
          <w:right w:val="none" w:sz="0" w:space="0" w:color="auto"/>
        </w:pBdr>
        <w:spacing w:before="120" w:after="120"/>
        <w:ind w:left="0"/>
        <w:rPr>
          <w:b w:val="0"/>
          <w:spacing w:val="0"/>
        </w:rPr>
      </w:pPr>
      <w:r w:rsidRPr="00A9216D">
        <w:rPr>
          <w:b w:val="0"/>
          <w:spacing w:val="0"/>
        </w:rPr>
        <w:t xml:space="preserve">• Physical and topographic features </w:t>
      </w:r>
    </w:p>
    <w:p w14:paraId="228EB0E2" w14:textId="77777777" w:rsidR="00260D9C" w:rsidRPr="00A9216D" w:rsidRDefault="00260D9C" w:rsidP="00260D9C">
      <w:pPr>
        <w:pStyle w:val="BoxGrey"/>
        <w:pBdr>
          <w:top w:val="none" w:sz="0" w:space="0" w:color="auto"/>
          <w:left w:val="none" w:sz="0" w:space="0" w:color="auto"/>
          <w:bottom w:val="none" w:sz="0" w:space="0" w:color="auto"/>
          <w:right w:val="none" w:sz="0" w:space="0" w:color="auto"/>
        </w:pBdr>
        <w:spacing w:before="120" w:after="120"/>
        <w:ind w:left="0"/>
        <w:rPr>
          <w:b w:val="0"/>
          <w:spacing w:val="0"/>
        </w:rPr>
      </w:pPr>
      <w:r w:rsidRPr="00A9216D">
        <w:rPr>
          <w:b w:val="0"/>
          <w:spacing w:val="0"/>
        </w:rPr>
        <w:t xml:space="preserve">• Demographic trends </w:t>
      </w:r>
    </w:p>
    <w:p w14:paraId="57249C53" w14:textId="77777777" w:rsidR="00260D9C" w:rsidRPr="00A9216D" w:rsidRDefault="00260D9C" w:rsidP="00260D9C">
      <w:pPr>
        <w:pStyle w:val="BoxGrey"/>
        <w:pBdr>
          <w:top w:val="none" w:sz="0" w:space="0" w:color="auto"/>
          <w:left w:val="none" w:sz="0" w:space="0" w:color="auto"/>
          <w:bottom w:val="none" w:sz="0" w:space="0" w:color="auto"/>
          <w:right w:val="none" w:sz="0" w:space="0" w:color="auto"/>
        </w:pBdr>
        <w:spacing w:before="120" w:after="120"/>
        <w:ind w:left="0"/>
        <w:rPr>
          <w:b w:val="0"/>
          <w:spacing w:val="0"/>
        </w:rPr>
      </w:pPr>
      <w:r w:rsidRPr="00A9216D">
        <w:rPr>
          <w:b w:val="0"/>
          <w:spacing w:val="0"/>
        </w:rPr>
        <w:t xml:space="preserve">• Economic factors </w:t>
      </w:r>
    </w:p>
    <w:p w14:paraId="328E0E45" w14:textId="77777777" w:rsidR="00260D9C" w:rsidRPr="00A9216D" w:rsidRDefault="00260D9C" w:rsidP="00260D9C">
      <w:pPr>
        <w:pStyle w:val="BoxGrey"/>
        <w:pBdr>
          <w:top w:val="none" w:sz="0" w:space="0" w:color="auto"/>
          <w:left w:val="none" w:sz="0" w:space="0" w:color="auto"/>
          <w:bottom w:val="none" w:sz="0" w:space="0" w:color="auto"/>
          <w:right w:val="none" w:sz="0" w:space="0" w:color="auto"/>
        </w:pBdr>
        <w:spacing w:before="120" w:after="120"/>
        <w:ind w:left="0"/>
        <w:rPr>
          <w:b w:val="0"/>
          <w:spacing w:val="0"/>
        </w:rPr>
      </w:pPr>
      <w:r w:rsidRPr="00A9216D">
        <w:rPr>
          <w:b w:val="0"/>
          <w:spacing w:val="0"/>
        </w:rPr>
        <w:t xml:space="preserve">• Ratio of councillors to electors in the various wards. </w:t>
      </w:r>
    </w:p>
    <w:p w14:paraId="0EC6390C" w14:textId="77777777" w:rsidR="00260D9C" w:rsidRPr="00A9216D" w:rsidRDefault="00260D9C" w:rsidP="00260D9C">
      <w:pPr>
        <w:pStyle w:val="BoxGrey"/>
        <w:pBdr>
          <w:top w:val="none" w:sz="0" w:space="0" w:color="auto"/>
          <w:left w:val="none" w:sz="0" w:space="0" w:color="auto"/>
          <w:bottom w:val="none" w:sz="0" w:space="0" w:color="auto"/>
          <w:right w:val="none" w:sz="0" w:space="0" w:color="auto"/>
        </w:pBdr>
        <w:spacing w:before="120" w:after="120"/>
        <w:ind w:left="0"/>
        <w:rPr>
          <w:b w:val="0"/>
          <w:spacing w:val="0"/>
        </w:rPr>
      </w:pPr>
      <w:r w:rsidRPr="00A9216D">
        <w:rPr>
          <w:b w:val="0"/>
          <w:spacing w:val="0"/>
        </w:rPr>
        <w:t xml:space="preserve">(*An information sheet/discussion paper is available outlining the current situation and several alternative ward structures.) </w:t>
      </w:r>
    </w:p>
    <w:p w14:paraId="65873BE0" w14:textId="77777777" w:rsidR="00260D9C" w:rsidRPr="00A9216D" w:rsidRDefault="00260D9C" w:rsidP="00260D9C">
      <w:pPr>
        <w:pStyle w:val="BoxGrey"/>
        <w:pBdr>
          <w:top w:val="none" w:sz="0" w:space="0" w:color="auto"/>
          <w:left w:val="none" w:sz="0" w:space="0" w:color="auto"/>
          <w:bottom w:val="none" w:sz="0" w:space="0" w:color="auto"/>
          <w:right w:val="none" w:sz="0" w:space="0" w:color="auto"/>
        </w:pBdr>
        <w:spacing w:before="120" w:after="120"/>
        <w:ind w:left="0"/>
        <w:rPr>
          <w:b w:val="0"/>
          <w:spacing w:val="0"/>
        </w:rPr>
      </w:pPr>
      <w:r w:rsidRPr="00A9216D">
        <w:rPr>
          <w:b w:val="0"/>
          <w:spacing w:val="0"/>
        </w:rPr>
        <w:t xml:space="preserve">Public submissions are invited and must be submitted to the Shire of Bottlebrush at: </w:t>
      </w:r>
    </w:p>
    <w:p w14:paraId="1010FB43" w14:textId="77777777" w:rsidR="00260D9C" w:rsidRPr="00A9216D" w:rsidRDefault="00260D9C" w:rsidP="00260D9C">
      <w:pPr>
        <w:pStyle w:val="BoxGrey"/>
        <w:pBdr>
          <w:top w:val="none" w:sz="0" w:space="0" w:color="auto"/>
          <w:left w:val="none" w:sz="0" w:space="0" w:color="auto"/>
          <w:bottom w:val="none" w:sz="0" w:space="0" w:color="auto"/>
          <w:right w:val="none" w:sz="0" w:space="0" w:color="auto"/>
        </w:pBdr>
        <w:spacing w:before="120" w:after="120"/>
        <w:ind w:left="0"/>
        <w:rPr>
          <w:b w:val="0"/>
          <w:spacing w:val="0"/>
        </w:rPr>
      </w:pPr>
      <w:r w:rsidRPr="00A9216D">
        <w:rPr>
          <w:b w:val="0"/>
          <w:spacing w:val="0"/>
        </w:rPr>
        <w:t xml:space="preserve">3 Read Road, BOTTLEBRUSH WA </w:t>
      </w:r>
      <w:r w:rsidRPr="00A9216D">
        <w:rPr>
          <w:b w:val="0"/>
          <w:spacing w:val="0"/>
        </w:rPr>
        <w:br w:type="textWrapping" w:clear="all"/>
        <w:t>Phone: (08) [Insert phone number]</w:t>
      </w:r>
      <w:r w:rsidRPr="00A9216D">
        <w:rPr>
          <w:b w:val="0"/>
          <w:spacing w:val="0"/>
        </w:rPr>
        <w:br w:type="textWrapping" w:clear="all"/>
        <w:t>Email: Bottlebrush</w:t>
      </w:r>
      <w:proofErr w:type="gramStart"/>
      <w:r w:rsidRPr="00A9216D">
        <w:rPr>
          <w:b w:val="0"/>
          <w:spacing w:val="0"/>
        </w:rPr>
        <w:t>@[</w:t>
      </w:r>
      <w:proofErr w:type="gramEnd"/>
      <w:r w:rsidRPr="00A9216D">
        <w:rPr>
          <w:b w:val="0"/>
          <w:spacing w:val="0"/>
        </w:rPr>
        <w:t>insert address]</w:t>
      </w:r>
    </w:p>
    <w:p w14:paraId="7683E89E" w14:textId="77777777" w:rsidR="00260D9C" w:rsidRPr="00A9216D" w:rsidRDefault="00260D9C" w:rsidP="00260D9C">
      <w:pPr>
        <w:pStyle w:val="BoxGrey"/>
        <w:pBdr>
          <w:top w:val="none" w:sz="0" w:space="0" w:color="auto"/>
          <w:left w:val="none" w:sz="0" w:space="0" w:color="auto"/>
          <w:bottom w:val="none" w:sz="0" w:space="0" w:color="auto"/>
          <w:right w:val="none" w:sz="0" w:space="0" w:color="auto"/>
        </w:pBdr>
        <w:spacing w:before="120" w:after="120"/>
        <w:ind w:left="0"/>
        <w:rPr>
          <w:b w:val="0"/>
          <w:spacing w:val="0"/>
        </w:rPr>
      </w:pPr>
      <w:r w:rsidRPr="00A9216D">
        <w:rPr>
          <w:b w:val="0"/>
          <w:spacing w:val="0"/>
        </w:rPr>
        <w:t xml:space="preserve">By [a date not less than 6 weeks after the notice is first given] </w:t>
      </w:r>
    </w:p>
    <w:p w14:paraId="3D7FE6D7" w14:textId="77777777" w:rsidR="00260D9C" w:rsidRPr="00A9216D" w:rsidRDefault="00260D9C" w:rsidP="00260D9C">
      <w:pPr>
        <w:pStyle w:val="BoxGrey"/>
        <w:pBdr>
          <w:top w:val="none" w:sz="0" w:space="0" w:color="auto"/>
          <w:left w:val="none" w:sz="0" w:space="0" w:color="auto"/>
          <w:bottom w:val="none" w:sz="0" w:space="0" w:color="auto"/>
          <w:right w:val="none" w:sz="0" w:space="0" w:color="auto"/>
        </w:pBdr>
        <w:spacing w:before="120" w:after="120"/>
        <w:ind w:left="0"/>
        <w:rPr>
          <w:b w:val="0"/>
          <w:spacing w:val="0"/>
        </w:rPr>
      </w:pPr>
      <w:r w:rsidRPr="00A9216D">
        <w:rPr>
          <w:b w:val="0"/>
          <w:spacing w:val="0"/>
        </w:rPr>
        <w:t xml:space="preserve">For further information (and a copy of the information sheet/discussion paper) please contact Ms Kylie Jones at the Shire of Bottlebrush on [insert phone number]. </w:t>
      </w:r>
    </w:p>
    <w:p w14:paraId="49802CF7" w14:textId="77777777" w:rsidR="009D4606" w:rsidRDefault="00260D9C" w:rsidP="00E72994">
      <w:pPr>
        <w:pStyle w:val="BodyText"/>
        <w:sectPr w:rsidR="009D4606" w:rsidSect="009731AF">
          <w:pgSz w:w="11900" w:h="16840" w:code="9"/>
          <w:pgMar w:top="1985" w:right="1134" w:bottom="1134" w:left="1134" w:header="567" w:footer="145" w:gutter="0"/>
          <w:cols w:space="567"/>
          <w:docGrid w:linePitch="326"/>
        </w:sectPr>
      </w:pPr>
      <w:r w:rsidRPr="00A9216D">
        <w:rPr>
          <w:b/>
          <w:bCs/>
        </w:rPr>
        <w:t>*</w:t>
      </w:r>
      <w:r w:rsidRPr="00A9216D">
        <w:t xml:space="preserve">It is recommended that local governments provide an information sheet outlining the current ward structure (including a </w:t>
      </w:r>
      <w:proofErr w:type="gramStart"/>
      <w:r w:rsidRPr="00A9216D">
        <w:t>high quality</w:t>
      </w:r>
      <w:proofErr w:type="gramEnd"/>
      <w:r w:rsidRPr="00A9216D">
        <w:t xml:space="preserve"> map) or a discussion paper that includes the current situation and provides several alternatives (with accompanying maps as required) that might be considered (including, for example, a no ward structure).</w:t>
      </w:r>
    </w:p>
    <w:p w14:paraId="6460FF99" w14:textId="77777777" w:rsidR="00F62BC7" w:rsidRPr="004C486E" w:rsidRDefault="00F62BC7" w:rsidP="00EE2923">
      <w:pPr>
        <w:pStyle w:val="Heading2"/>
      </w:pPr>
      <w:bookmarkStart w:id="12" w:name="_Toc374008355"/>
      <w:bookmarkStart w:id="13" w:name="_Toc167871779"/>
      <w:bookmarkStart w:id="14" w:name="_Toc232593767"/>
      <w:r w:rsidRPr="004C486E">
        <w:lastRenderedPageBreak/>
        <w:t>Attachment 2: Example Discussion Paper</w:t>
      </w:r>
      <w:bookmarkEnd w:id="12"/>
      <w:bookmarkEnd w:id="13"/>
      <w:bookmarkEnd w:id="14"/>
    </w:p>
    <w:p w14:paraId="39B836C2" w14:textId="6B199361" w:rsidR="00745AB3" w:rsidRDefault="00F62BC7" w:rsidP="00745AB3">
      <w:pPr>
        <w:spacing w:before="120"/>
      </w:pPr>
      <w:r w:rsidRPr="00E260BC">
        <w:t>The following example can be used as a guide for a discussion paper to inform the community and to stimulate discussion about ward boundaries and representation</w:t>
      </w:r>
      <w:bookmarkStart w:id="15" w:name="_Toc167871780"/>
      <w:r w:rsidR="00745AB3">
        <w:t>.</w:t>
      </w:r>
    </w:p>
    <w:p w14:paraId="77C6183A" w14:textId="3C70429C" w:rsidR="00F62BC7" w:rsidRPr="00745AB3" w:rsidRDefault="00F62BC7" w:rsidP="007942AF">
      <w:pPr>
        <w:pStyle w:val="Heading3"/>
      </w:pPr>
      <w:bookmarkStart w:id="16" w:name="_Toc232593768"/>
      <w:r w:rsidRPr="00745AB3">
        <w:t>Shire of Bottlebrush Review of Wards and Representation Discussion Paper</w:t>
      </w:r>
      <w:bookmarkEnd w:id="15"/>
      <w:bookmarkEnd w:id="16"/>
    </w:p>
    <w:p w14:paraId="059C5798" w14:textId="77777777" w:rsidR="00F62BC7" w:rsidRPr="00174C32" w:rsidRDefault="00F62BC7" w:rsidP="007861C2">
      <w:pPr>
        <w:pStyle w:val="AttachmentHeading"/>
      </w:pPr>
      <w:bookmarkStart w:id="17" w:name="_Toc371324953"/>
      <w:bookmarkStart w:id="18" w:name="_Toc371329569"/>
      <w:bookmarkStart w:id="19" w:name="_Toc374008356"/>
      <w:r w:rsidRPr="00174C32">
        <w:t>Background</w:t>
      </w:r>
      <w:bookmarkEnd w:id="17"/>
      <w:bookmarkEnd w:id="18"/>
      <w:bookmarkEnd w:id="19"/>
    </w:p>
    <w:p w14:paraId="59D912B2" w14:textId="77777777" w:rsidR="00F62BC7" w:rsidRPr="009828DC" w:rsidRDefault="00F62BC7" w:rsidP="00F62BC7">
      <w:pPr>
        <w:spacing w:before="120"/>
      </w:pPr>
      <w:r w:rsidRPr="009828DC">
        <w:t xml:space="preserve">The Shire of Bottlebrush has resolved to undertake a review of its ward system to comply with the requirements of the </w:t>
      </w:r>
      <w:r w:rsidRPr="009828DC">
        <w:rPr>
          <w:i/>
        </w:rPr>
        <w:t>Local Government Act 1995</w:t>
      </w:r>
      <w:r w:rsidRPr="009828DC">
        <w:t xml:space="preserve"> (the Act).</w:t>
      </w:r>
    </w:p>
    <w:p w14:paraId="77AF2482" w14:textId="77777777" w:rsidR="00F62BC7" w:rsidRPr="009828DC" w:rsidRDefault="00F62BC7" w:rsidP="00F62BC7">
      <w:pPr>
        <w:spacing w:before="120"/>
      </w:pPr>
      <w:r w:rsidRPr="009828DC">
        <w:t>Schedule 2.2 of the Act requires local governments with wards to carry out reviews of the ward boundaries and the number of councillors for each ward from time to time so that no more than 10 years elapse between successive reviews.</w:t>
      </w:r>
    </w:p>
    <w:p w14:paraId="15187402" w14:textId="77777777" w:rsidR="00F62BC7" w:rsidRPr="009828DC" w:rsidRDefault="00F62BC7" w:rsidP="00F62BC7">
      <w:pPr>
        <w:spacing w:before="120"/>
      </w:pPr>
      <w:r w:rsidRPr="009828DC">
        <w:t>The last review of wards in the Shire of Bottlebrush was undertaken in [Insert date] and it is now appropriate to carry out another review.</w:t>
      </w:r>
    </w:p>
    <w:p w14:paraId="6627300A" w14:textId="77777777" w:rsidR="00F62BC7" w:rsidRPr="009828DC" w:rsidRDefault="00F62BC7" w:rsidP="00F62BC7">
      <w:pPr>
        <w:spacing w:before="120"/>
      </w:pPr>
      <w:r w:rsidRPr="009828DC">
        <w:t xml:space="preserve">The Minister for Local Government also introduced a package of reforms to the </w:t>
      </w:r>
      <w:r w:rsidRPr="009828DC">
        <w:rPr>
          <w:i/>
          <w:iCs/>
        </w:rPr>
        <w:t>Local Government Act 1995</w:t>
      </w:r>
      <w:r w:rsidRPr="009828DC">
        <w:t xml:space="preserve"> (the Act) in 2023. As part of the reforms to strengthen democracy and increase community engagement, new requirements were introduced to provide for: </w:t>
      </w:r>
    </w:p>
    <w:p w14:paraId="086ADC22" w14:textId="77777777" w:rsidR="00F62BC7" w:rsidRPr="009828DC" w:rsidRDefault="00F62BC7">
      <w:pPr>
        <w:pStyle w:val="MinNormal"/>
        <w:numPr>
          <w:ilvl w:val="0"/>
          <w:numId w:val="11"/>
        </w:numPr>
      </w:pPr>
      <w:r w:rsidRPr="009828DC">
        <w:t>the introduction of optional preferential voting</w:t>
      </w:r>
    </w:p>
    <w:p w14:paraId="068BB86E" w14:textId="77777777" w:rsidR="00F62BC7" w:rsidRPr="009828DC" w:rsidRDefault="00F62BC7">
      <w:pPr>
        <w:pStyle w:val="MinNormal"/>
        <w:numPr>
          <w:ilvl w:val="0"/>
          <w:numId w:val="11"/>
        </w:numPr>
      </w:pPr>
      <w:r w:rsidRPr="009828DC">
        <w:t>elector Mayors and Presidents for band 1 and 2 local governments</w:t>
      </w:r>
    </w:p>
    <w:p w14:paraId="392F10A7" w14:textId="77777777" w:rsidR="00F62BC7" w:rsidRPr="009828DC" w:rsidRDefault="00F62BC7">
      <w:pPr>
        <w:pStyle w:val="MinNormal"/>
        <w:numPr>
          <w:ilvl w:val="0"/>
          <w:numId w:val="11"/>
        </w:numPr>
      </w:pPr>
      <w:r w:rsidRPr="009828DC">
        <w:t>councillor numbers based on population</w:t>
      </w:r>
    </w:p>
    <w:p w14:paraId="5D9EB573" w14:textId="77777777" w:rsidR="00F62BC7" w:rsidRPr="009828DC" w:rsidRDefault="00F62BC7">
      <w:pPr>
        <w:pStyle w:val="MinNormal"/>
        <w:numPr>
          <w:ilvl w:val="0"/>
          <w:numId w:val="11"/>
        </w:numPr>
      </w:pPr>
      <w:r w:rsidRPr="009828DC">
        <w:t>the removal of wards for band 3 and 4 local governments.</w:t>
      </w:r>
    </w:p>
    <w:p w14:paraId="2CA3F45D" w14:textId="77777777" w:rsidR="00F62BC7" w:rsidRPr="009828DC" w:rsidRDefault="00F62BC7" w:rsidP="00F62BC7">
      <w:pPr>
        <w:spacing w:before="120"/>
      </w:pPr>
      <w:r w:rsidRPr="009828DC">
        <w:t xml:space="preserve">The Shire of Bottlebrush has been identified as needing to make changes to its ward structure to align with the new reforms. To implement these changes, the Shire undertook a review. Feedback received through this consultation process will assist the Shire to transition to the new requirements. </w:t>
      </w:r>
    </w:p>
    <w:p w14:paraId="28E269BB" w14:textId="77777777" w:rsidR="00F62BC7" w:rsidRPr="00E260BC" w:rsidRDefault="00F62BC7" w:rsidP="00F62BC7">
      <w:pPr>
        <w:spacing w:before="120"/>
      </w:pPr>
      <w:r w:rsidRPr="009828DC">
        <w:t xml:space="preserve">Further information on the reforms is available on the Department of Local Government, Industry Regulation and Safety website at </w:t>
      </w:r>
      <w:hyperlink r:id="rId18" w:history="1">
        <w:r w:rsidRPr="00823D3F">
          <w:rPr>
            <w:rStyle w:val="Hyperlink"/>
          </w:rPr>
          <w:t>Reform of the Local Government Act — update</w:t>
        </w:r>
      </w:hyperlink>
      <w:r>
        <w:t xml:space="preserve"> (</w:t>
      </w:r>
      <w:r w:rsidRPr="00DD0A8D">
        <w:rPr>
          <w:i/>
          <w:iCs/>
        </w:rPr>
        <w:t>NOTE THIS IS FOR EXAMPLE PURPOSES</w:t>
      </w:r>
      <w:r>
        <w:rPr>
          <w:i/>
          <w:iCs/>
        </w:rPr>
        <w:t xml:space="preserve"> ONLY</w:t>
      </w:r>
      <w:r>
        <w:t>)</w:t>
      </w:r>
    </w:p>
    <w:p w14:paraId="10FEEB86" w14:textId="77777777" w:rsidR="00F62BC7" w:rsidRPr="00174C32" w:rsidRDefault="00F62BC7" w:rsidP="007861C2">
      <w:pPr>
        <w:pStyle w:val="AttachmentHeading"/>
      </w:pPr>
      <w:bookmarkStart w:id="20" w:name="_Toc371324954"/>
      <w:bookmarkStart w:id="21" w:name="_Toc371329570"/>
      <w:bookmarkStart w:id="22" w:name="_Toc374008357"/>
      <w:r w:rsidRPr="00174C32">
        <w:t>Current situation</w:t>
      </w:r>
      <w:bookmarkEnd w:id="20"/>
      <w:bookmarkEnd w:id="21"/>
      <w:bookmarkEnd w:id="22"/>
    </w:p>
    <w:p w14:paraId="1E9E3D30" w14:textId="77777777" w:rsidR="00F62BC7" w:rsidRPr="00E260BC" w:rsidRDefault="00F62BC7" w:rsidP="00E72994">
      <w:pPr>
        <w:pStyle w:val="BodyText"/>
      </w:pPr>
      <w:r w:rsidRPr="00E260BC">
        <w:t>Currently the Shire of Bottlebrush has twelve (12) councillors elected from four (4) wards as follows:</w:t>
      </w:r>
    </w:p>
    <w:p w14:paraId="379E152F" w14:textId="04AF6A88" w:rsidR="00F62BC7" w:rsidRPr="00182FA9" w:rsidRDefault="00F62BC7" w:rsidP="007861C2">
      <w:pPr>
        <w:pStyle w:val="AttachmentHeading"/>
      </w:pPr>
      <w:r w:rsidRPr="00182FA9">
        <w:t xml:space="preserve">Table: Shire of Bottlebrush elector to councillor ratios </w:t>
      </w:r>
      <w:r w:rsidR="001172A5" w:rsidRPr="00182FA9">
        <w:t>–</w:t>
      </w:r>
      <w:r w:rsidRPr="00182FA9">
        <w:t xml:space="preserve"> current</w:t>
      </w:r>
      <w:r w:rsidR="001172A5" w:rsidRPr="00182FA9">
        <w:t xml:space="preserve"> </w:t>
      </w:r>
      <w:r w:rsidRPr="00182FA9">
        <w:t>situation</w:t>
      </w:r>
    </w:p>
    <w:tbl>
      <w:tblPr>
        <w:tblStyle w:val="TableLightGreen-DoubleHeader"/>
        <w:tblW w:w="9062"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Caption w:val="Shire of Bottlebrush elector to councillor ratios - current situation"/>
        <w:tblDescription w:val="Shire of Bottlebrush elector to councillor ratios - current situation"/>
      </w:tblPr>
      <w:tblGrid>
        <w:gridCol w:w="1757"/>
        <w:gridCol w:w="1758"/>
        <w:gridCol w:w="1758"/>
        <w:gridCol w:w="1957"/>
        <w:gridCol w:w="1832"/>
      </w:tblGrid>
      <w:tr w:rsidR="002F1B8F" w:rsidRPr="00E260BC" w14:paraId="37F2661A" w14:textId="77777777" w:rsidTr="00C27801">
        <w:trPr>
          <w:cnfStyle w:val="100000000000" w:firstRow="1" w:lastRow="0" w:firstColumn="0" w:lastColumn="0" w:oddVBand="0" w:evenVBand="0" w:oddHBand="0" w:evenHBand="0" w:firstRowFirstColumn="0" w:firstRowLastColumn="0" w:lastRowFirstColumn="0" w:lastRowLastColumn="0"/>
          <w:trHeight w:hRule="exact" w:val="794"/>
        </w:trPr>
        <w:tc>
          <w:tcPr>
            <w:cnfStyle w:val="001000000000" w:firstRow="0" w:lastRow="0" w:firstColumn="1" w:lastColumn="0" w:oddVBand="0" w:evenVBand="0" w:oddHBand="0" w:evenHBand="0" w:firstRowFirstColumn="0" w:firstRowLastColumn="0" w:lastRowFirstColumn="0" w:lastRowLastColumn="0"/>
            <w:tcW w:w="1757"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D6F6F5"/>
          </w:tcPr>
          <w:p w14:paraId="78C1F7D7" w14:textId="77777777" w:rsidR="002F1B8F" w:rsidRPr="00E260BC" w:rsidRDefault="002F1B8F" w:rsidP="00D86C0E">
            <w:pPr>
              <w:jc w:val="center"/>
              <w:rPr>
                <w:szCs w:val="22"/>
              </w:rPr>
            </w:pPr>
            <w:r w:rsidRPr="00E260BC">
              <w:rPr>
                <w:szCs w:val="22"/>
              </w:rPr>
              <w:t>Ward</w:t>
            </w:r>
          </w:p>
        </w:tc>
        <w:tc>
          <w:tcPr>
            <w:tcW w:w="1758"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D6F6F5"/>
          </w:tcPr>
          <w:p w14:paraId="444DFABA" w14:textId="77777777" w:rsidR="002F1B8F" w:rsidRPr="00E260BC" w:rsidRDefault="002F1B8F" w:rsidP="00D86C0E">
            <w:pPr>
              <w:jc w:val="center"/>
              <w:cnfStyle w:val="100000000000" w:firstRow="1" w:lastRow="0" w:firstColumn="0" w:lastColumn="0" w:oddVBand="0" w:evenVBand="0" w:oddHBand="0" w:evenHBand="0" w:firstRowFirstColumn="0" w:firstRowLastColumn="0" w:lastRowFirstColumn="0" w:lastRowLastColumn="0"/>
              <w:rPr>
                <w:szCs w:val="22"/>
              </w:rPr>
            </w:pPr>
            <w:r w:rsidRPr="00E260BC">
              <w:rPr>
                <w:szCs w:val="22"/>
              </w:rPr>
              <w:t>Number of</w:t>
            </w:r>
          </w:p>
          <w:p w14:paraId="7E9882B7" w14:textId="77777777" w:rsidR="002F1B8F" w:rsidRPr="00E260BC" w:rsidRDefault="002F1B8F" w:rsidP="00D86C0E">
            <w:pPr>
              <w:jc w:val="center"/>
              <w:cnfStyle w:val="100000000000" w:firstRow="1" w:lastRow="0" w:firstColumn="0" w:lastColumn="0" w:oddVBand="0" w:evenVBand="0" w:oddHBand="0" w:evenHBand="0" w:firstRowFirstColumn="0" w:firstRowLastColumn="0" w:lastRowFirstColumn="0" w:lastRowLastColumn="0"/>
              <w:rPr>
                <w:szCs w:val="22"/>
              </w:rPr>
            </w:pPr>
            <w:r w:rsidRPr="00E260BC">
              <w:rPr>
                <w:szCs w:val="22"/>
              </w:rPr>
              <w:t>Electors</w:t>
            </w:r>
          </w:p>
        </w:tc>
        <w:tc>
          <w:tcPr>
            <w:tcW w:w="1758"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D6F6F5"/>
          </w:tcPr>
          <w:p w14:paraId="3BDB9BD2" w14:textId="77777777" w:rsidR="002F1B8F" w:rsidRPr="00E260BC" w:rsidRDefault="002F1B8F" w:rsidP="00D86C0E">
            <w:pPr>
              <w:jc w:val="center"/>
              <w:cnfStyle w:val="100000000000" w:firstRow="1" w:lastRow="0" w:firstColumn="0" w:lastColumn="0" w:oddVBand="0" w:evenVBand="0" w:oddHBand="0" w:evenHBand="0" w:firstRowFirstColumn="0" w:firstRowLastColumn="0" w:lastRowFirstColumn="0" w:lastRowLastColumn="0"/>
              <w:rPr>
                <w:szCs w:val="22"/>
              </w:rPr>
            </w:pPr>
            <w:r w:rsidRPr="00E260BC">
              <w:rPr>
                <w:szCs w:val="22"/>
              </w:rPr>
              <w:t>Number of</w:t>
            </w:r>
          </w:p>
          <w:p w14:paraId="72F58C25" w14:textId="77777777" w:rsidR="002F1B8F" w:rsidRPr="00E260BC" w:rsidRDefault="002F1B8F" w:rsidP="00D86C0E">
            <w:pPr>
              <w:jc w:val="center"/>
              <w:cnfStyle w:val="100000000000" w:firstRow="1" w:lastRow="0" w:firstColumn="0" w:lastColumn="0" w:oddVBand="0" w:evenVBand="0" w:oddHBand="0" w:evenHBand="0" w:firstRowFirstColumn="0" w:firstRowLastColumn="0" w:lastRowFirstColumn="0" w:lastRowLastColumn="0"/>
              <w:rPr>
                <w:szCs w:val="22"/>
              </w:rPr>
            </w:pPr>
            <w:r w:rsidRPr="00E260BC">
              <w:rPr>
                <w:szCs w:val="22"/>
              </w:rPr>
              <w:t>Councillors</w:t>
            </w:r>
          </w:p>
        </w:tc>
        <w:tc>
          <w:tcPr>
            <w:tcW w:w="1957"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D6F6F5"/>
          </w:tcPr>
          <w:p w14:paraId="510E64DF" w14:textId="77777777" w:rsidR="002F1B8F" w:rsidRPr="00E260BC" w:rsidRDefault="002F1B8F" w:rsidP="00D86C0E">
            <w:pPr>
              <w:jc w:val="center"/>
              <w:cnfStyle w:val="100000000000" w:firstRow="1" w:lastRow="0" w:firstColumn="0" w:lastColumn="0" w:oddVBand="0" w:evenVBand="0" w:oddHBand="0" w:evenHBand="0" w:firstRowFirstColumn="0" w:firstRowLastColumn="0" w:lastRowFirstColumn="0" w:lastRowLastColumn="0"/>
              <w:rPr>
                <w:szCs w:val="22"/>
              </w:rPr>
            </w:pPr>
            <w:r w:rsidRPr="00E260BC">
              <w:rPr>
                <w:szCs w:val="22"/>
              </w:rPr>
              <w:t>Councillor</w:t>
            </w:r>
            <w:r>
              <w:rPr>
                <w:szCs w:val="22"/>
              </w:rPr>
              <w:t xml:space="preserve"> to</w:t>
            </w:r>
            <w:r w:rsidRPr="00E260BC">
              <w:rPr>
                <w:szCs w:val="22"/>
              </w:rPr>
              <w:t xml:space="preserve"> Elector Ratio</w:t>
            </w:r>
          </w:p>
        </w:tc>
        <w:tc>
          <w:tcPr>
            <w:tcW w:w="1832"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D6F6F5"/>
          </w:tcPr>
          <w:p w14:paraId="30409B8D" w14:textId="77777777" w:rsidR="002F1B8F" w:rsidRPr="00E260BC" w:rsidRDefault="002F1B8F" w:rsidP="00D86C0E">
            <w:pPr>
              <w:jc w:val="center"/>
              <w:cnfStyle w:val="100000000000" w:firstRow="1" w:lastRow="0" w:firstColumn="0" w:lastColumn="0" w:oddVBand="0" w:evenVBand="0" w:oddHBand="0" w:evenHBand="0" w:firstRowFirstColumn="0" w:firstRowLastColumn="0" w:lastRowFirstColumn="0" w:lastRowLastColumn="0"/>
              <w:rPr>
                <w:szCs w:val="22"/>
              </w:rPr>
            </w:pPr>
            <w:r w:rsidRPr="00E260BC">
              <w:rPr>
                <w:szCs w:val="22"/>
              </w:rPr>
              <w:t>% Ratio</w:t>
            </w:r>
          </w:p>
          <w:p w14:paraId="399C3036" w14:textId="77777777" w:rsidR="002F1B8F" w:rsidRPr="00E260BC" w:rsidRDefault="002F1B8F" w:rsidP="00D86C0E">
            <w:pPr>
              <w:jc w:val="center"/>
              <w:cnfStyle w:val="100000000000" w:firstRow="1" w:lastRow="0" w:firstColumn="0" w:lastColumn="0" w:oddVBand="0" w:evenVBand="0" w:oddHBand="0" w:evenHBand="0" w:firstRowFirstColumn="0" w:firstRowLastColumn="0" w:lastRowFirstColumn="0" w:lastRowLastColumn="0"/>
              <w:rPr>
                <w:szCs w:val="22"/>
              </w:rPr>
            </w:pPr>
            <w:r w:rsidRPr="00E260BC">
              <w:rPr>
                <w:szCs w:val="22"/>
              </w:rPr>
              <w:t>Deviation</w:t>
            </w:r>
          </w:p>
        </w:tc>
      </w:tr>
      <w:tr w:rsidR="002F1B8F" w:rsidRPr="00E260BC" w14:paraId="3E7D2640" w14:textId="77777777" w:rsidTr="00C27801">
        <w:trPr>
          <w:cnfStyle w:val="000000100000" w:firstRow="0" w:lastRow="0" w:firstColumn="0" w:lastColumn="0" w:oddVBand="0" w:evenVBand="0" w:oddHBand="1" w:evenHBand="0" w:firstRowFirstColumn="0" w:firstRowLastColumn="0" w:lastRowFirstColumn="0" w:lastRowLastColumn="0"/>
          <w:trHeight w:val="442"/>
        </w:trPr>
        <w:tc>
          <w:tcPr>
            <w:cnfStyle w:val="001000000000" w:firstRow="0" w:lastRow="0" w:firstColumn="1" w:lastColumn="0" w:oddVBand="0" w:evenVBand="0" w:oddHBand="0" w:evenHBand="0" w:firstRowFirstColumn="0" w:firstRowLastColumn="0" w:lastRowFirstColumn="0" w:lastRowLastColumn="0"/>
            <w:tcW w:w="175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6943CF28" w14:textId="77777777" w:rsidR="002F1B8F" w:rsidRPr="00E260BC" w:rsidRDefault="002F1B8F" w:rsidP="000E5506">
            <w:pPr>
              <w:rPr>
                <w:szCs w:val="22"/>
              </w:rPr>
            </w:pPr>
            <w:r w:rsidRPr="00E260BC">
              <w:rPr>
                <w:szCs w:val="22"/>
              </w:rPr>
              <w:t>West</w:t>
            </w:r>
          </w:p>
        </w:tc>
        <w:tc>
          <w:tcPr>
            <w:tcW w:w="1758"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696F17F5" w14:textId="77777777" w:rsidR="002F1B8F" w:rsidRPr="00E260BC" w:rsidRDefault="002F1B8F" w:rsidP="000E5506">
            <w:pPr>
              <w:jc w:val="center"/>
              <w:cnfStyle w:val="000000100000" w:firstRow="0" w:lastRow="0" w:firstColumn="0" w:lastColumn="0" w:oddVBand="0" w:evenVBand="0" w:oddHBand="1" w:evenHBand="0" w:firstRowFirstColumn="0" w:firstRowLastColumn="0" w:lastRowFirstColumn="0" w:lastRowLastColumn="0"/>
              <w:rPr>
                <w:szCs w:val="22"/>
              </w:rPr>
            </w:pPr>
            <w:r w:rsidRPr="00E260BC">
              <w:rPr>
                <w:szCs w:val="22"/>
              </w:rPr>
              <w:t>675</w:t>
            </w:r>
          </w:p>
        </w:tc>
        <w:tc>
          <w:tcPr>
            <w:tcW w:w="1758"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65F6F774" w14:textId="77777777" w:rsidR="002F1B8F" w:rsidRPr="00E260BC" w:rsidRDefault="002F1B8F" w:rsidP="000E5506">
            <w:pPr>
              <w:jc w:val="center"/>
              <w:cnfStyle w:val="000000100000" w:firstRow="0" w:lastRow="0" w:firstColumn="0" w:lastColumn="0" w:oddVBand="0" w:evenVBand="0" w:oddHBand="1" w:evenHBand="0" w:firstRowFirstColumn="0" w:firstRowLastColumn="0" w:lastRowFirstColumn="0" w:lastRowLastColumn="0"/>
              <w:rPr>
                <w:szCs w:val="22"/>
              </w:rPr>
            </w:pPr>
            <w:r w:rsidRPr="00E260BC">
              <w:rPr>
                <w:szCs w:val="22"/>
              </w:rPr>
              <w:t>3</w:t>
            </w:r>
          </w:p>
        </w:tc>
        <w:tc>
          <w:tcPr>
            <w:tcW w:w="195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4E801B18" w14:textId="77777777" w:rsidR="002F1B8F" w:rsidRPr="00E260BC" w:rsidRDefault="002F1B8F" w:rsidP="000E5506">
            <w:pPr>
              <w:jc w:val="center"/>
              <w:cnfStyle w:val="000000100000" w:firstRow="0" w:lastRow="0" w:firstColumn="0" w:lastColumn="0" w:oddVBand="0" w:evenVBand="0" w:oddHBand="1" w:evenHBand="0" w:firstRowFirstColumn="0" w:firstRowLastColumn="0" w:lastRowFirstColumn="0" w:lastRowLastColumn="0"/>
              <w:rPr>
                <w:szCs w:val="22"/>
              </w:rPr>
            </w:pPr>
            <w:r w:rsidRPr="00E260BC">
              <w:rPr>
                <w:szCs w:val="22"/>
              </w:rPr>
              <w:t>1:225</w:t>
            </w:r>
          </w:p>
        </w:tc>
        <w:tc>
          <w:tcPr>
            <w:tcW w:w="1832"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239C4E86" w14:textId="77777777" w:rsidR="002F1B8F" w:rsidRPr="00E260BC" w:rsidRDefault="002F1B8F" w:rsidP="000E5506">
            <w:pPr>
              <w:jc w:val="center"/>
              <w:cnfStyle w:val="000000100000" w:firstRow="0" w:lastRow="0" w:firstColumn="0" w:lastColumn="0" w:oddVBand="0" w:evenVBand="0" w:oddHBand="1" w:evenHBand="0" w:firstRowFirstColumn="0" w:firstRowLastColumn="0" w:lastRowFirstColumn="0" w:lastRowLastColumn="0"/>
              <w:rPr>
                <w:szCs w:val="22"/>
              </w:rPr>
            </w:pPr>
            <w:r w:rsidRPr="00E260BC">
              <w:rPr>
                <w:szCs w:val="22"/>
              </w:rPr>
              <w:t>+21.47%</w:t>
            </w:r>
          </w:p>
        </w:tc>
      </w:tr>
      <w:tr w:rsidR="002F1B8F" w:rsidRPr="00E260BC" w14:paraId="66176AB4" w14:textId="77777777" w:rsidTr="00C27801">
        <w:trPr>
          <w:cnfStyle w:val="000000010000" w:firstRow="0" w:lastRow="0" w:firstColumn="0" w:lastColumn="0" w:oddVBand="0" w:evenVBand="0" w:oddHBand="0" w:evenHBand="1" w:firstRowFirstColumn="0" w:firstRowLastColumn="0" w:lastRowFirstColumn="0" w:lastRowLastColumn="0"/>
          <w:trHeight w:val="442"/>
        </w:trPr>
        <w:tc>
          <w:tcPr>
            <w:cnfStyle w:val="001000000000" w:firstRow="0" w:lastRow="0" w:firstColumn="1" w:lastColumn="0" w:oddVBand="0" w:evenVBand="0" w:oddHBand="0" w:evenHBand="0" w:firstRowFirstColumn="0" w:firstRowLastColumn="0" w:lastRowFirstColumn="0" w:lastRowLastColumn="0"/>
            <w:tcW w:w="175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6231283C" w14:textId="77777777" w:rsidR="002F1B8F" w:rsidRPr="00E260BC" w:rsidRDefault="002F1B8F" w:rsidP="000E5506">
            <w:pPr>
              <w:rPr>
                <w:szCs w:val="22"/>
              </w:rPr>
            </w:pPr>
            <w:r w:rsidRPr="00E260BC">
              <w:rPr>
                <w:szCs w:val="22"/>
              </w:rPr>
              <w:t>Central</w:t>
            </w:r>
          </w:p>
        </w:tc>
        <w:tc>
          <w:tcPr>
            <w:tcW w:w="1758"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12E16E7A" w14:textId="77777777" w:rsidR="002F1B8F" w:rsidRPr="00E260BC" w:rsidRDefault="002F1B8F"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513</w:t>
            </w:r>
          </w:p>
        </w:tc>
        <w:tc>
          <w:tcPr>
            <w:tcW w:w="1758"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6D57E847" w14:textId="77777777" w:rsidR="002F1B8F" w:rsidRPr="00E260BC" w:rsidRDefault="002F1B8F"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3</w:t>
            </w:r>
          </w:p>
        </w:tc>
        <w:tc>
          <w:tcPr>
            <w:tcW w:w="195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6076E134" w14:textId="77777777" w:rsidR="002F1B8F" w:rsidRPr="00E260BC" w:rsidRDefault="002F1B8F"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1:171</w:t>
            </w:r>
          </w:p>
        </w:tc>
        <w:tc>
          <w:tcPr>
            <w:tcW w:w="1832"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4BAA7A02" w14:textId="77777777" w:rsidR="002F1B8F" w:rsidRPr="00E260BC" w:rsidRDefault="002F1B8F"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+40.31%</w:t>
            </w:r>
          </w:p>
        </w:tc>
      </w:tr>
      <w:tr w:rsidR="002F1B8F" w:rsidRPr="00E260BC" w14:paraId="736F8192" w14:textId="77777777" w:rsidTr="00C27801">
        <w:trPr>
          <w:cnfStyle w:val="000000100000" w:firstRow="0" w:lastRow="0" w:firstColumn="0" w:lastColumn="0" w:oddVBand="0" w:evenVBand="0" w:oddHBand="1" w:evenHBand="0" w:firstRowFirstColumn="0" w:firstRowLastColumn="0" w:lastRowFirstColumn="0" w:lastRowLastColumn="0"/>
          <w:trHeight w:val="442"/>
        </w:trPr>
        <w:tc>
          <w:tcPr>
            <w:cnfStyle w:val="001000000000" w:firstRow="0" w:lastRow="0" w:firstColumn="1" w:lastColumn="0" w:oddVBand="0" w:evenVBand="0" w:oddHBand="0" w:evenHBand="0" w:firstRowFirstColumn="0" w:firstRowLastColumn="0" w:lastRowFirstColumn="0" w:lastRowLastColumn="0"/>
            <w:tcW w:w="175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2B655C46" w14:textId="77777777" w:rsidR="002F1B8F" w:rsidRPr="00E260BC" w:rsidRDefault="002F1B8F" w:rsidP="000E5506">
            <w:pPr>
              <w:rPr>
                <w:szCs w:val="22"/>
              </w:rPr>
            </w:pPr>
            <w:r w:rsidRPr="00E260BC">
              <w:rPr>
                <w:szCs w:val="22"/>
              </w:rPr>
              <w:lastRenderedPageBreak/>
              <w:t>East</w:t>
            </w:r>
          </w:p>
        </w:tc>
        <w:tc>
          <w:tcPr>
            <w:tcW w:w="1758"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6A91BDF2" w14:textId="77777777" w:rsidR="002F1B8F" w:rsidRPr="00E260BC" w:rsidRDefault="002F1B8F" w:rsidP="000E5506">
            <w:pPr>
              <w:jc w:val="center"/>
              <w:cnfStyle w:val="000000100000" w:firstRow="0" w:lastRow="0" w:firstColumn="0" w:lastColumn="0" w:oddVBand="0" w:evenVBand="0" w:oddHBand="1" w:evenHBand="0" w:firstRowFirstColumn="0" w:firstRowLastColumn="0" w:lastRowFirstColumn="0" w:lastRowLastColumn="0"/>
              <w:rPr>
                <w:szCs w:val="22"/>
              </w:rPr>
            </w:pPr>
            <w:r w:rsidRPr="00E260BC">
              <w:rPr>
                <w:szCs w:val="22"/>
              </w:rPr>
              <w:t>450</w:t>
            </w:r>
          </w:p>
        </w:tc>
        <w:tc>
          <w:tcPr>
            <w:tcW w:w="1758"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7430E8EB" w14:textId="77777777" w:rsidR="002F1B8F" w:rsidRPr="00E260BC" w:rsidRDefault="002F1B8F" w:rsidP="000E5506">
            <w:pPr>
              <w:jc w:val="center"/>
              <w:cnfStyle w:val="000000100000" w:firstRow="0" w:lastRow="0" w:firstColumn="0" w:lastColumn="0" w:oddVBand="0" w:evenVBand="0" w:oddHBand="1" w:evenHBand="0" w:firstRowFirstColumn="0" w:firstRowLastColumn="0" w:lastRowFirstColumn="0" w:lastRowLastColumn="0"/>
              <w:rPr>
                <w:szCs w:val="22"/>
              </w:rPr>
            </w:pPr>
            <w:r w:rsidRPr="00E260BC">
              <w:rPr>
                <w:szCs w:val="22"/>
              </w:rPr>
              <w:t>3</w:t>
            </w:r>
          </w:p>
        </w:tc>
        <w:tc>
          <w:tcPr>
            <w:tcW w:w="195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136470D1" w14:textId="77777777" w:rsidR="002F1B8F" w:rsidRPr="00E260BC" w:rsidRDefault="002F1B8F" w:rsidP="000E5506">
            <w:pPr>
              <w:jc w:val="center"/>
              <w:cnfStyle w:val="000000100000" w:firstRow="0" w:lastRow="0" w:firstColumn="0" w:lastColumn="0" w:oddVBand="0" w:evenVBand="0" w:oddHBand="1" w:evenHBand="0" w:firstRowFirstColumn="0" w:firstRowLastColumn="0" w:lastRowFirstColumn="0" w:lastRowLastColumn="0"/>
              <w:rPr>
                <w:szCs w:val="22"/>
              </w:rPr>
            </w:pPr>
            <w:r w:rsidRPr="00E260BC">
              <w:rPr>
                <w:szCs w:val="22"/>
              </w:rPr>
              <w:t>1:150</w:t>
            </w:r>
          </w:p>
        </w:tc>
        <w:tc>
          <w:tcPr>
            <w:tcW w:w="1832"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0F48B5B4" w14:textId="77777777" w:rsidR="002F1B8F" w:rsidRPr="00E260BC" w:rsidRDefault="002F1B8F" w:rsidP="000E5506">
            <w:pPr>
              <w:jc w:val="center"/>
              <w:cnfStyle w:val="000000100000" w:firstRow="0" w:lastRow="0" w:firstColumn="0" w:lastColumn="0" w:oddVBand="0" w:evenVBand="0" w:oddHBand="1" w:evenHBand="0" w:firstRowFirstColumn="0" w:firstRowLastColumn="0" w:lastRowFirstColumn="0" w:lastRowLastColumn="0"/>
              <w:rPr>
                <w:szCs w:val="22"/>
              </w:rPr>
            </w:pPr>
            <w:r w:rsidRPr="00E260BC">
              <w:rPr>
                <w:szCs w:val="22"/>
              </w:rPr>
              <w:t>+47.64%</w:t>
            </w:r>
          </w:p>
        </w:tc>
      </w:tr>
      <w:tr w:rsidR="002F1B8F" w:rsidRPr="00E260BC" w14:paraId="704442DC" w14:textId="77777777" w:rsidTr="00C27801">
        <w:trPr>
          <w:cnfStyle w:val="000000010000" w:firstRow="0" w:lastRow="0" w:firstColumn="0" w:lastColumn="0" w:oddVBand="0" w:evenVBand="0" w:oddHBand="0" w:evenHBand="1" w:firstRowFirstColumn="0" w:firstRowLastColumn="0" w:lastRowFirstColumn="0" w:lastRowLastColumn="0"/>
          <w:trHeight w:val="442"/>
        </w:trPr>
        <w:tc>
          <w:tcPr>
            <w:cnfStyle w:val="001000000000" w:firstRow="0" w:lastRow="0" w:firstColumn="1" w:lastColumn="0" w:oddVBand="0" w:evenVBand="0" w:oddHBand="0" w:evenHBand="0" w:firstRowFirstColumn="0" w:firstRowLastColumn="0" w:lastRowFirstColumn="0" w:lastRowLastColumn="0"/>
            <w:tcW w:w="175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17CAAD4F" w14:textId="77777777" w:rsidR="002F1B8F" w:rsidRPr="00E260BC" w:rsidRDefault="002F1B8F" w:rsidP="000E5506">
            <w:pPr>
              <w:rPr>
                <w:szCs w:val="22"/>
              </w:rPr>
            </w:pPr>
            <w:r w:rsidRPr="00E260BC">
              <w:rPr>
                <w:szCs w:val="22"/>
              </w:rPr>
              <w:t>South</w:t>
            </w:r>
          </w:p>
        </w:tc>
        <w:tc>
          <w:tcPr>
            <w:tcW w:w="1758"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55677F7F" w14:textId="77777777" w:rsidR="002F1B8F" w:rsidRPr="00E260BC" w:rsidRDefault="002F1B8F"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1,800</w:t>
            </w:r>
          </w:p>
        </w:tc>
        <w:tc>
          <w:tcPr>
            <w:tcW w:w="1758"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7E931621" w14:textId="77777777" w:rsidR="002F1B8F" w:rsidRPr="00E260BC" w:rsidRDefault="002F1B8F"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3</w:t>
            </w:r>
          </w:p>
        </w:tc>
        <w:tc>
          <w:tcPr>
            <w:tcW w:w="195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6BC4FEE0" w14:textId="77777777" w:rsidR="002F1B8F" w:rsidRPr="00E260BC" w:rsidRDefault="002F1B8F"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1:600</w:t>
            </w:r>
          </w:p>
        </w:tc>
        <w:tc>
          <w:tcPr>
            <w:tcW w:w="1832"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7F72C032" w14:textId="77777777" w:rsidR="002F1B8F" w:rsidRPr="00E260BC" w:rsidRDefault="002F1B8F"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-109.80%</w:t>
            </w:r>
          </w:p>
        </w:tc>
      </w:tr>
      <w:tr w:rsidR="002F1B8F" w:rsidRPr="00E260BC" w14:paraId="0BE3A2F9" w14:textId="77777777" w:rsidTr="00C27801">
        <w:trPr>
          <w:cnfStyle w:val="000000100000" w:firstRow="0" w:lastRow="0" w:firstColumn="0" w:lastColumn="0" w:oddVBand="0" w:evenVBand="0" w:oddHBand="1" w:evenHBand="0" w:firstRowFirstColumn="0" w:firstRowLastColumn="0" w:lastRowFirstColumn="0" w:lastRowLastColumn="0"/>
          <w:trHeight w:val="442"/>
        </w:trPr>
        <w:tc>
          <w:tcPr>
            <w:cnfStyle w:val="001000000000" w:firstRow="0" w:lastRow="0" w:firstColumn="1" w:lastColumn="0" w:oddVBand="0" w:evenVBand="0" w:oddHBand="0" w:evenHBand="0" w:firstRowFirstColumn="0" w:firstRowLastColumn="0" w:lastRowFirstColumn="0" w:lastRowLastColumn="0"/>
            <w:tcW w:w="175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05C5E624" w14:textId="77777777" w:rsidR="002F1B8F" w:rsidRPr="00A473EF" w:rsidRDefault="002F1B8F" w:rsidP="000E5506">
            <w:pPr>
              <w:rPr>
                <w:b/>
                <w:bCs/>
                <w:szCs w:val="22"/>
              </w:rPr>
            </w:pPr>
            <w:r w:rsidRPr="00A473EF">
              <w:rPr>
                <w:b/>
                <w:bCs/>
                <w:szCs w:val="22"/>
              </w:rPr>
              <w:t>Total</w:t>
            </w:r>
          </w:p>
        </w:tc>
        <w:tc>
          <w:tcPr>
            <w:tcW w:w="1758"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141A9C11" w14:textId="77777777" w:rsidR="002F1B8F" w:rsidRPr="00A473EF" w:rsidRDefault="002F1B8F" w:rsidP="000E5506">
            <w:pPr>
              <w:jc w:val="center"/>
              <w:cnfStyle w:val="000000100000" w:firstRow="0" w:lastRow="0" w:firstColumn="0" w:lastColumn="0" w:oddVBand="0" w:evenVBand="0" w:oddHBand="1" w:evenHBand="0" w:firstRowFirstColumn="0" w:firstRowLastColumn="0" w:lastRowFirstColumn="0" w:lastRowLastColumn="0"/>
              <w:rPr>
                <w:b/>
                <w:bCs/>
                <w:szCs w:val="22"/>
              </w:rPr>
            </w:pPr>
            <w:r w:rsidRPr="00A473EF">
              <w:rPr>
                <w:b/>
                <w:bCs/>
                <w:szCs w:val="22"/>
              </w:rPr>
              <w:t>3,438</w:t>
            </w:r>
          </w:p>
        </w:tc>
        <w:tc>
          <w:tcPr>
            <w:tcW w:w="1758"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5BE1F95D" w14:textId="77777777" w:rsidR="002F1B8F" w:rsidRPr="00A473EF" w:rsidRDefault="002F1B8F" w:rsidP="000E5506">
            <w:pPr>
              <w:jc w:val="center"/>
              <w:cnfStyle w:val="000000100000" w:firstRow="0" w:lastRow="0" w:firstColumn="0" w:lastColumn="0" w:oddVBand="0" w:evenVBand="0" w:oddHBand="1" w:evenHBand="0" w:firstRowFirstColumn="0" w:firstRowLastColumn="0" w:lastRowFirstColumn="0" w:lastRowLastColumn="0"/>
              <w:rPr>
                <w:b/>
                <w:bCs/>
                <w:szCs w:val="22"/>
              </w:rPr>
            </w:pPr>
            <w:r w:rsidRPr="00A473EF">
              <w:rPr>
                <w:b/>
                <w:bCs/>
                <w:szCs w:val="22"/>
              </w:rPr>
              <w:t>12</w:t>
            </w:r>
          </w:p>
        </w:tc>
        <w:tc>
          <w:tcPr>
            <w:tcW w:w="195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07283FAD" w14:textId="77777777" w:rsidR="002F1B8F" w:rsidRPr="00A473EF" w:rsidRDefault="002F1B8F" w:rsidP="000E5506">
            <w:pPr>
              <w:jc w:val="center"/>
              <w:cnfStyle w:val="000000100000" w:firstRow="0" w:lastRow="0" w:firstColumn="0" w:lastColumn="0" w:oddVBand="0" w:evenVBand="0" w:oddHBand="1" w:evenHBand="0" w:firstRowFirstColumn="0" w:firstRowLastColumn="0" w:lastRowFirstColumn="0" w:lastRowLastColumn="0"/>
              <w:rPr>
                <w:b/>
                <w:bCs/>
                <w:szCs w:val="22"/>
              </w:rPr>
            </w:pPr>
            <w:r w:rsidRPr="00A473EF">
              <w:rPr>
                <w:b/>
                <w:bCs/>
                <w:szCs w:val="22"/>
              </w:rPr>
              <w:t>1:287</w:t>
            </w:r>
          </w:p>
        </w:tc>
        <w:tc>
          <w:tcPr>
            <w:tcW w:w="1832"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2E1F8FFD" w14:textId="77777777" w:rsidR="002F1B8F" w:rsidRPr="00C27801" w:rsidRDefault="002F1B8F" w:rsidP="000E5506">
            <w:pPr>
              <w:jc w:val="center"/>
              <w:cnfStyle w:val="000000100000" w:firstRow="0" w:lastRow="0" w:firstColumn="0" w:lastColumn="0" w:oddVBand="0" w:evenVBand="0" w:oddHBand="1" w:evenHBand="0" w:firstRowFirstColumn="0" w:firstRowLastColumn="0" w:lastRowFirstColumn="0" w:lastRowLastColumn="0"/>
              <w:rPr>
                <w:b/>
                <w:bCs/>
                <w:szCs w:val="22"/>
              </w:rPr>
            </w:pPr>
            <w:r w:rsidRPr="00C27801">
              <w:rPr>
                <w:b/>
                <w:bCs/>
                <w:szCs w:val="22"/>
              </w:rPr>
              <w:t>Not applicable</w:t>
            </w:r>
          </w:p>
        </w:tc>
      </w:tr>
    </w:tbl>
    <w:p w14:paraId="0B44B442" w14:textId="77777777" w:rsidR="0044280E" w:rsidRPr="00E260BC" w:rsidRDefault="0044280E" w:rsidP="00E72994">
      <w:pPr>
        <w:pStyle w:val="BodyText"/>
      </w:pPr>
      <w:r w:rsidRPr="00E260BC">
        <w:t>The % ratio deviation gives a clear indication of the % difference between the average councillor/elector ratio for the whole local government and the councillor/elector ratio for each ward.</w:t>
      </w:r>
    </w:p>
    <w:p w14:paraId="65C3FF6C" w14:textId="77777777" w:rsidR="0044280E" w:rsidRPr="00E260BC" w:rsidRDefault="0044280E" w:rsidP="00E72994">
      <w:pPr>
        <w:pStyle w:val="BodyText"/>
      </w:pPr>
      <w:proofErr w:type="gramStart"/>
      <w:r w:rsidRPr="00E260BC">
        <w:t>It can be seen that there</w:t>
      </w:r>
      <w:proofErr w:type="gramEnd"/>
      <w:r w:rsidRPr="00E260BC">
        <w:t xml:space="preserve"> is a significant imbalance in representation across the Shire with the West, Central and East Wards being over</w:t>
      </w:r>
      <w:r>
        <w:t>-</w:t>
      </w:r>
      <w:r w:rsidRPr="00E260BC">
        <w:t>represented and the South Ward being under</w:t>
      </w:r>
      <w:r>
        <w:t>-</w:t>
      </w:r>
      <w:r w:rsidRPr="00E260BC">
        <w:t xml:space="preserve">represented. A balanced representation would be reflected in the % ratio deviation being within plus or minus 10%. </w:t>
      </w:r>
    </w:p>
    <w:p w14:paraId="2B2ABBF6" w14:textId="77777777" w:rsidR="0044280E" w:rsidRPr="00E260BC" w:rsidRDefault="0044280E" w:rsidP="00E72994">
      <w:pPr>
        <w:pStyle w:val="BodyText"/>
        <w:rPr>
          <w:sz w:val="26"/>
          <w:szCs w:val="26"/>
        </w:rPr>
      </w:pPr>
      <w:r w:rsidRPr="00E260BC">
        <w:t>A map showing the ward boundaries is also attached.</w:t>
      </w:r>
    </w:p>
    <w:p w14:paraId="21798B29" w14:textId="77777777" w:rsidR="0044280E" w:rsidRPr="00E260BC" w:rsidRDefault="0044280E" w:rsidP="007861C2">
      <w:pPr>
        <w:pStyle w:val="AttachmentHeading"/>
      </w:pPr>
      <w:bookmarkStart w:id="23" w:name="_Toc371324955"/>
      <w:bookmarkStart w:id="24" w:name="_Toc371329571"/>
      <w:bookmarkStart w:id="25" w:name="_Toc374008358"/>
      <w:r w:rsidRPr="00E260BC">
        <w:t>Review process</w:t>
      </w:r>
      <w:bookmarkEnd w:id="23"/>
      <w:bookmarkEnd w:id="24"/>
      <w:bookmarkEnd w:id="25"/>
    </w:p>
    <w:p w14:paraId="4EDC5F9D" w14:textId="77777777" w:rsidR="0044280E" w:rsidRPr="00E260BC" w:rsidRDefault="0044280E" w:rsidP="0044280E">
      <w:pPr>
        <w:pStyle w:val="List"/>
        <w:spacing w:line="276" w:lineRule="auto"/>
      </w:pPr>
      <w:r w:rsidRPr="00E260BC">
        <w:t>The review process involves a number of steps:</w:t>
      </w:r>
    </w:p>
    <w:p w14:paraId="774CDAF4" w14:textId="77777777" w:rsidR="0044280E" w:rsidRPr="00E260BC" w:rsidRDefault="0044280E" w:rsidP="0044280E">
      <w:pPr>
        <w:pStyle w:val="List"/>
        <w:spacing w:line="276" w:lineRule="auto"/>
      </w:pPr>
      <w:r w:rsidRPr="00E260BC">
        <w:rPr>
          <w:w w:val="131"/>
        </w:rPr>
        <w:t>•</w:t>
      </w:r>
      <w:r w:rsidRPr="00E260BC">
        <w:tab/>
        <w:t>The council resolves to undertake the review</w:t>
      </w:r>
    </w:p>
    <w:p w14:paraId="5A78C96F" w14:textId="77777777" w:rsidR="0044280E" w:rsidRPr="00E260BC" w:rsidRDefault="0044280E" w:rsidP="0044280E">
      <w:pPr>
        <w:pStyle w:val="List"/>
        <w:spacing w:line="276" w:lineRule="auto"/>
      </w:pPr>
      <w:r w:rsidRPr="00E260BC">
        <w:rPr>
          <w:w w:val="131"/>
        </w:rPr>
        <w:t>•</w:t>
      </w:r>
      <w:r w:rsidRPr="00E260BC">
        <w:tab/>
        <w:t>Public submission period opens</w:t>
      </w:r>
    </w:p>
    <w:p w14:paraId="66D49ED5" w14:textId="77777777" w:rsidR="0044280E" w:rsidRPr="00E260BC" w:rsidRDefault="0044280E" w:rsidP="0044280E">
      <w:pPr>
        <w:pStyle w:val="List"/>
        <w:spacing w:line="276" w:lineRule="auto"/>
      </w:pPr>
      <w:r w:rsidRPr="00E260BC">
        <w:rPr>
          <w:w w:val="131"/>
        </w:rPr>
        <w:t>•</w:t>
      </w:r>
      <w:r w:rsidRPr="00E260BC">
        <w:tab/>
        <w:t>Information provided to the community for discussion</w:t>
      </w:r>
    </w:p>
    <w:p w14:paraId="05DE46B8" w14:textId="77777777" w:rsidR="0044280E" w:rsidRPr="00E260BC" w:rsidRDefault="0044280E" w:rsidP="0044280E">
      <w:pPr>
        <w:pStyle w:val="List"/>
        <w:spacing w:line="276" w:lineRule="auto"/>
      </w:pPr>
      <w:r w:rsidRPr="00E260BC">
        <w:rPr>
          <w:w w:val="131"/>
        </w:rPr>
        <w:t>•</w:t>
      </w:r>
      <w:r w:rsidRPr="00E260BC">
        <w:tab/>
        <w:t>Public submission period closes</w:t>
      </w:r>
    </w:p>
    <w:p w14:paraId="3B4BC58E" w14:textId="77777777" w:rsidR="0044280E" w:rsidRPr="00E260BC" w:rsidRDefault="0044280E" w:rsidP="0044280E">
      <w:pPr>
        <w:pStyle w:val="List"/>
        <w:spacing w:line="276" w:lineRule="auto"/>
      </w:pPr>
      <w:r w:rsidRPr="00E260BC">
        <w:rPr>
          <w:w w:val="131"/>
        </w:rPr>
        <w:t>•</w:t>
      </w:r>
      <w:r w:rsidRPr="00E260BC">
        <w:tab/>
        <w:t xml:space="preserve">The Council considers all submissions and relevant factors and </w:t>
      </w:r>
      <w:proofErr w:type="gramStart"/>
      <w:r w:rsidRPr="00E260BC">
        <w:t>makes a decision</w:t>
      </w:r>
      <w:proofErr w:type="gramEnd"/>
    </w:p>
    <w:p w14:paraId="64E6A1B7" w14:textId="77777777" w:rsidR="0044280E" w:rsidRPr="00E260BC" w:rsidRDefault="0044280E" w:rsidP="0044280E">
      <w:pPr>
        <w:pStyle w:val="List"/>
        <w:spacing w:line="276" w:lineRule="auto"/>
      </w:pPr>
      <w:r w:rsidRPr="00E260BC">
        <w:rPr>
          <w:w w:val="131"/>
        </w:rPr>
        <w:t>•</w:t>
      </w:r>
      <w:r w:rsidRPr="00E260BC">
        <w:tab/>
        <w:t>The Council submits a report to the Local Government Advisory Board (the Board) for its consideration</w:t>
      </w:r>
    </w:p>
    <w:p w14:paraId="7ED6CE1B" w14:textId="77777777" w:rsidR="0044280E" w:rsidRPr="00E260BC" w:rsidRDefault="0044280E" w:rsidP="0044280E">
      <w:pPr>
        <w:pStyle w:val="List"/>
        <w:spacing w:line="276" w:lineRule="auto"/>
      </w:pPr>
      <w:r w:rsidRPr="00E260BC">
        <w:t>•</w:t>
      </w:r>
      <w:r w:rsidRPr="00E260BC">
        <w:tab/>
        <w:t>If a change is proposed, the Board submits a recommendation to the Minister for Local Government (the Minister).</w:t>
      </w:r>
    </w:p>
    <w:p w14:paraId="11ADDFD7" w14:textId="77777777" w:rsidR="0044280E" w:rsidRPr="00E260BC" w:rsidRDefault="0044280E" w:rsidP="00E72994">
      <w:pPr>
        <w:pStyle w:val="BodyText"/>
      </w:pPr>
      <w:r w:rsidRPr="00E260BC">
        <w:t>Any changes approved by the Minister will be in place for the next ordinary election where possible.</w:t>
      </w:r>
    </w:p>
    <w:p w14:paraId="567102A9" w14:textId="77777777" w:rsidR="0044280E" w:rsidRPr="00E260BC" w:rsidRDefault="0044280E" w:rsidP="007861C2">
      <w:pPr>
        <w:pStyle w:val="AttachmentHeading"/>
      </w:pPr>
      <w:bookmarkStart w:id="26" w:name="_Toc371324956"/>
      <w:bookmarkStart w:id="27" w:name="_Toc371329572"/>
      <w:bookmarkStart w:id="28" w:name="_Toc374008359"/>
      <w:r w:rsidRPr="00E260BC">
        <w:t>Factors to be considered</w:t>
      </w:r>
      <w:bookmarkEnd w:id="26"/>
      <w:bookmarkEnd w:id="27"/>
      <w:bookmarkEnd w:id="28"/>
    </w:p>
    <w:p w14:paraId="487FF924" w14:textId="77777777" w:rsidR="0044280E" w:rsidRPr="00E260BC" w:rsidRDefault="0044280E" w:rsidP="00E72994">
      <w:pPr>
        <w:pStyle w:val="BodyText"/>
      </w:pPr>
      <w:r w:rsidRPr="00E260BC">
        <w:t xml:space="preserve">When considering changes to wards and representation, Schedule 2.2 of the Act specifies five factors that must be </w:t>
      </w:r>
      <w:proofErr w:type="gramStart"/>
      <w:r w:rsidRPr="00E260BC">
        <w:t>taken into account</w:t>
      </w:r>
      <w:proofErr w:type="gramEnd"/>
      <w:r w:rsidRPr="00E260BC">
        <w:t xml:space="preserve"> by a local government as part of the review process:</w:t>
      </w:r>
    </w:p>
    <w:p w14:paraId="7085BB8F" w14:textId="77777777" w:rsidR="0044280E" w:rsidRPr="00E260BC" w:rsidRDefault="0044280E">
      <w:pPr>
        <w:pStyle w:val="ListNumber2"/>
        <w:widowControl w:val="0"/>
        <w:numPr>
          <w:ilvl w:val="0"/>
          <w:numId w:val="5"/>
        </w:numPr>
        <w:tabs>
          <w:tab w:val="clear" w:pos="643"/>
          <w:tab w:val="num" w:pos="426"/>
        </w:tabs>
        <w:spacing w:before="120" w:line="276" w:lineRule="auto"/>
        <w:ind w:left="426" w:hanging="357"/>
        <w:contextualSpacing w:val="0"/>
      </w:pPr>
      <w:r w:rsidRPr="00E260BC">
        <w:t>Community of interest</w:t>
      </w:r>
    </w:p>
    <w:p w14:paraId="557942DA" w14:textId="77777777" w:rsidR="0044280E" w:rsidRPr="00E260BC" w:rsidRDefault="0044280E">
      <w:pPr>
        <w:pStyle w:val="ListNumber2"/>
        <w:widowControl w:val="0"/>
        <w:numPr>
          <w:ilvl w:val="0"/>
          <w:numId w:val="5"/>
        </w:numPr>
        <w:tabs>
          <w:tab w:val="clear" w:pos="643"/>
          <w:tab w:val="num" w:pos="426"/>
        </w:tabs>
        <w:spacing w:before="120" w:line="276" w:lineRule="auto"/>
        <w:ind w:left="426" w:hanging="357"/>
        <w:contextualSpacing w:val="0"/>
      </w:pPr>
      <w:r w:rsidRPr="00E260BC">
        <w:t>Physical and topographic features</w:t>
      </w:r>
    </w:p>
    <w:p w14:paraId="2806803C" w14:textId="77777777" w:rsidR="0044280E" w:rsidRPr="00E260BC" w:rsidRDefault="0044280E">
      <w:pPr>
        <w:pStyle w:val="ListNumber2"/>
        <w:widowControl w:val="0"/>
        <w:numPr>
          <w:ilvl w:val="0"/>
          <w:numId w:val="5"/>
        </w:numPr>
        <w:tabs>
          <w:tab w:val="clear" w:pos="643"/>
          <w:tab w:val="num" w:pos="426"/>
        </w:tabs>
        <w:spacing w:before="120" w:line="276" w:lineRule="auto"/>
        <w:ind w:left="426" w:hanging="357"/>
        <w:contextualSpacing w:val="0"/>
      </w:pPr>
      <w:r w:rsidRPr="00E260BC">
        <w:t>Demographic trends</w:t>
      </w:r>
    </w:p>
    <w:p w14:paraId="1C724BE0" w14:textId="77777777" w:rsidR="0044280E" w:rsidRPr="00E260BC" w:rsidRDefault="0044280E">
      <w:pPr>
        <w:pStyle w:val="ListNumber2"/>
        <w:widowControl w:val="0"/>
        <w:numPr>
          <w:ilvl w:val="0"/>
          <w:numId w:val="5"/>
        </w:numPr>
        <w:tabs>
          <w:tab w:val="clear" w:pos="643"/>
          <w:tab w:val="num" w:pos="426"/>
        </w:tabs>
        <w:spacing w:before="120" w:line="276" w:lineRule="auto"/>
        <w:ind w:left="426" w:hanging="357"/>
        <w:contextualSpacing w:val="0"/>
      </w:pPr>
      <w:r w:rsidRPr="00E260BC">
        <w:t>Economic factors</w:t>
      </w:r>
    </w:p>
    <w:p w14:paraId="67D58E30" w14:textId="77777777" w:rsidR="0044280E" w:rsidRPr="00E260BC" w:rsidRDefault="0044280E">
      <w:pPr>
        <w:pStyle w:val="ListNumber2"/>
        <w:widowControl w:val="0"/>
        <w:numPr>
          <w:ilvl w:val="0"/>
          <w:numId w:val="5"/>
        </w:numPr>
        <w:tabs>
          <w:tab w:val="clear" w:pos="643"/>
          <w:tab w:val="num" w:pos="426"/>
        </w:tabs>
        <w:spacing w:before="120" w:line="276" w:lineRule="auto"/>
        <w:ind w:left="426" w:hanging="357"/>
        <w:contextualSpacing w:val="0"/>
      </w:pPr>
      <w:r w:rsidRPr="00E260BC">
        <w:lastRenderedPageBreak/>
        <w:t xml:space="preserve">Ratio of Councillors to Electors in the various wards. </w:t>
      </w:r>
    </w:p>
    <w:p w14:paraId="3D268D64" w14:textId="06BCC206" w:rsidR="00F62BC7" w:rsidRDefault="0044280E" w:rsidP="00E72994">
      <w:pPr>
        <w:pStyle w:val="BodyText"/>
      </w:pPr>
      <w:r w:rsidRPr="00E260BC">
        <w:t>The Board offers the following interpretation of these factors.</w:t>
      </w:r>
    </w:p>
    <w:p w14:paraId="63D4B3B0" w14:textId="006DF7CA" w:rsidR="000E46F0" w:rsidRPr="00E260BC" w:rsidRDefault="000E46F0" w:rsidP="007861C2">
      <w:pPr>
        <w:pStyle w:val="AttachmentHeading"/>
      </w:pPr>
      <w:r>
        <w:t xml:space="preserve">1. </w:t>
      </w:r>
      <w:r w:rsidRPr="00E4733F">
        <w:t>Community of interest</w:t>
      </w:r>
    </w:p>
    <w:p w14:paraId="71FE405D" w14:textId="77777777" w:rsidR="000E46F0" w:rsidRPr="00E260BC" w:rsidRDefault="000E46F0" w:rsidP="00E72994">
      <w:pPr>
        <w:pStyle w:val="BodyText"/>
      </w:pPr>
      <w:r w:rsidRPr="00E260BC">
        <w:t xml:space="preserve">The term community of interest has </w:t>
      </w:r>
      <w:proofErr w:type="gramStart"/>
      <w:r w:rsidRPr="00E260BC">
        <w:t>a number of</w:t>
      </w:r>
      <w:proofErr w:type="gramEnd"/>
      <w:r w:rsidRPr="00E260BC">
        <w:t xml:space="preserve"> elements. These include a sense of community identity and belonging, similarities in the characteristics of the residents of a community and similarities in the economic activities. It can also include dependence on the shared facilities in a district as reflected in the catchment areas of local schools and sporting teams, or the circulation areas of local newspapers. </w:t>
      </w:r>
    </w:p>
    <w:p w14:paraId="41F814A4" w14:textId="77777777" w:rsidR="000E46F0" w:rsidRPr="00E260BC" w:rsidRDefault="000E46F0" w:rsidP="00E72994">
      <w:pPr>
        <w:pStyle w:val="BodyText"/>
      </w:pPr>
      <w:r w:rsidRPr="00E260BC">
        <w:t>Neighbourhoods, suburbs and towns are important units in the physical, historical and social infrastructure and often generate a feeling of community and belonging.</w:t>
      </w:r>
    </w:p>
    <w:p w14:paraId="653C9DEF" w14:textId="5C0F806A" w:rsidR="000E46F0" w:rsidRPr="00E260BC" w:rsidRDefault="000E46F0" w:rsidP="007861C2">
      <w:pPr>
        <w:pStyle w:val="AttachmentHeading"/>
      </w:pPr>
      <w:r>
        <w:t xml:space="preserve">2. </w:t>
      </w:r>
      <w:r w:rsidRPr="00E260BC">
        <w:t>Physical and topographic features</w:t>
      </w:r>
    </w:p>
    <w:p w14:paraId="6183C92A" w14:textId="77777777" w:rsidR="000E46F0" w:rsidRPr="00E260BC" w:rsidRDefault="000E46F0" w:rsidP="00E72994">
      <w:pPr>
        <w:pStyle w:val="BodyText"/>
      </w:pPr>
      <w:r w:rsidRPr="00E260BC">
        <w:t>These may be natural or man-made features that will vary from area to area. Water features such as rivers and catchment boundaries may be relevant considerations.  Coastal plain and foothills regions, parks and reserves may be relevant as may other man</w:t>
      </w:r>
      <w:r>
        <w:t>-</w:t>
      </w:r>
      <w:r w:rsidRPr="00E260BC">
        <w:t>made features such as railway lines and freeways.</w:t>
      </w:r>
    </w:p>
    <w:p w14:paraId="17C94D51" w14:textId="6661F4DC" w:rsidR="000E46F0" w:rsidRPr="00E260BC" w:rsidRDefault="00394041" w:rsidP="007861C2">
      <w:pPr>
        <w:pStyle w:val="AttachmentHeading"/>
      </w:pPr>
      <w:r>
        <w:t xml:space="preserve">3. </w:t>
      </w:r>
      <w:r w:rsidR="000E46F0" w:rsidRPr="00E260BC">
        <w:t>Demographic trends</w:t>
      </w:r>
    </w:p>
    <w:p w14:paraId="20A7D5F9" w14:textId="77777777" w:rsidR="000E46F0" w:rsidRPr="00E260BC" w:rsidRDefault="000E46F0" w:rsidP="00E72994">
      <w:pPr>
        <w:pStyle w:val="BodyText"/>
      </w:pPr>
      <w:r w:rsidRPr="00E260BC">
        <w:t>Several measurements of the characteristics of human populations, such as population size, and its distribution by age, gender, occupation and location provide important demographic information. Current and projected population characteristics will be relevant as well as similarities and differences between areas within the local government.</w:t>
      </w:r>
    </w:p>
    <w:p w14:paraId="61C8781D" w14:textId="5ED4A905" w:rsidR="000E46F0" w:rsidRPr="00E260BC" w:rsidRDefault="00394041" w:rsidP="007861C2">
      <w:pPr>
        <w:pStyle w:val="AttachmentHeading"/>
      </w:pPr>
      <w:r>
        <w:t xml:space="preserve">4. </w:t>
      </w:r>
      <w:r w:rsidR="000E46F0" w:rsidRPr="00E260BC">
        <w:t>Economic factors</w:t>
      </w:r>
    </w:p>
    <w:p w14:paraId="62B4D563" w14:textId="77777777" w:rsidR="000E46F0" w:rsidRPr="00E260BC" w:rsidRDefault="000E46F0" w:rsidP="00E72994">
      <w:pPr>
        <w:pStyle w:val="BodyText"/>
      </w:pPr>
      <w:r w:rsidRPr="00E260BC">
        <w:t>Economic factors can be broadly interpreted to include any factor that reflects the character of economic activities and resources in the area. This may include the industries that occur in a local government area (or the release of land for these) and the distribution of community assets and infrastructure such as road networks.</w:t>
      </w:r>
    </w:p>
    <w:p w14:paraId="4E6B2389" w14:textId="1D9ED333" w:rsidR="000E46F0" w:rsidRPr="00E260BC" w:rsidRDefault="00C456B5" w:rsidP="007861C2">
      <w:pPr>
        <w:pStyle w:val="AttachmentHeading"/>
      </w:pPr>
      <w:r>
        <w:t xml:space="preserve">5. </w:t>
      </w:r>
      <w:r w:rsidR="000E46F0" w:rsidRPr="00E260BC">
        <w:t>Ratio of councillors to electors in the various wards</w:t>
      </w:r>
    </w:p>
    <w:p w14:paraId="7F3F202C" w14:textId="77777777" w:rsidR="000E46F0" w:rsidRDefault="000E46F0" w:rsidP="00E72994">
      <w:pPr>
        <w:pStyle w:val="BodyText"/>
      </w:pPr>
      <w:r w:rsidRPr="00E260BC">
        <w:t>It is expected that each local government will have similar ratios of electors to councillors across the wards of its district. A balanced representation would be reflected in the ratio deviation being within plus or minus 10%</w:t>
      </w:r>
      <w:r>
        <w:t xml:space="preserve"> for all wards</w:t>
      </w:r>
      <w:r w:rsidRPr="00E260BC">
        <w:t>.</w:t>
      </w:r>
    </w:p>
    <w:p w14:paraId="33C23D48" w14:textId="36568226" w:rsidR="000E46F0" w:rsidRDefault="000C4A42" w:rsidP="007861C2">
      <w:pPr>
        <w:pStyle w:val="AttachmentHeading"/>
      </w:pPr>
      <w:r>
        <w:t xml:space="preserve">6. </w:t>
      </w:r>
      <w:r w:rsidR="000E46F0">
        <w:t>Local government reforms</w:t>
      </w:r>
    </w:p>
    <w:p w14:paraId="5DB6429E" w14:textId="77777777" w:rsidR="00153DB6" w:rsidRDefault="000E46F0" w:rsidP="00153DB6">
      <w:pPr>
        <w:pStyle w:val="BodyText-nospacebelow"/>
      </w:pPr>
      <w:r>
        <w:t>In addition to the legislative factors to be considered, the review also needs to consider the Minister for Local Government’s changes to ward structures and representation.</w:t>
      </w:r>
      <w:r w:rsidR="00153DB6">
        <w:t xml:space="preserve"> </w:t>
      </w:r>
    </w:p>
    <w:p w14:paraId="5435ED59" w14:textId="38061DE9" w:rsidR="003E4034" w:rsidRDefault="000E46F0" w:rsidP="00153DB6">
      <w:pPr>
        <w:pStyle w:val="BodyText-nospacebelow"/>
      </w:pPr>
      <w:r>
        <w:t>To comply with the Minister’s proposals (as the Shire of Bottlebrush is a band 3 local government), the Shire’s existing three wards need to be abolished.</w:t>
      </w:r>
      <w:bookmarkEnd w:id="0"/>
      <w:bookmarkEnd w:id="6"/>
    </w:p>
    <w:p w14:paraId="1207FA4B" w14:textId="77777777" w:rsidR="006F718A" w:rsidRPr="00E260BC" w:rsidRDefault="006F718A" w:rsidP="007861C2">
      <w:pPr>
        <w:pStyle w:val="AttachmentHeading"/>
      </w:pPr>
      <w:r w:rsidRPr="00E260BC">
        <w:lastRenderedPageBreak/>
        <w:t>Options to consider</w:t>
      </w:r>
    </w:p>
    <w:p w14:paraId="5719CD83" w14:textId="77777777" w:rsidR="006F718A" w:rsidRPr="00E260BC" w:rsidRDefault="006F718A" w:rsidP="00E72994">
      <w:pPr>
        <w:pStyle w:val="BodyText"/>
      </w:pPr>
      <w:r w:rsidRPr="00E260BC">
        <w:t>The Council will consider the following options and members of the community may suggest others:</w:t>
      </w:r>
    </w:p>
    <w:p w14:paraId="13EDF242" w14:textId="77777777" w:rsidR="006F718A" w:rsidRPr="00F6218C" w:rsidRDefault="006F718A" w:rsidP="00E72994">
      <w:pPr>
        <w:pStyle w:val="BodyText"/>
      </w:pPr>
      <w:r w:rsidRPr="00F6218C">
        <w:rPr>
          <w:b/>
          <w:bCs/>
        </w:rPr>
        <w:t>Option 1:</w:t>
      </w:r>
      <w:r w:rsidRPr="00F6218C">
        <w:rPr>
          <w:b/>
          <w:bCs/>
        </w:rPr>
        <w:tab/>
      </w:r>
      <w:r w:rsidRPr="00F6218C">
        <w:t>Maintain the current ward system</w:t>
      </w:r>
    </w:p>
    <w:p w14:paraId="2A739563" w14:textId="77777777" w:rsidR="006F718A" w:rsidRPr="00F6218C" w:rsidRDefault="006F718A" w:rsidP="00DC18AD">
      <w:pPr>
        <w:pStyle w:val="BodyText"/>
        <w:ind w:left="1440" w:hanging="1440"/>
      </w:pPr>
      <w:r w:rsidRPr="00F6218C">
        <w:rPr>
          <w:b/>
          <w:bCs/>
        </w:rPr>
        <w:t>Option 2:</w:t>
      </w:r>
      <w:r w:rsidRPr="00F6218C">
        <w:rPr>
          <w:b/>
          <w:bCs/>
        </w:rPr>
        <w:tab/>
      </w:r>
      <w:r w:rsidRPr="00F6218C">
        <w:t>Create three wards (West, East and South) using the areas of economic activity as the boundaries</w:t>
      </w:r>
    </w:p>
    <w:p w14:paraId="2F36AE6A" w14:textId="77777777" w:rsidR="006F718A" w:rsidRPr="00F6218C" w:rsidRDefault="006F718A" w:rsidP="00DC18AD">
      <w:pPr>
        <w:pStyle w:val="BodyText"/>
        <w:ind w:left="1440" w:hanging="1440"/>
      </w:pPr>
      <w:r w:rsidRPr="00F6218C">
        <w:rPr>
          <w:b/>
          <w:bCs/>
        </w:rPr>
        <w:t>Option 3:</w:t>
      </w:r>
      <w:r w:rsidRPr="00F6218C">
        <w:rPr>
          <w:b/>
          <w:bCs/>
        </w:rPr>
        <w:tab/>
      </w:r>
      <w:r w:rsidRPr="00F6218C">
        <w:t xml:space="preserve">Create four wards (West, North, East, </w:t>
      </w:r>
      <w:proofErr w:type="gramStart"/>
      <w:r w:rsidRPr="00F6218C">
        <w:t>South West</w:t>
      </w:r>
      <w:proofErr w:type="gramEnd"/>
      <w:r w:rsidRPr="00F6218C">
        <w:t>) using the main roads as the boundaries</w:t>
      </w:r>
    </w:p>
    <w:p w14:paraId="5FCDDBDE" w14:textId="77777777" w:rsidR="006F718A" w:rsidRPr="00F6218C" w:rsidRDefault="006F718A" w:rsidP="00DC18AD">
      <w:pPr>
        <w:pStyle w:val="BodyText"/>
        <w:ind w:left="1440" w:hanging="1440"/>
      </w:pPr>
      <w:r w:rsidRPr="00F6218C">
        <w:rPr>
          <w:b/>
          <w:bCs/>
        </w:rPr>
        <w:t>Option 4:</w:t>
      </w:r>
      <w:r w:rsidRPr="00F6218C">
        <w:rPr>
          <w:b/>
          <w:bCs/>
        </w:rPr>
        <w:tab/>
      </w:r>
      <w:r w:rsidRPr="00F6218C">
        <w:t>Create five wards (</w:t>
      </w:r>
      <w:proofErr w:type="spellStart"/>
      <w:r w:rsidRPr="00F6218C">
        <w:t>Maintown</w:t>
      </w:r>
      <w:proofErr w:type="spellEnd"/>
      <w:r w:rsidRPr="00F6218C">
        <w:t xml:space="preserve">-one, </w:t>
      </w:r>
      <w:proofErr w:type="spellStart"/>
      <w:r w:rsidRPr="00F6218C">
        <w:t>Maintown</w:t>
      </w:r>
      <w:proofErr w:type="spellEnd"/>
      <w:r w:rsidRPr="00F6218C">
        <w:t>-two, West, East, South) using the town boundaries and main roads as boundaries</w:t>
      </w:r>
    </w:p>
    <w:p w14:paraId="7778B8CC" w14:textId="77777777" w:rsidR="006F718A" w:rsidRPr="00F6218C" w:rsidRDefault="006F718A" w:rsidP="00E72994">
      <w:pPr>
        <w:pStyle w:val="BodyText"/>
      </w:pPr>
      <w:r w:rsidRPr="00F6218C">
        <w:rPr>
          <w:b/>
        </w:rPr>
        <w:t>Option 5:</w:t>
      </w:r>
      <w:r w:rsidRPr="00F6218C">
        <w:tab/>
        <w:t>No wards</w:t>
      </w:r>
    </w:p>
    <w:p w14:paraId="6D56728D" w14:textId="77777777" w:rsidR="006F718A" w:rsidRPr="00E260BC" w:rsidRDefault="006F718A" w:rsidP="00E72994">
      <w:pPr>
        <w:pStyle w:val="BodyText"/>
      </w:pPr>
      <w:r w:rsidRPr="00E260BC">
        <w:t>The attached maps indicate the options as noted above.</w:t>
      </w:r>
    </w:p>
    <w:p w14:paraId="28758296" w14:textId="77777777" w:rsidR="006F718A" w:rsidRPr="00E260BC" w:rsidRDefault="006F718A" w:rsidP="00E72994">
      <w:pPr>
        <w:pStyle w:val="BodyText"/>
      </w:pPr>
      <w:r w:rsidRPr="00E260BC">
        <w:t>Also under consideration will be the number of councillors for each ward and the district. For example, it may be that fewer councillors will provide good representation and may result in financial savings and more effective and efficient decision making.</w:t>
      </w:r>
    </w:p>
    <w:p w14:paraId="3F1F759B" w14:textId="77777777" w:rsidR="006F718A" w:rsidRPr="00E260BC" w:rsidRDefault="006F718A" w:rsidP="00E72994">
      <w:pPr>
        <w:pStyle w:val="BodyText"/>
      </w:pPr>
      <w:r w:rsidRPr="00E260BC">
        <w:t xml:space="preserve">The names of the wards will also be considered. For example, rather than </w:t>
      </w:r>
      <w:r>
        <w:t>W</w:t>
      </w:r>
      <w:r w:rsidRPr="00E260BC">
        <w:t xml:space="preserve">est, </w:t>
      </w:r>
      <w:r>
        <w:t>N</w:t>
      </w:r>
      <w:r w:rsidRPr="00E260BC">
        <w:t xml:space="preserve">orth, </w:t>
      </w:r>
      <w:r>
        <w:t>E</w:t>
      </w:r>
      <w:r w:rsidRPr="00E260BC">
        <w:t xml:space="preserve">ast, etc., it may be preferable to use the names of localities, or the names of </w:t>
      </w:r>
      <w:r>
        <w:t xml:space="preserve">Aboriginal or </w:t>
      </w:r>
      <w:r w:rsidRPr="00E260BC">
        <w:t>pioneering families in the district.</w:t>
      </w:r>
    </w:p>
    <w:p w14:paraId="34EF8F3B" w14:textId="77777777" w:rsidR="006F718A" w:rsidRPr="00E260BC" w:rsidRDefault="006F718A" w:rsidP="007861C2">
      <w:pPr>
        <w:pStyle w:val="AttachmentHeading"/>
      </w:pPr>
      <w:bookmarkStart w:id="29" w:name="_Toc371324957"/>
      <w:bookmarkStart w:id="30" w:name="_Toc371329573"/>
      <w:bookmarkStart w:id="31" w:name="_Toc374008360"/>
      <w:r w:rsidRPr="00E260BC">
        <w:t>Public submissions</w:t>
      </w:r>
      <w:bookmarkEnd w:id="29"/>
      <w:bookmarkEnd w:id="30"/>
      <w:bookmarkEnd w:id="31"/>
    </w:p>
    <w:p w14:paraId="65568EB1" w14:textId="77777777" w:rsidR="006F718A" w:rsidRPr="00E260BC" w:rsidRDefault="006F718A" w:rsidP="00E72994">
      <w:pPr>
        <w:pStyle w:val="BodyText"/>
      </w:pPr>
      <w:r w:rsidRPr="00E260BC">
        <w:t>Members of the community are invited to make a written submission about any aspect of ward boundaries and representation and lodge it at:</w:t>
      </w:r>
    </w:p>
    <w:p w14:paraId="44AD0859" w14:textId="77777777" w:rsidR="006F718A" w:rsidRPr="00E260BC" w:rsidRDefault="006F718A" w:rsidP="00C30557">
      <w:pPr>
        <w:pStyle w:val="BodyText2"/>
        <w:spacing w:before="120" w:line="276" w:lineRule="auto"/>
      </w:pPr>
      <w:r w:rsidRPr="00E260BC">
        <w:t>Shire of Bottlebrush</w:t>
      </w:r>
      <w:r w:rsidRPr="00E260BC">
        <w:br w:type="textWrapping" w:clear="all"/>
        <w:t>3 Read Road</w:t>
      </w:r>
      <w:r w:rsidRPr="00E260BC">
        <w:br w:type="textWrapping" w:clear="all"/>
        <w:t xml:space="preserve">BOTTLEBRUSH WA </w:t>
      </w:r>
    </w:p>
    <w:p w14:paraId="3D261553" w14:textId="77777777" w:rsidR="006F718A" w:rsidRPr="00E260BC" w:rsidRDefault="006F718A" w:rsidP="00E72994">
      <w:pPr>
        <w:pStyle w:val="BodyText"/>
      </w:pPr>
      <w:r w:rsidRPr="00E260BC">
        <w:t>Email: [Insert email address]</w:t>
      </w:r>
    </w:p>
    <w:p w14:paraId="790CE691" w14:textId="77777777" w:rsidR="006F718A" w:rsidRPr="00E260BC" w:rsidRDefault="006F718A" w:rsidP="00E72994">
      <w:pPr>
        <w:pStyle w:val="BodyText"/>
      </w:pPr>
      <w:r w:rsidRPr="00E260BC">
        <w:t xml:space="preserve">Submissions will also be accepted by email: Bottlebrush@ [Insert address] </w:t>
      </w:r>
    </w:p>
    <w:p w14:paraId="7EF64B92" w14:textId="77777777" w:rsidR="006F718A" w:rsidRPr="00E260BC" w:rsidRDefault="006F718A" w:rsidP="00E72994">
      <w:pPr>
        <w:pStyle w:val="BodyText"/>
      </w:pPr>
      <w:r w:rsidRPr="00E260BC">
        <w:t>All submissions must be received by 5pm on [Insert day and date]</w:t>
      </w:r>
    </w:p>
    <w:p w14:paraId="49BE2CD4" w14:textId="77777777" w:rsidR="006F718A" w:rsidRPr="00E260BC" w:rsidRDefault="006F718A" w:rsidP="00E72994">
      <w:pPr>
        <w:pStyle w:val="BodyText"/>
      </w:pPr>
      <w:r w:rsidRPr="00E260BC">
        <w:t>Thank you for your interest and involvement in this review. Council welcomes your comments on any matters that may assist it to make informed and responsible decisions for the benefit of the people of the Shire of Bottlebrush.</w:t>
      </w:r>
    </w:p>
    <w:p w14:paraId="1FCAA68C" w14:textId="77777777" w:rsidR="006F718A" w:rsidRPr="00E260BC" w:rsidRDefault="006F718A" w:rsidP="00E72994">
      <w:pPr>
        <w:pStyle w:val="BodyText"/>
      </w:pPr>
      <w:r w:rsidRPr="00E260BC">
        <w:lastRenderedPageBreak/>
        <w:t>Councillor [Insert name]</w:t>
      </w:r>
      <w:r w:rsidRPr="00E260BC">
        <w:tab/>
        <w:t>[Insert name]</w:t>
      </w:r>
    </w:p>
    <w:p w14:paraId="1BAD7C79" w14:textId="77777777" w:rsidR="00153DB6" w:rsidRDefault="006F718A" w:rsidP="00E72994">
      <w:pPr>
        <w:pStyle w:val="BodyText"/>
        <w:sectPr w:rsidR="00153DB6" w:rsidSect="009731AF">
          <w:pgSz w:w="11900" w:h="16840" w:code="9"/>
          <w:pgMar w:top="1985" w:right="1134" w:bottom="1134" w:left="1134" w:header="567" w:footer="145" w:gutter="0"/>
          <w:cols w:space="567"/>
          <w:docGrid w:linePitch="326"/>
        </w:sectPr>
      </w:pPr>
      <w:r w:rsidRPr="00E260BC">
        <w:t>PRESIDENT</w:t>
      </w:r>
      <w:r w:rsidRPr="00E260BC">
        <w:tab/>
        <w:t>CHIEF EXECUTIVE OFFICER</w:t>
      </w:r>
    </w:p>
    <w:p w14:paraId="1D02C6A3" w14:textId="77777777" w:rsidR="00F84DC1" w:rsidRPr="001E0777" w:rsidRDefault="00F84DC1" w:rsidP="00153DB6">
      <w:pPr>
        <w:pStyle w:val="Heading2"/>
        <w:spacing w:before="120" w:after="120"/>
        <w:ind w:left="0" w:firstLine="0"/>
        <w:rPr>
          <w:szCs w:val="30"/>
        </w:rPr>
      </w:pPr>
      <w:bookmarkStart w:id="32" w:name="_Toc167871781"/>
      <w:bookmarkStart w:id="33" w:name="_Toc232593769"/>
      <w:r w:rsidRPr="001E0777">
        <w:rPr>
          <w:szCs w:val="30"/>
        </w:rPr>
        <w:lastRenderedPageBreak/>
        <w:t>Attachment 3: Example Assessment of Options</w:t>
      </w:r>
      <w:bookmarkEnd w:id="32"/>
      <w:bookmarkEnd w:id="33"/>
    </w:p>
    <w:p w14:paraId="0E8B1A02" w14:textId="77777777" w:rsidR="00F84DC1" w:rsidRPr="00E260BC" w:rsidRDefault="00F84DC1" w:rsidP="00F84DC1">
      <w:pPr>
        <w:spacing w:before="120"/>
      </w:pPr>
      <w:r w:rsidRPr="00E260BC">
        <w:t xml:space="preserve">A range of options will need to be developed as part of the review. It is essential that Council consider each option against the five prescribed factors (community of interest, physical and topographic features, demographic trends, economic factors, </w:t>
      </w:r>
      <w:r>
        <w:t xml:space="preserve">and </w:t>
      </w:r>
      <w:r w:rsidRPr="00E260BC">
        <w:t>ratio of councillors to electors in the various ward). This will enable the Council to determine objectively which option best reflects the characteristics and needs of their local community.</w:t>
      </w:r>
    </w:p>
    <w:p w14:paraId="09717A73" w14:textId="77777777" w:rsidR="00F84DC1" w:rsidRPr="00E260BC" w:rsidRDefault="00F84DC1" w:rsidP="00F84DC1">
      <w:pPr>
        <w:spacing w:before="120"/>
      </w:pPr>
      <w:r w:rsidRPr="00E260BC">
        <w:t>The following example is based on a hypothetical local government. In addition to the current situation, several options have been developed for three wards, four wards, five wards and no wards. Each option also includes several alternative representation scenarios.</w:t>
      </w:r>
    </w:p>
    <w:p w14:paraId="61733856" w14:textId="77777777" w:rsidR="00F84DC1" w:rsidRPr="00E260BC" w:rsidRDefault="00F84DC1" w:rsidP="00F84DC1">
      <w:pPr>
        <w:spacing w:before="120"/>
      </w:pPr>
      <w:r w:rsidRPr="00E260BC">
        <w:t xml:space="preserve">Deposited plans, or </w:t>
      </w:r>
      <w:proofErr w:type="gramStart"/>
      <w:r w:rsidRPr="00E260BC">
        <w:t>high quality</w:t>
      </w:r>
      <w:proofErr w:type="gramEnd"/>
      <w:r w:rsidRPr="00E260BC">
        <w:t xml:space="preserve"> maps</w:t>
      </w:r>
      <w:r>
        <w:t>,</w:t>
      </w:r>
      <w:r w:rsidRPr="00E260BC">
        <w:t xml:space="preserve"> indicating the different options are to be included in the assessment.</w:t>
      </w:r>
    </w:p>
    <w:p w14:paraId="4517BAED" w14:textId="77777777" w:rsidR="00944824" w:rsidRDefault="00F84DC1" w:rsidP="00153DB6">
      <w:pPr>
        <w:spacing w:before="120"/>
        <w:sectPr w:rsidR="00944824" w:rsidSect="009731AF">
          <w:pgSz w:w="11900" w:h="16840" w:code="9"/>
          <w:pgMar w:top="1985" w:right="1134" w:bottom="1134" w:left="1134" w:header="567" w:footer="145" w:gutter="0"/>
          <w:cols w:space="567"/>
          <w:docGrid w:linePitch="326"/>
        </w:sectPr>
      </w:pPr>
      <w:r w:rsidRPr="00E260BC">
        <w:t xml:space="preserve">In this example the </w:t>
      </w:r>
      <w:proofErr w:type="gramStart"/>
      <w:r w:rsidRPr="00E260BC">
        <w:t>three ward</w:t>
      </w:r>
      <w:proofErr w:type="gramEnd"/>
      <w:r w:rsidRPr="00E260BC">
        <w:t xml:space="preserve"> option proves to be the </w:t>
      </w:r>
      <w:r>
        <w:t>most suitable</w:t>
      </w:r>
      <w:r w:rsidRPr="00E260BC">
        <w:t xml:space="preserve"> one for this particular local government.</w:t>
      </w:r>
    </w:p>
    <w:p w14:paraId="067456E6" w14:textId="77777777" w:rsidR="007D7562" w:rsidRPr="00D767F4" w:rsidRDefault="007D7562" w:rsidP="007942AF">
      <w:pPr>
        <w:pStyle w:val="Heading3"/>
      </w:pPr>
      <w:bookmarkStart w:id="34" w:name="_Toc167871782"/>
      <w:bookmarkStart w:id="35" w:name="_Toc232593770"/>
      <w:r w:rsidRPr="00D767F4">
        <w:lastRenderedPageBreak/>
        <w:t>Features of the District</w:t>
      </w:r>
      <w:bookmarkEnd w:id="34"/>
      <w:bookmarkEnd w:id="35"/>
    </w:p>
    <w:p w14:paraId="38365EB1" w14:textId="77777777" w:rsidR="007D7562" w:rsidRPr="007D7562" w:rsidRDefault="007D7562" w:rsidP="007861C2">
      <w:pPr>
        <w:pStyle w:val="AttachmentHeading"/>
      </w:pPr>
      <w:r w:rsidRPr="007D7562">
        <w:t>Community of interest</w:t>
      </w:r>
    </w:p>
    <w:p w14:paraId="18DB7B6E" w14:textId="77777777" w:rsidR="007D7562" w:rsidRPr="00E260BC" w:rsidRDefault="007D7562" w:rsidP="00E72994">
      <w:pPr>
        <w:pStyle w:val="BodyText"/>
      </w:pPr>
      <w:proofErr w:type="spellStart"/>
      <w:r w:rsidRPr="00E260BC">
        <w:t>Maintown</w:t>
      </w:r>
      <w:proofErr w:type="spellEnd"/>
      <w:r w:rsidRPr="00E260BC">
        <w:t xml:space="preserve">-one and </w:t>
      </w:r>
      <w:proofErr w:type="spellStart"/>
      <w:r w:rsidRPr="00E260BC">
        <w:t>Maintown</w:t>
      </w:r>
      <w:proofErr w:type="spellEnd"/>
      <w:r w:rsidRPr="00E260BC">
        <w:t xml:space="preserve">-two are the service and commercial centres of the </w:t>
      </w:r>
      <w:proofErr w:type="gramStart"/>
      <w:r w:rsidRPr="00E260BC">
        <w:t>district</w:t>
      </w:r>
      <w:proofErr w:type="gramEnd"/>
      <w:r w:rsidRPr="00E260BC">
        <w:t xml:space="preserve"> and the residents use both towns. </w:t>
      </w:r>
      <w:proofErr w:type="spellStart"/>
      <w:r w:rsidRPr="00E260BC">
        <w:t>Maintown</w:t>
      </w:r>
      <w:proofErr w:type="spellEnd"/>
      <w:r w:rsidRPr="00E260BC">
        <w:t xml:space="preserve">-one has a district high school, a hall, and football, cricket, netball and tennis facilities. </w:t>
      </w:r>
      <w:proofErr w:type="spellStart"/>
      <w:r w:rsidRPr="00E260BC">
        <w:t>Maintown</w:t>
      </w:r>
      <w:proofErr w:type="spellEnd"/>
      <w:r w:rsidRPr="00E260BC">
        <w:t xml:space="preserve">-two has a primary school and a recreation centre used for squash, basketball and volleyball. There is a general store at </w:t>
      </w:r>
      <w:proofErr w:type="spellStart"/>
      <w:r w:rsidRPr="00E260BC">
        <w:t>Quickgrowsite</w:t>
      </w:r>
      <w:proofErr w:type="spellEnd"/>
      <w:r w:rsidRPr="00E260BC">
        <w:t>.</w:t>
      </w:r>
    </w:p>
    <w:p w14:paraId="371AD73F" w14:textId="77777777" w:rsidR="007D7562" w:rsidRPr="00E260BC" w:rsidRDefault="007D7562" w:rsidP="00E72994">
      <w:pPr>
        <w:pStyle w:val="BodyText"/>
      </w:pPr>
      <w:r w:rsidRPr="00E260BC">
        <w:t>Outside the towns there are communities of interest of broad acre farmers, pastoralists and those involved in the mining activities.</w:t>
      </w:r>
    </w:p>
    <w:p w14:paraId="1BC04CC7" w14:textId="77777777" w:rsidR="007D7562" w:rsidRPr="007D7562" w:rsidRDefault="007D7562" w:rsidP="007861C2">
      <w:pPr>
        <w:pStyle w:val="AttachmentHeading"/>
      </w:pPr>
      <w:r w:rsidRPr="007D7562">
        <w:t>Physical and topographic features</w:t>
      </w:r>
    </w:p>
    <w:p w14:paraId="3B4E2D4F" w14:textId="77777777" w:rsidR="007D7562" w:rsidRPr="00E260BC" w:rsidRDefault="007D7562" w:rsidP="00E72994">
      <w:pPr>
        <w:pStyle w:val="BodyText"/>
      </w:pPr>
      <w:r w:rsidRPr="00E260BC">
        <w:t>The local government has three arterial roads:</w:t>
      </w:r>
    </w:p>
    <w:p w14:paraId="412D0053" w14:textId="77777777" w:rsidR="007D7562" w:rsidRPr="00E260BC" w:rsidRDefault="007D7562" w:rsidP="007D7562">
      <w:pPr>
        <w:pStyle w:val="List"/>
        <w:spacing w:line="276" w:lineRule="auto"/>
      </w:pPr>
      <w:r w:rsidRPr="00E260BC">
        <w:t>•</w:t>
      </w:r>
      <w:r w:rsidRPr="00E260BC">
        <w:tab/>
        <w:t>Main Road that bisects the district</w:t>
      </w:r>
    </w:p>
    <w:p w14:paraId="767234B5" w14:textId="77777777" w:rsidR="007D7562" w:rsidRPr="00E260BC" w:rsidRDefault="007D7562" w:rsidP="007D7562">
      <w:pPr>
        <w:pStyle w:val="List"/>
        <w:spacing w:line="276" w:lineRule="auto"/>
      </w:pPr>
      <w:r w:rsidRPr="00E260BC">
        <w:t>•</w:t>
      </w:r>
      <w:r w:rsidRPr="00E260BC">
        <w:tab/>
        <w:t>Beach Road that runs from the south west corner to main road</w:t>
      </w:r>
    </w:p>
    <w:p w14:paraId="165D0BAD" w14:textId="77777777" w:rsidR="007D7562" w:rsidRPr="00E260BC" w:rsidRDefault="007D7562" w:rsidP="007D7562">
      <w:pPr>
        <w:pStyle w:val="List"/>
        <w:spacing w:line="276" w:lineRule="auto"/>
      </w:pPr>
      <w:r w:rsidRPr="00E260BC">
        <w:t>•</w:t>
      </w:r>
      <w:r w:rsidRPr="00E260BC">
        <w:tab/>
        <w:t>Bay Road that runs from main road to the north east corner of the Shire.</w:t>
      </w:r>
    </w:p>
    <w:p w14:paraId="0A95B282" w14:textId="77777777" w:rsidR="007D7562" w:rsidRPr="00E260BC" w:rsidRDefault="007D7562" w:rsidP="00E72994">
      <w:pPr>
        <w:pStyle w:val="BodyText"/>
      </w:pPr>
      <w:r w:rsidRPr="00E260BC">
        <w:t>A river bisects the district from north to south.</w:t>
      </w:r>
    </w:p>
    <w:p w14:paraId="2BEDE3B8" w14:textId="77777777" w:rsidR="007D7562" w:rsidRPr="007D7562" w:rsidRDefault="007D7562" w:rsidP="007861C2">
      <w:pPr>
        <w:pStyle w:val="AttachmentHeading"/>
      </w:pPr>
      <w:r w:rsidRPr="007D7562">
        <w:t>Demographic trends</w:t>
      </w:r>
    </w:p>
    <w:p w14:paraId="6045D00D" w14:textId="77777777" w:rsidR="007D7562" w:rsidRPr="00E260BC" w:rsidRDefault="007D7562" w:rsidP="00E72994">
      <w:pPr>
        <w:pStyle w:val="BodyText"/>
      </w:pPr>
      <w:r w:rsidRPr="00E260BC">
        <w:t xml:space="preserve">The population of </w:t>
      </w:r>
      <w:proofErr w:type="spellStart"/>
      <w:r w:rsidRPr="00E260BC">
        <w:t>Maintown</w:t>
      </w:r>
      <w:proofErr w:type="spellEnd"/>
      <w:r w:rsidRPr="00E260BC">
        <w:t xml:space="preserve">-one is declining but is increasing slowly in </w:t>
      </w:r>
      <w:proofErr w:type="spellStart"/>
      <w:r w:rsidRPr="00E260BC">
        <w:t>Maintown</w:t>
      </w:r>
      <w:proofErr w:type="spellEnd"/>
      <w:r w:rsidRPr="00E260BC">
        <w:t>-two. The southern part of the district is experiencing a growth in population.</w:t>
      </w:r>
    </w:p>
    <w:p w14:paraId="714B6420" w14:textId="77777777" w:rsidR="007D7562" w:rsidRPr="007D7562" w:rsidRDefault="007D7562" w:rsidP="007861C2">
      <w:pPr>
        <w:pStyle w:val="AttachmentHeading"/>
      </w:pPr>
      <w:r w:rsidRPr="007D7562">
        <w:t>Economic factors</w:t>
      </w:r>
    </w:p>
    <w:p w14:paraId="744D24EB" w14:textId="77777777" w:rsidR="007D7562" w:rsidRPr="00E260BC" w:rsidRDefault="007D7562" w:rsidP="00E72994">
      <w:pPr>
        <w:pStyle w:val="BodyText"/>
      </w:pPr>
      <w:r w:rsidRPr="00E260BC">
        <w:t xml:space="preserve">An intensive agricultural activity has emerged in the southern area of the district.  There has been a reduction in pastoral activity with broad acre wheat farming replacing it.  </w:t>
      </w:r>
    </w:p>
    <w:p w14:paraId="217553B3" w14:textId="77777777" w:rsidR="00944824" w:rsidRDefault="007D7562" w:rsidP="00E72994">
      <w:pPr>
        <w:pStyle w:val="BodyText"/>
        <w:sectPr w:rsidR="00944824" w:rsidSect="009731AF">
          <w:pgSz w:w="11900" w:h="16840" w:code="9"/>
          <w:pgMar w:top="1985" w:right="1134" w:bottom="1134" w:left="1134" w:header="567" w:footer="145" w:gutter="0"/>
          <w:cols w:space="567"/>
          <w:docGrid w:linePitch="326"/>
        </w:sectPr>
      </w:pPr>
      <w:r w:rsidRPr="00E260BC">
        <w:t>Whil</w:t>
      </w:r>
      <w:r>
        <w:t>e</w:t>
      </w:r>
      <w:r w:rsidRPr="00E260BC">
        <w:t xml:space="preserve"> the area of wheat farming has increased, the number of farms has reduced considerably, with many of the properties being bought up by several agricultural corporations. The local government is planning to release 10 light industrial lots on the outskirts of </w:t>
      </w:r>
      <w:proofErr w:type="spellStart"/>
      <w:r w:rsidRPr="00E260BC">
        <w:t>Maintown</w:t>
      </w:r>
      <w:proofErr w:type="spellEnd"/>
      <w:r w:rsidRPr="00E260BC">
        <w:t>-two in two years’ time.</w:t>
      </w:r>
    </w:p>
    <w:p w14:paraId="44C50ED6" w14:textId="77777777" w:rsidR="007D7562" w:rsidRPr="00E260BC" w:rsidRDefault="007D7562" w:rsidP="007861C2">
      <w:pPr>
        <w:pStyle w:val="AttachmentHeading"/>
      </w:pPr>
      <w:r w:rsidRPr="00E260BC">
        <w:lastRenderedPageBreak/>
        <w:t>Ratio of councillors to electors</w:t>
      </w:r>
    </w:p>
    <w:p w14:paraId="218D23BC" w14:textId="45E29B87" w:rsidR="007D7562" w:rsidRDefault="007D7562" w:rsidP="00E72994">
      <w:pPr>
        <w:pStyle w:val="BodyText"/>
      </w:pPr>
      <w:r w:rsidRPr="00E260BC">
        <w:t>The current situation is as follows:</w:t>
      </w:r>
    </w:p>
    <w:p w14:paraId="31636430" w14:textId="77777777" w:rsidR="00311FEA" w:rsidRPr="002E4952" w:rsidRDefault="00311FEA" w:rsidP="007861C2">
      <w:pPr>
        <w:pStyle w:val="AttachmentHeading"/>
      </w:pPr>
      <w:r w:rsidRPr="002E4952">
        <w:t>Table: Shire of Bottlebrush councillor to elector ratios – current situation</w:t>
      </w:r>
    </w:p>
    <w:tbl>
      <w:tblPr>
        <w:tblStyle w:val="TableLightGreen-DoubleHeader"/>
        <w:tblW w:w="8534" w:type="dxa"/>
        <w:tblInd w:w="1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1E0" w:firstRow="1" w:lastRow="1" w:firstColumn="1" w:lastColumn="1" w:noHBand="0" w:noVBand="0"/>
        <w:tblCaption w:val="Shire of Bottlebrush councillor to elector ratios – current situation"/>
        <w:tblDescription w:val="Shire of Bottlebrush councillor to elector ratios – current situation"/>
      </w:tblPr>
      <w:tblGrid>
        <w:gridCol w:w="1336"/>
        <w:gridCol w:w="1731"/>
        <w:gridCol w:w="1645"/>
        <w:gridCol w:w="1901"/>
        <w:gridCol w:w="1921"/>
      </w:tblGrid>
      <w:tr w:rsidR="00311FEA" w:rsidRPr="00E260BC" w14:paraId="7A6B7516" w14:textId="77777777" w:rsidTr="00C27801">
        <w:trPr>
          <w:cnfStyle w:val="100000000000" w:firstRow="1" w:lastRow="0" w:firstColumn="0" w:lastColumn="0" w:oddVBand="0" w:evenVBand="0" w:oddHBand="0" w:evenHBand="0" w:firstRowFirstColumn="0" w:firstRowLastColumn="0" w:lastRowFirstColumn="0" w:lastRowLastColumn="0"/>
          <w:trHeight w:hRule="exact" w:val="816"/>
        </w:trPr>
        <w:tc>
          <w:tcPr>
            <w:cnfStyle w:val="001000000000" w:firstRow="0" w:lastRow="0" w:firstColumn="1" w:lastColumn="0" w:oddVBand="0" w:evenVBand="0" w:oddHBand="0" w:evenHBand="0" w:firstRowFirstColumn="0" w:firstRowLastColumn="0" w:lastRowFirstColumn="0" w:lastRowLastColumn="0"/>
            <w:tcW w:w="1336"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4D074A25" w14:textId="77777777" w:rsidR="00311FEA" w:rsidRPr="00E260BC" w:rsidRDefault="00311FEA" w:rsidP="00F6218C">
            <w:pPr>
              <w:pStyle w:val="TableHeader"/>
              <w:ind w:left="0"/>
              <w:jc w:val="center"/>
            </w:pPr>
            <w:r w:rsidRPr="00E260BC">
              <w:t>Ward</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2BB45CF0" w14:textId="77777777" w:rsidR="00311FEA" w:rsidRPr="00E260BC" w:rsidRDefault="00311FEA" w:rsidP="00F6218C">
            <w:pPr>
              <w:pStyle w:val="TableHeader"/>
              <w:ind w:left="0"/>
              <w:jc w:val="center"/>
              <w:cnfStyle w:val="100000000000" w:firstRow="1" w:lastRow="0" w:firstColumn="0" w:lastColumn="0" w:oddVBand="0" w:evenVBand="0" w:oddHBand="0" w:evenHBand="0" w:firstRowFirstColumn="0" w:firstRowLastColumn="0" w:lastRowFirstColumn="0" w:lastRowLastColumn="0"/>
            </w:pPr>
            <w:r w:rsidRPr="00E260BC">
              <w:t>Number of</w:t>
            </w:r>
          </w:p>
          <w:p w14:paraId="415E2174" w14:textId="77777777" w:rsidR="00311FEA" w:rsidRPr="00E260BC" w:rsidRDefault="00311FEA" w:rsidP="00F6218C">
            <w:pPr>
              <w:pStyle w:val="TableHeader"/>
              <w:ind w:left="0"/>
              <w:jc w:val="center"/>
              <w:cnfStyle w:val="100000000000" w:firstRow="1" w:lastRow="0" w:firstColumn="0" w:lastColumn="0" w:oddVBand="0" w:evenVBand="0" w:oddHBand="0" w:evenHBand="0" w:firstRowFirstColumn="0" w:firstRowLastColumn="0" w:lastRowFirstColumn="0" w:lastRowLastColumn="0"/>
            </w:pPr>
            <w:r w:rsidRPr="00E260BC">
              <w:t>Councillors</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533636CE" w14:textId="77777777" w:rsidR="00311FEA" w:rsidRPr="00E260BC" w:rsidRDefault="00311FEA" w:rsidP="00F6218C">
            <w:pPr>
              <w:pStyle w:val="TableHeader"/>
              <w:ind w:left="0"/>
              <w:jc w:val="center"/>
              <w:cnfStyle w:val="100000000000" w:firstRow="1" w:lastRow="0" w:firstColumn="0" w:lastColumn="0" w:oddVBand="0" w:evenVBand="0" w:oddHBand="0" w:evenHBand="0" w:firstRowFirstColumn="0" w:firstRowLastColumn="0" w:lastRowFirstColumn="0" w:lastRowLastColumn="0"/>
            </w:pPr>
            <w:r w:rsidRPr="00E260BC">
              <w:t xml:space="preserve">Number </w:t>
            </w:r>
            <w:r w:rsidRPr="00E260BC">
              <w:br w:type="textWrapping" w:clear="all"/>
              <w:t>of Electors</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61E16A9B" w14:textId="77777777" w:rsidR="00311FEA" w:rsidRPr="00E260BC" w:rsidRDefault="00311FEA" w:rsidP="00F6218C">
            <w:pPr>
              <w:pStyle w:val="TableHeader"/>
              <w:ind w:left="0"/>
              <w:jc w:val="center"/>
              <w:cnfStyle w:val="100000000000" w:firstRow="1" w:lastRow="0" w:firstColumn="0" w:lastColumn="0" w:oddVBand="0" w:evenVBand="0" w:oddHBand="0" w:evenHBand="0" w:firstRowFirstColumn="0" w:firstRowLastColumn="0" w:lastRowFirstColumn="0" w:lastRowLastColumn="0"/>
            </w:pPr>
            <w:r w:rsidRPr="00E260BC">
              <w:t>Councillor</w:t>
            </w:r>
            <w:r>
              <w:t xml:space="preserve"> to</w:t>
            </w:r>
          </w:p>
          <w:p w14:paraId="1FC39A1F" w14:textId="77777777" w:rsidR="00311FEA" w:rsidRPr="00E260BC" w:rsidRDefault="00311FEA" w:rsidP="00F6218C">
            <w:pPr>
              <w:pStyle w:val="TableHeader"/>
              <w:ind w:left="0"/>
              <w:jc w:val="center"/>
              <w:cnfStyle w:val="100000000000" w:firstRow="1" w:lastRow="0" w:firstColumn="0" w:lastColumn="0" w:oddVBand="0" w:evenVBand="0" w:oddHBand="0" w:evenHBand="0" w:firstRowFirstColumn="0" w:firstRowLastColumn="0" w:lastRowFirstColumn="0" w:lastRowLastColumn="0"/>
            </w:pPr>
            <w:r w:rsidRPr="00E260BC">
              <w:t>Elector Ratio</w:t>
            </w:r>
          </w:p>
        </w:tc>
        <w:tc>
          <w:tcPr>
            <w:tcW w:w="1921"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2DFC5AA0" w14:textId="77777777" w:rsidR="00311FEA" w:rsidRPr="00E260BC" w:rsidRDefault="00311FEA" w:rsidP="00F6218C">
            <w:pPr>
              <w:pStyle w:val="TableHeader"/>
              <w:ind w:left="0"/>
              <w:jc w:val="center"/>
              <w:cnfStyle w:val="100000000000" w:firstRow="1" w:lastRow="0" w:firstColumn="0" w:lastColumn="0" w:oddVBand="0" w:evenVBand="0" w:oddHBand="0" w:evenHBand="0" w:firstRowFirstColumn="0" w:firstRowLastColumn="0" w:lastRowFirstColumn="0" w:lastRowLastColumn="0"/>
            </w:pPr>
            <w:r w:rsidRPr="00E260BC">
              <w:t>% Ratio</w:t>
            </w:r>
          </w:p>
          <w:p w14:paraId="452D6AEA" w14:textId="77777777" w:rsidR="00311FEA" w:rsidRPr="00E260BC" w:rsidRDefault="00311FEA" w:rsidP="00F6218C">
            <w:pPr>
              <w:pStyle w:val="TableHeader"/>
              <w:ind w:left="0"/>
              <w:jc w:val="center"/>
              <w:cnfStyle w:val="100000000000" w:firstRow="1" w:lastRow="0" w:firstColumn="0" w:lastColumn="0" w:oddVBand="0" w:evenVBand="0" w:oddHBand="0" w:evenHBand="0" w:firstRowFirstColumn="0" w:firstRowLastColumn="0" w:lastRowFirstColumn="0" w:lastRowLastColumn="0"/>
            </w:pPr>
            <w:r w:rsidRPr="00E260BC">
              <w:t>Deviation</w:t>
            </w:r>
          </w:p>
        </w:tc>
      </w:tr>
      <w:tr w:rsidR="00311FEA" w:rsidRPr="00E260BC" w14:paraId="446B6A4C" w14:textId="77777777" w:rsidTr="00C27801">
        <w:trPr>
          <w:cnfStyle w:val="000000100000" w:firstRow="0" w:lastRow="0" w:firstColumn="0" w:lastColumn="0" w:oddVBand="0" w:evenVBand="0" w:oddHBand="1" w:evenHBand="0" w:firstRowFirstColumn="0" w:firstRowLastColumn="0" w:lastRowFirstColumn="0" w:lastRowLastColumn="0"/>
          <w:trHeight w:val="466"/>
        </w:trPr>
        <w:tc>
          <w:tcPr>
            <w:cnfStyle w:val="001000000000" w:firstRow="0" w:lastRow="0" w:firstColumn="1" w:lastColumn="0" w:oddVBand="0" w:evenVBand="0" w:oddHBand="0" w:evenHBand="0" w:firstRowFirstColumn="0" w:firstRowLastColumn="0" w:lastRowFirstColumn="0" w:lastRowLastColumn="0"/>
            <w:tcW w:w="1336"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0777C448" w14:textId="77777777" w:rsidR="00311FEA" w:rsidRPr="00E260BC" w:rsidRDefault="00311FEA" w:rsidP="000E5506">
            <w:pPr>
              <w:pStyle w:val="Tabletext"/>
              <w:ind w:left="0"/>
            </w:pPr>
            <w:r w:rsidRPr="00E260BC">
              <w:t>West</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tcPr>
          <w:p w14:paraId="18B1B83A" w14:textId="77777777" w:rsidR="00311FEA" w:rsidRPr="00E260BC" w:rsidRDefault="00311FEA" w:rsidP="000E5506">
            <w:pPr>
              <w:pStyle w:val="TableofFigures"/>
              <w:ind w:left="0"/>
              <w:jc w:val="center"/>
              <w:cnfStyle w:val="000000100000" w:firstRow="0" w:lastRow="0" w:firstColumn="0" w:lastColumn="0" w:oddVBand="0" w:evenVBand="0" w:oddHBand="1" w:evenHBand="0" w:firstRowFirstColumn="0" w:firstRowLastColumn="0" w:lastRowFirstColumn="0" w:lastRowLastColumn="0"/>
            </w:pPr>
            <w:r w:rsidRPr="00E260BC">
              <w:t>3</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tcPr>
          <w:p w14:paraId="74F55A24" w14:textId="77777777" w:rsidR="00311FEA" w:rsidRPr="00E260BC" w:rsidRDefault="00311FEA" w:rsidP="000E5506">
            <w:pPr>
              <w:pStyle w:val="TableofFigures"/>
              <w:ind w:left="0"/>
              <w:jc w:val="center"/>
              <w:cnfStyle w:val="000000100000" w:firstRow="0" w:lastRow="0" w:firstColumn="0" w:lastColumn="0" w:oddVBand="0" w:evenVBand="0" w:oddHBand="1" w:evenHBand="0" w:firstRowFirstColumn="0" w:firstRowLastColumn="0" w:lastRowFirstColumn="0" w:lastRowLastColumn="0"/>
            </w:pPr>
            <w:r w:rsidRPr="00E260BC">
              <w:t>675</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tcPr>
          <w:p w14:paraId="03900574" w14:textId="77777777" w:rsidR="00311FEA" w:rsidRPr="00E260BC" w:rsidRDefault="00311FEA" w:rsidP="000E5506">
            <w:pPr>
              <w:pStyle w:val="TableofFigures"/>
              <w:ind w:left="0"/>
              <w:jc w:val="center"/>
              <w:cnfStyle w:val="000000100000" w:firstRow="0" w:lastRow="0" w:firstColumn="0" w:lastColumn="0" w:oddVBand="0" w:evenVBand="0" w:oddHBand="1" w:evenHBand="0" w:firstRowFirstColumn="0" w:firstRowLastColumn="0" w:lastRowFirstColumn="0" w:lastRowLastColumn="0"/>
            </w:pPr>
            <w:r w:rsidRPr="00E260BC">
              <w:t>1:225</w:t>
            </w:r>
          </w:p>
        </w:tc>
        <w:tc>
          <w:tcPr>
            <w:tcW w:w="1921"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472DD5AF" w14:textId="77777777" w:rsidR="00311FEA" w:rsidRPr="00E260BC" w:rsidRDefault="00311FEA" w:rsidP="000E5506">
            <w:pPr>
              <w:pStyle w:val="TableofFigures"/>
              <w:ind w:left="0"/>
              <w:jc w:val="center"/>
              <w:cnfStyle w:val="000000100000" w:firstRow="0" w:lastRow="0" w:firstColumn="0" w:lastColumn="0" w:oddVBand="0" w:evenVBand="0" w:oddHBand="1" w:evenHBand="0" w:firstRowFirstColumn="0" w:firstRowLastColumn="0" w:lastRowFirstColumn="0" w:lastRowLastColumn="0"/>
            </w:pPr>
            <w:r w:rsidRPr="00E260BC">
              <w:t>+21.47%</w:t>
            </w:r>
          </w:p>
        </w:tc>
      </w:tr>
      <w:tr w:rsidR="00311FEA" w:rsidRPr="00E260BC" w14:paraId="340831D2" w14:textId="77777777" w:rsidTr="00C27801">
        <w:trPr>
          <w:cnfStyle w:val="000000010000" w:firstRow="0" w:lastRow="0" w:firstColumn="0" w:lastColumn="0" w:oddVBand="0" w:evenVBand="0" w:oddHBand="0" w:evenHBand="1" w:firstRowFirstColumn="0" w:firstRowLastColumn="0" w:lastRowFirstColumn="0" w:lastRowLastColumn="0"/>
          <w:trHeight w:val="466"/>
        </w:trPr>
        <w:tc>
          <w:tcPr>
            <w:cnfStyle w:val="001000000000" w:firstRow="0" w:lastRow="0" w:firstColumn="1" w:lastColumn="0" w:oddVBand="0" w:evenVBand="0" w:oddHBand="0" w:evenHBand="0" w:firstRowFirstColumn="0" w:firstRowLastColumn="0" w:lastRowFirstColumn="0" w:lastRowLastColumn="0"/>
            <w:tcW w:w="1336"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67D9C9A3" w14:textId="77777777" w:rsidR="00311FEA" w:rsidRPr="00E260BC" w:rsidRDefault="00311FEA" w:rsidP="000E5506">
            <w:pPr>
              <w:pStyle w:val="Tabletext"/>
              <w:ind w:left="0"/>
            </w:pPr>
            <w:r w:rsidRPr="00E260BC">
              <w:t>Central</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tcPr>
          <w:p w14:paraId="29195EDD" w14:textId="77777777" w:rsidR="00311FEA" w:rsidRPr="00E260BC" w:rsidRDefault="00311FEA" w:rsidP="000E5506">
            <w:pPr>
              <w:pStyle w:val="TableofFigures"/>
              <w:ind w:left="0"/>
              <w:jc w:val="center"/>
              <w:cnfStyle w:val="000000010000" w:firstRow="0" w:lastRow="0" w:firstColumn="0" w:lastColumn="0" w:oddVBand="0" w:evenVBand="0" w:oddHBand="0" w:evenHBand="1" w:firstRowFirstColumn="0" w:firstRowLastColumn="0" w:lastRowFirstColumn="0" w:lastRowLastColumn="0"/>
            </w:pPr>
            <w:r w:rsidRPr="00E260BC">
              <w:t>3</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tcPr>
          <w:p w14:paraId="4D59064C" w14:textId="77777777" w:rsidR="00311FEA" w:rsidRPr="00E260BC" w:rsidRDefault="00311FEA" w:rsidP="000E5506">
            <w:pPr>
              <w:pStyle w:val="TableofFigures"/>
              <w:ind w:left="0"/>
              <w:jc w:val="center"/>
              <w:cnfStyle w:val="000000010000" w:firstRow="0" w:lastRow="0" w:firstColumn="0" w:lastColumn="0" w:oddVBand="0" w:evenVBand="0" w:oddHBand="0" w:evenHBand="1" w:firstRowFirstColumn="0" w:firstRowLastColumn="0" w:lastRowFirstColumn="0" w:lastRowLastColumn="0"/>
            </w:pPr>
            <w:r w:rsidRPr="00E260BC">
              <w:t>513</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tcPr>
          <w:p w14:paraId="6B536C6C" w14:textId="77777777" w:rsidR="00311FEA" w:rsidRPr="00E260BC" w:rsidRDefault="00311FEA" w:rsidP="000E5506">
            <w:pPr>
              <w:pStyle w:val="TableofFigures"/>
              <w:ind w:left="0"/>
              <w:jc w:val="center"/>
              <w:cnfStyle w:val="000000010000" w:firstRow="0" w:lastRow="0" w:firstColumn="0" w:lastColumn="0" w:oddVBand="0" w:evenVBand="0" w:oddHBand="0" w:evenHBand="1" w:firstRowFirstColumn="0" w:firstRowLastColumn="0" w:lastRowFirstColumn="0" w:lastRowLastColumn="0"/>
            </w:pPr>
            <w:r w:rsidRPr="00E260BC">
              <w:t>1:171</w:t>
            </w:r>
          </w:p>
        </w:tc>
        <w:tc>
          <w:tcPr>
            <w:tcW w:w="1921"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7A734AC4" w14:textId="77777777" w:rsidR="00311FEA" w:rsidRPr="00E260BC" w:rsidRDefault="00311FEA" w:rsidP="000E5506">
            <w:pPr>
              <w:pStyle w:val="TableofFigures"/>
              <w:ind w:left="0"/>
              <w:jc w:val="center"/>
              <w:cnfStyle w:val="000000010000" w:firstRow="0" w:lastRow="0" w:firstColumn="0" w:lastColumn="0" w:oddVBand="0" w:evenVBand="0" w:oddHBand="0" w:evenHBand="1" w:firstRowFirstColumn="0" w:firstRowLastColumn="0" w:lastRowFirstColumn="0" w:lastRowLastColumn="0"/>
            </w:pPr>
            <w:r w:rsidRPr="00E260BC">
              <w:t>+40.31%</w:t>
            </w:r>
          </w:p>
        </w:tc>
      </w:tr>
      <w:tr w:rsidR="00311FEA" w:rsidRPr="00E260BC" w14:paraId="18580E2F" w14:textId="77777777" w:rsidTr="00C27801">
        <w:trPr>
          <w:cnfStyle w:val="000000100000" w:firstRow="0" w:lastRow="0" w:firstColumn="0" w:lastColumn="0" w:oddVBand="0" w:evenVBand="0" w:oddHBand="1" w:evenHBand="0" w:firstRowFirstColumn="0" w:firstRowLastColumn="0" w:lastRowFirstColumn="0" w:lastRowLastColumn="0"/>
          <w:trHeight w:val="466"/>
        </w:trPr>
        <w:tc>
          <w:tcPr>
            <w:cnfStyle w:val="001000000000" w:firstRow="0" w:lastRow="0" w:firstColumn="1" w:lastColumn="0" w:oddVBand="0" w:evenVBand="0" w:oddHBand="0" w:evenHBand="0" w:firstRowFirstColumn="0" w:firstRowLastColumn="0" w:lastRowFirstColumn="0" w:lastRowLastColumn="0"/>
            <w:tcW w:w="1336"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396C1F6E" w14:textId="77777777" w:rsidR="00311FEA" w:rsidRPr="00E260BC" w:rsidRDefault="00311FEA" w:rsidP="000E5506">
            <w:pPr>
              <w:pStyle w:val="Tabletext"/>
              <w:ind w:left="0"/>
            </w:pPr>
            <w:r w:rsidRPr="00E260BC">
              <w:t>East</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tcPr>
          <w:p w14:paraId="03FE8626" w14:textId="77777777" w:rsidR="00311FEA" w:rsidRPr="00E260BC" w:rsidRDefault="00311FEA" w:rsidP="000E5506">
            <w:pPr>
              <w:pStyle w:val="TableofFigures"/>
              <w:ind w:left="0"/>
              <w:jc w:val="center"/>
              <w:cnfStyle w:val="000000100000" w:firstRow="0" w:lastRow="0" w:firstColumn="0" w:lastColumn="0" w:oddVBand="0" w:evenVBand="0" w:oddHBand="1" w:evenHBand="0" w:firstRowFirstColumn="0" w:firstRowLastColumn="0" w:lastRowFirstColumn="0" w:lastRowLastColumn="0"/>
            </w:pPr>
            <w:r w:rsidRPr="00E260BC">
              <w:t>3</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tcPr>
          <w:p w14:paraId="566D0258" w14:textId="77777777" w:rsidR="00311FEA" w:rsidRPr="00E260BC" w:rsidRDefault="00311FEA" w:rsidP="000E5506">
            <w:pPr>
              <w:pStyle w:val="TableofFigures"/>
              <w:ind w:left="0"/>
              <w:jc w:val="center"/>
              <w:cnfStyle w:val="000000100000" w:firstRow="0" w:lastRow="0" w:firstColumn="0" w:lastColumn="0" w:oddVBand="0" w:evenVBand="0" w:oddHBand="1" w:evenHBand="0" w:firstRowFirstColumn="0" w:firstRowLastColumn="0" w:lastRowFirstColumn="0" w:lastRowLastColumn="0"/>
            </w:pPr>
            <w:r w:rsidRPr="00E260BC">
              <w:t>450</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tcPr>
          <w:p w14:paraId="2EFFE00F" w14:textId="77777777" w:rsidR="00311FEA" w:rsidRPr="00E260BC" w:rsidRDefault="00311FEA" w:rsidP="000E5506">
            <w:pPr>
              <w:pStyle w:val="TableofFigures"/>
              <w:ind w:left="0"/>
              <w:jc w:val="center"/>
              <w:cnfStyle w:val="000000100000" w:firstRow="0" w:lastRow="0" w:firstColumn="0" w:lastColumn="0" w:oddVBand="0" w:evenVBand="0" w:oddHBand="1" w:evenHBand="0" w:firstRowFirstColumn="0" w:firstRowLastColumn="0" w:lastRowFirstColumn="0" w:lastRowLastColumn="0"/>
            </w:pPr>
            <w:r w:rsidRPr="00E260BC">
              <w:t>1:150</w:t>
            </w:r>
          </w:p>
        </w:tc>
        <w:tc>
          <w:tcPr>
            <w:tcW w:w="1921"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29435D1E" w14:textId="77777777" w:rsidR="00311FEA" w:rsidRPr="00E260BC" w:rsidRDefault="00311FEA" w:rsidP="000E5506">
            <w:pPr>
              <w:pStyle w:val="TableofFigures"/>
              <w:ind w:left="0"/>
              <w:jc w:val="center"/>
              <w:cnfStyle w:val="000000100000" w:firstRow="0" w:lastRow="0" w:firstColumn="0" w:lastColumn="0" w:oddVBand="0" w:evenVBand="0" w:oddHBand="1" w:evenHBand="0" w:firstRowFirstColumn="0" w:firstRowLastColumn="0" w:lastRowFirstColumn="0" w:lastRowLastColumn="0"/>
            </w:pPr>
            <w:r w:rsidRPr="00E260BC">
              <w:t>+47.64%</w:t>
            </w:r>
          </w:p>
        </w:tc>
      </w:tr>
      <w:tr w:rsidR="00311FEA" w:rsidRPr="00E260BC" w14:paraId="3D2A4527" w14:textId="77777777" w:rsidTr="00C27801">
        <w:trPr>
          <w:cnfStyle w:val="000000010000" w:firstRow="0" w:lastRow="0" w:firstColumn="0" w:lastColumn="0" w:oddVBand="0" w:evenVBand="0" w:oddHBand="0" w:evenHBand="1" w:firstRowFirstColumn="0" w:firstRowLastColumn="0" w:lastRowFirstColumn="0" w:lastRowLastColumn="0"/>
          <w:trHeight w:val="466"/>
        </w:trPr>
        <w:tc>
          <w:tcPr>
            <w:cnfStyle w:val="001000000000" w:firstRow="0" w:lastRow="0" w:firstColumn="1" w:lastColumn="0" w:oddVBand="0" w:evenVBand="0" w:oddHBand="0" w:evenHBand="0" w:firstRowFirstColumn="0" w:firstRowLastColumn="0" w:lastRowFirstColumn="0" w:lastRowLastColumn="0"/>
            <w:tcW w:w="1336"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0524E317" w14:textId="77777777" w:rsidR="00311FEA" w:rsidRPr="00E260BC" w:rsidRDefault="00311FEA" w:rsidP="000E5506">
            <w:pPr>
              <w:pStyle w:val="Tabletext"/>
              <w:ind w:left="0"/>
            </w:pPr>
            <w:r w:rsidRPr="00E260BC">
              <w:t>South</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tcPr>
          <w:p w14:paraId="73289DCD" w14:textId="77777777" w:rsidR="00311FEA" w:rsidRPr="00E260BC" w:rsidRDefault="00311FEA" w:rsidP="000E5506">
            <w:pPr>
              <w:pStyle w:val="TableofFigures"/>
              <w:ind w:left="0"/>
              <w:jc w:val="center"/>
              <w:cnfStyle w:val="000000010000" w:firstRow="0" w:lastRow="0" w:firstColumn="0" w:lastColumn="0" w:oddVBand="0" w:evenVBand="0" w:oddHBand="0" w:evenHBand="1" w:firstRowFirstColumn="0" w:firstRowLastColumn="0" w:lastRowFirstColumn="0" w:lastRowLastColumn="0"/>
            </w:pPr>
            <w:r w:rsidRPr="00E260BC">
              <w:t>3</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tcPr>
          <w:p w14:paraId="783AC75E" w14:textId="77777777" w:rsidR="00311FEA" w:rsidRPr="00E260BC" w:rsidRDefault="00311FEA" w:rsidP="000E5506">
            <w:pPr>
              <w:pStyle w:val="TableofFigures"/>
              <w:ind w:left="0"/>
              <w:jc w:val="center"/>
              <w:cnfStyle w:val="000000010000" w:firstRow="0" w:lastRow="0" w:firstColumn="0" w:lastColumn="0" w:oddVBand="0" w:evenVBand="0" w:oddHBand="0" w:evenHBand="1" w:firstRowFirstColumn="0" w:firstRowLastColumn="0" w:lastRowFirstColumn="0" w:lastRowLastColumn="0"/>
            </w:pPr>
            <w:r w:rsidRPr="00E260BC">
              <w:t>1,800</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tcPr>
          <w:p w14:paraId="01FF51C5" w14:textId="77777777" w:rsidR="00311FEA" w:rsidRPr="00E260BC" w:rsidRDefault="00311FEA" w:rsidP="000E5506">
            <w:pPr>
              <w:pStyle w:val="TableofFigures"/>
              <w:ind w:left="0"/>
              <w:jc w:val="center"/>
              <w:cnfStyle w:val="000000010000" w:firstRow="0" w:lastRow="0" w:firstColumn="0" w:lastColumn="0" w:oddVBand="0" w:evenVBand="0" w:oddHBand="0" w:evenHBand="1" w:firstRowFirstColumn="0" w:firstRowLastColumn="0" w:lastRowFirstColumn="0" w:lastRowLastColumn="0"/>
            </w:pPr>
            <w:r w:rsidRPr="00E260BC">
              <w:t>1:600</w:t>
            </w:r>
          </w:p>
        </w:tc>
        <w:tc>
          <w:tcPr>
            <w:tcW w:w="1921"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3AF0A658" w14:textId="77777777" w:rsidR="00311FEA" w:rsidRPr="00E260BC" w:rsidRDefault="00311FEA" w:rsidP="000E5506">
            <w:pPr>
              <w:pStyle w:val="TableofFigures"/>
              <w:ind w:left="0"/>
              <w:jc w:val="center"/>
              <w:cnfStyle w:val="000000010000" w:firstRow="0" w:lastRow="0" w:firstColumn="0" w:lastColumn="0" w:oddVBand="0" w:evenVBand="0" w:oddHBand="0" w:evenHBand="1" w:firstRowFirstColumn="0" w:firstRowLastColumn="0" w:lastRowFirstColumn="0" w:lastRowLastColumn="0"/>
            </w:pPr>
            <w:r w:rsidRPr="00E260BC">
              <w:t>-109.42%</w:t>
            </w:r>
          </w:p>
        </w:tc>
      </w:tr>
      <w:tr w:rsidR="00311FEA" w:rsidRPr="00E260BC" w14:paraId="16D8F510" w14:textId="77777777" w:rsidTr="00C27801">
        <w:trPr>
          <w:cnfStyle w:val="010000000000" w:firstRow="0" w:lastRow="1" w:firstColumn="0" w:lastColumn="0" w:oddVBand="0" w:evenVBand="0" w:oddHBand="0" w:evenHBand="0" w:firstRowFirstColumn="0" w:firstRowLastColumn="0" w:lastRowFirstColumn="0" w:lastRowLastColumn="0"/>
          <w:trHeight w:val="466"/>
        </w:trPr>
        <w:tc>
          <w:tcPr>
            <w:cnfStyle w:val="001000000000" w:firstRow="0" w:lastRow="0" w:firstColumn="1" w:lastColumn="0" w:oddVBand="0" w:evenVBand="0" w:oddHBand="0" w:evenHBand="0" w:firstRowFirstColumn="0" w:firstRowLastColumn="0" w:lastRowFirstColumn="0" w:lastRowLastColumn="0"/>
            <w:tcW w:w="1336" w:type="dxa"/>
            <w:tcBorders>
              <w:top w:val="none" w:sz="0" w:space="0" w:color="auto"/>
              <w:left w:val="none" w:sz="0" w:space="0" w:color="auto"/>
              <w:bottom w:val="none" w:sz="0" w:space="0" w:color="auto"/>
              <w:right w:val="none" w:sz="0" w:space="0" w:color="auto"/>
              <w:tl2br w:val="none" w:sz="0" w:space="0" w:color="auto"/>
              <w:tr2bl w:val="none" w:sz="0" w:space="0" w:color="auto"/>
            </w:tcBorders>
            <w:vAlign w:val="bottom"/>
          </w:tcPr>
          <w:p w14:paraId="19ABC914" w14:textId="77777777" w:rsidR="00311FEA" w:rsidRPr="00E260BC" w:rsidRDefault="00311FEA" w:rsidP="000E5506">
            <w:pPr>
              <w:pStyle w:val="Tabletext-bold"/>
              <w:ind w:left="0"/>
              <w:rPr>
                <w:b/>
              </w:rPr>
            </w:pPr>
            <w:r w:rsidRPr="00E260BC">
              <w:rPr>
                <w:b/>
              </w:rPr>
              <w:t>Total</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vAlign w:val="bottom"/>
          </w:tcPr>
          <w:p w14:paraId="6E4DCAEC" w14:textId="77777777" w:rsidR="00311FEA" w:rsidRPr="00E260BC" w:rsidRDefault="00311FEA" w:rsidP="000E5506">
            <w:pPr>
              <w:pStyle w:val="TableFigure-bold"/>
              <w:ind w:left="0"/>
              <w:jc w:val="center"/>
              <w:cnfStyle w:val="010000000000" w:firstRow="0" w:lastRow="1" w:firstColumn="0" w:lastColumn="0" w:oddVBand="0" w:evenVBand="0" w:oddHBand="0" w:evenHBand="0" w:firstRowFirstColumn="0" w:firstRowLastColumn="0" w:lastRowFirstColumn="0" w:lastRowLastColumn="0"/>
              <w:rPr>
                <w:b/>
              </w:rPr>
            </w:pPr>
            <w:r w:rsidRPr="00E260BC">
              <w:rPr>
                <w:b/>
              </w:rPr>
              <w:t>12</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vAlign w:val="bottom"/>
          </w:tcPr>
          <w:p w14:paraId="396EA497" w14:textId="77777777" w:rsidR="00311FEA" w:rsidRPr="00E260BC" w:rsidRDefault="00311FEA" w:rsidP="000E5506">
            <w:pPr>
              <w:pStyle w:val="TableFigure-bold"/>
              <w:ind w:left="0"/>
              <w:jc w:val="center"/>
              <w:cnfStyle w:val="010000000000" w:firstRow="0" w:lastRow="1" w:firstColumn="0" w:lastColumn="0" w:oddVBand="0" w:evenVBand="0" w:oddHBand="0" w:evenHBand="0" w:firstRowFirstColumn="0" w:firstRowLastColumn="0" w:lastRowFirstColumn="0" w:lastRowLastColumn="0"/>
              <w:rPr>
                <w:b/>
              </w:rPr>
            </w:pPr>
            <w:r w:rsidRPr="00E260BC">
              <w:rPr>
                <w:b/>
              </w:rPr>
              <w:t>3,438</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vAlign w:val="bottom"/>
          </w:tcPr>
          <w:p w14:paraId="64ACFB36" w14:textId="77777777" w:rsidR="00311FEA" w:rsidRPr="00E260BC" w:rsidRDefault="00311FEA" w:rsidP="000E5506">
            <w:pPr>
              <w:pStyle w:val="TableFigure-bold"/>
              <w:ind w:left="0"/>
              <w:jc w:val="center"/>
              <w:cnfStyle w:val="010000000000" w:firstRow="0" w:lastRow="1" w:firstColumn="0" w:lastColumn="0" w:oddVBand="0" w:evenVBand="0" w:oddHBand="0" w:evenHBand="0" w:firstRowFirstColumn="0" w:firstRowLastColumn="0" w:lastRowFirstColumn="0" w:lastRowLastColumn="0"/>
              <w:rPr>
                <w:b/>
              </w:rPr>
            </w:pPr>
            <w:r w:rsidRPr="00E260BC">
              <w:rPr>
                <w:b/>
              </w:rPr>
              <w:t>1:287</w:t>
            </w:r>
          </w:p>
        </w:tc>
        <w:tc>
          <w:tcPr>
            <w:tcW w:w="1921" w:type="dxa"/>
            <w:tcBorders>
              <w:top w:val="none" w:sz="0" w:space="0" w:color="auto"/>
              <w:left w:val="none" w:sz="0" w:space="0" w:color="auto"/>
              <w:bottom w:val="none" w:sz="0" w:space="0" w:color="auto"/>
              <w:right w:val="none" w:sz="0" w:space="0" w:color="auto"/>
              <w:tl2br w:val="none" w:sz="0" w:space="0" w:color="auto"/>
              <w:tr2bl w:val="none" w:sz="0" w:space="0" w:color="auto"/>
            </w:tcBorders>
            <w:vAlign w:val="bottom"/>
          </w:tcPr>
          <w:p w14:paraId="5B2E35F6" w14:textId="77777777" w:rsidR="00311FEA" w:rsidRPr="00C27801" w:rsidRDefault="00311FEA" w:rsidP="000E5506">
            <w:pPr>
              <w:pStyle w:val="Table-NA"/>
              <w:ind w:left="0"/>
              <w:jc w:val="center"/>
              <w:cnfStyle w:val="010000000000" w:firstRow="0" w:lastRow="1" w:firstColumn="0" w:lastColumn="0" w:oddVBand="0" w:evenVBand="0" w:oddHBand="0" w:evenHBand="0" w:firstRowFirstColumn="0" w:firstRowLastColumn="0" w:lastRowFirstColumn="0" w:lastRowLastColumn="0"/>
              <w:rPr>
                <w:b/>
                <w:bCs/>
                <w:sz w:val="22"/>
                <w:szCs w:val="22"/>
              </w:rPr>
            </w:pPr>
            <w:r w:rsidRPr="00C27801">
              <w:rPr>
                <w:b/>
                <w:bCs/>
                <w:sz w:val="22"/>
                <w:szCs w:val="22"/>
              </w:rPr>
              <w:t>Not applicable</w:t>
            </w:r>
          </w:p>
        </w:tc>
      </w:tr>
    </w:tbl>
    <w:p w14:paraId="1C3E205C" w14:textId="77777777" w:rsidR="00311FEA" w:rsidRPr="00E260BC" w:rsidRDefault="00311FEA" w:rsidP="00E72994">
      <w:pPr>
        <w:pStyle w:val="BodyText"/>
      </w:pPr>
      <w:r w:rsidRPr="00E260BC">
        <w:t>The % ratio deviation gives a clear indication of the % difference between the average councillor</w:t>
      </w:r>
      <w:r>
        <w:t xml:space="preserve"> to </w:t>
      </w:r>
      <w:r w:rsidRPr="00E260BC">
        <w:t>elector ratio for the whole local government and the councillor</w:t>
      </w:r>
      <w:r>
        <w:t xml:space="preserve"> to </w:t>
      </w:r>
      <w:r w:rsidRPr="00E260BC">
        <w:t xml:space="preserve">elector ratio for each ward. </w:t>
      </w:r>
      <w:proofErr w:type="gramStart"/>
      <w:r w:rsidRPr="00E260BC">
        <w:t>It can be seen that there</w:t>
      </w:r>
      <w:proofErr w:type="gramEnd"/>
      <w:r w:rsidRPr="00E260BC">
        <w:t xml:space="preserve"> is a significant imbalance in representation across the Shire with the West, Central and East Wards being </w:t>
      </w:r>
      <w:proofErr w:type="gramStart"/>
      <w:r w:rsidRPr="00E260BC">
        <w:t>over represented</w:t>
      </w:r>
      <w:proofErr w:type="gramEnd"/>
      <w:r w:rsidRPr="00E260BC">
        <w:t xml:space="preserve"> and the South Ward being </w:t>
      </w:r>
      <w:proofErr w:type="gramStart"/>
      <w:r w:rsidRPr="00E260BC">
        <w:t>under represented</w:t>
      </w:r>
      <w:proofErr w:type="gramEnd"/>
      <w:r w:rsidRPr="00E260BC">
        <w:t>. A balanced representation would be reflected in the % ratio deviation being within plus or minus 10%.</w:t>
      </w:r>
    </w:p>
    <w:p w14:paraId="166C3015" w14:textId="77777777" w:rsidR="00311FEA" w:rsidRPr="00E260BC" w:rsidRDefault="00311FEA" w:rsidP="007861C2">
      <w:pPr>
        <w:pStyle w:val="AttachmentHeading"/>
      </w:pPr>
      <w:bookmarkStart w:id="36" w:name="_Toc371324960"/>
      <w:bookmarkStart w:id="37" w:name="_Toc371329576"/>
      <w:bookmarkStart w:id="38" w:name="_Toc374008363"/>
      <w:r w:rsidRPr="00E260BC">
        <w:t>Option 1 – Maintain current ward boundaries</w:t>
      </w:r>
      <w:bookmarkEnd w:id="36"/>
      <w:bookmarkEnd w:id="37"/>
      <w:bookmarkEnd w:id="38"/>
    </w:p>
    <w:p w14:paraId="4F7D541E" w14:textId="77777777" w:rsidR="00311FEA" w:rsidRPr="00E260BC" w:rsidRDefault="00311FEA" w:rsidP="00E72994">
      <w:pPr>
        <w:pStyle w:val="BodyText"/>
      </w:pPr>
      <w:r w:rsidRPr="00E260BC">
        <w:t>The following is an assessment of the current situation against the factors.</w:t>
      </w:r>
    </w:p>
    <w:p w14:paraId="1610EF79" w14:textId="77777777" w:rsidR="00311FEA" w:rsidRPr="00C91086" w:rsidRDefault="00311FEA" w:rsidP="007861C2">
      <w:pPr>
        <w:pStyle w:val="AttachmentHeading"/>
      </w:pPr>
      <w:r w:rsidRPr="00C91086">
        <w:t>Community of interest</w:t>
      </w:r>
    </w:p>
    <w:p w14:paraId="22BFB001" w14:textId="77777777" w:rsidR="00311FEA" w:rsidRPr="00E260BC" w:rsidRDefault="00311FEA" w:rsidP="00E72994">
      <w:pPr>
        <w:pStyle w:val="BodyText"/>
      </w:pPr>
      <w:r w:rsidRPr="00E260BC">
        <w:t>Ward boundaries do not reflect town or rural interests or current economic activities.</w:t>
      </w:r>
    </w:p>
    <w:p w14:paraId="2ECFCEEF" w14:textId="77777777" w:rsidR="00311FEA" w:rsidRPr="00C91086" w:rsidRDefault="00311FEA" w:rsidP="007861C2">
      <w:pPr>
        <w:pStyle w:val="AttachmentHeading"/>
      </w:pPr>
      <w:r w:rsidRPr="00C91086">
        <w:t>Physical and topographic features</w:t>
      </w:r>
    </w:p>
    <w:p w14:paraId="754285FB" w14:textId="77777777" w:rsidR="00311FEA" w:rsidRPr="00E260BC" w:rsidRDefault="00311FEA" w:rsidP="00E72994">
      <w:pPr>
        <w:pStyle w:val="BodyText"/>
      </w:pPr>
      <w:r w:rsidRPr="00E260BC">
        <w:t>Ward boundaries do not reflect physical or topographic features.</w:t>
      </w:r>
    </w:p>
    <w:p w14:paraId="141AE240" w14:textId="77777777" w:rsidR="00311FEA" w:rsidRPr="00924B7F" w:rsidRDefault="00311FEA" w:rsidP="007861C2">
      <w:pPr>
        <w:pStyle w:val="AttachmentHeading"/>
      </w:pPr>
      <w:r w:rsidRPr="00924B7F">
        <w:t>Demographic trends</w:t>
      </w:r>
    </w:p>
    <w:p w14:paraId="666672A9" w14:textId="77777777" w:rsidR="00311FEA" w:rsidRPr="00E260BC" w:rsidRDefault="00311FEA" w:rsidP="00E72994">
      <w:pPr>
        <w:pStyle w:val="BodyText"/>
      </w:pPr>
      <w:r w:rsidRPr="00E260BC">
        <w:t>Ward boundaries do not reflect demographic trends.</w:t>
      </w:r>
    </w:p>
    <w:p w14:paraId="0349AD31" w14:textId="77777777" w:rsidR="00311FEA" w:rsidRPr="00924B7F" w:rsidRDefault="00311FEA" w:rsidP="007861C2">
      <w:pPr>
        <w:pStyle w:val="AttachmentHeading"/>
      </w:pPr>
      <w:r w:rsidRPr="00924B7F">
        <w:t>Economic factors</w:t>
      </w:r>
    </w:p>
    <w:p w14:paraId="3C85E494" w14:textId="77777777" w:rsidR="00311FEA" w:rsidRPr="00E260BC" w:rsidRDefault="00311FEA" w:rsidP="00E72994">
      <w:pPr>
        <w:pStyle w:val="BodyText"/>
      </w:pPr>
      <w:r w:rsidRPr="00E260BC">
        <w:t>Ward boundaries do not reflect economic activities.</w:t>
      </w:r>
    </w:p>
    <w:p w14:paraId="779EC8F2" w14:textId="77777777" w:rsidR="00311FEA" w:rsidRPr="00924B7F" w:rsidRDefault="00311FEA" w:rsidP="007861C2">
      <w:pPr>
        <w:pStyle w:val="AttachmentHeading"/>
      </w:pPr>
      <w:r w:rsidRPr="00924B7F">
        <w:t>Ratio of councillors to electors</w:t>
      </w:r>
    </w:p>
    <w:p w14:paraId="7FEA5165" w14:textId="7C7FC356" w:rsidR="00D97929" w:rsidRDefault="00311FEA" w:rsidP="00E72994">
      <w:pPr>
        <w:pStyle w:val="BodyText"/>
      </w:pPr>
      <w:r w:rsidRPr="00E260BC">
        <w:t>The current situation is as follows:</w:t>
      </w:r>
    </w:p>
    <w:p w14:paraId="003E50CA" w14:textId="188BFF48" w:rsidR="00901C8B" w:rsidRDefault="003C193D" w:rsidP="00F6218C">
      <w:pPr>
        <w:pStyle w:val="AttachmentHeading"/>
      </w:pPr>
      <w:r w:rsidRPr="003C193D">
        <w:lastRenderedPageBreak/>
        <w:t>Table: Shire of Bottlebrush councillor elector ratios – Option 1 – the status quo</w:t>
      </w:r>
    </w:p>
    <w:tbl>
      <w:tblPr>
        <w:tblStyle w:val="TableLightGreen-DoubleHeader"/>
        <w:tblW w:w="9125"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432"/>
        <w:gridCol w:w="1824"/>
        <w:gridCol w:w="1736"/>
        <w:gridCol w:w="1996"/>
        <w:gridCol w:w="2137"/>
      </w:tblGrid>
      <w:tr w:rsidR="00901C8B" w:rsidRPr="00E260BC" w14:paraId="7F871876" w14:textId="77777777" w:rsidTr="00901C8B">
        <w:trPr>
          <w:cnfStyle w:val="100000000000" w:firstRow="1" w:lastRow="0" w:firstColumn="0" w:lastColumn="0" w:oddVBand="0" w:evenVBand="0" w:oddHBand="0" w:evenHBand="0" w:firstRowFirstColumn="0" w:firstRowLastColumn="0" w:lastRowFirstColumn="0" w:lastRowLastColumn="0"/>
          <w:trHeight w:hRule="exact" w:val="947"/>
        </w:trPr>
        <w:tc>
          <w:tcPr>
            <w:cnfStyle w:val="001000000000" w:firstRow="0" w:lastRow="0" w:firstColumn="1" w:lastColumn="0" w:oddVBand="0" w:evenVBand="0" w:oddHBand="0" w:evenHBand="0" w:firstRowFirstColumn="0" w:firstRowLastColumn="0" w:lastRowFirstColumn="0" w:lastRowLastColumn="0"/>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2B9DE8D1" w14:textId="77777777" w:rsidR="00901C8B" w:rsidRPr="00E260BC" w:rsidRDefault="00901C8B" w:rsidP="001D6BB4">
            <w:pPr>
              <w:pStyle w:val="TableHeader"/>
              <w:jc w:val="center"/>
            </w:pPr>
            <w:r w:rsidRPr="00E260BC">
              <w:t>Ward</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63F96394" w14:textId="77777777" w:rsidR="00901C8B" w:rsidRPr="00E260BC" w:rsidRDefault="00901C8B" w:rsidP="001D6BB4">
            <w:pPr>
              <w:pStyle w:val="TableHeader"/>
              <w:jc w:val="center"/>
              <w:cnfStyle w:val="100000000000" w:firstRow="1" w:lastRow="0" w:firstColumn="0" w:lastColumn="0" w:oddVBand="0" w:evenVBand="0" w:oddHBand="0" w:evenHBand="0" w:firstRowFirstColumn="0" w:firstRowLastColumn="0" w:lastRowFirstColumn="0" w:lastRowLastColumn="0"/>
            </w:pPr>
            <w:r w:rsidRPr="00E260BC">
              <w:t>Number of</w:t>
            </w:r>
          </w:p>
          <w:p w14:paraId="716E13CF" w14:textId="77777777" w:rsidR="00901C8B" w:rsidRPr="00E260BC" w:rsidRDefault="00901C8B" w:rsidP="001D6BB4">
            <w:pPr>
              <w:pStyle w:val="TableHeader"/>
              <w:jc w:val="center"/>
              <w:cnfStyle w:val="100000000000" w:firstRow="1" w:lastRow="0" w:firstColumn="0" w:lastColumn="0" w:oddVBand="0" w:evenVBand="0" w:oddHBand="0" w:evenHBand="0" w:firstRowFirstColumn="0" w:firstRowLastColumn="0" w:lastRowFirstColumn="0" w:lastRowLastColumn="0"/>
            </w:pPr>
            <w:r w:rsidRPr="00E260BC">
              <w:t>Councillors</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26FACD62" w14:textId="77777777" w:rsidR="00901C8B" w:rsidRPr="00E260BC" w:rsidRDefault="00901C8B" w:rsidP="001D6BB4">
            <w:pPr>
              <w:pStyle w:val="TableHeader"/>
              <w:jc w:val="center"/>
              <w:cnfStyle w:val="100000000000" w:firstRow="1" w:lastRow="0" w:firstColumn="0" w:lastColumn="0" w:oddVBand="0" w:evenVBand="0" w:oddHBand="0" w:evenHBand="0" w:firstRowFirstColumn="0" w:firstRowLastColumn="0" w:lastRowFirstColumn="0" w:lastRowLastColumn="0"/>
            </w:pPr>
            <w:r w:rsidRPr="00E260BC">
              <w:t xml:space="preserve">Number </w:t>
            </w:r>
            <w:r w:rsidRPr="00E260BC">
              <w:br w:type="textWrapping" w:clear="all"/>
              <w:t>of Electors</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7EA5F2B4" w14:textId="77777777" w:rsidR="00901C8B" w:rsidRPr="00E260BC" w:rsidRDefault="00901C8B" w:rsidP="001D6BB4">
            <w:pPr>
              <w:pStyle w:val="TableHeader"/>
              <w:jc w:val="center"/>
              <w:cnfStyle w:val="100000000000" w:firstRow="1" w:lastRow="0" w:firstColumn="0" w:lastColumn="0" w:oddVBand="0" w:evenVBand="0" w:oddHBand="0" w:evenHBand="0" w:firstRowFirstColumn="0" w:firstRowLastColumn="0" w:lastRowFirstColumn="0" w:lastRowLastColumn="0"/>
            </w:pPr>
            <w:r w:rsidRPr="00E260BC">
              <w:t>Councillor</w:t>
            </w:r>
            <w:r>
              <w:t xml:space="preserve"> to</w:t>
            </w:r>
          </w:p>
          <w:p w14:paraId="3F5CD5E2" w14:textId="77777777" w:rsidR="00901C8B" w:rsidRPr="00E260BC" w:rsidRDefault="00901C8B" w:rsidP="001D6BB4">
            <w:pPr>
              <w:pStyle w:val="TableHeader"/>
              <w:jc w:val="center"/>
              <w:cnfStyle w:val="100000000000" w:firstRow="1" w:lastRow="0" w:firstColumn="0" w:lastColumn="0" w:oddVBand="0" w:evenVBand="0" w:oddHBand="0" w:evenHBand="0" w:firstRowFirstColumn="0" w:firstRowLastColumn="0" w:lastRowFirstColumn="0" w:lastRowLastColumn="0"/>
            </w:pPr>
            <w:r w:rsidRPr="00E260BC">
              <w:t>Elector Ratio</w:t>
            </w:r>
          </w:p>
        </w:tc>
        <w:tc>
          <w:tcPr>
            <w:tcW w:w="2137"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6786078E" w14:textId="77777777" w:rsidR="00901C8B" w:rsidRPr="00E260BC" w:rsidRDefault="00901C8B" w:rsidP="001D6BB4">
            <w:pPr>
              <w:pStyle w:val="TableHeader"/>
              <w:jc w:val="center"/>
              <w:cnfStyle w:val="100000000000" w:firstRow="1" w:lastRow="0" w:firstColumn="0" w:lastColumn="0" w:oddVBand="0" w:evenVBand="0" w:oddHBand="0" w:evenHBand="0" w:firstRowFirstColumn="0" w:firstRowLastColumn="0" w:lastRowFirstColumn="0" w:lastRowLastColumn="0"/>
            </w:pPr>
            <w:r w:rsidRPr="00E260BC">
              <w:t>% Ratio</w:t>
            </w:r>
          </w:p>
          <w:p w14:paraId="1BDCC53B" w14:textId="77777777" w:rsidR="00901C8B" w:rsidRPr="00E260BC" w:rsidRDefault="00901C8B" w:rsidP="001D6BB4">
            <w:pPr>
              <w:pStyle w:val="TableHeader"/>
              <w:jc w:val="center"/>
              <w:cnfStyle w:val="100000000000" w:firstRow="1" w:lastRow="0" w:firstColumn="0" w:lastColumn="0" w:oddVBand="0" w:evenVBand="0" w:oddHBand="0" w:evenHBand="0" w:firstRowFirstColumn="0" w:firstRowLastColumn="0" w:lastRowFirstColumn="0" w:lastRowLastColumn="0"/>
            </w:pPr>
            <w:r w:rsidRPr="00E260BC">
              <w:t>Deviation</w:t>
            </w:r>
          </w:p>
        </w:tc>
      </w:tr>
      <w:tr w:rsidR="00901C8B" w:rsidRPr="00E260BC" w14:paraId="7850DB18" w14:textId="77777777" w:rsidTr="00901C8B">
        <w:trPr>
          <w:cnfStyle w:val="000000100000" w:firstRow="0" w:lastRow="0" w:firstColumn="0" w:lastColumn="0" w:oddVBand="0" w:evenVBand="0" w:oddHBand="1" w:evenHBand="0" w:firstRowFirstColumn="0" w:firstRowLastColumn="0" w:lastRowFirstColumn="0" w:lastRowLastColumn="0"/>
          <w:trHeight w:val="541"/>
        </w:trPr>
        <w:tc>
          <w:tcPr>
            <w:cnfStyle w:val="001000000000" w:firstRow="0" w:lastRow="0" w:firstColumn="1" w:lastColumn="0" w:oddVBand="0" w:evenVBand="0" w:oddHBand="0" w:evenHBand="0" w:firstRowFirstColumn="0" w:firstRowLastColumn="0" w:lastRowFirstColumn="0" w:lastRowLastColumn="0"/>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tcPr>
          <w:p w14:paraId="7CC25143" w14:textId="77777777" w:rsidR="00901C8B" w:rsidRPr="00E260BC" w:rsidRDefault="00901C8B" w:rsidP="000E5506">
            <w:pPr>
              <w:pStyle w:val="Tabletext"/>
            </w:pPr>
            <w:r w:rsidRPr="00E260BC">
              <w:t>West</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tcPr>
          <w:p w14:paraId="45B474D8" w14:textId="77777777" w:rsidR="00901C8B" w:rsidRPr="00E260BC" w:rsidRDefault="00901C8B"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3</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tcPr>
          <w:p w14:paraId="36F365E6" w14:textId="77777777" w:rsidR="00901C8B" w:rsidRPr="00E260BC" w:rsidRDefault="00901C8B"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675</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tcPr>
          <w:p w14:paraId="329903D2" w14:textId="77777777" w:rsidR="00901C8B" w:rsidRPr="00E260BC" w:rsidRDefault="00901C8B"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1:225</w:t>
            </w:r>
          </w:p>
        </w:tc>
        <w:tc>
          <w:tcPr>
            <w:tcW w:w="213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33344BE8" w14:textId="77777777" w:rsidR="00901C8B" w:rsidRPr="00E260BC" w:rsidRDefault="00901C8B"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+21.47%</w:t>
            </w:r>
          </w:p>
        </w:tc>
      </w:tr>
      <w:tr w:rsidR="00901C8B" w:rsidRPr="00E260BC" w14:paraId="1C7A3741" w14:textId="77777777" w:rsidTr="00901C8B">
        <w:trPr>
          <w:cnfStyle w:val="000000010000" w:firstRow="0" w:lastRow="0" w:firstColumn="0" w:lastColumn="0" w:oddVBand="0" w:evenVBand="0" w:oddHBand="0" w:evenHBand="1" w:firstRowFirstColumn="0" w:firstRowLastColumn="0" w:lastRowFirstColumn="0" w:lastRowLastColumn="0"/>
          <w:trHeight w:val="541"/>
        </w:trPr>
        <w:tc>
          <w:tcPr>
            <w:cnfStyle w:val="001000000000" w:firstRow="0" w:lastRow="0" w:firstColumn="1" w:lastColumn="0" w:oddVBand="0" w:evenVBand="0" w:oddHBand="0" w:evenHBand="0" w:firstRowFirstColumn="0" w:firstRowLastColumn="0" w:lastRowFirstColumn="0" w:lastRowLastColumn="0"/>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tcPr>
          <w:p w14:paraId="50F2236D" w14:textId="77777777" w:rsidR="00901C8B" w:rsidRPr="00E260BC" w:rsidRDefault="00901C8B" w:rsidP="000E5506">
            <w:pPr>
              <w:pStyle w:val="Tabletext"/>
            </w:pPr>
            <w:r w:rsidRPr="00E260BC">
              <w:t>Central</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tcPr>
          <w:p w14:paraId="7445E23D" w14:textId="77777777" w:rsidR="00901C8B" w:rsidRPr="00E260BC" w:rsidRDefault="00901C8B"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3</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tcPr>
          <w:p w14:paraId="38052F9A" w14:textId="77777777" w:rsidR="00901C8B" w:rsidRPr="00E260BC" w:rsidRDefault="00901C8B"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513</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tcPr>
          <w:p w14:paraId="3A000116" w14:textId="77777777" w:rsidR="00901C8B" w:rsidRPr="00E260BC" w:rsidRDefault="00901C8B"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1:171</w:t>
            </w:r>
          </w:p>
        </w:tc>
        <w:tc>
          <w:tcPr>
            <w:tcW w:w="213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2D36702D" w14:textId="77777777" w:rsidR="00901C8B" w:rsidRPr="00E260BC" w:rsidRDefault="00901C8B"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+40.31%</w:t>
            </w:r>
          </w:p>
        </w:tc>
      </w:tr>
      <w:tr w:rsidR="00901C8B" w:rsidRPr="00E260BC" w14:paraId="439645CF" w14:textId="77777777" w:rsidTr="00901C8B">
        <w:trPr>
          <w:cnfStyle w:val="000000100000" w:firstRow="0" w:lastRow="0" w:firstColumn="0" w:lastColumn="0" w:oddVBand="0" w:evenVBand="0" w:oddHBand="1" w:evenHBand="0" w:firstRowFirstColumn="0" w:firstRowLastColumn="0" w:lastRowFirstColumn="0" w:lastRowLastColumn="0"/>
          <w:trHeight w:val="541"/>
        </w:trPr>
        <w:tc>
          <w:tcPr>
            <w:cnfStyle w:val="001000000000" w:firstRow="0" w:lastRow="0" w:firstColumn="1" w:lastColumn="0" w:oddVBand="0" w:evenVBand="0" w:oddHBand="0" w:evenHBand="0" w:firstRowFirstColumn="0" w:firstRowLastColumn="0" w:lastRowFirstColumn="0" w:lastRowLastColumn="0"/>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tcPr>
          <w:p w14:paraId="17A68857" w14:textId="77777777" w:rsidR="00901C8B" w:rsidRPr="00E260BC" w:rsidRDefault="00901C8B" w:rsidP="000E5506">
            <w:pPr>
              <w:pStyle w:val="Tabletext"/>
            </w:pPr>
            <w:r w:rsidRPr="00E260BC">
              <w:t>East</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tcPr>
          <w:p w14:paraId="6AC92F45" w14:textId="77777777" w:rsidR="00901C8B" w:rsidRPr="00E260BC" w:rsidRDefault="00901C8B"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3</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tcPr>
          <w:p w14:paraId="432756B6" w14:textId="77777777" w:rsidR="00901C8B" w:rsidRPr="00E260BC" w:rsidRDefault="00901C8B"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450</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tcPr>
          <w:p w14:paraId="57366CA4" w14:textId="77777777" w:rsidR="00901C8B" w:rsidRPr="00E260BC" w:rsidRDefault="00901C8B"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1:150</w:t>
            </w:r>
          </w:p>
        </w:tc>
        <w:tc>
          <w:tcPr>
            <w:tcW w:w="213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5DF2B854" w14:textId="77777777" w:rsidR="00901C8B" w:rsidRPr="00E260BC" w:rsidRDefault="00901C8B"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+47.64%</w:t>
            </w:r>
          </w:p>
        </w:tc>
      </w:tr>
      <w:tr w:rsidR="00901C8B" w:rsidRPr="00E260BC" w14:paraId="14623DFA" w14:textId="77777777" w:rsidTr="00901C8B">
        <w:trPr>
          <w:cnfStyle w:val="000000010000" w:firstRow="0" w:lastRow="0" w:firstColumn="0" w:lastColumn="0" w:oddVBand="0" w:evenVBand="0" w:oddHBand="0" w:evenHBand="1" w:firstRowFirstColumn="0" w:firstRowLastColumn="0" w:lastRowFirstColumn="0" w:lastRowLastColumn="0"/>
          <w:trHeight w:val="541"/>
        </w:trPr>
        <w:tc>
          <w:tcPr>
            <w:cnfStyle w:val="001000000000" w:firstRow="0" w:lastRow="0" w:firstColumn="1" w:lastColumn="0" w:oddVBand="0" w:evenVBand="0" w:oddHBand="0" w:evenHBand="0" w:firstRowFirstColumn="0" w:firstRowLastColumn="0" w:lastRowFirstColumn="0" w:lastRowLastColumn="0"/>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tcPr>
          <w:p w14:paraId="7700E120" w14:textId="77777777" w:rsidR="00901C8B" w:rsidRPr="00E260BC" w:rsidRDefault="00901C8B" w:rsidP="000E5506">
            <w:pPr>
              <w:pStyle w:val="Tabletext"/>
            </w:pPr>
            <w:r w:rsidRPr="00E260BC">
              <w:t>South</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tcPr>
          <w:p w14:paraId="77C97B0A" w14:textId="77777777" w:rsidR="00901C8B" w:rsidRPr="00E260BC" w:rsidRDefault="00901C8B"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3</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tcPr>
          <w:p w14:paraId="07821690" w14:textId="77777777" w:rsidR="00901C8B" w:rsidRPr="00E260BC" w:rsidRDefault="00901C8B"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1,800</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tcPr>
          <w:p w14:paraId="24A84364" w14:textId="77777777" w:rsidR="00901C8B" w:rsidRPr="00E260BC" w:rsidRDefault="00901C8B"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1:600</w:t>
            </w:r>
          </w:p>
        </w:tc>
        <w:tc>
          <w:tcPr>
            <w:tcW w:w="213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662E2C31" w14:textId="77777777" w:rsidR="00901C8B" w:rsidRPr="00E260BC" w:rsidRDefault="00901C8B"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-109.42%</w:t>
            </w:r>
          </w:p>
        </w:tc>
      </w:tr>
      <w:tr w:rsidR="00901C8B" w:rsidRPr="00E260BC" w14:paraId="00EB32B8" w14:textId="77777777" w:rsidTr="00901C8B">
        <w:trPr>
          <w:cnfStyle w:val="010000000000" w:firstRow="0" w:lastRow="1" w:firstColumn="0" w:lastColumn="0" w:oddVBand="0" w:evenVBand="0" w:oddHBand="0" w:evenHBand="0" w:firstRowFirstColumn="0" w:firstRowLastColumn="0" w:lastRowFirstColumn="0" w:lastRowLastColumn="0"/>
          <w:trHeight w:val="455"/>
        </w:trPr>
        <w:tc>
          <w:tcPr>
            <w:cnfStyle w:val="001000000000" w:firstRow="0" w:lastRow="0" w:firstColumn="1" w:lastColumn="0" w:oddVBand="0" w:evenVBand="0" w:oddHBand="0" w:evenHBand="0" w:firstRowFirstColumn="0" w:firstRowLastColumn="0" w:lastRowFirstColumn="0" w:lastRowLastColumn="0"/>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vAlign w:val="bottom"/>
          </w:tcPr>
          <w:p w14:paraId="17F0620F" w14:textId="77777777" w:rsidR="00901C8B" w:rsidRPr="00E260BC" w:rsidRDefault="00901C8B" w:rsidP="000E5506">
            <w:pPr>
              <w:pStyle w:val="Tabletext-bold"/>
              <w:rPr>
                <w:b/>
              </w:rPr>
            </w:pPr>
            <w:r w:rsidRPr="00E260BC">
              <w:rPr>
                <w:b/>
              </w:rPr>
              <w:t>Total</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vAlign w:val="bottom"/>
          </w:tcPr>
          <w:p w14:paraId="7BEEA2CD" w14:textId="77777777" w:rsidR="00901C8B" w:rsidRPr="00E260BC" w:rsidRDefault="00901C8B" w:rsidP="000E5506">
            <w:pPr>
              <w:pStyle w:val="TableFigure-bold"/>
              <w:jc w:val="center"/>
              <w:cnfStyle w:val="010000000000" w:firstRow="0" w:lastRow="1" w:firstColumn="0" w:lastColumn="0" w:oddVBand="0" w:evenVBand="0" w:oddHBand="0" w:evenHBand="0" w:firstRowFirstColumn="0" w:firstRowLastColumn="0" w:lastRowFirstColumn="0" w:lastRowLastColumn="0"/>
              <w:rPr>
                <w:b/>
              </w:rPr>
            </w:pPr>
            <w:r w:rsidRPr="00E260BC">
              <w:rPr>
                <w:b/>
              </w:rPr>
              <w:t>12</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vAlign w:val="bottom"/>
          </w:tcPr>
          <w:p w14:paraId="0CE88C03" w14:textId="77777777" w:rsidR="00901C8B" w:rsidRPr="00E260BC" w:rsidRDefault="00901C8B" w:rsidP="000E5506">
            <w:pPr>
              <w:pStyle w:val="TableFigure-bold"/>
              <w:jc w:val="center"/>
              <w:cnfStyle w:val="010000000000" w:firstRow="0" w:lastRow="1" w:firstColumn="0" w:lastColumn="0" w:oddVBand="0" w:evenVBand="0" w:oddHBand="0" w:evenHBand="0" w:firstRowFirstColumn="0" w:firstRowLastColumn="0" w:lastRowFirstColumn="0" w:lastRowLastColumn="0"/>
              <w:rPr>
                <w:b/>
              </w:rPr>
            </w:pPr>
            <w:r w:rsidRPr="00E260BC">
              <w:rPr>
                <w:b/>
              </w:rPr>
              <w:t>3,438</w:t>
            </w:r>
          </w:p>
        </w:tc>
        <w:tc>
          <w:tcPr>
            <w:tcW w:w="0" w:type="auto"/>
            <w:tcBorders>
              <w:top w:val="none" w:sz="0" w:space="0" w:color="auto"/>
              <w:left w:val="none" w:sz="0" w:space="0" w:color="auto"/>
              <w:bottom w:val="none" w:sz="0" w:space="0" w:color="auto"/>
              <w:right w:val="none" w:sz="0" w:space="0" w:color="auto"/>
              <w:tl2br w:val="none" w:sz="0" w:space="0" w:color="auto"/>
              <w:tr2bl w:val="none" w:sz="0" w:space="0" w:color="auto"/>
            </w:tcBorders>
            <w:vAlign w:val="bottom"/>
          </w:tcPr>
          <w:p w14:paraId="504FF42E" w14:textId="77777777" w:rsidR="00901C8B" w:rsidRPr="00E260BC" w:rsidRDefault="00901C8B" w:rsidP="000E5506">
            <w:pPr>
              <w:pStyle w:val="TableFigure-bold"/>
              <w:jc w:val="center"/>
              <w:cnfStyle w:val="010000000000" w:firstRow="0" w:lastRow="1" w:firstColumn="0" w:lastColumn="0" w:oddVBand="0" w:evenVBand="0" w:oddHBand="0" w:evenHBand="0" w:firstRowFirstColumn="0" w:firstRowLastColumn="0" w:lastRowFirstColumn="0" w:lastRowLastColumn="0"/>
              <w:rPr>
                <w:b/>
              </w:rPr>
            </w:pPr>
            <w:r w:rsidRPr="00E260BC">
              <w:rPr>
                <w:b/>
              </w:rPr>
              <w:t>1:287</w:t>
            </w:r>
          </w:p>
        </w:tc>
        <w:tc>
          <w:tcPr>
            <w:tcW w:w="2137" w:type="dxa"/>
            <w:tcBorders>
              <w:top w:val="none" w:sz="0" w:space="0" w:color="auto"/>
              <w:left w:val="none" w:sz="0" w:space="0" w:color="auto"/>
              <w:bottom w:val="none" w:sz="0" w:space="0" w:color="auto"/>
              <w:right w:val="none" w:sz="0" w:space="0" w:color="auto"/>
              <w:tl2br w:val="none" w:sz="0" w:space="0" w:color="auto"/>
              <w:tr2bl w:val="none" w:sz="0" w:space="0" w:color="auto"/>
            </w:tcBorders>
            <w:vAlign w:val="bottom"/>
          </w:tcPr>
          <w:p w14:paraId="26575F2E" w14:textId="77777777" w:rsidR="00901C8B" w:rsidRPr="00C27801" w:rsidRDefault="00901C8B" w:rsidP="000E5506">
            <w:pPr>
              <w:pStyle w:val="Table-NA"/>
              <w:jc w:val="center"/>
              <w:cnfStyle w:val="010000000000" w:firstRow="0" w:lastRow="1" w:firstColumn="0" w:lastColumn="0" w:oddVBand="0" w:evenVBand="0" w:oddHBand="0" w:evenHBand="0" w:firstRowFirstColumn="0" w:firstRowLastColumn="0" w:lastRowFirstColumn="0" w:lastRowLastColumn="0"/>
              <w:rPr>
                <w:b/>
                <w:bCs/>
                <w:sz w:val="22"/>
                <w:szCs w:val="22"/>
              </w:rPr>
            </w:pPr>
            <w:r w:rsidRPr="00C27801">
              <w:rPr>
                <w:b/>
                <w:bCs/>
                <w:sz w:val="22"/>
                <w:szCs w:val="22"/>
              </w:rPr>
              <w:t>Not applicable</w:t>
            </w:r>
          </w:p>
        </w:tc>
      </w:tr>
    </w:tbl>
    <w:p w14:paraId="5698D591" w14:textId="4712AEA4" w:rsidR="003C193D" w:rsidRDefault="00E72994" w:rsidP="00E72994">
      <w:pPr>
        <w:pStyle w:val="BodyText"/>
      </w:pPr>
      <w:r>
        <w:t>Ther</w:t>
      </w:r>
      <w:r w:rsidR="001C0503">
        <w:t xml:space="preserve">e is a significant imbalance in representation across the local government with </w:t>
      </w:r>
      <w:r w:rsidR="009E0B4B">
        <w:t xml:space="preserve">the West, Central and East Wards being </w:t>
      </w:r>
      <w:proofErr w:type="gramStart"/>
      <w:r w:rsidR="009E0B4B">
        <w:t>over represented</w:t>
      </w:r>
      <w:proofErr w:type="gramEnd"/>
      <w:r w:rsidR="009E0B4B">
        <w:t xml:space="preserve"> and the South Ward being </w:t>
      </w:r>
      <w:proofErr w:type="gramStart"/>
      <w:r w:rsidR="009E0B4B">
        <w:t>under represented</w:t>
      </w:r>
      <w:proofErr w:type="gramEnd"/>
      <w:r w:rsidR="009E0B4B">
        <w:t>.</w:t>
      </w:r>
    </w:p>
    <w:p w14:paraId="5F200959" w14:textId="0331E845" w:rsidR="00C57293" w:rsidRDefault="0008747B" w:rsidP="00E72994">
      <w:pPr>
        <w:pStyle w:val="BodyText"/>
      </w:pPr>
      <w:r>
        <w:t>There is an opportunity to examine reducing the number of councillors to 11, 10, or 9, and still maintain adequ</w:t>
      </w:r>
      <w:r w:rsidR="00CF48BF">
        <w:t>ate representation. It is expected that reducing the number of councillors would produce final savings and would lead to more effective and efficient decision making.</w:t>
      </w:r>
    </w:p>
    <w:p w14:paraId="24B7CFA9" w14:textId="77777777" w:rsidR="00C57293" w:rsidRDefault="00C57293" w:rsidP="00E72994">
      <w:pPr>
        <w:pStyle w:val="BodyText"/>
        <w:sectPr w:rsidR="00C57293" w:rsidSect="009731AF">
          <w:pgSz w:w="11900" w:h="16840" w:code="9"/>
          <w:pgMar w:top="1985" w:right="1134" w:bottom="1134" w:left="1134" w:header="567" w:footer="145" w:gutter="0"/>
          <w:cols w:space="567"/>
          <w:docGrid w:linePitch="326"/>
        </w:sectPr>
      </w:pPr>
    </w:p>
    <w:p w14:paraId="0F5F4C14" w14:textId="77777777" w:rsidR="00442068" w:rsidRPr="00E260BC" w:rsidRDefault="00442068" w:rsidP="00442068">
      <w:pPr>
        <w:pStyle w:val="BodyText"/>
      </w:pPr>
      <w:r w:rsidRPr="00E260BC">
        <w:lastRenderedPageBreak/>
        <w:t>A comparison can be made as follows:</w:t>
      </w:r>
    </w:p>
    <w:p w14:paraId="55F642E7" w14:textId="77777777" w:rsidR="00442068" w:rsidRPr="00442068" w:rsidRDefault="00442068" w:rsidP="007861C2">
      <w:pPr>
        <w:pStyle w:val="AttachmentHeading"/>
      </w:pPr>
      <w:r w:rsidRPr="00442068">
        <w:t>Table:</w:t>
      </w:r>
      <w:r w:rsidRPr="00442068">
        <w:rPr>
          <w:noProof/>
        </w:rPr>
        <w:t xml:space="preserve"> 12 and 11 member council comparison showing elector ratios and ratio deviations</w:t>
      </w:r>
    </w:p>
    <w:tbl>
      <w:tblPr>
        <w:tblStyle w:val="TableLightGreen-NoTotal"/>
        <w:tblW w:w="13070"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Caption w:val="Twelve and eleven member council comparison showing elector ratios and ratio deviations"/>
        <w:tblDescription w:val="Twelve and eleven member council comparison showing elector ratios and ratio deviations"/>
      </w:tblPr>
      <w:tblGrid>
        <w:gridCol w:w="1466"/>
        <w:gridCol w:w="1583"/>
        <w:gridCol w:w="1586"/>
        <w:gridCol w:w="1472"/>
        <w:gridCol w:w="2023"/>
        <w:gridCol w:w="1582"/>
        <w:gridCol w:w="1390"/>
        <w:gridCol w:w="1968"/>
      </w:tblGrid>
      <w:tr w:rsidR="00442068" w:rsidRPr="00E260BC" w14:paraId="683D17AF" w14:textId="77777777" w:rsidTr="00442068">
        <w:trPr>
          <w:cnfStyle w:val="100000000000" w:firstRow="1" w:lastRow="0" w:firstColumn="0" w:lastColumn="0" w:oddVBand="0" w:evenVBand="0" w:oddHBand="0" w:evenHBand="0" w:firstRowFirstColumn="0" w:firstRowLastColumn="0" w:lastRowFirstColumn="0" w:lastRowLastColumn="0"/>
          <w:trHeight w:hRule="exact" w:val="625"/>
        </w:trPr>
        <w:tc>
          <w:tcPr>
            <w:cnfStyle w:val="001000000000" w:firstRow="0" w:lastRow="0" w:firstColumn="1" w:lastColumn="0" w:oddVBand="0" w:evenVBand="0" w:oddHBand="0" w:evenHBand="0" w:firstRowFirstColumn="0" w:firstRowLastColumn="0" w:lastRowFirstColumn="0" w:lastRowLastColumn="0"/>
            <w:tcW w:w="1466" w:type="dxa"/>
            <w:vMerge w:val="restar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63717520" w14:textId="77777777" w:rsidR="00442068" w:rsidRPr="00E260BC" w:rsidRDefault="00442068" w:rsidP="001D6BB4">
            <w:pPr>
              <w:pStyle w:val="TableHeader"/>
              <w:jc w:val="center"/>
            </w:pPr>
            <w:r w:rsidRPr="00E260BC">
              <w:t>Ward</w:t>
            </w:r>
          </w:p>
        </w:tc>
        <w:tc>
          <w:tcPr>
            <w:tcW w:w="1583" w:type="dxa"/>
            <w:vMerge w:val="restar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12A74B55" w14:textId="77777777" w:rsidR="00442068" w:rsidRPr="00E260BC" w:rsidRDefault="00442068" w:rsidP="001D6BB4">
            <w:pPr>
              <w:pStyle w:val="TableHeader"/>
              <w:jc w:val="center"/>
              <w:cnfStyle w:val="100000000000" w:firstRow="1" w:lastRow="0" w:firstColumn="0" w:lastColumn="0" w:oddVBand="0" w:evenVBand="0" w:oddHBand="0" w:evenHBand="0" w:firstRowFirstColumn="0" w:firstRowLastColumn="0" w:lastRowFirstColumn="0" w:lastRowLastColumn="0"/>
            </w:pPr>
            <w:r w:rsidRPr="00E260BC">
              <w:t>Number of Electors</w:t>
            </w:r>
          </w:p>
        </w:tc>
        <w:tc>
          <w:tcPr>
            <w:tcW w:w="5081" w:type="dxa"/>
            <w:gridSpan w:val="3"/>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3701B546" w14:textId="77777777" w:rsidR="00442068" w:rsidRPr="00E260BC" w:rsidRDefault="00442068" w:rsidP="001D6BB4">
            <w:pPr>
              <w:pStyle w:val="TableHeader"/>
              <w:jc w:val="center"/>
              <w:cnfStyle w:val="100000000000" w:firstRow="1" w:lastRow="0" w:firstColumn="0" w:lastColumn="0" w:oddVBand="0" w:evenVBand="0" w:oddHBand="0" w:evenHBand="0" w:firstRowFirstColumn="0" w:firstRowLastColumn="0" w:lastRowFirstColumn="0" w:lastRowLastColumn="0"/>
            </w:pPr>
            <w:r>
              <w:t>12</w:t>
            </w:r>
            <w:r w:rsidRPr="00E260BC">
              <w:t xml:space="preserve"> Member Council</w:t>
            </w:r>
          </w:p>
        </w:tc>
        <w:tc>
          <w:tcPr>
            <w:tcW w:w="4940" w:type="dxa"/>
            <w:gridSpan w:val="3"/>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57941D83" w14:textId="77777777" w:rsidR="00442068" w:rsidRPr="00E260BC" w:rsidRDefault="00442068" w:rsidP="001D6BB4">
            <w:pPr>
              <w:pStyle w:val="TableHeader"/>
              <w:jc w:val="center"/>
              <w:cnfStyle w:val="100000000000" w:firstRow="1" w:lastRow="0" w:firstColumn="0" w:lastColumn="0" w:oddVBand="0" w:evenVBand="0" w:oddHBand="0" w:evenHBand="0" w:firstRowFirstColumn="0" w:firstRowLastColumn="0" w:lastRowFirstColumn="0" w:lastRowLastColumn="0"/>
            </w:pPr>
            <w:r>
              <w:t>11</w:t>
            </w:r>
            <w:r w:rsidRPr="00E260BC">
              <w:t xml:space="preserve"> Member Council</w:t>
            </w:r>
          </w:p>
        </w:tc>
      </w:tr>
      <w:tr w:rsidR="00442068" w:rsidRPr="00E260BC" w14:paraId="0DDE1114" w14:textId="77777777" w:rsidTr="000E5506">
        <w:trPr>
          <w:cnfStyle w:val="000000100000" w:firstRow="0" w:lastRow="0" w:firstColumn="0" w:lastColumn="0" w:oddVBand="0" w:evenVBand="0" w:oddHBand="1" w:evenHBand="0" w:firstRowFirstColumn="0" w:firstRowLastColumn="0" w:lastRowFirstColumn="0" w:lastRowLastColumn="0"/>
          <w:trHeight w:hRule="exact" w:val="812"/>
        </w:trPr>
        <w:tc>
          <w:tcPr>
            <w:cnfStyle w:val="001000000000" w:firstRow="0" w:lastRow="0" w:firstColumn="1" w:lastColumn="0" w:oddVBand="0" w:evenVBand="0" w:oddHBand="0" w:evenHBand="0" w:firstRowFirstColumn="0" w:firstRowLastColumn="0" w:lastRowFirstColumn="0" w:lastRowLastColumn="0"/>
            <w:tcW w:w="1466" w:type="dxa"/>
            <w:vMerge/>
            <w:tcBorders>
              <w:top w:val="single" w:sz="4" w:space="0" w:color="auto"/>
              <w:left w:val="single" w:sz="4" w:space="0" w:color="auto"/>
              <w:bottom w:val="single" w:sz="4" w:space="0" w:color="auto"/>
              <w:right w:val="single" w:sz="4" w:space="0" w:color="auto"/>
            </w:tcBorders>
          </w:tcPr>
          <w:p w14:paraId="0AC28066" w14:textId="77777777" w:rsidR="00442068" w:rsidRPr="00E260BC" w:rsidRDefault="00442068" w:rsidP="000E5506">
            <w:pPr>
              <w:pStyle w:val="TableHeader"/>
              <w:spacing w:after="60" w:line="24" w:lineRule="atLeast"/>
              <w:ind w:left="57" w:right="57"/>
              <w:rPr>
                <w:b/>
              </w:rPr>
            </w:pPr>
          </w:p>
        </w:tc>
        <w:tc>
          <w:tcPr>
            <w:tcW w:w="1583" w:type="dxa"/>
            <w:vMerge/>
            <w:tcBorders>
              <w:top w:val="single" w:sz="4" w:space="0" w:color="auto"/>
              <w:left w:val="single" w:sz="4" w:space="0" w:color="auto"/>
              <w:bottom w:val="single" w:sz="4" w:space="0" w:color="auto"/>
              <w:right w:val="single" w:sz="4" w:space="0" w:color="auto"/>
            </w:tcBorders>
          </w:tcPr>
          <w:p w14:paraId="62C48B24" w14:textId="77777777" w:rsidR="00442068" w:rsidRPr="00E260BC" w:rsidRDefault="00442068" w:rsidP="000E5506">
            <w:pPr>
              <w:pStyle w:val="TableHeader"/>
              <w:spacing w:after="60" w:line="24" w:lineRule="atLeast"/>
              <w:ind w:left="57" w:right="57"/>
              <w:cnfStyle w:val="000000100000" w:firstRow="0" w:lastRow="0" w:firstColumn="0" w:lastColumn="0" w:oddVBand="0" w:evenVBand="0" w:oddHBand="1" w:evenHBand="0" w:firstRowFirstColumn="0" w:firstRowLastColumn="0" w:lastRowFirstColumn="0" w:lastRowLastColumn="0"/>
              <w:rPr>
                <w:b/>
              </w:rPr>
            </w:pPr>
          </w:p>
        </w:tc>
        <w:tc>
          <w:tcPr>
            <w:tcW w:w="1586" w:type="dxa"/>
            <w:tcBorders>
              <w:top w:val="single" w:sz="4" w:space="0" w:color="auto"/>
              <w:left w:val="single" w:sz="4" w:space="0" w:color="auto"/>
              <w:bottom w:val="single" w:sz="4" w:space="0" w:color="auto"/>
              <w:right w:val="single" w:sz="4" w:space="0" w:color="auto"/>
            </w:tcBorders>
          </w:tcPr>
          <w:p w14:paraId="291AC5DC" w14:textId="77777777" w:rsidR="00442068" w:rsidRPr="00C27801" w:rsidRDefault="00442068" w:rsidP="000E5506">
            <w:pPr>
              <w:pStyle w:val="TableHeader"/>
              <w:spacing w:after="60" w:line="24" w:lineRule="atLeast"/>
              <w:ind w:left="57" w:right="57"/>
              <w:cnfStyle w:val="000000100000" w:firstRow="0" w:lastRow="0" w:firstColumn="0" w:lastColumn="0" w:oddVBand="0" w:evenVBand="0" w:oddHBand="1" w:evenHBand="0" w:firstRowFirstColumn="0" w:firstRowLastColumn="0" w:lastRowFirstColumn="0" w:lastRowLastColumn="0"/>
              <w:rPr>
                <w:bCs/>
              </w:rPr>
            </w:pPr>
            <w:r w:rsidRPr="00C27801">
              <w:rPr>
                <w:bCs/>
              </w:rPr>
              <w:t>Number of Councillors</w:t>
            </w:r>
          </w:p>
        </w:tc>
        <w:tc>
          <w:tcPr>
            <w:tcW w:w="1472" w:type="dxa"/>
            <w:tcBorders>
              <w:top w:val="single" w:sz="4" w:space="0" w:color="auto"/>
              <w:left w:val="single" w:sz="4" w:space="0" w:color="auto"/>
              <w:bottom w:val="single" w:sz="4" w:space="0" w:color="auto"/>
              <w:right w:val="single" w:sz="4" w:space="0" w:color="auto"/>
            </w:tcBorders>
          </w:tcPr>
          <w:p w14:paraId="03256457" w14:textId="77777777" w:rsidR="00442068" w:rsidRPr="00C27801" w:rsidRDefault="00442068" w:rsidP="000E5506">
            <w:pPr>
              <w:pStyle w:val="TableHeader"/>
              <w:spacing w:after="60" w:line="24" w:lineRule="atLeast"/>
              <w:ind w:left="57" w:right="57"/>
              <w:cnfStyle w:val="000000100000" w:firstRow="0" w:lastRow="0" w:firstColumn="0" w:lastColumn="0" w:oddVBand="0" w:evenVBand="0" w:oddHBand="1" w:evenHBand="0" w:firstRowFirstColumn="0" w:firstRowLastColumn="0" w:lastRowFirstColumn="0" w:lastRowLastColumn="0"/>
              <w:rPr>
                <w:bCs/>
              </w:rPr>
            </w:pPr>
            <w:r w:rsidRPr="00C27801">
              <w:rPr>
                <w:bCs/>
              </w:rPr>
              <w:t>Elector Ratio</w:t>
            </w:r>
          </w:p>
        </w:tc>
        <w:tc>
          <w:tcPr>
            <w:tcW w:w="2023" w:type="dxa"/>
            <w:tcBorders>
              <w:top w:val="single" w:sz="4" w:space="0" w:color="auto"/>
              <w:left w:val="single" w:sz="4" w:space="0" w:color="auto"/>
              <w:bottom w:val="single" w:sz="4" w:space="0" w:color="auto"/>
              <w:right w:val="single" w:sz="4" w:space="0" w:color="auto"/>
            </w:tcBorders>
          </w:tcPr>
          <w:p w14:paraId="4C8701CC" w14:textId="77777777" w:rsidR="00442068" w:rsidRPr="00C27801" w:rsidRDefault="00442068" w:rsidP="000E5506">
            <w:pPr>
              <w:pStyle w:val="TableHeader"/>
              <w:spacing w:after="60" w:line="24" w:lineRule="atLeast"/>
              <w:ind w:left="57" w:right="57"/>
              <w:cnfStyle w:val="000000100000" w:firstRow="0" w:lastRow="0" w:firstColumn="0" w:lastColumn="0" w:oddVBand="0" w:evenVBand="0" w:oddHBand="1" w:evenHBand="0" w:firstRowFirstColumn="0" w:firstRowLastColumn="0" w:lastRowFirstColumn="0" w:lastRowLastColumn="0"/>
              <w:rPr>
                <w:bCs/>
              </w:rPr>
            </w:pPr>
            <w:r w:rsidRPr="00C27801">
              <w:rPr>
                <w:bCs/>
              </w:rPr>
              <w:t>% Ratio Deviation</w:t>
            </w:r>
          </w:p>
        </w:tc>
        <w:tc>
          <w:tcPr>
            <w:tcW w:w="1582" w:type="dxa"/>
            <w:tcBorders>
              <w:top w:val="single" w:sz="4" w:space="0" w:color="auto"/>
              <w:left w:val="single" w:sz="4" w:space="0" w:color="auto"/>
              <w:bottom w:val="single" w:sz="4" w:space="0" w:color="auto"/>
              <w:right w:val="single" w:sz="4" w:space="0" w:color="auto"/>
            </w:tcBorders>
          </w:tcPr>
          <w:p w14:paraId="725CBEAF" w14:textId="77777777" w:rsidR="00442068" w:rsidRPr="00C27801" w:rsidRDefault="00442068" w:rsidP="000E5506">
            <w:pPr>
              <w:pStyle w:val="TableHeader"/>
              <w:spacing w:after="60" w:line="24" w:lineRule="atLeast"/>
              <w:ind w:left="57" w:right="57"/>
              <w:cnfStyle w:val="000000100000" w:firstRow="0" w:lastRow="0" w:firstColumn="0" w:lastColumn="0" w:oddVBand="0" w:evenVBand="0" w:oddHBand="1" w:evenHBand="0" w:firstRowFirstColumn="0" w:firstRowLastColumn="0" w:lastRowFirstColumn="0" w:lastRowLastColumn="0"/>
              <w:rPr>
                <w:bCs/>
              </w:rPr>
            </w:pPr>
            <w:r w:rsidRPr="00C27801">
              <w:rPr>
                <w:bCs/>
              </w:rPr>
              <w:t>Number of Councillors</w:t>
            </w:r>
          </w:p>
        </w:tc>
        <w:tc>
          <w:tcPr>
            <w:tcW w:w="1390" w:type="dxa"/>
            <w:tcBorders>
              <w:top w:val="single" w:sz="4" w:space="0" w:color="auto"/>
              <w:left w:val="single" w:sz="4" w:space="0" w:color="auto"/>
              <w:bottom w:val="single" w:sz="4" w:space="0" w:color="auto"/>
              <w:right w:val="single" w:sz="4" w:space="0" w:color="auto"/>
            </w:tcBorders>
          </w:tcPr>
          <w:p w14:paraId="6B0C2CAB" w14:textId="77777777" w:rsidR="00442068" w:rsidRPr="00C27801" w:rsidRDefault="00442068" w:rsidP="000E5506">
            <w:pPr>
              <w:pStyle w:val="TableHeader"/>
              <w:spacing w:after="60" w:line="24" w:lineRule="atLeast"/>
              <w:ind w:left="57" w:right="57"/>
              <w:cnfStyle w:val="000000100000" w:firstRow="0" w:lastRow="0" w:firstColumn="0" w:lastColumn="0" w:oddVBand="0" w:evenVBand="0" w:oddHBand="1" w:evenHBand="0" w:firstRowFirstColumn="0" w:firstRowLastColumn="0" w:lastRowFirstColumn="0" w:lastRowLastColumn="0"/>
              <w:rPr>
                <w:bCs/>
              </w:rPr>
            </w:pPr>
            <w:r w:rsidRPr="00C27801">
              <w:rPr>
                <w:bCs/>
              </w:rPr>
              <w:t>Elector Ratio</w:t>
            </w:r>
          </w:p>
        </w:tc>
        <w:tc>
          <w:tcPr>
            <w:tcW w:w="1968" w:type="dxa"/>
            <w:tcBorders>
              <w:top w:val="single" w:sz="4" w:space="0" w:color="auto"/>
              <w:left w:val="single" w:sz="4" w:space="0" w:color="auto"/>
              <w:bottom w:val="single" w:sz="4" w:space="0" w:color="auto"/>
              <w:right w:val="single" w:sz="4" w:space="0" w:color="auto"/>
            </w:tcBorders>
          </w:tcPr>
          <w:p w14:paraId="4D1A87F1" w14:textId="77777777" w:rsidR="00442068" w:rsidRPr="00C27801" w:rsidRDefault="00442068" w:rsidP="000E5506">
            <w:pPr>
              <w:pStyle w:val="TableHeader"/>
              <w:spacing w:after="60" w:line="24" w:lineRule="atLeast"/>
              <w:ind w:left="57" w:right="57"/>
              <w:cnfStyle w:val="000000100000" w:firstRow="0" w:lastRow="0" w:firstColumn="0" w:lastColumn="0" w:oddVBand="0" w:evenVBand="0" w:oddHBand="1" w:evenHBand="0" w:firstRowFirstColumn="0" w:firstRowLastColumn="0" w:lastRowFirstColumn="0" w:lastRowLastColumn="0"/>
              <w:rPr>
                <w:bCs/>
              </w:rPr>
            </w:pPr>
            <w:r w:rsidRPr="00C27801">
              <w:rPr>
                <w:bCs/>
              </w:rPr>
              <w:t>% Ratio Deviation</w:t>
            </w:r>
          </w:p>
        </w:tc>
      </w:tr>
      <w:tr w:rsidR="00442068" w:rsidRPr="00E260BC" w14:paraId="62856CAF" w14:textId="77777777" w:rsidTr="000E5506">
        <w:trPr>
          <w:cnfStyle w:val="000000010000" w:firstRow="0" w:lastRow="0" w:firstColumn="0" w:lastColumn="0" w:oddVBand="0" w:evenVBand="0" w:oddHBand="0" w:evenHBand="1" w:firstRowFirstColumn="0" w:firstRowLastColumn="0" w:lastRowFirstColumn="0" w:lastRowLastColumn="0"/>
          <w:trHeight w:val="476"/>
        </w:trPr>
        <w:tc>
          <w:tcPr>
            <w:cnfStyle w:val="001000000000" w:firstRow="0" w:lastRow="0" w:firstColumn="1" w:lastColumn="0" w:oddVBand="0" w:evenVBand="0" w:oddHBand="0" w:evenHBand="0" w:firstRowFirstColumn="0" w:firstRowLastColumn="0" w:lastRowFirstColumn="0" w:lastRowLastColumn="0"/>
            <w:tcW w:w="1466" w:type="dxa"/>
            <w:tcBorders>
              <w:top w:val="single" w:sz="4" w:space="0" w:color="auto"/>
              <w:left w:val="single" w:sz="4" w:space="0" w:color="auto"/>
              <w:bottom w:val="single" w:sz="4" w:space="0" w:color="auto"/>
              <w:right w:val="single" w:sz="4" w:space="0" w:color="auto"/>
            </w:tcBorders>
            <w:shd w:val="clear" w:color="auto" w:fill="auto"/>
          </w:tcPr>
          <w:p w14:paraId="1B41EEA8" w14:textId="77777777" w:rsidR="00442068" w:rsidRPr="00C27801" w:rsidRDefault="00442068" w:rsidP="000E5506">
            <w:pPr>
              <w:pStyle w:val="TableHeader"/>
              <w:spacing w:after="60" w:line="24" w:lineRule="atLeast"/>
              <w:ind w:left="57" w:right="57"/>
              <w:rPr>
                <w:bCs/>
                <w:color w:val="auto"/>
              </w:rPr>
            </w:pPr>
            <w:r w:rsidRPr="00C27801">
              <w:rPr>
                <w:bCs/>
                <w:color w:val="auto"/>
              </w:rPr>
              <w:t>West</w:t>
            </w:r>
          </w:p>
        </w:tc>
        <w:tc>
          <w:tcPr>
            <w:tcW w:w="1583" w:type="dxa"/>
            <w:tcBorders>
              <w:top w:val="single" w:sz="4" w:space="0" w:color="auto"/>
              <w:left w:val="single" w:sz="4" w:space="0" w:color="auto"/>
              <w:bottom w:val="single" w:sz="4" w:space="0" w:color="auto"/>
              <w:right w:val="single" w:sz="4" w:space="0" w:color="auto"/>
            </w:tcBorders>
            <w:shd w:val="clear" w:color="auto" w:fill="auto"/>
          </w:tcPr>
          <w:p w14:paraId="4B6D53F6" w14:textId="77777777" w:rsidR="00442068" w:rsidRPr="00C27801" w:rsidRDefault="00442068" w:rsidP="000E5506">
            <w:pPr>
              <w:pStyle w:val="TableHeader"/>
              <w:spacing w:after="60" w:line="24" w:lineRule="atLeast"/>
              <w:ind w:left="57" w:right="57"/>
              <w:cnfStyle w:val="000000010000" w:firstRow="0" w:lastRow="0" w:firstColumn="0" w:lastColumn="0" w:oddVBand="0" w:evenVBand="0" w:oddHBand="0" w:evenHBand="1" w:firstRowFirstColumn="0" w:firstRowLastColumn="0" w:lastRowFirstColumn="0" w:lastRowLastColumn="0"/>
              <w:rPr>
                <w:bCs/>
                <w:color w:val="auto"/>
              </w:rPr>
            </w:pPr>
            <w:r w:rsidRPr="00C27801">
              <w:rPr>
                <w:bCs/>
                <w:color w:val="auto"/>
              </w:rPr>
              <w:t>675</w:t>
            </w:r>
          </w:p>
        </w:tc>
        <w:tc>
          <w:tcPr>
            <w:tcW w:w="1586" w:type="dxa"/>
            <w:tcBorders>
              <w:top w:val="single" w:sz="4" w:space="0" w:color="auto"/>
              <w:left w:val="single" w:sz="4" w:space="0" w:color="auto"/>
              <w:bottom w:val="single" w:sz="4" w:space="0" w:color="auto"/>
              <w:right w:val="single" w:sz="4" w:space="0" w:color="auto"/>
            </w:tcBorders>
            <w:shd w:val="clear" w:color="auto" w:fill="auto"/>
          </w:tcPr>
          <w:p w14:paraId="3C3ACF4C" w14:textId="77777777" w:rsidR="00442068" w:rsidRPr="00C27801" w:rsidRDefault="00442068" w:rsidP="000E5506">
            <w:pPr>
              <w:pStyle w:val="TableHeader"/>
              <w:spacing w:after="60" w:line="24" w:lineRule="atLeast"/>
              <w:ind w:left="57" w:right="57"/>
              <w:cnfStyle w:val="000000010000" w:firstRow="0" w:lastRow="0" w:firstColumn="0" w:lastColumn="0" w:oddVBand="0" w:evenVBand="0" w:oddHBand="0" w:evenHBand="1" w:firstRowFirstColumn="0" w:firstRowLastColumn="0" w:lastRowFirstColumn="0" w:lastRowLastColumn="0"/>
              <w:rPr>
                <w:bCs/>
                <w:color w:val="auto"/>
              </w:rPr>
            </w:pPr>
            <w:r w:rsidRPr="00C27801">
              <w:rPr>
                <w:bCs/>
                <w:color w:val="auto"/>
              </w:rPr>
              <w:t>3</w:t>
            </w:r>
          </w:p>
        </w:tc>
        <w:tc>
          <w:tcPr>
            <w:tcW w:w="1472" w:type="dxa"/>
            <w:tcBorders>
              <w:top w:val="single" w:sz="4" w:space="0" w:color="auto"/>
              <w:left w:val="single" w:sz="4" w:space="0" w:color="auto"/>
              <w:bottom w:val="single" w:sz="4" w:space="0" w:color="auto"/>
              <w:right w:val="single" w:sz="4" w:space="0" w:color="auto"/>
            </w:tcBorders>
            <w:shd w:val="clear" w:color="auto" w:fill="auto"/>
          </w:tcPr>
          <w:p w14:paraId="372F62AA" w14:textId="77777777" w:rsidR="00442068" w:rsidRPr="00C27801" w:rsidRDefault="00442068" w:rsidP="000E5506">
            <w:pPr>
              <w:pStyle w:val="TableHeader"/>
              <w:spacing w:after="60" w:line="24" w:lineRule="atLeast"/>
              <w:ind w:left="57" w:right="57"/>
              <w:cnfStyle w:val="000000010000" w:firstRow="0" w:lastRow="0" w:firstColumn="0" w:lastColumn="0" w:oddVBand="0" w:evenVBand="0" w:oddHBand="0" w:evenHBand="1" w:firstRowFirstColumn="0" w:firstRowLastColumn="0" w:lastRowFirstColumn="0" w:lastRowLastColumn="0"/>
              <w:rPr>
                <w:bCs/>
                <w:color w:val="auto"/>
              </w:rPr>
            </w:pPr>
            <w:r w:rsidRPr="00C27801">
              <w:rPr>
                <w:bCs/>
                <w:color w:val="auto"/>
              </w:rPr>
              <w:t>1:225</w:t>
            </w:r>
          </w:p>
        </w:tc>
        <w:tc>
          <w:tcPr>
            <w:tcW w:w="2023" w:type="dxa"/>
            <w:tcBorders>
              <w:top w:val="single" w:sz="4" w:space="0" w:color="auto"/>
              <w:left w:val="single" w:sz="4" w:space="0" w:color="auto"/>
              <w:bottom w:val="single" w:sz="4" w:space="0" w:color="auto"/>
              <w:right w:val="single" w:sz="4" w:space="0" w:color="auto"/>
            </w:tcBorders>
            <w:shd w:val="clear" w:color="auto" w:fill="auto"/>
          </w:tcPr>
          <w:p w14:paraId="2FE8D53F" w14:textId="77777777" w:rsidR="00442068" w:rsidRPr="00C27801" w:rsidRDefault="00442068" w:rsidP="000E5506">
            <w:pPr>
              <w:pStyle w:val="TableHeader"/>
              <w:spacing w:after="60" w:line="24" w:lineRule="atLeast"/>
              <w:ind w:left="57" w:right="57"/>
              <w:cnfStyle w:val="000000010000" w:firstRow="0" w:lastRow="0" w:firstColumn="0" w:lastColumn="0" w:oddVBand="0" w:evenVBand="0" w:oddHBand="0" w:evenHBand="1" w:firstRowFirstColumn="0" w:firstRowLastColumn="0" w:lastRowFirstColumn="0" w:lastRowLastColumn="0"/>
              <w:rPr>
                <w:bCs/>
                <w:color w:val="auto"/>
              </w:rPr>
            </w:pPr>
            <w:r w:rsidRPr="00C27801">
              <w:rPr>
                <w:bCs/>
                <w:color w:val="auto"/>
              </w:rPr>
              <w:t>+21.47%</w:t>
            </w:r>
          </w:p>
        </w:tc>
        <w:tc>
          <w:tcPr>
            <w:tcW w:w="1582" w:type="dxa"/>
            <w:tcBorders>
              <w:top w:val="single" w:sz="4" w:space="0" w:color="auto"/>
              <w:left w:val="single" w:sz="4" w:space="0" w:color="auto"/>
              <w:bottom w:val="single" w:sz="4" w:space="0" w:color="auto"/>
              <w:right w:val="single" w:sz="4" w:space="0" w:color="auto"/>
            </w:tcBorders>
            <w:shd w:val="clear" w:color="auto" w:fill="auto"/>
          </w:tcPr>
          <w:p w14:paraId="1249A24A" w14:textId="77777777" w:rsidR="00442068" w:rsidRPr="00C27801" w:rsidRDefault="00442068" w:rsidP="000E5506">
            <w:pPr>
              <w:pStyle w:val="TableHeader"/>
              <w:spacing w:after="60" w:line="24" w:lineRule="atLeast"/>
              <w:ind w:left="57" w:right="57"/>
              <w:cnfStyle w:val="000000010000" w:firstRow="0" w:lastRow="0" w:firstColumn="0" w:lastColumn="0" w:oddVBand="0" w:evenVBand="0" w:oddHBand="0" w:evenHBand="1" w:firstRowFirstColumn="0" w:firstRowLastColumn="0" w:lastRowFirstColumn="0" w:lastRowLastColumn="0"/>
              <w:rPr>
                <w:bCs/>
                <w:color w:val="auto"/>
              </w:rPr>
            </w:pPr>
            <w:r w:rsidRPr="00C27801">
              <w:rPr>
                <w:bCs/>
                <w:color w:val="auto"/>
              </w:rPr>
              <w:t>3</w:t>
            </w:r>
          </w:p>
        </w:tc>
        <w:tc>
          <w:tcPr>
            <w:tcW w:w="1390" w:type="dxa"/>
            <w:tcBorders>
              <w:top w:val="single" w:sz="4" w:space="0" w:color="auto"/>
              <w:left w:val="single" w:sz="4" w:space="0" w:color="auto"/>
              <w:bottom w:val="single" w:sz="4" w:space="0" w:color="auto"/>
              <w:right w:val="single" w:sz="4" w:space="0" w:color="auto"/>
            </w:tcBorders>
            <w:shd w:val="clear" w:color="auto" w:fill="auto"/>
          </w:tcPr>
          <w:p w14:paraId="2DE3A08A" w14:textId="77777777" w:rsidR="00442068" w:rsidRPr="00C27801" w:rsidRDefault="00442068" w:rsidP="000E5506">
            <w:pPr>
              <w:pStyle w:val="TableHeader"/>
              <w:spacing w:after="60" w:line="24" w:lineRule="atLeast"/>
              <w:ind w:left="57" w:right="57"/>
              <w:cnfStyle w:val="000000010000" w:firstRow="0" w:lastRow="0" w:firstColumn="0" w:lastColumn="0" w:oddVBand="0" w:evenVBand="0" w:oddHBand="0" w:evenHBand="1" w:firstRowFirstColumn="0" w:firstRowLastColumn="0" w:lastRowFirstColumn="0" w:lastRowLastColumn="0"/>
              <w:rPr>
                <w:bCs/>
                <w:color w:val="auto"/>
              </w:rPr>
            </w:pPr>
            <w:r w:rsidRPr="00C27801">
              <w:rPr>
                <w:bCs/>
                <w:color w:val="auto"/>
              </w:rPr>
              <w:t>1:225</w:t>
            </w:r>
          </w:p>
        </w:tc>
        <w:tc>
          <w:tcPr>
            <w:tcW w:w="1968" w:type="dxa"/>
            <w:tcBorders>
              <w:top w:val="single" w:sz="4" w:space="0" w:color="auto"/>
              <w:left w:val="single" w:sz="4" w:space="0" w:color="auto"/>
              <w:bottom w:val="single" w:sz="4" w:space="0" w:color="auto"/>
              <w:right w:val="single" w:sz="4" w:space="0" w:color="auto"/>
            </w:tcBorders>
            <w:shd w:val="clear" w:color="auto" w:fill="auto"/>
          </w:tcPr>
          <w:p w14:paraId="109295B1" w14:textId="77777777" w:rsidR="00442068" w:rsidRPr="00C27801" w:rsidRDefault="00442068" w:rsidP="000E5506">
            <w:pPr>
              <w:pStyle w:val="TableHeader"/>
              <w:spacing w:after="60" w:line="24" w:lineRule="atLeast"/>
              <w:ind w:left="57" w:right="57"/>
              <w:cnfStyle w:val="000000010000" w:firstRow="0" w:lastRow="0" w:firstColumn="0" w:lastColumn="0" w:oddVBand="0" w:evenVBand="0" w:oddHBand="0" w:evenHBand="1" w:firstRowFirstColumn="0" w:firstRowLastColumn="0" w:lastRowFirstColumn="0" w:lastRowLastColumn="0"/>
              <w:rPr>
                <w:bCs/>
                <w:color w:val="auto"/>
              </w:rPr>
            </w:pPr>
            <w:r w:rsidRPr="00C27801">
              <w:rPr>
                <w:bCs/>
                <w:color w:val="auto"/>
              </w:rPr>
              <w:t>+28.01%</w:t>
            </w:r>
          </w:p>
        </w:tc>
      </w:tr>
      <w:tr w:rsidR="00442068" w:rsidRPr="00E260BC" w14:paraId="3C22B59E" w14:textId="77777777" w:rsidTr="000E5506">
        <w:trPr>
          <w:cnfStyle w:val="000000100000" w:firstRow="0" w:lastRow="0" w:firstColumn="0" w:lastColumn="0" w:oddVBand="0" w:evenVBand="0" w:oddHBand="1" w:evenHBand="0" w:firstRowFirstColumn="0" w:firstRowLastColumn="0" w:lastRowFirstColumn="0" w:lastRowLastColumn="0"/>
          <w:trHeight w:val="476"/>
        </w:trPr>
        <w:tc>
          <w:tcPr>
            <w:cnfStyle w:val="001000000000" w:firstRow="0" w:lastRow="0" w:firstColumn="1" w:lastColumn="0" w:oddVBand="0" w:evenVBand="0" w:oddHBand="0" w:evenHBand="0" w:firstRowFirstColumn="0" w:firstRowLastColumn="0" w:lastRowFirstColumn="0" w:lastRowLastColumn="0"/>
            <w:tcW w:w="1466" w:type="dxa"/>
            <w:tcBorders>
              <w:top w:val="single" w:sz="4" w:space="0" w:color="auto"/>
              <w:left w:val="single" w:sz="4" w:space="0" w:color="auto"/>
              <w:bottom w:val="single" w:sz="4" w:space="0" w:color="auto"/>
              <w:right w:val="single" w:sz="4" w:space="0" w:color="auto"/>
            </w:tcBorders>
            <w:shd w:val="clear" w:color="auto" w:fill="auto"/>
          </w:tcPr>
          <w:p w14:paraId="33A7570F" w14:textId="77777777" w:rsidR="00442068" w:rsidRPr="00C27801" w:rsidRDefault="00442068" w:rsidP="000E5506">
            <w:pPr>
              <w:pStyle w:val="TableHeader"/>
              <w:spacing w:after="60" w:line="24" w:lineRule="atLeast"/>
              <w:ind w:left="57" w:right="57"/>
              <w:rPr>
                <w:bCs/>
                <w:color w:val="auto"/>
              </w:rPr>
            </w:pPr>
            <w:r w:rsidRPr="00C27801">
              <w:rPr>
                <w:bCs/>
                <w:color w:val="auto"/>
              </w:rPr>
              <w:t>Central</w:t>
            </w:r>
          </w:p>
        </w:tc>
        <w:tc>
          <w:tcPr>
            <w:tcW w:w="1583" w:type="dxa"/>
            <w:tcBorders>
              <w:top w:val="single" w:sz="4" w:space="0" w:color="auto"/>
              <w:left w:val="single" w:sz="4" w:space="0" w:color="auto"/>
              <w:bottom w:val="single" w:sz="4" w:space="0" w:color="auto"/>
              <w:right w:val="single" w:sz="4" w:space="0" w:color="auto"/>
            </w:tcBorders>
            <w:shd w:val="clear" w:color="auto" w:fill="auto"/>
          </w:tcPr>
          <w:p w14:paraId="35C399FD" w14:textId="77777777" w:rsidR="00442068" w:rsidRPr="00C27801" w:rsidRDefault="00442068" w:rsidP="000E5506">
            <w:pPr>
              <w:pStyle w:val="TableHeader"/>
              <w:spacing w:after="60" w:line="24" w:lineRule="atLeast"/>
              <w:ind w:left="57" w:right="57"/>
              <w:cnfStyle w:val="000000100000" w:firstRow="0" w:lastRow="0" w:firstColumn="0" w:lastColumn="0" w:oddVBand="0" w:evenVBand="0" w:oddHBand="1" w:evenHBand="0" w:firstRowFirstColumn="0" w:firstRowLastColumn="0" w:lastRowFirstColumn="0" w:lastRowLastColumn="0"/>
              <w:rPr>
                <w:bCs/>
                <w:color w:val="auto"/>
              </w:rPr>
            </w:pPr>
            <w:r w:rsidRPr="00C27801">
              <w:rPr>
                <w:bCs/>
                <w:color w:val="auto"/>
              </w:rPr>
              <w:t>513</w:t>
            </w:r>
          </w:p>
        </w:tc>
        <w:tc>
          <w:tcPr>
            <w:tcW w:w="1586" w:type="dxa"/>
            <w:tcBorders>
              <w:top w:val="single" w:sz="4" w:space="0" w:color="auto"/>
              <w:left w:val="single" w:sz="4" w:space="0" w:color="auto"/>
              <w:bottom w:val="single" w:sz="4" w:space="0" w:color="auto"/>
              <w:right w:val="single" w:sz="4" w:space="0" w:color="auto"/>
            </w:tcBorders>
            <w:shd w:val="clear" w:color="auto" w:fill="auto"/>
          </w:tcPr>
          <w:p w14:paraId="2BF759F3" w14:textId="77777777" w:rsidR="00442068" w:rsidRPr="00C27801" w:rsidRDefault="00442068" w:rsidP="000E5506">
            <w:pPr>
              <w:pStyle w:val="TableHeader"/>
              <w:spacing w:after="60" w:line="24" w:lineRule="atLeast"/>
              <w:ind w:left="57" w:right="57"/>
              <w:cnfStyle w:val="000000100000" w:firstRow="0" w:lastRow="0" w:firstColumn="0" w:lastColumn="0" w:oddVBand="0" w:evenVBand="0" w:oddHBand="1" w:evenHBand="0" w:firstRowFirstColumn="0" w:firstRowLastColumn="0" w:lastRowFirstColumn="0" w:lastRowLastColumn="0"/>
              <w:rPr>
                <w:bCs/>
                <w:color w:val="auto"/>
              </w:rPr>
            </w:pPr>
            <w:r w:rsidRPr="00C27801">
              <w:rPr>
                <w:bCs/>
                <w:color w:val="auto"/>
              </w:rPr>
              <w:t>3</w:t>
            </w:r>
          </w:p>
        </w:tc>
        <w:tc>
          <w:tcPr>
            <w:tcW w:w="1472" w:type="dxa"/>
            <w:tcBorders>
              <w:top w:val="single" w:sz="4" w:space="0" w:color="auto"/>
              <w:left w:val="single" w:sz="4" w:space="0" w:color="auto"/>
              <w:bottom w:val="single" w:sz="4" w:space="0" w:color="auto"/>
              <w:right w:val="single" w:sz="4" w:space="0" w:color="auto"/>
            </w:tcBorders>
            <w:shd w:val="clear" w:color="auto" w:fill="auto"/>
          </w:tcPr>
          <w:p w14:paraId="4B428D5A" w14:textId="77777777" w:rsidR="00442068" w:rsidRPr="00C27801" w:rsidRDefault="00442068" w:rsidP="000E5506">
            <w:pPr>
              <w:pStyle w:val="TableHeader"/>
              <w:spacing w:after="60" w:line="24" w:lineRule="atLeast"/>
              <w:ind w:left="57" w:right="57"/>
              <w:cnfStyle w:val="000000100000" w:firstRow="0" w:lastRow="0" w:firstColumn="0" w:lastColumn="0" w:oddVBand="0" w:evenVBand="0" w:oddHBand="1" w:evenHBand="0" w:firstRowFirstColumn="0" w:firstRowLastColumn="0" w:lastRowFirstColumn="0" w:lastRowLastColumn="0"/>
              <w:rPr>
                <w:bCs/>
                <w:color w:val="auto"/>
              </w:rPr>
            </w:pPr>
            <w:r w:rsidRPr="00C27801">
              <w:rPr>
                <w:bCs/>
                <w:color w:val="auto"/>
              </w:rPr>
              <w:t>1:171</w:t>
            </w:r>
          </w:p>
        </w:tc>
        <w:tc>
          <w:tcPr>
            <w:tcW w:w="2023" w:type="dxa"/>
            <w:tcBorders>
              <w:top w:val="single" w:sz="4" w:space="0" w:color="auto"/>
              <w:left w:val="single" w:sz="4" w:space="0" w:color="auto"/>
              <w:bottom w:val="single" w:sz="4" w:space="0" w:color="auto"/>
              <w:right w:val="single" w:sz="4" w:space="0" w:color="auto"/>
            </w:tcBorders>
            <w:shd w:val="clear" w:color="auto" w:fill="auto"/>
          </w:tcPr>
          <w:p w14:paraId="533599E0" w14:textId="77777777" w:rsidR="00442068" w:rsidRPr="00C27801" w:rsidRDefault="00442068" w:rsidP="000E5506">
            <w:pPr>
              <w:pStyle w:val="TableHeader"/>
              <w:spacing w:after="60" w:line="24" w:lineRule="atLeast"/>
              <w:ind w:left="57" w:right="57"/>
              <w:cnfStyle w:val="000000100000" w:firstRow="0" w:lastRow="0" w:firstColumn="0" w:lastColumn="0" w:oddVBand="0" w:evenVBand="0" w:oddHBand="1" w:evenHBand="0" w:firstRowFirstColumn="0" w:firstRowLastColumn="0" w:lastRowFirstColumn="0" w:lastRowLastColumn="0"/>
              <w:rPr>
                <w:bCs/>
                <w:color w:val="auto"/>
              </w:rPr>
            </w:pPr>
            <w:r w:rsidRPr="00C27801">
              <w:rPr>
                <w:bCs/>
                <w:color w:val="auto"/>
              </w:rPr>
              <w:t>+40.31%</w:t>
            </w:r>
          </w:p>
        </w:tc>
        <w:tc>
          <w:tcPr>
            <w:tcW w:w="1582" w:type="dxa"/>
            <w:tcBorders>
              <w:top w:val="single" w:sz="4" w:space="0" w:color="auto"/>
              <w:left w:val="single" w:sz="4" w:space="0" w:color="auto"/>
              <w:bottom w:val="single" w:sz="4" w:space="0" w:color="auto"/>
              <w:right w:val="single" w:sz="4" w:space="0" w:color="auto"/>
            </w:tcBorders>
            <w:shd w:val="clear" w:color="auto" w:fill="auto"/>
          </w:tcPr>
          <w:p w14:paraId="4A5CFA98" w14:textId="77777777" w:rsidR="00442068" w:rsidRPr="00C27801" w:rsidRDefault="00442068" w:rsidP="000E5506">
            <w:pPr>
              <w:pStyle w:val="TableHeader"/>
              <w:spacing w:after="60" w:line="24" w:lineRule="atLeast"/>
              <w:ind w:left="57" w:right="57"/>
              <w:cnfStyle w:val="000000100000" w:firstRow="0" w:lastRow="0" w:firstColumn="0" w:lastColumn="0" w:oddVBand="0" w:evenVBand="0" w:oddHBand="1" w:evenHBand="0" w:firstRowFirstColumn="0" w:firstRowLastColumn="0" w:lastRowFirstColumn="0" w:lastRowLastColumn="0"/>
              <w:rPr>
                <w:bCs/>
                <w:color w:val="auto"/>
              </w:rPr>
            </w:pPr>
            <w:r w:rsidRPr="00C27801">
              <w:rPr>
                <w:bCs/>
                <w:color w:val="auto"/>
              </w:rPr>
              <w:t>3</w:t>
            </w:r>
          </w:p>
        </w:tc>
        <w:tc>
          <w:tcPr>
            <w:tcW w:w="1390" w:type="dxa"/>
            <w:tcBorders>
              <w:top w:val="single" w:sz="4" w:space="0" w:color="auto"/>
              <w:left w:val="single" w:sz="4" w:space="0" w:color="auto"/>
              <w:bottom w:val="single" w:sz="4" w:space="0" w:color="auto"/>
              <w:right w:val="single" w:sz="4" w:space="0" w:color="auto"/>
            </w:tcBorders>
            <w:shd w:val="clear" w:color="auto" w:fill="auto"/>
          </w:tcPr>
          <w:p w14:paraId="6C067959" w14:textId="77777777" w:rsidR="00442068" w:rsidRPr="00C27801" w:rsidRDefault="00442068" w:rsidP="000E5506">
            <w:pPr>
              <w:pStyle w:val="TableHeader"/>
              <w:spacing w:after="60" w:line="24" w:lineRule="atLeast"/>
              <w:ind w:left="57" w:right="57"/>
              <w:cnfStyle w:val="000000100000" w:firstRow="0" w:lastRow="0" w:firstColumn="0" w:lastColumn="0" w:oddVBand="0" w:evenVBand="0" w:oddHBand="1" w:evenHBand="0" w:firstRowFirstColumn="0" w:firstRowLastColumn="0" w:lastRowFirstColumn="0" w:lastRowLastColumn="0"/>
              <w:rPr>
                <w:bCs/>
                <w:color w:val="auto"/>
              </w:rPr>
            </w:pPr>
            <w:r w:rsidRPr="00C27801">
              <w:rPr>
                <w:bCs/>
                <w:color w:val="auto"/>
              </w:rPr>
              <w:t>1:171</w:t>
            </w:r>
          </w:p>
        </w:tc>
        <w:tc>
          <w:tcPr>
            <w:tcW w:w="1968" w:type="dxa"/>
            <w:tcBorders>
              <w:top w:val="single" w:sz="4" w:space="0" w:color="auto"/>
              <w:left w:val="single" w:sz="4" w:space="0" w:color="auto"/>
              <w:bottom w:val="single" w:sz="4" w:space="0" w:color="auto"/>
              <w:right w:val="single" w:sz="4" w:space="0" w:color="auto"/>
            </w:tcBorders>
            <w:shd w:val="clear" w:color="auto" w:fill="auto"/>
          </w:tcPr>
          <w:p w14:paraId="4F6A4D42" w14:textId="77777777" w:rsidR="00442068" w:rsidRPr="00C27801" w:rsidRDefault="00442068" w:rsidP="000E5506">
            <w:pPr>
              <w:pStyle w:val="TableHeader"/>
              <w:spacing w:after="60" w:line="24" w:lineRule="atLeast"/>
              <w:ind w:left="57" w:right="57"/>
              <w:cnfStyle w:val="000000100000" w:firstRow="0" w:lastRow="0" w:firstColumn="0" w:lastColumn="0" w:oddVBand="0" w:evenVBand="0" w:oddHBand="1" w:evenHBand="0" w:firstRowFirstColumn="0" w:firstRowLastColumn="0" w:lastRowFirstColumn="0" w:lastRowLastColumn="0"/>
              <w:rPr>
                <w:bCs/>
                <w:color w:val="auto"/>
              </w:rPr>
            </w:pPr>
            <w:r w:rsidRPr="00C27801">
              <w:rPr>
                <w:bCs/>
                <w:color w:val="auto"/>
              </w:rPr>
              <w:t>+45.29%</w:t>
            </w:r>
          </w:p>
        </w:tc>
      </w:tr>
      <w:tr w:rsidR="00442068" w:rsidRPr="00E260BC" w14:paraId="6A9BE91E" w14:textId="77777777" w:rsidTr="000E5506">
        <w:trPr>
          <w:cnfStyle w:val="000000010000" w:firstRow="0" w:lastRow="0" w:firstColumn="0" w:lastColumn="0" w:oddVBand="0" w:evenVBand="0" w:oddHBand="0" w:evenHBand="1" w:firstRowFirstColumn="0" w:firstRowLastColumn="0" w:lastRowFirstColumn="0" w:lastRowLastColumn="0"/>
          <w:trHeight w:val="476"/>
        </w:trPr>
        <w:tc>
          <w:tcPr>
            <w:cnfStyle w:val="001000000000" w:firstRow="0" w:lastRow="0" w:firstColumn="1" w:lastColumn="0" w:oddVBand="0" w:evenVBand="0" w:oddHBand="0" w:evenHBand="0" w:firstRowFirstColumn="0" w:firstRowLastColumn="0" w:lastRowFirstColumn="0" w:lastRowLastColumn="0"/>
            <w:tcW w:w="1466" w:type="dxa"/>
            <w:tcBorders>
              <w:top w:val="single" w:sz="4" w:space="0" w:color="auto"/>
              <w:left w:val="single" w:sz="4" w:space="0" w:color="auto"/>
              <w:bottom w:val="single" w:sz="4" w:space="0" w:color="auto"/>
              <w:right w:val="single" w:sz="4" w:space="0" w:color="auto"/>
            </w:tcBorders>
            <w:shd w:val="clear" w:color="auto" w:fill="auto"/>
          </w:tcPr>
          <w:p w14:paraId="1A9E43AB" w14:textId="77777777" w:rsidR="00442068" w:rsidRPr="00C27801" w:rsidRDefault="00442068" w:rsidP="000E5506">
            <w:pPr>
              <w:pStyle w:val="TableHeader"/>
              <w:spacing w:after="60" w:line="24" w:lineRule="atLeast"/>
              <w:ind w:left="57" w:right="57"/>
              <w:rPr>
                <w:bCs/>
                <w:color w:val="auto"/>
              </w:rPr>
            </w:pPr>
            <w:r w:rsidRPr="00C27801">
              <w:rPr>
                <w:bCs/>
                <w:color w:val="auto"/>
              </w:rPr>
              <w:t>East</w:t>
            </w:r>
          </w:p>
        </w:tc>
        <w:tc>
          <w:tcPr>
            <w:tcW w:w="1583" w:type="dxa"/>
            <w:tcBorders>
              <w:top w:val="single" w:sz="4" w:space="0" w:color="auto"/>
              <w:left w:val="single" w:sz="4" w:space="0" w:color="auto"/>
              <w:bottom w:val="single" w:sz="4" w:space="0" w:color="auto"/>
              <w:right w:val="single" w:sz="4" w:space="0" w:color="auto"/>
            </w:tcBorders>
            <w:shd w:val="clear" w:color="auto" w:fill="auto"/>
          </w:tcPr>
          <w:p w14:paraId="4496C5B9" w14:textId="77777777" w:rsidR="00442068" w:rsidRPr="00C27801" w:rsidRDefault="00442068" w:rsidP="000E5506">
            <w:pPr>
              <w:pStyle w:val="TableHeader"/>
              <w:spacing w:after="60" w:line="24" w:lineRule="atLeast"/>
              <w:ind w:left="57" w:right="57"/>
              <w:cnfStyle w:val="000000010000" w:firstRow="0" w:lastRow="0" w:firstColumn="0" w:lastColumn="0" w:oddVBand="0" w:evenVBand="0" w:oddHBand="0" w:evenHBand="1" w:firstRowFirstColumn="0" w:firstRowLastColumn="0" w:lastRowFirstColumn="0" w:lastRowLastColumn="0"/>
              <w:rPr>
                <w:bCs/>
                <w:color w:val="auto"/>
              </w:rPr>
            </w:pPr>
            <w:r w:rsidRPr="00C27801">
              <w:rPr>
                <w:bCs/>
                <w:color w:val="auto"/>
              </w:rPr>
              <w:t>450</w:t>
            </w:r>
          </w:p>
        </w:tc>
        <w:tc>
          <w:tcPr>
            <w:tcW w:w="1586" w:type="dxa"/>
            <w:tcBorders>
              <w:top w:val="single" w:sz="4" w:space="0" w:color="auto"/>
              <w:left w:val="single" w:sz="4" w:space="0" w:color="auto"/>
              <w:bottom w:val="single" w:sz="4" w:space="0" w:color="auto"/>
              <w:right w:val="single" w:sz="4" w:space="0" w:color="auto"/>
            </w:tcBorders>
            <w:shd w:val="clear" w:color="auto" w:fill="auto"/>
          </w:tcPr>
          <w:p w14:paraId="672C1270" w14:textId="77777777" w:rsidR="00442068" w:rsidRPr="00C27801" w:rsidRDefault="00442068" w:rsidP="000E5506">
            <w:pPr>
              <w:pStyle w:val="TableHeader"/>
              <w:spacing w:after="60" w:line="24" w:lineRule="atLeast"/>
              <w:ind w:left="57" w:right="57"/>
              <w:cnfStyle w:val="000000010000" w:firstRow="0" w:lastRow="0" w:firstColumn="0" w:lastColumn="0" w:oddVBand="0" w:evenVBand="0" w:oddHBand="0" w:evenHBand="1" w:firstRowFirstColumn="0" w:firstRowLastColumn="0" w:lastRowFirstColumn="0" w:lastRowLastColumn="0"/>
              <w:rPr>
                <w:bCs/>
                <w:color w:val="auto"/>
              </w:rPr>
            </w:pPr>
            <w:r w:rsidRPr="00C27801">
              <w:rPr>
                <w:bCs/>
                <w:color w:val="auto"/>
              </w:rPr>
              <w:t>3</w:t>
            </w:r>
          </w:p>
        </w:tc>
        <w:tc>
          <w:tcPr>
            <w:tcW w:w="1472" w:type="dxa"/>
            <w:tcBorders>
              <w:top w:val="single" w:sz="4" w:space="0" w:color="auto"/>
              <w:left w:val="single" w:sz="4" w:space="0" w:color="auto"/>
              <w:bottom w:val="single" w:sz="4" w:space="0" w:color="auto"/>
              <w:right w:val="single" w:sz="4" w:space="0" w:color="auto"/>
            </w:tcBorders>
            <w:shd w:val="clear" w:color="auto" w:fill="auto"/>
          </w:tcPr>
          <w:p w14:paraId="20CC306D" w14:textId="77777777" w:rsidR="00442068" w:rsidRPr="00C27801" w:rsidRDefault="00442068" w:rsidP="000E5506">
            <w:pPr>
              <w:pStyle w:val="TableHeader"/>
              <w:spacing w:after="60" w:line="24" w:lineRule="atLeast"/>
              <w:ind w:left="57" w:right="57"/>
              <w:cnfStyle w:val="000000010000" w:firstRow="0" w:lastRow="0" w:firstColumn="0" w:lastColumn="0" w:oddVBand="0" w:evenVBand="0" w:oddHBand="0" w:evenHBand="1" w:firstRowFirstColumn="0" w:firstRowLastColumn="0" w:lastRowFirstColumn="0" w:lastRowLastColumn="0"/>
              <w:rPr>
                <w:bCs/>
                <w:color w:val="auto"/>
              </w:rPr>
            </w:pPr>
            <w:r w:rsidRPr="00C27801">
              <w:rPr>
                <w:bCs/>
                <w:color w:val="auto"/>
              </w:rPr>
              <w:t>1:150</w:t>
            </w:r>
          </w:p>
        </w:tc>
        <w:tc>
          <w:tcPr>
            <w:tcW w:w="2023" w:type="dxa"/>
            <w:tcBorders>
              <w:top w:val="single" w:sz="4" w:space="0" w:color="auto"/>
              <w:left w:val="single" w:sz="4" w:space="0" w:color="auto"/>
              <w:bottom w:val="single" w:sz="4" w:space="0" w:color="auto"/>
              <w:right w:val="single" w:sz="4" w:space="0" w:color="auto"/>
            </w:tcBorders>
            <w:shd w:val="clear" w:color="auto" w:fill="auto"/>
          </w:tcPr>
          <w:p w14:paraId="546A81FD" w14:textId="77777777" w:rsidR="00442068" w:rsidRPr="00C27801" w:rsidRDefault="00442068" w:rsidP="000E5506">
            <w:pPr>
              <w:pStyle w:val="TableHeader"/>
              <w:spacing w:after="60" w:line="24" w:lineRule="atLeast"/>
              <w:ind w:left="57" w:right="57"/>
              <w:cnfStyle w:val="000000010000" w:firstRow="0" w:lastRow="0" w:firstColumn="0" w:lastColumn="0" w:oddVBand="0" w:evenVBand="0" w:oddHBand="0" w:evenHBand="1" w:firstRowFirstColumn="0" w:firstRowLastColumn="0" w:lastRowFirstColumn="0" w:lastRowLastColumn="0"/>
              <w:rPr>
                <w:bCs/>
                <w:color w:val="auto"/>
              </w:rPr>
            </w:pPr>
            <w:r w:rsidRPr="00C27801">
              <w:rPr>
                <w:bCs/>
                <w:color w:val="auto"/>
              </w:rPr>
              <w:t>+47.64%</w:t>
            </w:r>
          </w:p>
        </w:tc>
        <w:tc>
          <w:tcPr>
            <w:tcW w:w="1582" w:type="dxa"/>
            <w:tcBorders>
              <w:top w:val="single" w:sz="4" w:space="0" w:color="auto"/>
              <w:left w:val="single" w:sz="4" w:space="0" w:color="auto"/>
              <w:bottom w:val="single" w:sz="4" w:space="0" w:color="auto"/>
              <w:right w:val="single" w:sz="4" w:space="0" w:color="auto"/>
            </w:tcBorders>
            <w:shd w:val="clear" w:color="auto" w:fill="auto"/>
          </w:tcPr>
          <w:p w14:paraId="1509B030" w14:textId="77777777" w:rsidR="00442068" w:rsidRPr="00C27801" w:rsidRDefault="00442068" w:rsidP="000E5506">
            <w:pPr>
              <w:pStyle w:val="TableHeader"/>
              <w:spacing w:after="60" w:line="24" w:lineRule="atLeast"/>
              <w:ind w:left="57" w:right="57"/>
              <w:cnfStyle w:val="000000010000" w:firstRow="0" w:lastRow="0" w:firstColumn="0" w:lastColumn="0" w:oddVBand="0" w:evenVBand="0" w:oddHBand="0" w:evenHBand="1" w:firstRowFirstColumn="0" w:firstRowLastColumn="0" w:lastRowFirstColumn="0" w:lastRowLastColumn="0"/>
              <w:rPr>
                <w:bCs/>
                <w:color w:val="auto"/>
              </w:rPr>
            </w:pPr>
            <w:r w:rsidRPr="00C27801">
              <w:rPr>
                <w:bCs/>
                <w:color w:val="auto"/>
              </w:rPr>
              <w:t>2</w:t>
            </w:r>
          </w:p>
        </w:tc>
        <w:tc>
          <w:tcPr>
            <w:tcW w:w="1390" w:type="dxa"/>
            <w:tcBorders>
              <w:top w:val="single" w:sz="4" w:space="0" w:color="auto"/>
              <w:left w:val="single" w:sz="4" w:space="0" w:color="auto"/>
              <w:bottom w:val="single" w:sz="4" w:space="0" w:color="auto"/>
              <w:right w:val="single" w:sz="4" w:space="0" w:color="auto"/>
            </w:tcBorders>
            <w:shd w:val="clear" w:color="auto" w:fill="auto"/>
          </w:tcPr>
          <w:p w14:paraId="2FB8DCC8" w14:textId="77777777" w:rsidR="00442068" w:rsidRPr="00C27801" w:rsidRDefault="00442068" w:rsidP="000E5506">
            <w:pPr>
              <w:pStyle w:val="TableHeader"/>
              <w:spacing w:after="60" w:line="24" w:lineRule="atLeast"/>
              <w:ind w:left="57" w:right="57"/>
              <w:cnfStyle w:val="000000010000" w:firstRow="0" w:lastRow="0" w:firstColumn="0" w:lastColumn="0" w:oddVBand="0" w:evenVBand="0" w:oddHBand="0" w:evenHBand="1" w:firstRowFirstColumn="0" w:firstRowLastColumn="0" w:lastRowFirstColumn="0" w:lastRowLastColumn="0"/>
              <w:rPr>
                <w:bCs/>
                <w:color w:val="auto"/>
              </w:rPr>
            </w:pPr>
            <w:r w:rsidRPr="00C27801">
              <w:rPr>
                <w:bCs/>
                <w:color w:val="auto"/>
              </w:rPr>
              <w:t>1:225</w:t>
            </w:r>
          </w:p>
        </w:tc>
        <w:tc>
          <w:tcPr>
            <w:tcW w:w="1968" w:type="dxa"/>
            <w:tcBorders>
              <w:top w:val="single" w:sz="4" w:space="0" w:color="auto"/>
              <w:left w:val="single" w:sz="4" w:space="0" w:color="auto"/>
              <w:bottom w:val="single" w:sz="4" w:space="0" w:color="auto"/>
              <w:right w:val="single" w:sz="4" w:space="0" w:color="auto"/>
            </w:tcBorders>
            <w:shd w:val="clear" w:color="auto" w:fill="auto"/>
          </w:tcPr>
          <w:p w14:paraId="61FAB919" w14:textId="77777777" w:rsidR="00442068" w:rsidRPr="00C27801" w:rsidRDefault="00442068" w:rsidP="000E5506">
            <w:pPr>
              <w:pStyle w:val="TableHeader"/>
              <w:spacing w:after="60" w:line="24" w:lineRule="atLeast"/>
              <w:ind w:left="57" w:right="57"/>
              <w:cnfStyle w:val="000000010000" w:firstRow="0" w:lastRow="0" w:firstColumn="0" w:lastColumn="0" w:oddVBand="0" w:evenVBand="0" w:oddHBand="0" w:evenHBand="1" w:firstRowFirstColumn="0" w:firstRowLastColumn="0" w:lastRowFirstColumn="0" w:lastRowLastColumn="0"/>
              <w:rPr>
                <w:bCs/>
                <w:color w:val="auto"/>
              </w:rPr>
            </w:pPr>
            <w:r w:rsidRPr="00C27801">
              <w:rPr>
                <w:bCs/>
                <w:color w:val="auto"/>
              </w:rPr>
              <w:t>+28.01%</w:t>
            </w:r>
          </w:p>
        </w:tc>
      </w:tr>
      <w:tr w:rsidR="00442068" w:rsidRPr="00E260BC" w14:paraId="6D44F17B" w14:textId="77777777" w:rsidTr="000E5506">
        <w:trPr>
          <w:cnfStyle w:val="000000100000" w:firstRow="0" w:lastRow="0" w:firstColumn="0" w:lastColumn="0" w:oddVBand="0" w:evenVBand="0" w:oddHBand="1" w:evenHBand="0" w:firstRowFirstColumn="0" w:firstRowLastColumn="0" w:lastRowFirstColumn="0" w:lastRowLastColumn="0"/>
          <w:trHeight w:val="476"/>
        </w:trPr>
        <w:tc>
          <w:tcPr>
            <w:cnfStyle w:val="001000000000" w:firstRow="0" w:lastRow="0" w:firstColumn="1" w:lastColumn="0" w:oddVBand="0" w:evenVBand="0" w:oddHBand="0" w:evenHBand="0" w:firstRowFirstColumn="0" w:firstRowLastColumn="0" w:lastRowFirstColumn="0" w:lastRowLastColumn="0"/>
            <w:tcW w:w="1466" w:type="dxa"/>
            <w:tcBorders>
              <w:top w:val="single" w:sz="4" w:space="0" w:color="auto"/>
              <w:left w:val="single" w:sz="4" w:space="0" w:color="auto"/>
              <w:bottom w:val="single" w:sz="4" w:space="0" w:color="auto"/>
              <w:right w:val="single" w:sz="4" w:space="0" w:color="auto"/>
            </w:tcBorders>
            <w:shd w:val="clear" w:color="auto" w:fill="auto"/>
          </w:tcPr>
          <w:p w14:paraId="7A4B1975" w14:textId="77777777" w:rsidR="00442068" w:rsidRPr="00C27801" w:rsidRDefault="00442068" w:rsidP="000E5506">
            <w:pPr>
              <w:pStyle w:val="TableHeader"/>
              <w:spacing w:after="60" w:line="24" w:lineRule="atLeast"/>
              <w:ind w:left="57" w:right="57"/>
              <w:rPr>
                <w:bCs/>
                <w:color w:val="auto"/>
              </w:rPr>
            </w:pPr>
            <w:r w:rsidRPr="00C27801">
              <w:rPr>
                <w:bCs/>
                <w:color w:val="auto"/>
              </w:rPr>
              <w:t>South</w:t>
            </w:r>
          </w:p>
        </w:tc>
        <w:tc>
          <w:tcPr>
            <w:tcW w:w="1583" w:type="dxa"/>
            <w:tcBorders>
              <w:top w:val="single" w:sz="4" w:space="0" w:color="auto"/>
              <w:left w:val="single" w:sz="4" w:space="0" w:color="auto"/>
              <w:bottom w:val="single" w:sz="4" w:space="0" w:color="auto"/>
              <w:right w:val="single" w:sz="4" w:space="0" w:color="auto"/>
            </w:tcBorders>
            <w:shd w:val="clear" w:color="auto" w:fill="auto"/>
          </w:tcPr>
          <w:p w14:paraId="2E1C9D7C" w14:textId="77777777" w:rsidR="00442068" w:rsidRPr="00C27801" w:rsidRDefault="00442068" w:rsidP="000E5506">
            <w:pPr>
              <w:pStyle w:val="TableHeader"/>
              <w:spacing w:after="60" w:line="24" w:lineRule="atLeast"/>
              <w:ind w:left="57" w:right="57"/>
              <w:cnfStyle w:val="000000100000" w:firstRow="0" w:lastRow="0" w:firstColumn="0" w:lastColumn="0" w:oddVBand="0" w:evenVBand="0" w:oddHBand="1" w:evenHBand="0" w:firstRowFirstColumn="0" w:firstRowLastColumn="0" w:lastRowFirstColumn="0" w:lastRowLastColumn="0"/>
              <w:rPr>
                <w:bCs/>
                <w:color w:val="auto"/>
              </w:rPr>
            </w:pPr>
            <w:r w:rsidRPr="00C27801">
              <w:rPr>
                <w:bCs/>
                <w:color w:val="auto"/>
              </w:rPr>
              <w:t>1,800</w:t>
            </w:r>
          </w:p>
        </w:tc>
        <w:tc>
          <w:tcPr>
            <w:tcW w:w="1586" w:type="dxa"/>
            <w:tcBorders>
              <w:top w:val="single" w:sz="4" w:space="0" w:color="auto"/>
              <w:left w:val="single" w:sz="4" w:space="0" w:color="auto"/>
              <w:bottom w:val="single" w:sz="4" w:space="0" w:color="auto"/>
              <w:right w:val="single" w:sz="4" w:space="0" w:color="auto"/>
            </w:tcBorders>
            <w:shd w:val="clear" w:color="auto" w:fill="auto"/>
          </w:tcPr>
          <w:p w14:paraId="1AD25AD1" w14:textId="77777777" w:rsidR="00442068" w:rsidRPr="00C27801" w:rsidRDefault="00442068" w:rsidP="000E5506">
            <w:pPr>
              <w:pStyle w:val="TableHeader"/>
              <w:spacing w:after="60" w:line="24" w:lineRule="atLeast"/>
              <w:ind w:left="57" w:right="57"/>
              <w:cnfStyle w:val="000000100000" w:firstRow="0" w:lastRow="0" w:firstColumn="0" w:lastColumn="0" w:oddVBand="0" w:evenVBand="0" w:oddHBand="1" w:evenHBand="0" w:firstRowFirstColumn="0" w:firstRowLastColumn="0" w:lastRowFirstColumn="0" w:lastRowLastColumn="0"/>
              <w:rPr>
                <w:bCs/>
                <w:color w:val="auto"/>
              </w:rPr>
            </w:pPr>
            <w:r w:rsidRPr="00C27801">
              <w:rPr>
                <w:bCs/>
                <w:color w:val="auto"/>
              </w:rPr>
              <w:t>3</w:t>
            </w:r>
          </w:p>
        </w:tc>
        <w:tc>
          <w:tcPr>
            <w:tcW w:w="1472" w:type="dxa"/>
            <w:tcBorders>
              <w:top w:val="single" w:sz="4" w:space="0" w:color="auto"/>
              <w:left w:val="single" w:sz="4" w:space="0" w:color="auto"/>
              <w:bottom w:val="single" w:sz="4" w:space="0" w:color="auto"/>
              <w:right w:val="single" w:sz="4" w:space="0" w:color="auto"/>
            </w:tcBorders>
            <w:shd w:val="clear" w:color="auto" w:fill="auto"/>
          </w:tcPr>
          <w:p w14:paraId="12F2C351" w14:textId="77777777" w:rsidR="00442068" w:rsidRPr="00C27801" w:rsidRDefault="00442068" w:rsidP="000E5506">
            <w:pPr>
              <w:pStyle w:val="TableHeader"/>
              <w:spacing w:after="60" w:line="24" w:lineRule="atLeast"/>
              <w:ind w:left="57" w:right="57"/>
              <w:cnfStyle w:val="000000100000" w:firstRow="0" w:lastRow="0" w:firstColumn="0" w:lastColumn="0" w:oddVBand="0" w:evenVBand="0" w:oddHBand="1" w:evenHBand="0" w:firstRowFirstColumn="0" w:firstRowLastColumn="0" w:lastRowFirstColumn="0" w:lastRowLastColumn="0"/>
              <w:rPr>
                <w:bCs/>
                <w:color w:val="auto"/>
              </w:rPr>
            </w:pPr>
            <w:r w:rsidRPr="00C27801">
              <w:rPr>
                <w:bCs/>
                <w:color w:val="auto"/>
              </w:rPr>
              <w:t>1:600</w:t>
            </w:r>
          </w:p>
        </w:tc>
        <w:tc>
          <w:tcPr>
            <w:tcW w:w="2023" w:type="dxa"/>
            <w:tcBorders>
              <w:top w:val="single" w:sz="4" w:space="0" w:color="auto"/>
              <w:left w:val="single" w:sz="4" w:space="0" w:color="auto"/>
              <w:bottom w:val="single" w:sz="4" w:space="0" w:color="auto"/>
              <w:right w:val="single" w:sz="4" w:space="0" w:color="auto"/>
            </w:tcBorders>
            <w:shd w:val="clear" w:color="auto" w:fill="auto"/>
          </w:tcPr>
          <w:p w14:paraId="063BC788" w14:textId="77777777" w:rsidR="00442068" w:rsidRPr="00C27801" w:rsidRDefault="00442068" w:rsidP="000E5506">
            <w:pPr>
              <w:pStyle w:val="TableHeader"/>
              <w:spacing w:after="60" w:line="24" w:lineRule="atLeast"/>
              <w:ind w:left="57" w:right="57"/>
              <w:cnfStyle w:val="000000100000" w:firstRow="0" w:lastRow="0" w:firstColumn="0" w:lastColumn="0" w:oddVBand="0" w:evenVBand="0" w:oddHBand="1" w:evenHBand="0" w:firstRowFirstColumn="0" w:firstRowLastColumn="0" w:lastRowFirstColumn="0" w:lastRowLastColumn="0"/>
              <w:rPr>
                <w:bCs/>
                <w:color w:val="auto"/>
              </w:rPr>
            </w:pPr>
            <w:r w:rsidRPr="00C27801">
              <w:rPr>
                <w:bCs/>
                <w:color w:val="auto"/>
              </w:rPr>
              <w:t>-109.42%</w:t>
            </w:r>
          </w:p>
        </w:tc>
        <w:tc>
          <w:tcPr>
            <w:tcW w:w="1582" w:type="dxa"/>
            <w:tcBorders>
              <w:top w:val="single" w:sz="4" w:space="0" w:color="auto"/>
              <w:left w:val="single" w:sz="4" w:space="0" w:color="auto"/>
              <w:bottom w:val="single" w:sz="4" w:space="0" w:color="auto"/>
              <w:right w:val="single" w:sz="4" w:space="0" w:color="auto"/>
            </w:tcBorders>
            <w:shd w:val="clear" w:color="auto" w:fill="auto"/>
          </w:tcPr>
          <w:p w14:paraId="3E625C5C" w14:textId="77777777" w:rsidR="00442068" w:rsidRPr="00C27801" w:rsidRDefault="00442068" w:rsidP="000E5506">
            <w:pPr>
              <w:pStyle w:val="TableHeader"/>
              <w:spacing w:after="60" w:line="24" w:lineRule="atLeast"/>
              <w:ind w:left="57" w:right="57"/>
              <w:cnfStyle w:val="000000100000" w:firstRow="0" w:lastRow="0" w:firstColumn="0" w:lastColumn="0" w:oddVBand="0" w:evenVBand="0" w:oddHBand="1" w:evenHBand="0" w:firstRowFirstColumn="0" w:firstRowLastColumn="0" w:lastRowFirstColumn="0" w:lastRowLastColumn="0"/>
              <w:rPr>
                <w:bCs/>
                <w:color w:val="auto"/>
              </w:rPr>
            </w:pPr>
            <w:r w:rsidRPr="00C27801">
              <w:rPr>
                <w:bCs/>
                <w:color w:val="auto"/>
              </w:rPr>
              <w:t>3</w:t>
            </w:r>
          </w:p>
        </w:tc>
        <w:tc>
          <w:tcPr>
            <w:tcW w:w="1390" w:type="dxa"/>
            <w:tcBorders>
              <w:top w:val="single" w:sz="4" w:space="0" w:color="auto"/>
              <w:left w:val="single" w:sz="4" w:space="0" w:color="auto"/>
              <w:bottom w:val="single" w:sz="4" w:space="0" w:color="auto"/>
              <w:right w:val="single" w:sz="4" w:space="0" w:color="auto"/>
            </w:tcBorders>
            <w:shd w:val="clear" w:color="auto" w:fill="auto"/>
          </w:tcPr>
          <w:p w14:paraId="5E7E18DA" w14:textId="77777777" w:rsidR="00442068" w:rsidRPr="00C27801" w:rsidRDefault="00442068" w:rsidP="000E5506">
            <w:pPr>
              <w:pStyle w:val="TableHeader"/>
              <w:spacing w:after="60" w:line="24" w:lineRule="atLeast"/>
              <w:ind w:left="57" w:right="57"/>
              <w:cnfStyle w:val="000000100000" w:firstRow="0" w:lastRow="0" w:firstColumn="0" w:lastColumn="0" w:oddVBand="0" w:evenVBand="0" w:oddHBand="1" w:evenHBand="0" w:firstRowFirstColumn="0" w:firstRowLastColumn="0" w:lastRowFirstColumn="0" w:lastRowLastColumn="0"/>
              <w:rPr>
                <w:bCs/>
                <w:color w:val="auto"/>
              </w:rPr>
            </w:pPr>
            <w:r w:rsidRPr="00C27801">
              <w:rPr>
                <w:bCs/>
                <w:color w:val="auto"/>
              </w:rPr>
              <w:t>1:600</w:t>
            </w:r>
          </w:p>
        </w:tc>
        <w:tc>
          <w:tcPr>
            <w:tcW w:w="1968" w:type="dxa"/>
            <w:tcBorders>
              <w:top w:val="single" w:sz="4" w:space="0" w:color="auto"/>
              <w:left w:val="single" w:sz="4" w:space="0" w:color="auto"/>
              <w:bottom w:val="single" w:sz="4" w:space="0" w:color="auto"/>
              <w:right w:val="single" w:sz="4" w:space="0" w:color="auto"/>
            </w:tcBorders>
            <w:shd w:val="clear" w:color="auto" w:fill="auto"/>
          </w:tcPr>
          <w:p w14:paraId="268C3E76" w14:textId="77777777" w:rsidR="00442068" w:rsidRPr="00C27801" w:rsidRDefault="00442068" w:rsidP="000E5506">
            <w:pPr>
              <w:pStyle w:val="TableHeader"/>
              <w:spacing w:after="60" w:line="24" w:lineRule="atLeast"/>
              <w:ind w:left="57" w:right="57"/>
              <w:cnfStyle w:val="000000100000" w:firstRow="0" w:lastRow="0" w:firstColumn="0" w:lastColumn="0" w:oddVBand="0" w:evenVBand="0" w:oddHBand="1" w:evenHBand="0" w:firstRowFirstColumn="0" w:firstRowLastColumn="0" w:lastRowFirstColumn="0" w:lastRowLastColumn="0"/>
              <w:rPr>
                <w:bCs/>
                <w:color w:val="auto"/>
              </w:rPr>
            </w:pPr>
            <w:r w:rsidRPr="00C27801">
              <w:rPr>
                <w:bCs/>
                <w:color w:val="auto"/>
              </w:rPr>
              <w:t>-91.97%</w:t>
            </w:r>
          </w:p>
        </w:tc>
      </w:tr>
      <w:tr w:rsidR="00442068" w:rsidRPr="00E260BC" w14:paraId="50A4C5B7" w14:textId="77777777" w:rsidTr="000E5506">
        <w:trPr>
          <w:cnfStyle w:val="010000000000" w:firstRow="0" w:lastRow="1" w:firstColumn="0" w:lastColumn="0" w:oddVBand="0" w:evenVBand="0" w:oddHBand="0" w:evenHBand="0" w:firstRowFirstColumn="0" w:firstRowLastColumn="0" w:lastRowFirstColumn="0" w:lastRowLastColumn="0"/>
          <w:trHeight w:hRule="exact" w:val="651"/>
        </w:trPr>
        <w:tc>
          <w:tcPr>
            <w:cnfStyle w:val="001000000000" w:firstRow="0" w:lastRow="0" w:firstColumn="1" w:lastColumn="0" w:oddVBand="0" w:evenVBand="0" w:oddHBand="0" w:evenHBand="0" w:firstRowFirstColumn="0" w:firstRowLastColumn="0" w:lastRowFirstColumn="0" w:lastRowLastColumn="0"/>
            <w:tcW w:w="1466" w:type="dxa"/>
            <w:tcBorders>
              <w:top w:val="single" w:sz="4" w:space="0" w:color="auto"/>
            </w:tcBorders>
            <w:vAlign w:val="bottom"/>
          </w:tcPr>
          <w:p w14:paraId="08F0F9DE" w14:textId="77777777" w:rsidR="00442068" w:rsidRPr="00E260BC" w:rsidRDefault="00442068" w:rsidP="000E5506">
            <w:pPr>
              <w:pStyle w:val="TableHeader"/>
              <w:spacing w:before="60" w:line="24" w:lineRule="atLeast"/>
              <w:ind w:left="57" w:right="57"/>
              <w:jc w:val="left"/>
              <w:rPr>
                <w:b/>
              </w:rPr>
            </w:pPr>
            <w:r w:rsidRPr="00E260BC">
              <w:rPr>
                <w:b/>
              </w:rPr>
              <w:t>Total</w:t>
            </w:r>
          </w:p>
        </w:tc>
        <w:tc>
          <w:tcPr>
            <w:tcW w:w="1583" w:type="dxa"/>
            <w:tcBorders>
              <w:top w:val="single" w:sz="4" w:space="0" w:color="auto"/>
            </w:tcBorders>
            <w:vAlign w:val="bottom"/>
          </w:tcPr>
          <w:p w14:paraId="1FAE68A1" w14:textId="77777777" w:rsidR="00442068" w:rsidRPr="00E260BC" w:rsidRDefault="00442068" w:rsidP="000E5506">
            <w:pPr>
              <w:pStyle w:val="TableHeader"/>
              <w:spacing w:before="60" w:line="24" w:lineRule="atLeast"/>
              <w:ind w:left="57" w:right="57"/>
              <w:jc w:val="left"/>
              <w:cnfStyle w:val="010000000000" w:firstRow="0" w:lastRow="1" w:firstColumn="0" w:lastColumn="0" w:oddVBand="0" w:evenVBand="0" w:oddHBand="0" w:evenHBand="0" w:firstRowFirstColumn="0" w:firstRowLastColumn="0" w:lastRowFirstColumn="0" w:lastRowLastColumn="0"/>
              <w:rPr>
                <w:b/>
              </w:rPr>
            </w:pPr>
            <w:r w:rsidRPr="00E260BC">
              <w:rPr>
                <w:b/>
              </w:rPr>
              <w:t>3,438</w:t>
            </w:r>
          </w:p>
        </w:tc>
        <w:tc>
          <w:tcPr>
            <w:tcW w:w="1586" w:type="dxa"/>
            <w:tcBorders>
              <w:top w:val="single" w:sz="4" w:space="0" w:color="auto"/>
            </w:tcBorders>
            <w:vAlign w:val="bottom"/>
          </w:tcPr>
          <w:p w14:paraId="00F0BE10" w14:textId="77777777" w:rsidR="00442068" w:rsidRPr="00E260BC" w:rsidRDefault="00442068" w:rsidP="000E5506">
            <w:pPr>
              <w:pStyle w:val="TableHeader"/>
              <w:spacing w:before="60" w:line="24" w:lineRule="atLeast"/>
              <w:ind w:left="57" w:right="57"/>
              <w:jc w:val="left"/>
              <w:cnfStyle w:val="010000000000" w:firstRow="0" w:lastRow="1" w:firstColumn="0" w:lastColumn="0" w:oddVBand="0" w:evenVBand="0" w:oddHBand="0" w:evenHBand="0" w:firstRowFirstColumn="0" w:firstRowLastColumn="0" w:lastRowFirstColumn="0" w:lastRowLastColumn="0"/>
              <w:rPr>
                <w:b/>
              </w:rPr>
            </w:pPr>
            <w:r w:rsidRPr="00E260BC">
              <w:rPr>
                <w:b/>
              </w:rPr>
              <w:t>12</w:t>
            </w:r>
          </w:p>
        </w:tc>
        <w:tc>
          <w:tcPr>
            <w:tcW w:w="1472" w:type="dxa"/>
            <w:tcBorders>
              <w:top w:val="single" w:sz="4" w:space="0" w:color="auto"/>
            </w:tcBorders>
            <w:vAlign w:val="bottom"/>
          </w:tcPr>
          <w:p w14:paraId="2EB8098F" w14:textId="77777777" w:rsidR="00442068" w:rsidRPr="00E260BC" w:rsidRDefault="00442068" w:rsidP="000E5506">
            <w:pPr>
              <w:pStyle w:val="TableHeader"/>
              <w:spacing w:before="60" w:line="24" w:lineRule="atLeast"/>
              <w:ind w:left="57" w:right="57"/>
              <w:jc w:val="left"/>
              <w:cnfStyle w:val="010000000000" w:firstRow="0" w:lastRow="1" w:firstColumn="0" w:lastColumn="0" w:oddVBand="0" w:evenVBand="0" w:oddHBand="0" w:evenHBand="0" w:firstRowFirstColumn="0" w:firstRowLastColumn="0" w:lastRowFirstColumn="0" w:lastRowLastColumn="0"/>
              <w:rPr>
                <w:b/>
              </w:rPr>
            </w:pPr>
            <w:r w:rsidRPr="00E260BC">
              <w:rPr>
                <w:b/>
              </w:rPr>
              <w:t>1:287</w:t>
            </w:r>
          </w:p>
        </w:tc>
        <w:tc>
          <w:tcPr>
            <w:tcW w:w="2023" w:type="dxa"/>
            <w:tcBorders>
              <w:top w:val="single" w:sz="4" w:space="0" w:color="auto"/>
            </w:tcBorders>
            <w:vAlign w:val="bottom"/>
          </w:tcPr>
          <w:p w14:paraId="6553910F" w14:textId="77777777" w:rsidR="00442068" w:rsidRPr="00E260BC" w:rsidRDefault="00442068" w:rsidP="000E5506">
            <w:pPr>
              <w:pStyle w:val="TableHeader"/>
              <w:spacing w:before="60" w:line="24" w:lineRule="atLeast"/>
              <w:ind w:left="57" w:right="57"/>
              <w:jc w:val="left"/>
              <w:cnfStyle w:val="010000000000" w:firstRow="0" w:lastRow="1" w:firstColumn="0" w:lastColumn="0" w:oddVBand="0" w:evenVBand="0" w:oddHBand="0" w:evenHBand="0" w:firstRowFirstColumn="0" w:firstRowLastColumn="0" w:lastRowFirstColumn="0" w:lastRowLastColumn="0"/>
              <w:rPr>
                <w:b/>
              </w:rPr>
            </w:pPr>
            <w:r w:rsidRPr="00E260BC">
              <w:rPr>
                <w:b/>
              </w:rPr>
              <w:t>Not applicable</w:t>
            </w:r>
          </w:p>
        </w:tc>
        <w:tc>
          <w:tcPr>
            <w:tcW w:w="1582" w:type="dxa"/>
            <w:tcBorders>
              <w:top w:val="single" w:sz="4" w:space="0" w:color="auto"/>
            </w:tcBorders>
            <w:vAlign w:val="bottom"/>
          </w:tcPr>
          <w:p w14:paraId="51F0D72F" w14:textId="77777777" w:rsidR="00442068" w:rsidRPr="00E260BC" w:rsidRDefault="00442068" w:rsidP="000E5506">
            <w:pPr>
              <w:pStyle w:val="TableHeader"/>
              <w:spacing w:before="60" w:line="24" w:lineRule="atLeast"/>
              <w:ind w:left="57" w:right="57"/>
              <w:jc w:val="left"/>
              <w:cnfStyle w:val="010000000000" w:firstRow="0" w:lastRow="1" w:firstColumn="0" w:lastColumn="0" w:oddVBand="0" w:evenVBand="0" w:oddHBand="0" w:evenHBand="0" w:firstRowFirstColumn="0" w:firstRowLastColumn="0" w:lastRowFirstColumn="0" w:lastRowLastColumn="0"/>
              <w:rPr>
                <w:b/>
              </w:rPr>
            </w:pPr>
            <w:r w:rsidRPr="00E260BC">
              <w:rPr>
                <w:b/>
              </w:rPr>
              <w:t>11</w:t>
            </w:r>
          </w:p>
        </w:tc>
        <w:tc>
          <w:tcPr>
            <w:tcW w:w="1390" w:type="dxa"/>
            <w:tcBorders>
              <w:top w:val="single" w:sz="4" w:space="0" w:color="auto"/>
            </w:tcBorders>
            <w:vAlign w:val="bottom"/>
          </w:tcPr>
          <w:p w14:paraId="1F7C096E" w14:textId="77777777" w:rsidR="00442068" w:rsidRPr="00E260BC" w:rsidRDefault="00442068" w:rsidP="000E5506">
            <w:pPr>
              <w:pStyle w:val="TableHeader"/>
              <w:spacing w:before="60" w:line="24" w:lineRule="atLeast"/>
              <w:ind w:left="57" w:right="57"/>
              <w:jc w:val="left"/>
              <w:cnfStyle w:val="010000000000" w:firstRow="0" w:lastRow="1" w:firstColumn="0" w:lastColumn="0" w:oddVBand="0" w:evenVBand="0" w:oddHBand="0" w:evenHBand="0" w:firstRowFirstColumn="0" w:firstRowLastColumn="0" w:lastRowFirstColumn="0" w:lastRowLastColumn="0"/>
              <w:rPr>
                <w:b/>
              </w:rPr>
            </w:pPr>
            <w:r w:rsidRPr="00E260BC">
              <w:rPr>
                <w:b/>
              </w:rPr>
              <w:t>1:313</w:t>
            </w:r>
          </w:p>
        </w:tc>
        <w:tc>
          <w:tcPr>
            <w:tcW w:w="1968" w:type="dxa"/>
            <w:tcBorders>
              <w:top w:val="single" w:sz="4" w:space="0" w:color="auto"/>
            </w:tcBorders>
            <w:vAlign w:val="bottom"/>
          </w:tcPr>
          <w:p w14:paraId="74829541" w14:textId="77777777" w:rsidR="00442068" w:rsidRPr="00E260BC" w:rsidRDefault="00442068" w:rsidP="000E5506">
            <w:pPr>
              <w:pStyle w:val="TableHeader"/>
              <w:spacing w:before="60" w:line="24" w:lineRule="atLeast"/>
              <w:ind w:left="57" w:right="57"/>
              <w:jc w:val="left"/>
              <w:cnfStyle w:val="010000000000" w:firstRow="0" w:lastRow="1" w:firstColumn="0" w:lastColumn="0" w:oddVBand="0" w:evenVBand="0" w:oddHBand="0" w:evenHBand="0" w:firstRowFirstColumn="0" w:firstRowLastColumn="0" w:lastRowFirstColumn="0" w:lastRowLastColumn="0"/>
              <w:rPr>
                <w:b/>
              </w:rPr>
            </w:pPr>
            <w:r w:rsidRPr="00E260BC">
              <w:rPr>
                <w:b/>
              </w:rPr>
              <w:t>Not applicable</w:t>
            </w:r>
          </w:p>
        </w:tc>
      </w:tr>
    </w:tbl>
    <w:p w14:paraId="6F3B09DC" w14:textId="77777777" w:rsidR="00782C94" w:rsidRDefault="00782C94" w:rsidP="00E72994">
      <w:pPr>
        <w:pStyle w:val="BodyText"/>
        <w:sectPr w:rsidR="00782C94" w:rsidSect="00782C94">
          <w:headerReference w:type="default" r:id="rId19"/>
          <w:footerReference w:type="default" r:id="rId20"/>
          <w:pgSz w:w="16840" w:h="11900" w:orient="landscape" w:code="9"/>
          <w:pgMar w:top="1134" w:right="1985" w:bottom="1134" w:left="1134" w:header="567" w:footer="145" w:gutter="0"/>
          <w:cols w:space="567"/>
          <w:docGrid w:linePitch="326"/>
        </w:sectPr>
      </w:pPr>
    </w:p>
    <w:p w14:paraId="3C297F0C" w14:textId="77777777" w:rsidR="009731AF" w:rsidRPr="009731AF" w:rsidRDefault="009731AF" w:rsidP="007861C2">
      <w:pPr>
        <w:pStyle w:val="AttachmentHeading"/>
      </w:pPr>
      <w:r w:rsidRPr="009731AF">
        <w:lastRenderedPageBreak/>
        <w:t xml:space="preserve">Table: </w:t>
      </w:r>
      <w:proofErr w:type="gramStart"/>
      <w:r w:rsidRPr="009731AF">
        <w:t>10 and 9 member</w:t>
      </w:r>
      <w:proofErr w:type="gramEnd"/>
      <w:r w:rsidRPr="009731AF">
        <w:t xml:space="preserve"> council comparison showing elector ratios and ratio deviations </w:t>
      </w:r>
    </w:p>
    <w:tbl>
      <w:tblPr>
        <w:tblStyle w:val="TableGridLight"/>
        <w:tblW w:w="13376" w:type="dxa"/>
        <w:tblLayout w:type="fixed"/>
        <w:tblLook w:val="01E0" w:firstRow="1" w:lastRow="1" w:firstColumn="1" w:lastColumn="1" w:noHBand="0" w:noVBand="0"/>
        <w:tblCaption w:val="Ten and nine member council comparison showing elector ratios and ratio deviations "/>
        <w:tblDescription w:val="Ten and nine member council comparison showing elector ratios and ratio deviations "/>
      </w:tblPr>
      <w:tblGrid>
        <w:gridCol w:w="1505"/>
        <w:gridCol w:w="1599"/>
        <w:gridCol w:w="1608"/>
        <w:gridCol w:w="1488"/>
        <w:gridCol w:w="2047"/>
        <w:gridCol w:w="1599"/>
        <w:gridCol w:w="1406"/>
        <w:gridCol w:w="2124"/>
      </w:tblGrid>
      <w:tr w:rsidR="009731AF" w:rsidRPr="00E260BC" w14:paraId="3AF249F2" w14:textId="77777777" w:rsidTr="009731AF">
        <w:trPr>
          <w:trHeight w:hRule="exact" w:val="494"/>
        </w:trPr>
        <w:tc>
          <w:tcPr>
            <w:tcW w:w="1505" w:type="dxa"/>
            <w:vMerge w:val="restart"/>
            <w:shd w:val="clear" w:color="auto" w:fill="EAF6F0" w:themeFill="accent3" w:themeFillTint="33"/>
          </w:tcPr>
          <w:p w14:paraId="1EFBB1F9" w14:textId="77777777" w:rsidR="009731AF" w:rsidRPr="00E260BC" w:rsidRDefault="009731AF" w:rsidP="001D6BB4">
            <w:pPr>
              <w:pStyle w:val="TableHeader"/>
              <w:jc w:val="center"/>
              <w:rPr>
                <w:b/>
              </w:rPr>
            </w:pPr>
            <w:r w:rsidRPr="00E260BC">
              <w:rPr>
                <w:b/>
              </w:rPr>
              <w:t>Ward</w:t>
            </w:r>
          </w:p>
        </w:tc>
        <w:tc>
          <w:tcPr>
            <w:tcW w:w="1599" w:type="dxa"/>
            <w:vMerge w:val="restart"/>
            <w:shd w:val="clear" w:color="auto" w:fill="EAF6F0" w:themeFill="accent3" w:themeFillTint="33"/>
          </w:tcPr>
          <w:p w14:paraId="38E7634A" w14:textId="77777777" w:rsidR="009731AF" w:rsidRPr="00E260BC" w:rsidRDefault="009731AF" w:rsidP="001D6BB4">
            <w:pPr>
              <w:pStyle w:val="TableHeader"/>
              <w:jc w:val="center"/>
              <w:rPr>
                <w:b/>
              </w:rPr>
            </w:pPr>
            <w:r w:rsidRPr="00E260BC">
              <w:rPr>
                <w:b/>
              </w:rPr>
              <w:t>Number of Electors</w:t>
            </w:r>
          </w:p>
        </w:tc>
        <w:tc>
          <w:tcPr>
            <w:tcW w:w="5143" w:type="dxa"/>
            <w:gridSpan w:val="3"/>
            <w:shd w:val="clear" w:color="auto" w:fill="EAF6F0" w:themeFill="accent3" w:themeFillTint="33"/>
          </w:tcPr>
          <w:p w14:paraId="1FD8F2D0" w14:textId="77777777" w:rsidR="009731AF" w:rsidRPr="00E260BC" w:rsidRDefault="009731AF" w:rsidP="001D6BB4">
            <w:pPr>
              <w:pStyle w:val="TableHeader"/>
              <w:jc w:val="center"/>
              <w:rPr>
                <w:b/>
              </w:rPr>
            </w:pPr>
            <w:r>
              <w:rPr>
                <w:b/>
              </w:rPr>
              <w:t>10</w:t>
            </w:r>
            <w:r w:rsidRPr="00E260BC">
              <w:rPr>
                <w:b/>
              </w:rPr>
              <w:t xml:space="preserve"> Member Council</w:t>
            </w:r>
          </w:p>
        </w:tc>
        <w:tc>
          <w:tcPr>
            <w:tcW w:w="5129" w:type="dxa"/>
            <w:gridSpan w:val="3"/>
            <w:shd w:val="clear" w:color="auto" w:fill="EAF6F0" w:themeFill="accent3" w:themeFillTint="33"/>
          </w:tcPr>
          <w:p w14:paraId="60E7E2BD" w14:textId="77777777" w:rsidR="009731AF" w:rsidRPr="00E260BC" w:rsidRDefault="009731AF" w:rsidP="001D6BB4">
            <w:pPr>
              <w:pStyle w:val="TableHeader"/>
              <w:jc w:val="center"/>
              <w:rPr>
                <w:b/>
              </w:rPr>
            </w:pPr>
            <w:r>
              <w:rPr>
                <w:b/>
              </w:rPr>
              <w:t>9</w:t>
            </w:r>
            <w:r w:rsidRPr="00E260BC">
              <w:rPr>
                <w:b/>
              </w:rPr>
              <w:t xml:space="preserve"> Member Council</w:t>
            </w:r>
          </w:p>
        </w:tc>
      </w:tr>
      <w:tr w:rsidR="009731AF" w:rsidRPr="00E260BC" w14:paraId="34E83E24" w14:textId="77777777" w:rsidTr="000E5506">
        <w:trPr>
          <w:trHeight w:hRule="exact" w:val="860"/>
        </w:trPr>
        <w:tc>
          <w:tcPr>
            <w:tcW w:w="1505" w:type="dxa"/>
            <w:vMerge/>
            <w:shd w:val="clear" w:color="auto" w:fill="FFFACA" w:themeFill="accent5" w:themeFillTint="33"/>
          </w:tcPr>
          <w:p w14:paraId="7C0BA838" w14:textId="77777777" w:rsidR="009731AF" w:rsidRPr="00E260BC" w:rsidRDefault="009731AF" w:rsidP="000E5506">
            <w:pPr>
              <w:pStyle w:val="Tabletext"/>
              <w:rPr>
                <w:b/>
              </w:rPr>
            </w:pPr>
          </w:p>
        </w:tc>
        <w:tc>
          <w:tcPr>
            <w:tcW w:w="1599" w:type="dxa"/>
            <w:vMerge/>
            <w:shd w:val="clear" w:color="auto" w:fill="FFFACA" w:themeFill="accent5" w:themeFillTint="33"/>
          </w:tcPr>
          <w:p w14:paraId="66416E58" w14:textId="77777777" w:rsidR="009731AF" w:rsidRPr="00E260BC" w:rsidRDefault="009731AF" w:rsidP="000E5506">
            <w:pPr>
              <w:pStyle w:val="TableofFigures"/>
              <w:rPr>
                <w:b/>
              </w:rPr>
            </w:pPr>
          </w:p>
        </w:tc>
        <w:tc>
          <w:tcPr>
            <w:tcW w:w="1608" w:type="dxa"/>
            <w:shd w:val="clear" w:color="auto" w:fill="FFFFFF" w:themeFill="background1"/>
          </w:tcPr>
          <w:p w14:paraId="77330580" w14:textId="77777777" w:rsidR="009731AF" w:rsidRPr="00C27801" w:rsidRDefault="009731AF" w:rsidP="000E5506">
            <w:pPr>
              <w:pStyle w:val="TableHeader"/>
              <w:rPr>
                <w:bCs/>
              </w:rPr>
            </w:pPr>
            <w:r w:rsidRPr="00C27801">
              <w:rPr>
                <w:bCs/>
              </w:rPr>
              <w:t>Number of Councillors</w:t>
            </w:r>
          </w:p>
        </w:tc>
        <w:tc>
          <w:tcPr>
            <w:tcW w:w="1488" w:type="dxa"/>
            <w:shd w:val="clear" w:color="auto" w:fill="FFFFFF" w:themeFill="background1"/>
          </w:tcPr>
          <w:p w14:paraId="7B66F00A" w14:textId="77777777" w:rsidR="009731AF" w:rsidRPr="00C27801" w:rsidRDefault="009731AF" w:rsidP="000E5506">
            <w:pPr>
              <w:pStyle w:val="TableHeader"/>
              <w:rPr>
                <w:bCs/>
              </w:rPr>
            </w:pPr>
            <w:r w:rsidRPr="00C27801">
              <w:rPr>
                <w:bCs/>
              </w:rPr>
              <w:t>Elector Ratio</w:t>
            </w:r>
          </w:p>
        </w:tc>
        <w:tc>
          <w:tcPr>
            <w:tcW w:w="2047" w:type="dxa"/>
            <w:shd w:val="clear" w:color="auto" w:fill="FFFFFF" w:themeFill="background1"/>
          </w:tcPr>
          <w:p w14:paraId="3713A93E" w14:textId="77777777" w:rsidR="009731AF" w:rsidRPr="00C27801" w:rsidRDefault="009731AF" w:rsidP="000E5506">
            <w:pPr>
              <w:pStyle w:val="TableHeader"/>
              <w:rPr>
                <w:bCs/>
              </w:rPr>
            </w:pPr>
            <w:r w:rsidRPr="00C27801">
              <w:rPr>
                <w:bCs/>
              </w:rPr>
              <w:t>% Ratio Deviation</w:t>
            </w:r>
          </w:p>
        </w:tc>
        <w:tc>
          <w:tcPr>
            <w:tcW w:w="1599" w:type="dxa"/>
            <w:shd w:val="clear" w:color="auto" w:fill="FFFFFF" w:themeFill="background1"/>
          </w:tcPr>
          <w:p w14:paraId="085081E0" w14:textId="77777777" w:rsidR="009731AF" w:rsidRPr="00C27801" w:rsidRDefault="009731AF" w:rsidP="000E5506">
            <w:pPr>
              <w:pStyle w:val="TableHeader"/>
              <w:rPr>
                <w:bCs/>
              </w:rPr>
            </w:pPr>
            <w:r w:rsidRPr="00C27801">
              <w:rPr>
                <w:bCs/>
              </w:rPr>
              <w:t>Number of Councillors</w:t>
            </w:r>
          </w:p>
        </w:tc>
        <w:tc>
          <w:tcPr>
            <w:tcW w:w="1406" w:type="dxa"/>
            <w:shd w:val="clear" w:color="auto" w:fill="FFFFFF" w:themeFill="background1"/>
          </w:tcPr>
          <w:p w14:paraId="13931365" w14:textId="77777777" w:rsidR="009731AF" w:rsidRPr="00C27801" w:rsidRDefault="009731AF" w:rsidP="000E5506">
            <w:pPr>
              <w:pStyle w:val="TableHeader"/>
              <w:rPr>
                <w:bCs/>
              </w:rPr>
            </w:pPr>
            <w:r w:rsidRPr="00C27801">
              <w:rPr>
                <w:bCs/>
              </w:rPr>
              <w:t>Elector Ratio</w:t>
            </w:r>
          </w:p>
        </w:tc>
        <w:tc>
          <w:tcPr>
            <w:tcW w:w="2124" w:type="dxa"/>
            <w:shd w:val="clear" w:color="auto" w:fill="FFFFFF" w:themeFill="background1"/>
          </w:tcPr>
          <w:p w14:paraId="0C5BB2D5" w14:textId="77777777" w:rsidR="009731AF" w:rsidRPr="00C27801" w:rsidRDefault="009731AF" w:rsidP="000E5506">
            <w:pPr>
              <w:pStyle w:val="TableHeader"/>
              <w:rPr>
                <w:bCs/>
              </w:rPr>
            </w:pPr>
            <w:r w:rsidRPr="00C27801">
              <w:rPr>
                <w:bCs/>
              </w:rPr>
              <w:t xml:space="preserve">% Ratio </w:t>
            </w:r>
            <w:r w:rsidRPr="00C27801">
              <w:rPr>
                <w:bCs/>
              </w:rPr>
              <w:br/>
              <w:t>Deviation</w:t>
            </w:r>
          </w:p>
        </w:tc>
      </w:tr>
      <w:tr w:rsidR="009731AF" w:rsidRPr="00E260BC" w14:paraId="6FADB7A0" w14:textId="77777777" w:rsidTr="000E5506">
        <w:trPr>
          <w:trHeight w:val="501"/>
        </w:trPr>
        <w:tc>
          <w:tcPr>
            <w:tcW w:w="1505" w:type="dxa"/>
          </w:tcPr>
          <w:p w14:paraId="4CA4BDB9" w14:textId="77777777" w:rsidR="009731AF" w:rsidRPr="00E260BC" w:rsidRDefault="009731AF" w:rsidP="000E5506">
            <w:pPr>
              <w:pStyle w:val="Tabletext"/>
            </w:pPr>
            <w:r w:rsidRPr="00E260BC">
              <w:t>West</w:t>
            </w:r>
          </w:p>
        </w:tc>
        <w:tc>
          <w:tcPr>
            <w:tcW w:w="1599" w:type="dxa"/>
          </w:tcPr>
          <w:p w14:paraId="670F4975" w14:textId="77777777" w:rsidR="009731AF" w:rsidRPr="00E260BC" w:rsidRDefault="009731AF" w:rsidP="000E5506">
            <w:pPr>
              <w:pStyle w:val="TableofFigures"/>
              <w:jc w:val="center"/>
            </w:pPr>
            <w:r w:rsidRPr="00E260BC">
              <w:t>675</w:t>
            </w:r>
          </w:p>
        </w:tc>
        <w:tc>
          <w:tcPr>
            <w:tcW w:w="1608" w:type="dxa"/>
          </w:tcPr>
          <w:p w14:paraId="5081F2E2" w14:textId="77777777" w:rsidR="009731AF" w:rsidRPr="00E260BC" w:rsidRDefault="009731AF" w:rsidP="000E5506">
            <w:pPr>
              <w:pStyle w:val="TableofFigures"/>
              <w:jc w:val="center"/>
            </w:pPr>
            <w:r w:rsidRPr="00E260BC">
              <w:t>3</w:t>
            </w:r>
          </w:p>
        </w:tc>
        <w:tc>
          <w:tcPr>
            <w:tcW w:w="1488" w:type="dxa"/>
          </w:tcPr>
          <w:p w14:paraId="244F98BA" w14:textId="77777777" w:rsidR="009731AF" w:rsidRPr="00E260BC" w:rsidRDefault="009731AF" w:rsidP="000E5506">
            <w:pPr>
              <w:pStyle w:val="TableofFigures"/>
              <w:jc w:val="center"/>
            </w:pPr>
            <w:r w:rsidRPr="00E260BC">
              <w:t>1:225</w:t>
            </w:r>
          </w:p>
        </w:tc>
        <w:tc>
          <w:tcPr>
            <w:tcW w:w="2047" w:type="dxa"/>
          </w:tcPr>
          <w:p w14:paraId="1CA2DC22" w14:textId="77777777" w:rsidR="009731AF" w:rsidRPr="00E260BC" w:rsidRDefault="009731AF" w:rsidP="000E5506">
            <w:pPr>
              <w:pStyle w:val="TableofFigures"/>
              <w:jc w:val="center"/>
            </w:pPr>
            <w:r w:rsidRPr="00E260BC">
              <w:t>+34.55%</w:t>
            </w:r>
          </w:p>
        </w:tc>
        <w:tc>
          <w:tcPr>
            <w:tcW w:w="1599" w:type="dxa"/>
          </w:tcPr>
          <w:p w14:paraId="2EE3BF8C" w14:textId="77777777" w:rsidR="009731AF" w:rsidRPr="00E260BC" w:rsidRDefault="009731AF" w:rsidP="000E5506">
            <w:pPr>
              <w:pStyle w:val="TableofFigures"/>
              <w:jc w:val="center"/>
            </w:pPr>
            <w:r w:rsidRPr="00E260BC">
              <w:t>2</w:t>
            </w:r>
          </w:p>
        </w:tc>
        <w:tc>
          <w:tcPr>
            <w:tcW w:w="1406" w:type="dxa"/>
          </w:tcPr>
          <w:p w14:paraId="7238245D" w14:textId="77777777" w:rsidR="009731AF" w:rsidRPr="00E260BC" w:rsidRDefault="009731AF" w:rsidP="000E5506">
            <w:pPr>
              <w:pStyle w:val="TableofFigures"/>
              <w:jc w:val="center"/>
            </w:pPr>
            <w:r w:rsidRPr="00E260BC">
              <w:t>1:338</w:t>
            </w:r>
          </w:p>
        </w:tc>
        <w:tc>
          <w:tcPr>
            <w:tcW w:w="2124" w:type="dxa"/>
          </w:tcPr>
          <w:p w14:paraId="6ED80110" w14:textId="77777777" w:rsidR="009731AF" w:rsidRPr="00E260BC" w:rsidRDefault="009731AF" w:rsidP="000E5506">
            <w:pPr>
              <w:pStyle w:val="TableofFigures"/>
              <w:jc w:val="center"/>
            </w:pPr>
            <w:r w:rsidRPr="00E260BC">
              <w:t>+11.65%</w:t>
            </w:r>
          </w:p>
        </w:tc>
      </w:tr>
      <w:tr w:rsidR="009731AF" w:rsidRPr="00E260BC" w14:paraId="013933F3" w14:textId="77777777" w:rsidTr="000E5506">
        <w:trPr>
          <w:trHeight w:val="501"/>
        </w:trPr>
        <w:tc>
          <w:tcPr>
            <w:tcW w:w="1505" w:type="dxa"/>
          </w:tcPr>
          <w:p w14:paraId="766A55DB" w14:textId="77777777" w:rsidR="009731AF" w:rsidRPr="00E260BC" w:rsidRDefault="009731AF" w:rsidP="000E5506">
            <w:pPr>
              <w:pStyle w:val="Tabletext"/>
            </w:pPr>
            <w:r w:rsidRPr="00E260BC">
              <w:t>Central</w:t>
            </w:r>
          </w:p>
        </w:tc>
        <w:tc>
          <w:tcPr>
            <w:tcW w:w="1599" w:type="dxa"/>
          </w:tcPr>
          <w:p w14:paraId="686C9F94" w14:textId="77777777" w:rsidR="009731AF" w:rsidRPr="00E260BC" w:rsidRDefault="009731AF" w:rsidP="000E5506">
            <w:pPr>
              <w:pStyle w:val="TableofFigures"/>
              <w:jc w:val="center"/>
            </w:pPr>
            <w:r w:rsidRPr="00E260BC">
              <w:t>513</w:t>
            </w:r>
          </w:p>
        </w:tc>
        <w:tc>
          <w:tcPr>
            <w:tcW w:w="1608" w:type="dxa"/>
          </w:tcPr>
          <w:p w14:paraId="2A32D5B2" w14:textId="77777777" w:rsidR="009731AF" w:rsidRPr="00E260BC" w:rsidRDefault="009731AF" w:rsidP="000E5506">
            <w:pPr>
              <w:pStyle w:val="TableofFigures"/>
              <w:jc w:val="center"/>
            </w:pPr>
            <w:r w:rsidRPr="00E260BC">
              <w:t>2</w:t>
            </w:r>
          </w:p>
        </w:tc>
        <w:tc>
          <w:tcPr>
            <w:tcW w:w="1488" w:type="dxa"/>
          </w:tcPr>
          <w:p w14:paraId="7B3CDAD6" w14:textId="77777777" w:rsidR="009731AF" w:rsidRPr="00E260BC" w:rsidRDefault="009731AF" w:rsidP="000E5506">
            <w:pPr>
              <w:pStyle w:val="TableofFigures"/>
              <w:jc w:val="center"/>
            </w:pPr>
            <w:r w:rsidRPr="00E260BC">
              <w:t>1:257</w:t>
            </w:r>
          </w:p>
        </w:tc>
        <w:tc>
          <w:tcPr>
            <w:tcW w:w="2047" w:type="dxa"/>
          </w:tcPr>
          <w:p w14:paraId="68A44764" w14:textId="77777777" w:rsidR="009731AF" w:rsidRPr="00E260BC" w:rsidRDefault="009731AF" w:rsidP="000E5506">
            <w:pPr>
              <w:pStyle w:val="TableofFigures"/>
              <w:jc w:val="center"/>
            </w:pPr>
            <w:r w:rsidRPr="00E260BC">
              <w:t>+25.39%</w:t>
            </w:r>
          </w:p>
        </w:tc>
        <w:tc>
          <w:tcPr>
            <w:tcW w:w="1599" w:type="dxa"/>
          </w:tcPr>
          <w:p w14:paraId="0153A6B7" w14:textId="77777777" w:rsidR="009731AF" w:rsidRPr="00E260BC" w:rsidRDefault="009731AF" w:rsidP="000E5506">
            <w:pPr>
              <w:pStyle w:val="TableofFigures"/>
              <w:jc w:val="center"/>
            </w:pPr>
            <w:r w:rsidRPr="00E260BC">
              <w:t>2</w:t>
            </w:r>
          </w:p>
        </w:tc>
        <w:tc>
          <w:tcPr>
            <w:tcW w:w="1406" w:type="dxa"/>
          </w:tcPr>
          <w:p w14:paraId="012F76BA" w14:textId="77777777" w:rsidR="009731AF" w:rsidRPr="00E260BC" w:rsidRDefault="009731AF" w:rsidP="000E5506">
            <w:pPr>
              <w:pStyle w:val="TableofFigures"/>
              <w:jc w:val="center"/>
            </w:pPr>
            <w:r w:rsidRPr="00E260BC">
              <w:t>1:257</w:t>
            </w:r>
          </w:p>
        </w:tc>
        <w:tc>
          <w:tcPr>
            <w:tcW w:w="2124" w:type="dxa"/>
          </w:tcPr>
          <w:p w14:paraId="14EA728C" w14:textId="77777777" w:rsidR="009731AF" w:rsidRPr="00E260BC" w:rsidRDefault="009731AF" w:rsidP="000E5506">
            <w:pPr>
              <w:pStyle w:val="TableofFigures"/>
              <w:jc w:val="center"/>
            </w:pPr>
            <w:r w:rsidRPr="00E260BC">
              <w:t>+32.85%</w:t>
            </w:r>
          </w:p>
        </w:tc>
      </w:tr>
      <w:tr w:rsidR="009731AF" w:rsidRPr="00E260BC" w14:paraId="0C926624" w14:textId="77777777" w:rsidTr="000E5506">
        <w:trPr>
          <w:trHeight w:val="501"/>
        </w:trPr>
        <w:tc>
          <w:tcPr>
            <w:tcW w:w="1505" w:type="dxa"/>
          </w:tcPr>
          <w:p w14:paraId="0A8A9642" w14:textId="77777777" w:rsidR="009731AF" w:rsidRPr="00E260BC" w:rsidRDefault="009731AF" w:rsidP="000E5506">
            <w:pPr>
              <w:pStyle w:val="Tabletext"/>
            </w:pPr>
            <w:r w:rsidRPr="00E260BC">
              <w:t>East</w:t>
            </w:r>
          </w:p>
        </w:tc>
        <w:tc>
          <w:tcPr>
            <w:tcW w:w="1599" w:type="dxa"/>
          </w:tcPr>
          <w:p w14:paraId="01B31AD1" w14:textId="77777777" w:rsidR="009731AF" w:rsidRPr="00E260BC" w:rsidRDefault="009731AF" w:rsidP="000E5506">
            <w:pPr>
              <w:pStyle w:val="TableofFigures"/>
              <w:jc w:val="center"/>
            </w:pPr>
            <w:r w:rsidRPr="00E260BC">
              <w:t>450</w:t>
            </w:r>
          </w:p>
        </w:tc>
        <w:tc>
          <w:tcPr>
            <w:tcW w:w="1608" w:type="dxa"/>
          </w:tcPr>
          <w:p w14:paraId="4F186711" w14:textId="77777777" w:rsidR="009731AF" w:rsidRPr="00E260BC" w:rsidRDefault="009731AF" w:rsidP="000E5506">
            <w:pPr>
              <w:pStyle w:val="TableofFigures"/>
              <w:jc w:val="center"/>
            </w:pPr>
            <w:r w:rsidRPr="00E260BC">
              <w:t>2</w:t>
            </w:r>
          </w:p>
        </w:tc>
        <w:tc>
          <w:tcPr>
            <w:tcW w:w="1488" w:type="dxa"/>
          </w:tcPr>
          <w:p w14:paraId="7636D848" w14:textId="77777777" w:rsidR="009731AF" w:rsidRPr="00E260BC" w:rsidRDefault="009731AF" w:rsidP="000E5506">
            <w:pPr>
              <w:pStyle w:val="TableofFigures"/>
              <w:jc w:val="center"/>
            </w:pPr>
            <w:r w:rsidRPr="00E260BC">
              <w:t>1:225</w:t>
            </w:r>
          </w:p>
        </w:tc>
        <w:tc>
          <w:tcPr>
            <w:tcW w:w="2047" w:type="dxa"/>
          </w:tcPr>
          <w:p w14:paraId="31144296" w14:textId="77777777" w:rsidR="009731AF" w:rsidRPr="00E260BC" w:rsidRDefault="009731AF" w:rsidP="000E5506">
            <w:pPr>
              <w:pStyle w:val="TableofFigures"/>
              <w:jc w:val="center"/>
            </w:pPr>
            <w:r w:rsidRPr="00E260BC">
              <w:t>+34.55%</w:t>
            </w:r>
          </w:p>
        </w:tc>
        <w:tc>
          <w:tcPr>
            <w:tcW w:w="1599" w:type="dxa"/>
          </w:tcPr>
          <w:p w14:paraId="714B34DA" w14:textId="77777777" w:rsidR="009731AF" w:rsidRPr="00E260BC" w:rsidRDefault="009731AF" w:rsidP="000E5506">
            <w:pPr>
              <w:pStyle w:val="TableofFigures"/>
              <w:jc w:val="center"/>
            </w:pPr>
            <w:r w:rsidRPr="00E260BC">
              <w:t>2</w:t>
            </w:r>
          </w:p>
        </w:tc>
        <w:tc>
          <w:tcPr>
            <w:tcW w:w="1406" w:type="dxa"/>
          </w:tcPr>
          <w:p w14:paraId="6D379085" w14:textId="77777777" w:rsidR="009731AF" w:rsidRPr="00E260BC" w:rsidRDefault="009731AF" w:rsidP="000E5506">
            <w:pPr>
              <w:pStyle w:val="TableofFigures"/>
              <w:jc w:val="center"/>
            </w:pPr>
            <w:r w:rsidRPr="00E260BC">
              <w:t>1:225</w:t>
            </w:r>
          </w:p>
        </w:tc>
        <w:tc>
          <w:tcPr>
            <w:tcW w:w="2124" w:type="dxa"/>
          </w:tcPr>
          <w:p w14:paraId="07B02BF1" w14:textId="77777777" w:rsidR="009731AF" w:rsidRPr="00E260BC" w:rsidRDefault="009731AF" w:rsidP="000E5506">
            <w:pPr>
              <w:pStyle w:val="TableofFigures"/>
              <w:jc w:val="center"/>
            </w:pPr>
            <w:r w:rsidRPr="00E260BC">
              <w:t>+41.10%</w:t>
            </w:r>
          </w:p>
        </w:tc>
      </w:tr>
      <w:tr w:rsidR="009731AF" w:rsidRPr="00E260BC" w14:paraId="31FB98B6" w14:textId="77777777" w:rsidTr="000E5506">
        <w:trPr>
          <w:trHeight w:val="501"/>
        </w:trPr>
        <w:tc>
          <w:tcPr>
            <w:tcW w:w="1505" w:type="dxa"/>
          </w:tcPr>
          <w:p w14:paraId="67651F49" w14:textId="77777777" w:rsidR="009731AF" w:rsidRPr="00E260BC" w:rsidRDefault="009731AF" w:rsidP="000E5506">
            <w:pPr>
              <w:pStyle w:val="Tabletext"/>
            </w:pPr>
            <w:r w:rsidRPr="00E260BC">
              <w:t>South</w:t>
            </w:r>
          </w:p>
        </w:tc>
        <w:tc>
          <w:tcPr>
            <w:tcW w:w="1599" w:type="dxa"/>
          </w:tcPr>
          <w:p w14:paraId="2D6E13CE" w14:textId="77777777" w:rsidR="009731AF" w:rsidRPr="00E260BC" w:rsidRDefault="009731AF" w:rsidP="000E5506">
            <w:pPr>
              <w:pStyle w:val="TableofFigures"/>
              <w:jc w:val="center"/>
            </w:pPr>
            <w:r w:rsidRPr="00E260BC">
              <w:t>1,800</w:t>
            </w:r>
          </w:p>
        </w:tc>
        <w:tc>
          <w:tcPr>
            <w:tcW w:w="1608" w:type="dxa"/>
          </w:tcPr>
          <w:p w14:paraId="72FA88F8" w14:textId="77777777" w:rsidR="009731AF" w:rsidRPr="00E260BC" w:rsidRDefault="009731AF" w:rsidP="000E5506">
            <w:pPr>
              <w:pStyle w:val="TableofFigures"/>
              <w:jc w:val="center"/>
            </w:pPr>
            <w:r w:rsidRPr="00E260BC">
              <w:t>3</w:t>
            </w:r>
          </w:p>
        </w:tc>
        <w:tc>
          <w:tcPr>
            <w:tcW w:w="1488" w:type="dxa"/>
          </w:tcPr>
          <w:p w14:paraId="106588B5" w14:textId="77777777" w:rsidR="009731AF" w:rsidRPr="00E260BC" w:rsidRDefault="009731AF" w:rsidP="000E5506">
            <w:pPr>
              <w:pStyle w:val="TableofFigures"/>
              <w:jc w:val="center"/>
            </w:pPr>
            <w:r w:rsidRPr="00E260BC">
              <w:t>1:600</w:t>
            </w:r>
          </w:p>
        </w:tc>
        <w:tc>
          <w:tcPr>
            <w:tcW w:w="2047" w:type="dxa"/>
          </w:tcPr>
          <w:p w14:paraId="223A4FE9" w14:textId="77777777" w:rsidR="009731AF" w:rsidRPr="00E260BC" w:rsidRDefault="009731AF" w:rsidP="000E5506">
            <w:pPr>
              <w:pStyle w:val="TableofFigures"/>
              <w:jc w:val="center"/>
            </w:pPr>
            <w:r w:rsidRPr="00E260BC">
              <w:t>-74.52%</w:t>
            </w:r>
          </w:p>
        </w:tc>
        <w:tc>
          <w:tcPr>
            <w:tcW w:w="1599" w:type="dxa"/>
          </w:tcPr>
          <w:p w14:paraId="3218746A" w14:textId="77777777" w:rsidR="009731AF" w:rsidRPr="00E260BC" w:rsidRDefault="009731AF" w:rsidP="000E5506">
            <w:pPr>
              <w:pStyle w:val="TableofFigures"/>
              <w:jc w:val="center"/>
            </w:pPr>
            <w:r w:rsidRPr="00E260BC">
              <w:t>3</w:t>
            </w:r>
          </w:p>
        </w:tc>
        <w:tc>
          <w:tcPr>
            <w:tcW w:w="1406" w:type="dxa"/>
          </w:tcPr>
          <w:p w14:paraId="6F36C705" w14:textId="77777777" w:rsidR="009731AF" w:rsidRPr="00E260BC" w:rsidRDefault="009731AF" w:rsidP="000E5506">
            <w:pPr>
              <w:pStyle w:val="TableofFigures"/>
              <w:jc w:val="center"/>
            </w:pPr>
            <w:r w:rsidRPr="00E260BC">
              <w:t>1:600</w:t>
            </w:r>
          </w:p>
        </w:tc>
        <w:tc>
          <w:tcPr>
            <w:tcW w:w="2124" w:type="dxa"/>
          </w:tcPr>
          <w:p w14:paraId="237DF3B8" w14:textId="77777777" w:rsidR="009731AF" w:rsidRPr="00E260BC" w:rsidRDefault="009731AF" w:rsidP="000E5506">
            <w:pPr>
              <w:pStyle w:val="TableofFigures"/>
              <w:jc w:val="center"/>
            </w:pPr>
            <w:r w:rsidRPr="00E260BC">
              <w:t>-57.07%</w:t>
            </w:r>
          </w:p>
        </w:tc>
      </w:tr>
      <w:tr w:rsidR="009731AF" w:rsidRPr="00E260BC" w14:paraId="0E626E0E" w14:textId="77777777" w:rsidTr="000E5506">
        <w:trPr>
          <w:trHeight w:hRule="exact" w:val="691"/>
        </w:trPr>
        <w:tc>
          <w:tcPr>
            <w:tcW w:w="1505" w:type="dxa"/>
          </w:tcPr>
          <w:p w14:paraId="1C1E40CE" w14:textId="77777777" w:rsidR="009731AF" w:rsidRPr="00E260BC" w:rsidRDefault="009731AF" w:rsidP="000E5506">
            <w:pPr>
              <w:pStyle w:val="Tabletext-bold"/>
            </w:pPr>
            <w:r w:rsidRPr="00E260BC">
              <w:t>Total</w:t>
            </w:r>
          </w:p>
        </w:tc>
        <w:tc>
          <w:tcPr>
            <w:tcW w:w="1599" w:type="dxa"/>
          </w:tcPr>
          <w:p w14:paraId="4FA8EBA3" w14:textId="77777777" w:rsidR="009731AF" w:rsidRPr="00E260BC" w:rsidRDefault="009731AF" w:rsidP="000E5506">
            <w:pPr>
              <w:pStyle w:val="TableFigure-bold"/>
              <w:jc w:val="center"/>
            </w:pPr>
            <w:r w:rsidRPr="00E260BC">
              <w:t>3,438</w:t>
            </w:r>
          </w:p>
        </w:tc>
        <w:tc>
          <w:tcPr>
            <w:tcW w:w="1608" w:type="dxa"/>
          </w:tcPr>
          <w:p w14:paraId="1E64AD06" w14:textId="77777777" w:rsidR="009731AF" w:rsidRPr="00E260BC" w:rsidRDefault="009731AF" w:rsidP="000E5506">
            <w:pPr>
              <w:pStyle w:val="TableFigure-bold"/>
              <w:jc w:val="center"/>
            </w:pPr>
            <w:r w:rsidRPr="00E260BC">
              <w:t>10</w:t>
            </w:r>
          </w:p>
        </w:tc>
        <w:tc>
          <w:tcPr>
            <w:tcW w:w="1488" w:type="dxa"/>
          </w:tcPr>
          <w:p w14:paraId="174E8CBC" w14:textId="77777777" w:rsidR="009731AF" w:rsidRPr="00E260BC" w:rsidRDefault="009731AF" w:rsidP="000E5506">
            <w:pPr>
              <w:pStyle w:val="TableFigure-bold"/>
              <w:jc w:val="center"/>
            </w:pPr>
            <w:r w:rsidRPr="00E260BC">
              <w:t>344</w:t>
            </w:r>
          </w:p>
        </w:tc>
        <w:tc>
          <w:tcPr>
            <w:tcW w:w="2047" w:type="dxa"/>
          </w:tcPr>
          <w:p w14:paraId="3B79BBB3" w14:textId="77777777" w:rsidR="009731AF" w:rsidRPr="00E260BC" w:rsidRDefault="009731AF" w:rsidP="000E5506">
            <w:pPr>
              <w:pStyle w:val="Table-NA"/>
              <w:jc w:val="center"/>
              <w:rPr>
                <w:sz w:val="22"/>
                <w:szCs w:val="22"/>
              </w:rPr>
            </w:pPr>
            <w:r w:rsidRPr="00E260BC">
              <w:rPr>
                <w:sz w:val="22"/>
                <w:szCs w:val="22"/>
              </w:rPr>
              <w:t>Not applicable</w:t>
            </w:r>
          </w:p>
        </w:tc>
        <w:tc>
          <w:tcPr>
            <w:tcW w:w="1599" w:type="dxa"/>
          </w:tcPr>
          <w:p w14:paraId="48228CBB" w14:textId="77777777" w:rsidR="009731AF" w:rsidRPr="00E260BC" w:rsidRDefault="009731AF" w:rsidP="000E5506">
            <w:pPr>
              <w:pStyle w:val="TableFigure-bold"/>
              <w:jc w:val="center"/>
            </w:pPr>
            <w:r w:rsidRPr="00E260BC">
              <w:t>9</w:t>
            </w:r>
          </w:p>
        </w:tc>
        <w:tc>
          <w:tcPr>
            <w:tcW w:w="1406" w:type="dxa"/>
          </w:tcPr>
          <w:p w14:paraId="707DBF71" w14:textId="77777777" w:rsidR="009731AF" w:rsidRPr="00E260BC" w:rsidRDefault="009731AF" w:rsidP="000E5506">
            <w:pPr>
              <w:pStyle w:val="TableFigure-bold"/>
              <w:jc w:val="center"/>
            </w:pPr>
            <w:r w:rsidRPr="00E260BC">
              <w:t>382</w:t>
            </w:r>
          </w:p>
        </w:tc>
        <w:tc>
          <w:tcPr>
            <w:tcW w:w="2124" w:type="dxa"/>
          </w:tcPr>
          <w:p w14:paraId="23264644" w14:textId="77777777" w:rsidR="009731AF" w:rsidRPr="00E260BC" w:rsidRDefault="009731AF" w:rsidP="000E5506">
            <w:pPr>
              <w:pStyle w:val="Table-NA"/>
              <w:jc w:val="center"/>
              <w:rPr>
                <w:sz w:val="22"/>
                <w:szCs w:val="22"/>
              </w:rPr>
            </w:pPr>
            <w:r w:rsidRPr="00E260BC">
              <w:rPr>
                <w:sz w:val="22"/>
                <w:szCs w:val="22"/>
              </w:rPr>
              <w:t>Not applicable</w:t>
            </w:r>
          </w:p>
        </w:tc>
      </w:tr>
    </w:tbl>
    <w:p w14:paraId="4295368F" w14:textId="77777777" w:rsidR="009731AF" w:rsidRDefault="009731AF" w:rsidP="00E72994">
      <w:pPr>
        <w:pStyle w:val="BodyText"/>
        <w:sectPr w:rsidR="009731AF" w:rsidSect="00782C94">
          <w:pgSz w:w="16840" w:h="11900" w:orient="landscape" w:code="9"/>
          <w:pgMar w:top="1134" w:right="1985" w:bottom="1134" w:left="1134" w:header="567" w:footer="145" w:gutter="0"/>
          <w:cols w:space="567"/>
          <w:docGrid w:linePitch="326"/>
        </w:sectPr>
      </w:pPr>
      <w:r w:rsidRPr="00E260BC">
        <w:t xml:space="preserve">From this comparison </w:t>
      </w:r>
      <w:proofErr w:type="gramStart"/>
      <w:r w:rsidRPr="00E260BC">
        <w:t>it can be seen that reducing</w:t>
      </w:r>
      <w:proofErr w:type="gramEnd"/>
      <w:r w:rsidRPr="00E260BC">
        <w:t xml:space="preserve"> the number of councillors without changing ward boundaries would improve the councillor to elector ratios when compared with the current situation. However, there is still an unacceptable imbalance in representation across the Shire.</w:t>
      </w:r>
    </w:p>
    <w:p w14:paraId="4F5DD202" w14:textId="77777777" w:rsidR="00D9122C" w:rsidRPr="00E260BC" w:rsidRDefault="00D9122C" w:rsidP="007861C2">
      <w:pPr>
        <w:pStyle w:val="AttachmentHeading"/>
      </w:pPr>
      <w:r w:rsidRPr="00E260BC">
        <w:lastRenderedPageBreak/>
        <w:t>Option 2 – Create three wards</w:t>
      </w:r>
    </w:p>
    <w:p w14:paraId="5D4E63E7" w14:textId="77777777" w:rsidR="00D9122C" w:rsidRPr="00E260BC" w:rsidRDefault="00D9122C" w:rsidP="00D9122C">
      <w:pPr>
        <w:pStyle w:val="BodyText"/>
        <w:spacing w:before="120"/>
      </w:pPr>
      <w:r w:rsidRPr="00E260BC">
        <w:t>Create three wards (West, East and South) using the areas of economic activity as the boundaries. The following is an assessment of this option against the factors.</w:t>
      </w:r>
    </w:p>
    <w:p w14:paraId="235B7235" w14:textId="77777777" w:rsidR="00D9122C" w:rsidRPr="001E4CF2" w:rsidRDefault="00D9122C" w:rsidP="007861C2">
      <w:pPr>
        <w:pStyle w:val="AttachmentHeading"/>
      </w:pPr>
      <w:r w:rsidRPr="001E4CF2">
        <w:t>Community of interest</w:t>
      </w:r>
    </w:p>
    <w:p w14:paraId="06391434" w14:textId="77777777" w:rsidR="00D9122C" w:rsidRPr="00E260BC" w:rsidRDefault="00D9122C" w:rsidP="00D9122C">
      <w:pPr>
        <w:pStyle w:val="BodyText"/>
        <w:spacing w:before="120"/>
      </w:pPr>
      <w:proofErr w:type="spellStart"/>
      <w:r w:rsidRPr="00E260BC">
        <w:t>Maintown</w:t>
      </w:r>
      <w:proofErr w:type="spellEnd"/>
      <w:r w:rsidRPr="00E260BC">
        <w:t xml:space="preserve">-one is in the West Ward; </w:t>
      </w:r>
      <w:proofErr w:type="spellStart"/>
      <w:r w:rsidRPr="00E260BC">
        <w:t>Maintown</w:t>
      </w:r>
      <w:proofErr w:type="spellEnd"/>
      <w:r w:rsidRPr="00E260BC">
        <w:t xml:space="preserve">-two is in the East Ward; and </w:t>
      </w:r>
      <w:proofErr w:type="spellStart"/>
      <w:r w:rsidRPr="00E260BC">
        <w:t>Quickgrowsite</w:t>
      </w:r>
      <w:proofErr w:type="spellEnd"/>
      <w:r w:rsidRPr="00E260BC">
        <w:t xml:space="preserve"> is in the South Ward. There is community of interest for those involved in similar kinds of economic activities.</w:t>
      </w:r>
    </w:p>
    <w:p w14:paraId="56C8C42A" w14:textId="77777777" w:rsidR="00D9122C" w:rsidRPr="001E4CF2" w:rsidRDefault="00D9122C" w:rsidP="007861C2">
      <w:pPr>
        <w:pStyle w:val="AttachmentHeading"/>
      </w:pPr>
      <w:r w:rsidRPr="001E4CF2">
        <w:t>Physical and topographic features</w:t>
      </w:r>
    </w:p>
    <w:p w14:paraId="6F1A5EB7" w14:textId="77777777" w:rsidR="00D9122C" w:rsidRPr="00E260BC" w:rsidRDefault="00D9122C" w:rsidP="00D9122C">
      <w:pPr>
        <w:pStyle w:val="BodyText"/>
        <w:spacing w:before="120"/>
      </w:pPr>
      <w:r w:rsidRPr="00E260BC">
        <w:t>The boundaries are distinguishable with the West Ward bounded by two main roads and the river; the East Ward bounded by two main roads; and the South Ward bounded by a main road and the river.</w:t>
      </w:r>
    </w:p>
    <w:p w14:paraId="61B07C0D" w14:textId="77777777" w:rsidR="00D9122C" w:rsidRPr="001E4CF2" w:rsidRDefault="00D9122C" w:rsidP="007861C2">
      <w:pPr>
        <w:pStyle w:val="AttachmentHeading"/>
      </w:pPr>
      <w:r w:rsidRPr="001E4CF2">
        <w:t>Demographic trends</w:t>
      </w:r>
    </w:p>
    <w:p w14:paraId="4A93FC61" w14:textId="77777777" w:rsidR="00D9122C" w:rsidRPr="00E260BC" w:rsidRDefault="00D9122C" w:rsidP="00D9122C">
      <w:pPr>
        <w:pStyle w:val="BodyText"/>
        <w:spacing w:before="120"/>
      </w:pPr>
      <w:r w:rsidRPr="00E260BC">
        <w:t xml:space="preserve">The South Ward takes in </w:t>
      </w:r>
      <w:proofErr w:type="gramStart"/>
      <w:r w:rsidRPr="00E260BC">
        <w:t>the</w:t>
      </w:r>
      <w:proofErr w:type="gramEnd"/>
      <w:r w:rsidRPr="00E260BC">
        <w:t xml:space="preserve"> major part of the growth area and the other two wards take in the declining areas.</w:t>
      </w:r>
    </w:p>
    <w:p w14:paraId="2A45E02B" w14:textId="77777777" w:rsidR="00D9122C" w:rsidRPr="001E4CF2" w:rsidRDefault="00D9122C" w:rsidP="007861C2">
      <w:pPr>
        <w:pStyle w:val="AttachmentHeading"/>
      </w:pPr>
      <w:r w:rsidRPr="001E4CF2">
        <w:t>Economic factors</w:t>
      </w:r>
    </w:p>
    <w:p w14:paraId="55B59DAC" w14:textId="77777777" w:rsidR="00D9122C" w:rsidRPr="00E260BC" w:rsidRDefault="00D9122C" w:rsidP="00D9122C">
      <w:pPr>
        <w:pStyle w:val="BodyText"/>
        <w:spacing w:before="120"/>
      </w:pPr>
      <w:r w:rsidRPr="00E260BC">
        <w:t>The boundaries reflect the economic activities of the district.</w:t>
      </w:r>
    </w:p>
    <w:p w14:paraId="336EB756" w14:textId="77777777" w:rsidR="00D9122C" w:rsidRPr="001E4CF2" w:rsidRDefault="00D9122C" w:rsidP="007861C2">
      <w:pPr>
        <w:pStyle w:val="AttachmentHeading"/>
      </w:pPr>
      <w:r w:rsidRPr="001E4CF2">
        <w:t>Ratio of councillors to electors</w:t>
      </w:r>
    </w:p>
    <w:p w14:paraId="0F481953" w14:textId="77777777" w:rsidR="001E4CF2" w:rsidRDefault="00D9122C" w:rsidP="00D9122C">
      <w:pPr>
        <w:pStyle w:val="BodyText"/>
        <w:spacing w:before="120"/>
        <w:sectPr w:rsidR="001E4CF2" w:rsidSect="009731AF">
          <w:pgSz w:w="11900" w:h="16840" w:code="9"/>
          <w:pgMar w:top="1985" w:right="1134" w:bottom="1134" w:left="1134" w:header="567" w:footer="145" w:gutter="0"/>
          <w:cols w:space="567"/>
          <w:docGrid w:linePitch="326"/>
        </w:sectPr>
      </w:pPr>
      <w:r w:rsidRPr="00E260BC">
        <w:t>This option results in the following:</w:t>
      </w:r>
    </w:p>
    <w:p w14:paraId="76A5E4F5" w14:textId="77777777" w:rsidR="0069429C" w:rsidRPr="00BE23AC" w:rsidRDefault="0069429C" w:rsidP="007861C2">
      <w:pPr>
        <w:pStyle w:val="AttachmentHeading"/>
      </w:pPr>
      <w:r w:rsidRPr="00BE23AC">
        <w:lastRenderedPageBreak/>
        <w:t>Table: Shire of Bottlebrush – Option 2 – councillor to elector ratios if three new wards are created with 12 or 11 offices of councillor</w:t>
      </w:r>
    </w:p>
    <w:tbl>
      <w:tblPr>
        <w:tblStyle w:val="TableLightGreen-NoTotal"/>
        <w:tblW w:w="13347" w:type="dxa"/>
        <w:tblInd w:w="8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Caption w:val=" Shire of Bottlebrush – Option 2 – councillor to elector ratios if three new wards are created with 12 or 11 offices of councillor"/>
        <w:tblDescription w:val=" Shire of Bottlebrush – Option 2 – councillor to elector ratios if three new wards are created with 12 or 11 offices of councillor"/>
      </w:tblPr>
      <w:tblGrid>
        <w:gridCol w:w="1138"/>
        <w:gridCol w:w="1679"/>
        <w:gridCol w:w="1919"/>
        <w:gridCol w:w="1287"/>
        <w:gridCol w:w="2039"/>
        <w:gridCol w:w="1984"/>
        <w:gridCol w:w="1316"/>
        <w:gridCol w:w="1985"/>
      </w:tblGrid>
      <w:tr w:rsidR="0069429C" w:rsidRPr="00E260BC" w14:paraId="5E8FD979" w14:textId="77777777" w:rsidTr="00BE23AC">
        <w:trPr>
          <w:cnfStyle w:val="100000000000" w:firstRow="1" w:lastRow="0" w:firstColumn="0" w:lastColumn="0" w:oddVBand="0" w:evenVBand="0" w:oddHBand="0" w:evenHBand="0" w:firstRowFirstColumn="0" w:firstRowLastColumn="0" w:lastRowFirstColumn="0" w:lastRowLastColumn="0"/>
          <w:trHeight w:val="502"/>
        </w:trPr>
        <w:tc>
          <w:tcPr>
            <w:cnfStyle w:val="001000000000" w:firstRow="0" w:lastRow="0" w:firstColumn="1" w:lastColumn="0" w:oddVBand="0" w:evenVBand="0" w:oddHBand="0" w:evenHBand="0" w:firstRowFirstColumn="0" w:firstRowLastColumn="0" w:lastRowFirstColumn="0" w:lastRowLastColumn="0"/>
            <w:tcW w:w="1138" w:type="dxa"/>
            <w:vMerge w:val="restar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554D90C0" w14:textId="77777777" w:rsidR="0069429C" w:rsidRPr="00E260BC" w:rsidRDefault="0069429C" w:rsidP="001D6BB4">
            <w:pPr>
              <w:jc w:val="center"/>
              <w:rPr>
                <w:szCs w:val="22"/>
              </w:rPr>
            </w:pPr>
            <w:r w:rsidRPr="00E260BC">
              <w:rPr>
                <w:szCs w:val="22"/>
              </w:rPr>
              <w:t>Ward</w:t>
            </w:r>
          </w:p>
        </w:tc>
        <w:tc>
          <w:tcPr>
            <w:tcW w:w="1679" w:type="dxa"/>
            <w:vMerge w:val="restar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1BB6F86F" w14:textId="77777777" w:rsidR="0069429C" w:rsidRPr="00E260BC" w:rsidRDefault="0069429C" w:rsidP="001D6BB4">
            <w:pPr>
              <w:jc w:val="center"/>
              <w:cnfStyle w:val="100000000000" w:firstRow="1" w:lastRow="0" w:firstColumn="0" w:lastColumn="0" w:oddVBand="0" w:evenVBand="0" w:oddHBand="0" w:evenHBand="0" w:firstRowFirstColumn="0" w:firstRowLastColumn="0" w:lastRowFirstColumn="0" w:lastRowLastColumn="0"/>
              <w:rPr>
                <w:szCs w:val="22"/>
              </w:rPr>
            </w:pPr>
            <w:r w:rsidRPr="00E260BC">
              <w:rPr>
                <w:szCs w:val="22"/>
              </w:rPr>
              <w:t xml:space="preserve">Number </w:t>
            </w:r>
            <w:r w:rsidRPr="00E260BC">
              <w:rPr>
                <w:szCs w:val="22"/>
              </w:rPr>
              <w:br/>
              <w:t>of Electors</w:t>
            </w:r>
          </w:p>
        </w:tc>
        <w:tc>
          <w:tcPr>
            <w:tcW w:w="5245" w:type="dxa"/>
            <w:gridSpan w:val="3"/>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55657644" w14:textId="77777777" w:rsidR="0069429C" w:rsidRPr="00E260BC" w:rsidRDefault="0069429C" w:rsidP="001D6BB4">
            <w:pPr>
              <w:jc w:val="center"/>
              <w:cnfStyle w:val="100000000000" w:firstRow="1" w:lastRow="0" w:firstColumn="0" w:lastColumn="0" w:oddVBand="0" w:evenVBand="0" w:oddHBand="0" w:evenHBand="0" w:firstRowFirstColumn="0" w:firstRowLastColumn="0" w:lastRowFirstColumn="0" w:lastRowLastColumn="0"/>
              <w:rPr>
                <w:szCs w:val="22"/>
              </w:rPr>
            </w:pPr>
            <w:r>
              <w:rPr>
                <w:szCs w:val="22"/>
              </w:rPr>
              <w:t>12</w:t>
            </w:r>
            <w:r w:rsidRPr="00E260BC">
              <w:rPr>
                <w:szCs w:val="22"/>
              </w:rPr>
              <w:t xml:space="preserve"> Member Council</w:t>
            </w:r>
          </w:p>
        </w:tc>
        <w:tc>
          <w:tcPr>
            <w:tcW w:w="5285" w:type="dxa"/>
            <w:gridSpan w:val="3"/>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3076F488" w14:textId="77777777" w:rsidR="0069429C" w:rsidRPr="00E260BC" w:rsidRDefault="0069429C" w:rsidP="001D6BB4">
            <w:pPr>
              <w:jc w:val="center"/>
              <w:cnfStyle w:val="100000000000" w:firstRow="1" w:lastRow="0" w:firstColumn="0" w:lastColumn="0" w:oddVBand="0" w:evenVBand="0" w:oddHBand="0" w:evenHBand="0" w:firstRowFirstColumn="0" w:firstRowLastColumn="0" w:lastRowFirstColumn="0" w:lastRowLastColumn="0"/>
              <w:rPr>
                <w:szCs w:val="22"/>
              </w:rPr>
            </w:pPr>
            <w:r>
              <w:rPr>
                <w:szCs w:val="22"/>
              </w:rPr>
              <w:t>11</w:t>
            </w:r>
            <w:r w:rsidRPr="00E260BC">
              <w:rPr>
                <w:szCs w:val="22"/>
              </w:rPr>
              <w:t xml:space="preserve"> Member Council</w:t>
            </w:r>
          </w:p>
        </w:tc>
      </w:tr>
      <w:tr w:rsidR="0069429C" w:rsidRPr="00E260BC" w14:paraId="542A80BD" w14:textId="77777777" w:rsidTr="000E5506">
        <w:trPr>
          <w:cnfStyle w:val="000000100000" w:firstRow="0" w:lastRow="0" w:firstColumn="0" w:lastColumn="0" w:oddVBand="0" w:evenVBand="0" w:oddHBand="1" w:evenHBand="0" w:firstRowFirstColumn="0" w:firstRowLastColumn="0" w:lastRowFirstColumn="0" w:lastRowLastColumn="0"/>
          <w:trHeight w:hRule="exact" w:val="644"/>
        </w:trPr>
        <w:tc>
          <w:tcPr>
            <w:cnfStyle w:val="001000000000" w:firstRow="0" w:lastRow="0" w:firstColumn="1" w:lastColumn="0" w:oddVBand="0" w:evenVBand="0" w:oddHBand="0" w:evenHBand="0" w:firstRowFirstColumn="0" w:firstRowLastColumn="0" w:lastRowFirstColumn="0" w:lastRowLastColumn="0"/>
            <w:tcW w:w="1138" w:type="dxa"/>
            <w:vMerge/>
            <w:tcBorders>
              <w:top w:val="single" w:sz="4" w:space="0" w:color="auto"/>
              <w:left w:val="single" w:sz="4" w:space="0" w:color="auto"/>
              <w:bottom w:val="single" w:sz="4" w:space="0" w:color="auto"/>
              <w:right w:val="single" w:sz="4" w:space="0" w:color="auto"/>
            </w:tcBorders>
          </w:tcPr>
          <w:p w14:paraId="4F96EF84" w14:textId="77777777" w:rsidR="0069429C" w:rsidRPr="00E260BC" w:rsidRDefault="0069429C" w:rsidP="000E5506">
            <w:pPr>
              <w:rPr>
                <w:szCs w:val="22"/>
              </w:rPr>
            </w:pPr>
          </w:p>
        </w:tc>
        <w:tc>
          <w:tcPr>
            <w:tcW w:w="1679" w:type="dxa"/>
            <w:vMerge/>
            <w:tcBorders>
              <w:top w:val="single" w:sz="4" w:space="0" w:color="auto"/>
              <w:left w:val="single" w:sz="4" w:space="0" w:color="auto"/>
              <w:bottom w:val="single" w:sz="4" w:space="0" w:color="auto"/>
              <w:right w:val="single" w:sz="4" w:space="0" w:color="auto"/>
            </w:tcBorders>
          </w:tcPr>
          <w:p w14:paraId="6C6F7EC1" w14:textId="77777777" w:rsidR="0069429C" w:rsidRPr="00E260BC" w:rsidRDefault="0069429C" w:rsidP="000E5506">
            <w:pPr>
              <w:cnfStyle w:val="000000100000" w:firstRow="0" w:lastRow="0" w:firstColumn="0" w:lastColumn="0" w:oddVBand="0" w:evenVBand="0" w:oddHBand="1" w:evenHBand="0" w:firstRowFirstColumn="0" w:firstRowLastColumn="0" w:lastRowFirstColumn="0" w:lastRowLastColumn="0"/>
              <w:rPr>
                <w:szCs w:val="22"/>
              </w:rPr>
            </w:pPr>
          </w:p>
        </w:tc>
        <w:tc>
          <w:tcPr>
            <w:tcW w:w="0" w:type="auto"/>
            <w:tcBorders>
              <w:top w:val="single" w:sz="4" w:space="0" w:color="auto"/>
              <w:left w:val="single" w:sz="4" w:space="0" w:color="auto"/>
              <w:bottom w:val="single" w:sz="4" w:space="0" w:color="auto"/>
              <w:right w:val="single" w:sz="4" w:space="0" w:color="auto"/>
            </w:tcBorders>
          </w:tcPr>
          <w:p w14:paraId="0C5EB039" w14:textId="77777777" w:rsidR="0069429C" w:rsidRPr="00E260BC" w:rsidRDefault="0069429C" w:rsidP="000E5506">
            <w:pPr>
              <w:pStyle w:val="TableHeader"/>
              <w:cnfStyle w:val="000000100000" w:firstRow="0" w:lastRow="0" w:firstColumn="0" w:lastColumn="0" w:oddVBand="0" w:evenVBand="0" w:oddHBand="1" w:evenHBand="0" w:firstRowFirstColumn="0" w:firstRowLastColumn="0" w:lastRowFirstColumn="0" w:lastRowLastColumn="0"/>
              <w:rPr>
                <w:b/>
              </w:rPr>
            </w:pPr>
            <w:r w:rsidRPr="00E260BC">
              <w:t>Number of Councillors</w:t>
            </w:r>
          </w:p>
        </w:tc>
        <w:tc>
          <w:tcPr>
            <w:tcW w:w="0" w:type="auto"/>
            <w:tcBorders>
              <w:top w:val="single" w:sz="4" w:space="0" w:color="auto"/>
              <w:left w:val="single" w:sz="4" w:space="0" w:color="auto"/>
              <w:bottom w:val="single" w:sz="4" w:space="0" w:color="auto"/>
              <w:right w:val="single" w:sz="4" w:space="0" w:color="auto"/>
            </w:tcBorders>
          </w:tcPr>
          <w:p w14:paraId="279B22CC" w14:textId="77777777" w:rsidR="0069429C" w:rsidRPr="00E260BC" w:rsidRDefault="0069429C" w:rsidP="000E5506">
            <w:pPr>
              <w:pStyle w:val="TableHeader"/>
              <w:cnfStyle w:val="000000100000" w:firstRow="0" w:lastRow="0" w:firstColumn="0" w:lastColumn="0" w:oddVBand="0" w:evenVBand="0" w:oddHBand="1" w:evenHBand="0" w:firstRowFirstColumn="0" w:firstRowLastColumn="0" w:lastRowFirstColumn="0" w:lastRowLastColumn="0"/>
              <w:rPr>
                <w:b/>
              </w:rPr>
            </w:pPr>
            <w:r w:rsidRPr="00E260BC">
              <w:t>Elector Ratios</w:t>
            </w:r>
          </w:p>
        </w:tc>
        <w:tc>
          <w:tcPr>
            <w:tcW w:w="2039" w:type="dxa"/>
            <w:tcBorders>
              <w:top w:val="single" w:sz="4" w:space="0" w:color="auto"/>
              <w:left w:val="single" w:sz="4" w:space="0" w:color="auto"/>
              <w:bottom w:val="single" w:sz="4" w:space="0" w:color="auto"/>
              <w:right w:val="single" w:sz="4" w:space="0" w:color="auto"/>
            </w:tcBorders>
          </w:tcPr>
          <w:p w14:paraId="0592A668" w14:textId="77777777" w:rsidR="0069429C" w:rsidRPr="00E260BC" w:rsidRDefault="0069429C" w:rsidP="000E5506">
            <w:pPr>
              <w:pStyle w:val="TableHeader"/>
              <w:cnfStyle w:val="000000100000" w:firstRow="0" w:lastRow="0" w:firstColumn="0" w:lastColumn="0" w:oddVBand="0" w:evenVBand="0" w:oddHBand="1" w:evenHBand="0" w:firstRowFirstColumn="0" w:firstRowLastColumn="0" w:lastRowFirstColumn="0" w:lastRowLastColumn="0"/>
              <w:rPr>
                <w:b/>
              </w:rPr>
            </w:pPr>
            <w:r w:rsidRPr="00E260BC">
              <w:t>Ratio Deviation</w:t>
            </w:r>
          </w:p>
        </w:tc>
        <w:tc>
          <w:tcPr>
            <w:tcW w:w="1984" w:type="dxa"/>
            <w:tcBorders>
              <w:top w:val="single" w:sz="4" w:space="0" w:color="auto"/>
              <w:left w:val="single" w:sz="4" w:space="0" w:color="auto"/>
              <w:bottom w:val="single" w:sz="4" w:space="0" w:color="auto"/>
              <w:right w:val="single" w:sz="4" w:space="0" w:color="auto"/>
            </w:tcBorders>
          </w:tcPr>
          <w:p w14:paraId="6606A365" w14:textId="77777777" w:rsidR="0069429C" w:rsidRPr="00E260BC" w:rsidRDefault="0069429C" w:rsidP="000E5506">
            <w:pPr>
              <w:pStyle w:val="TableHeader"/>
              <w:cnfStyle w:val="000000100000" w:firstRow="0" w:lastRow="0" w:firstColumn="0" w:lastColumn="0" w:oddVBand="0" w:evenVBand="0" w:oddHBand="1" w:evenHBand="0" w:firstRowFirstColumn="0" w:firstRowLastColumn="0" w:lastRowFirstColumn="0" w:lastRowLastColumn="0"/>
              <w:rPr>
                <w:b/>
              </w:rPr>
            </w:pPr>
            <w:r w:rsidRPr="00E260BC">
              <w:t>Number of Councillors</w:t>
            </w:r>
          </w:p>
        </w:tc>
        <w:tc>
          <w:tcPr>
            <w:tcW w:w="1316" w:type="dxa"/>
            <w:tcBorders>
              <w:top w:val="single" w:sz="4" w:space="0" w:color="auto"/>
              <w:left w:val="single" w:sz="4" w:space="0" w:color="auto"/>
              <w:bottom w:val="single" w:sz="4" w:space="0" w:color="auto"/>
              <w:right w:val="single" w:sz="4" w:space="0" w:color="auto"/>
            </w:tcBorders>
          </w:tcPr>
          <w:p w14:paraId="27B73BB3" w14:textId="77777777" w:rsidR="0069429C" w:rsidRPr="00E260BC" w:rsidRDefault="0069429C" w:rsidP="000E5506">
            <w:pPr>
              <w:pStyle w:val="TableHeader"/>
              <w:cnfStyle w:val="000000100000" w:firstRow="0" w:lastRow="0" w:firstColumn="0" w:lastColumn="0" w:oddVBand="0" w:evenVBand="0" w:oddHBand="1" w:evenHBand="0" w:firstRowFirstColumn="0" w:firstRowLastColumn="0" w:lastRowFirstColumn="0" w:lastRowLastColumn="0"/>
              <w:rPr>
                <w:b/>
              </w:rPr>
            </w:pPr>
            <w:r w:rsidRPr="00E260BC">
              <w:t>Elector Ratios</w:t>
            </w:r>
          </w:p>
        </w:tc>
        <w:tc>
          <w:tcPr>
            <w:tcW w:w="1985" w:type="dxa"/>
            <w:tcBorders>
              <w:top w:val="single" w:sz="4" w:space="0" w:color="auto"/>
              <w:left w:val="single" w:sz="4" w:space="0" w:color="auto"/>
              <w:bottom w:val="single" w:sz="4" w:space="0" w:color="auto"/>
              <w:right w:val="single" w:sz="4" w:space="0" w:color="auto"/>
            </w:tcBorders>
          </w:tcPr>
          <w:p w14:paraId="3B7A0BFB" w14:textId="77777777" w:rsidR="0069429C" w:rsidRPr="00E260BC" w:rsidRDefault="0069429C" w:rsidP="000E5506">
            <w:pPr>
              <w:pStyle w:val="TableHeader"/>
              <w:cnfStyle w:val="000000100000" w:firstRow="0" w:lastRow="0" w:firstColumn="0" w:lastColumn="0" w:oddVBand="0" w:evenVBand="0" w:oddHBand="1" w:evenHBand="0" w:firstRowFirstColumn="0" w:firstRowLastColumn="0" w:lastRowFirstColumn="0" w:lastRowLastColumn="0"/>
              <w:rPr>
                <w:b/>
              </w:rPr>
            </w:pPr>
            <w:r w:rsidRPr="00E260BC">
              <w:t>Ratio Deviation</w:t>
            </w:r>
          </w:p>
        </w:tc>
      </w:tr>
      <w:tr w:rsidR="0069429C" w:rsidRPr="00E260BC" w14:paraId="74C30DCA" w14:textId="77777777" w:rsidTr="000E5506">
        <w:trPr>
          <w:cnfStyle w:val="000000010000" w:firstRow="0" w:lastRow="0" w:firstColumn="0" w:lastColumn="0" w:oddVBand="0" w:evenVBand="0" w:oddHBand="0" w:evenHBand="1"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1138" w:type="dxa"/>
            <w:tcBorders>
              <w:top w:val="single" w:sz="4" w:space="0" w:color="auto"/>
              <w:left w:val="single" w:sz="4" w:space="0" w:color="auto"/>
              <w:bottom w:val="single" w:sz="4" w:space="0" w:color="auto"/>
              <w:right w:val="single" w:sz="4" w:space="0" w:color="auto"/>
            </w:tcBorders>
            <w:shd w:val="clear" w:color="auto" w:fill="auto"/>
          </w:tcPr>
          <w:p w14:paraId="7D99A35B" w14:textId="77777777" w:rsidR="0069429C" w:rsidRPr="00E260BC" w:rsidRDefault="0069429C" w:rsidP="000E5506">
            <w:pPr>
              <w:rPr>
                <w:szCs w:val="22"/>
              </w:rPr>
            </w:pPr>
            <w:r w:rsidRPr="00E260BC">
              <w:rPr>
                <w:szCs w:val="22"/>
              </w:rPr>
              <w:t>West</w:t>
            </w:r>
          </w:p>
        </w:tc>
        <w:tc>
          <w:tcPr>
            <w:tcW w:w="1679" w:type="dxa"/>
            <w:tcBorders>
              <w:top w:val="single" w:sz="4" w:space="0" w:color="auto"/>
              <w:left w:val="single" w:sz="4" w:space="0" w:color="auto"/>
              <w:bottom w:val="single" w:sz="4" w:space="0" w:color="auto"/>
              <w:right w:val="single" w:sz="4" w:space="0" w:color="auto"/>
            </w:tcBorders>
            <w:shd w:val="clear" w:color="auto" w:fill="auto"/>
          </w:tcPr>
          <w:p w14:paraId="0A1CCBF4" w14:textId="77777777" w:rsidR="0069429C" w:rsidRPr="00E260BC" w:rsidRDefault="0069429C"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1,548</w:t>
            </w:r>
          </w:p>
        </w:tc>
        <w:tc>
          <w:tcPr>
            <w:tcW w:w="0" w:type="auto"/>
            <w:tcBorders>
              <w:top w:val="single" w:sz="4" w:space="0" w:color="auto"/>
              <w:left w:val="single" w:sz="4" w:space="0" w:color="auto"/>
              <w:bottom w:val="single" w:sz="4" w:space="0" w:color="auto"/>
              <w:right w:val="single" w:sz="4" w:space="0" w:color="auto"/>
            </w:tcBorders>
            <w:shd w:val="clear" w:color="auto" w:fill="auto"/>
          </w:tcPr>
          <w:p w14:paraId="0DC906B7" w14:textId="77777777" w:rsidR="0069429C" w:rsidRPr="00E260BC" w:rsidRDefault="0069429C"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5</w:t>
            </w:r>
          </w:p>
        </w:tc>
        <w:tc>
          <w:tcPr>
            <w:tcW w:w="0" w:type="auto"/>
            <w:tcBorders>
              <w:top w:val="single" w:sz="4" w:space="0" w:color="auto"/>
              <w:left w:val="single" w:sz="4" w:space="0" w:color="auto"/>
              <w:bottom w:val="single" w:sz="4" w:space="0" w:color="auto"/>
              <w:right w:val="single" w:sz="4" w:space="0" w:color="auto"/>
            </w:tcBorders>
            <w:shd w:val="clear" w:color="auto" w:fill="auto"/>
          </w:tcPr>
          <w:p w14:paraId="7413615C" w14:textId="77777777" w:rsidR="0069429C" w:rsidRPr="00E260BC" w:rsidRDefault="0069429C"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1:310</w:t>
            </w:r>
          </w:p>
        </w:tc>
        <w:tc>
          <w:tcPr>
            <w:tcW w:w="2039" w:type="dxa"/>
            <w:tcBorders>
              <w:top w:val="single" w:sz="4" w:space="0" w:color="auto"/>
              <w:left w:val="single" w:sz="4" w:space="0" w:color="auto"/>
              <w:bottom w:val="single" w:sz="4" w:space="0" w:color="auto"/>
              <w:right w:val="single" w:sz="4" w:space="0" w:color="auto"/>
            </w:tcBorders>
            <w:shd w:val="clear" w:color="auto" w:fill="auto"/>
          </w:tcPr>
          <w:p w14:paraId="268B002F" w14:textId="77777777" w:rsidR="0069429C" w:rsidRPr="00E260BC" w:rsidRDefault="0069429C"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-8.06%</w:t>
            </w:r>
          </w:p>
        </w:tc>
        <w:tc>
          <w:tcPr>
            <w:tcW w:w="1984" w:type="dxa"/>
            <w:tcBorders>
              <w:top w:val="single" w:sz="4" w:space="0" w:color="auto"/>
              <w:left w:val="single" w:sz="4" w:space="0" w:color="auto"/>
              <w:bottom w:val="single" w:sz="4" w:space="0" w:color="auto"/>
              <w:right w:val="single" w:sz="4" w:space="0" w:color="auto"/>
            </w:tcBorders>
            <w:shd w:val="clear" w:color="auto" w:fill="auto"/>
          </w:tcPr>
          <w:p w14:paraId="3D92C4FF" w14:textId="77777777" w:rsidR="0069429C" w:rsidRPr="00E260BC" w:rsidRDefault="0069429C"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5</w:t>
            </w:r>
          </w:p>
        </w:tc>
        <w:tc>
          <w:tcPr>
            <w:tcW w:w="1316" w:type="dxa"/>
            <w:tcBorders>
              <w:top w:val="single" w:sz="4" w:space="0" w:color="auto"/>
              <w:left w:val="single" w:sz="4" w:space="0" w:color="auto"/>
              <w:bottom w:val="single" w:sz="4" w:space="0" w:color="auto"/>
              <w:right w:val="single" w:sz="4" w:space="0" w:color="auto"/>
            </w:tcBorders>
            <w:shd w:val="clear" w:color="auto" w:fill="auto"/>
          </w:tcPr>
          <w:p w14:paraId="429C2DC6" w14:textId="77777777" w:rsidR="0069429C" w:rsidRPr="00E260BC" w:rsidRDefault="0069429C"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1:310</w:t>
            </w:r>
          </w:p>
        </w:tc>
        <w:tc>
          <w:tcPr>
            <w:tcW w:w="1985" w:type="dxa"/>
            <w:tcBorders>
              <w:top w:val="single" w:sz="4" w:space="0" w:color="auto"/>
              <w:left w:val="single" w:sz="4" w:space="0" w:color="auto"/>
              <w:bottom w:val="single" w:sz="4" w:space="0" w:color="auto"/>
              <w:right w:val="single" w:sz="4" w:space="0" w:color="auto"/>
            </w:tcBorders>
            <w:shd w:val="clear" w:color="auto" w:fill="auto"/>
          </w:tcPr>
          <w:p w14:paraId="7C94D52D" w14:textId="77777777" w:rsidR="0069429C" w:rsidRPr="00E260BC" w:rsidRDefault="0069429C"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+0.94%</w:t>
            </w:r>
          </w:p>
        </w:tc>
      </w:tr>
      <w:tr w:rsidR="0069429C" w:rsidRPr="00E260BC" w14:paraId="241FE30C" w14:textId="77777777" w:rsidTr="000E5506">
        <w:trPr>
          <w:cnfStyle w:val="000000100000" w:firstRow="0" w:lastRow="0" w:firstColumn="0" w:lastColumn="0" w:oddVBand="0" w:evenVBand="0" w:oddHBand="1"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1138" w:type="dxa"/>
            <w:tcBorders>
              <w:top w:val="single" w:sz="4" w:space="0" w:color="auto"/>
              <w:left w:val="single" w:sz="4" w:space="0" w:color="auto"/>
              <w:bottom w:val="single" w:sz="4" w:space="0" w:color="auto"/>
              <w:right w:val="single" w:sz="4" w:space="0" w:color="auto"/>
            </w:tcBorders>
            <w:shd w:val="clear" w:color="auto" w:fill="auto"/>
          </w:tcPr>
          <w:p w14:paraId="79F4F4B1" w14:textId="77777777" w:rsidR="0069429C" w:rsidRPr="00E260BC" w:rsidRDefault="0069429C" w:rsidP="000E5506">
            <w:pPr>
              <w:rPr>
                <w:szCs w:val="22"/>
              </w:rPr>
            </w:pPr>
            <w:r w:rsidRPr="00E260BC">
              <w:rPr>
                <w:szCs w:val="22"/>
              </w:rPr>
              <w:t>East</w:t>
            </w:r>
          </w:p>
        </w:tc>
        <w:tc>
          <w:tcPr>
            <w:tcW w:w="1679" w:type="dxa"/>
            <w:tcBorders>
              <w:top w:val="single" w:sz="4" w:space="0" w:color="auto"/>
              <w:left w:val="single" w:sz="4" w:space="0" w:color="auto"/>
              <w:bottom w:val="single" w:sz="4" w:space="0" w:color="auto"/>
              <w:right w:val="single" w:sz="4" w:space="0" w:color="auto"/>
            </w:tcBorders>
            <w:shd w:val="clear" w:color="auto" w:fill="auto"/>
          </w:tcPr>
          <w:p w14:paraId="455C234F" w14:textId="77777777" w:rsidR="0069429C" w:rsidRPr="00E260BC" w:rsidRDefault="0069429C" w:rsidP="000E5506">
            <w:pPr>
              <w:jc w:val="center"/>
              <w:cnfStyle w:val="000000100000" w:firstRow="0" w:lastRow="0" w:firstColumn="0" w:lastColumn="0" w:oddVBand="0" w:evenVBand="0" w:oddHBand="1" w:evenHBand="0" w:firstRowFirstColumn="0" w:firstRowLastColumn="0" w:lastRowFirstColumn="0" w:lastRowLastColumn="0"/>
              <w:rPr>
                <w:szCs w:val="22"/>
              </w:rPr>
            </w:pPr>
            <w:r w:rsidRPr="00E260BC">
              <w:rPr>
                <w:szCs w:val="22"/>
              </w:rPr>
              <w:t>390</w:t>
            </w:r>
          </w:p>
        </w:tc>
        <w:tc>
          <w:tcPr>
            <w:tcW w:w="0" w:type="auto"/>
            <w:tcBorders>
              <w:top w:val="single" w:sz="4" w:space="0" w:color="auto"/>
              <w:left w:val="single" w:sz="4" w:space="0" w:color="auto"/>
              <w:bottom w:val="single" w:sz="4" w:space="0" w:color="auto"/>
              <w:right w:val="single" w:sz="4" w:space="0" w:color="auto"/>
            </w:tcBorders>
            <w:shd w:val="clear" w:color="auto" w:fill="auto"/>
          </w:tcPr>
          <w:p w14:paraId="7AC37506" w14:textId="77777777" w:rsidR="0069429C" w:rsidRPr="00E260BC" w:rsidRDefault="0069429C" w:rsidP="000E5506">
            <w:pPr>
              <w:jc w:val="center"/>
              <w:cnfStyle w:val="000000100000" w:firstRow="0" w:lastRow="0" w:firstColumn="0" w:lastColumn="0" w:oddVBand="0" w:evenVBand="0" w:oddHBand="1" w:evenHBand="0" w:firstRowFirstColumn="0" w:firstRowLastColumn="0" w:lastRowFirstColumn="0" w:lastRowLastColumn="0"/>
              <w:rPr>
                <w:szCs w:val="22"/>
              </w:rPr>
            </w:pPr>
            <w:r w:rsidRPr="00E260BC">
              <w:rPr>
                <w:szCs w:val="22"/>
              </w:rPr>
              <w:t>1</w:t>
            </w:r>
          </w:p>
        </w:tc>
        <w:tc>
          <w:tcPr>
            <w:tcW w:w="0" w:type="auto"/>
            <w:tcBorders>
              <w:top w:val="single" w:sz="4" w:space="0" w:color="auto"/>
              <w:left w:val="single" w:sz="4" w:space="0" w:color="auto"/>
              <w:bottom w:val="single" w:sz="4" w:space="0" w:color="auto"/>
              <w:right w:val="single" w:sz="4" w:space="0" w:color="auto"/>
            </w:tcBorders>
            <w:shd w:val="clear" w:color="auto" w:fill="auto"/>
          </w:tcPr>
          <w:p w14:paraId="376D5387" w14:textId="77777777" w:rsidR="0069429C" w:rsidRPr="00E260BC" w:rsidRDefault="0069429C" w:rsidP="000E5506">
            <w:pPr>
              <w:jc w:val="center"/>
              <w:cnfStyle w:val="000000100000" w:firstRow="0" w:lastRow="0" w:firstColumn="0" w:lastColumn="0" w:oddVBand="0" w:evenVBand="0" w:oddHBand="1" w:evenHBand="0" w:firstRowFirstColumn="0" w:firstRowLastColumn="0" w:lastRowFirstColumn="0" w:lastRowLastColumn="0"/>
              <w:rPr>
                <w:szCs w:val="22"/>
              </w:rPr>
            </w:pPr>
            <w:r w:rsidRPr="00E260BC">
              <w:rPr>
                <w:szCs w:val="22"/>
              </w:rPr>
              <w:t>1:390</w:t>
            </w:r>
          </w:p>
        </w:tc>
        <w:tc>
          <w:tcPr>
            <w:tcW w:w="2039" w:type="dxa"/>
            <w:tcBorders>
              <w:top w:val="single" w:sz="4" w:space="0" w:color="auto"/>
              <w:left w:val="single" w:sz="4" w:space="0" w:color="auto"/>
              <w:bottom w:val="single" w:sz="4" w:space="0" w:color="auto"/>
              <w:right w:val="single" w:sz="4" w:space="0" w:color="auto"/>
            </w:tcBorders>
            <w:shd w:val="clear" w:color="auto" w:fill="auto"/>
          </w:tcPr>
          <w:p w14:paraId="782A2EB1" w14:textId="77777777" w:rsidR="0069429C" w:rsidRPr="00E260BC" w:rsidRDefault="0069429C" w:rsidP="000E5506">
            <w:pPr>
              <w:jc w:val="center"/>
              <w:cnfStyle w:val="000000100000" w:firstRow="0" w:lastRow="0" w:firstColumn="0" w:lastColumn="0" w:oddVBand="0" w:evenVBand="0" w:oddHBand="1" w:evenHBand="0" w:firstRowFirstColumn="0" w:firstRowLastColumn="0" w:lastRowFirstColumn="0" w:lastRowLastColumn="0"/>
              <w:rPr>
                <w:szCs w:val="22"/>
              </w:rPr>
            </w:pPr>
            <w:r w:rsidRPr="00E260BC">
              <w:rPr>
                <w:szCs w:val="22"/>
              </w:rPr>
              <w:t>-36.13%</w:t>
            </w:r>
          </w:p>
        </w:tc>
        <w:tc>
          <w:tcPr>
            <w:tcW w:w="1984" w:type="dxa"/>
            <w:tcBorders>
              <w:top w:val="single" w:sz="4" w:space="0" w:color="auto"/>
              <w:left w:val="single" w:sz="4" w:space="0" w:color="auto"/>
              <w:bottom w:val="single" w:sz="4" w:space="0" w:color="auto"/>
              <w:right w:val="single" w:sz="4" w:space="0" w:color="auto"/>
            </w:tcBorders>
            <w:shd w:val="clear" w:color="auto" w:fill="auto"/>
          </w:tcPr>
          <w:p w14:paraId="054E358A" w14:textId="77777777" w:rsidR="0069429C" w:rsidRPr="00E260BC" w:rsidRDefault="0069429C" w:rsidP="000E5506">
            <w:pPr>
              <w:jc w:val="center"/>
              <w:cnfStyle w:val="000000100000" w:firstRow="0" w:lastRow="0" w:firstColumn="0" w:lastColumn="0" w:oddVBand="0" w:evenVBand="0" w:oddHBand="1" w:evenHBand="0" w:firstRowFirstColumn="0" w:firstRowLastColumn="0" w:lastRowFirstColumn="0" w:lastRowLastColumn="0"/>
              <w:rPr>
                <w:szCs w:val="22"/>
              </w:rPr>
            </w:pPr>
            <w:r w:rsidRPr="00E260BC">
              <w:rPr>
                <w:szCs w:val="22"/>
              </w:rPr>
              <w:t>1</w:t>
            </w:r>
          </w:p>
        </w:tc>
        <w:tc>
          <w:tcPr>
            <w:tcW w:w="1316" w:type="dxa"/>
            <w:tcBorders>
              <w:top w:val="single" w:sz="4" w:space="0" w:color="auto"/>
              <w:left w:val="single" w:sz="4" w:space="0" w:color="auto"/>
              <w:bottom w:val="single" w:sz="4" w:space="0" w:color="auto"/>
              <w:right w:val="single" w:sz="4" w:space="0" w:color="auto"/>
            </w:tcBorders>
            <w:shd w:val="clear" w:color="auto" w:fill="auto"/>
          </w:tcPr>
          <w:p w14:paraId="24689EB7" w14:textId="77777777" w:rsidR="0069429C" w:rsidRPr="00E260BC" w:rsidRDefault="0069429C" w:rsidP="000E5506">
            <w:pPr>
              <w:jc w:val="center"/>
              <w:cnfStyle w:val="000000100000" w:firstRow="0" w:lastRow="0" w:firstColumn="0" w:lastColumn="0" w:oddVBand="0" w:evenVBand="0" w:oddHBand="1" w:evenHBand="0" w:firstRowFirstColumn="0" w:firstRowLastColumn="0" w:lastRowFirstColumn="0" w:lastRowLastColumn="0"/>
              <w:rPr>
                <w:szCs w:val="22"/>
              </w:rPr>
            </w:pPr>
            <w:r w:rsidRPr="00E260BC">
              <w:rPr>
                <w:szCs w:val="22"/>
              </w:rPr>
              <w:t>1:390</w:t>
            </w:r>
          </w:p>
        </w:tc>
        <w:tc>
          <w:tcPr>
            <w:tcW w:w="1985" w:type="dxa"/>
            <w:tcBorders>
              <w:top w:val="single" w:sz="4" w:space="0" w:color="auto"/>
              <w:left w:val="single" w:sz="4" w:space="0" w:color="auto"/>
              <w:bottom w:val="single" w:sz="4" w:space="0" w:color="auto"/>
              <w:right w:val="single" w:sz="4" w:space="0" w:color="auto"/>
            </w:tcBorders>
            <w:shd w:val="clear" w:color="auto" w:fill="auto"/>
          </w:tcPr>
          <w:p w14:paraId="5C9D9311" w14:textId="77777777" w:rsidR="0069429C" w:rsidRPr="00E260BC" w:rsidRDefault="0069429C" w:rsidP="000E5506">
            <w:pPr>
              <w:jc w:val="center"/>
              <w:cnfStyle w:val="000000100000" w:firstRow="0" w:lastRow="0" w:firstColumn="0" w:lastColumn="0" w:oddVBand="0" w:evenVBand="0" w:oddHBand="1" w:evenHBand="0" w:firstRowFirstColumn="0" w:firstRowLastColumn="0" w:lastRowFirstColumn="0" w:lastRowLastColumn="0"/>
              <w:rPr>
                <w:szCs w:val="22"/>
              </w:rPr>
            </w:pPr>
            <w:r w:rsidRPr="00E260BC">
              <w:rPr>
                <w:szCs w:val="22"/>
              </w:rPr>
              <w:t>-24.78%</w:t>
            </w:r>
          </w:p>
        </w:tc>
      </w:tr>
      <w:tr w:rsidR="0069429C" w:rsidRPr="00E260BC" w14:paraId="530D638E" w14:textId="77777777" w:rsidTr="000E5506">
        <w:trPr>
          <w:cnfStyle w:val="000000010000" w:firstRow="0" w:lastRow="0" w:firstColumn="0" w:lastColumn="0" w:oddVBand="0" w:evenVBand="0" w:oddHBand="0" w:evenHBand="1"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1138" w:type="dxa"/>
            <w:tcBorders>
              <w:top w:val="single" w:sz="4" w:space="0" w:color="auto"/>
              <w:left w:val="single" w:sz="4" w:space="0" w:color="auto"/>
              <w:bottom w:val="single" w:sz="4" w:space="0" w:color="auto"/>
              <w:right w:val="single" w:sz="4" w:space="0" w:color="auto"/>
            </w:tcBorders>
            <w:shd w:val="clear" w:color="auto" w:fill="auto"/>
          </w:tcPr>
          <w:p w14:paraId="7655FE1A" w14:textId="77777777" w:rsidR="0069429C" w:rsidRPr="00E260BC" w:rsidRDefault="0069429C" w:rsidP="000E5506">
            <w:pPr>
              <w:rPr>
                <w:szCs w:val="22"/>
              </w:rPr>
            </w:pPr>
            <w:r w:rsidRPr="00E260BC">
              <w:rPr>
                <w:szCs w:val="22"/>
              </w:rPr>
              <w:t>South</w:t>
            </w:r>
          </w:p>
        </w:tc>
        <w:tc>
          <w:tcPr>
            <w:tcW w:w="1679" w:type="dxa"/>
            <w:tcBorders>
              <w:top w:val="single" w:sz="4" w:space="0" w:color="auto"/>
              <w:left w:val="single" w:sz="4" w:space="0" w:color="auto"/>
              <w:bottom w:val="single" w:sz="4" w:space="0" w:color="auto"/>
              <w:right w:val="single" w:sz="4" w:space="0" w:color="auto"/>
            </w:tcBorders>
            <w:shd w:val="clear" w:color="auto" w:fill="auto"/>
          </w:tcPr>
          <w:p w14:paraId="5C0214DE" w14:textId="77777777" w:rsidR="0069429C" w:rsidRPr="00E260BC" w:rsidRDefault="0069429C"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1,500</w:t>
            </w:r>
          </w:p>
        </w:tc>
        <w:tc>
          <w:tcPr>
            <w:tcW w:w="0" w:type="auto"/>
            <w:tcBorders>
              <w:top w:val="single" w:sz="4" w:space="0" w:color="auto"/>
              <w:left w:val="single" w:sz="4" w:space="0" w:color="auto"/>
              <w:bottom w:val="single" w:sz="4" w:space="0" w:color="auto"/>
              <w:right w:val="single" w:sz="4" w:space="0" w:color="auto"/>
            </w:tcBorders>
            <w:shd w:val="clear" w:color="auto" w:fill="auto"/>
          </w:tcPr>
          <w:p w14:paraId="56E7785E" w14:textId="77777777" w:rsidR="0069429C" w:rsidRPr="00E260BC" w:rsidRDefault="0069429C"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6</w:t>
            </w:r>
          </w:p>
        </w:tc>
        <w:tc>
          <w:tcPr>
            <w:tcW w:w="0" w:type="auto"/>
            <w:tcBorders>
              <w:top w:val="single" w:sz="4" w:space="0" w:color="auto"/>
              <w:left w:val="single" w:sz="4" w:space="0" w:color="auto"/>
              <w:bottom w:val="single" w:sz="4" w:space="0" w:color="auto"/>
              <w:right w:val="single" w:sz="4" w:space="0" w:color="auto"/>
            </w:tcBorders>
            <w:shd w:val="clear" w:color="auto" w:fill="auto"/>
          </w:tcPr>
          <w:p w14:paraId="09018153" w14:textId="77777777" w:rsidR="0069429C" w:rsidRPr="00E260BC" w:rsidRDefault="0069429C"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1:250</w:t>
            </w:r>
          </w:p>
        </w:tc>
        <w:tc>
          <w:tcPr>
            <w:tcW w:w="2039" w:type="dxa"/>
            <w:tcBorders>
              <w:top w:val="single" w:sz="4" w:space="0" w:color="auto"/>
              <w:left w:val="single" w:sz="4" w:space="0" w:color="auto"/>
              <w:bottom w:val="single" w:sz="4" w:space="0" w:color="auto"/>
              <w:right w:val="single" w:sz="4" w:space="0" w:color="auto"/>
            </w:tcBorders>
            <w:shd w:val="clear" w:color="auto" w:fill="auto"/>
          </w:tcPr>
          <w:p w14:paraId="19CAF218" w14:textId="77777777" w:rsidR="0069429C" w:rsidRPr="00E260BC" w:rsidRDefault="0069429C"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+12.74%</w:t>
            </w:r>
          </w:p>
        </w:tc>
        <w:tc>
          <w:tcPr>
            <w:tcW w:w="1984" w:type="dxa"/>
            <w:tcBorders>
              <w:top w:val="single" w:sz="4" w:space="0" w:color="auto"/>
              <w:left w:val="single" w:sz="4" w:space="0" w:color="auto"/>
              <w:bottom w:val="single" w:sz="4" w:space="0" w:color="auto"/>
              <w:right w:val="single" w:sz="4" w:space="0" w:color="auto"/>
            </w:tcBorders>
            <w:shd w:val="clear" w:color="auto" w:fill="auto"/>
          </w:tcPr>
          <w:p w14:paraId="19B64B41" w14:textId="77777777" w:rsidR="0069429C" w:rsidRPr="00E260BC" w:rsidRDefault="0069429C"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5</w:t>
            </w:r>
          </w:p>
        </w:tc>
        <w:tc>
          <w:tcPr>
            <w:tcW w:w="1316" w:type="dxa"/>
            <w:tcBorders>
              <w:top w:val="single" w:sz="4" w:space="0" w:color="auto"/>
              <w:left w:val="single" w:sz="4" w:space="0" w:color="auto"/>
              <w:bottom w:val="single" w:sz="4" w:space="0" w:color="auto"/>
              <w:right w:val="single" w:sz="4" w:space="0" w:color="auto"/>
            </w:tcBorders>
            <w:shd w:val="clear" w:color="auto" w:fill="auto"/>
          </w:tcPr>
          <w:p w14:paraId="0171A980" w14:textId="77777777" w:rsidR="0069429C" w:rsidRPr="00E260BC" w:rsidRDefault="0069429C"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1:300</w:t>
            </w:r>
          </w:p>
        </w:tc>
        <w:tc>
          <w:tcPr>
            <w:tcW w:w="1985" w:type="dxa"/>
            <w:tcBorders>
              <w:top w:val="single" w:sz="4" w:space="0" w:color="auto"/>
              <w:left w:val="single" w:sz="4" w:space="0" w:color="auto"/>
              <w:bottom w:val="single" w:sz="4" w:space="0" w:color="auto"/>
              <w:right w:val="single" w:sz="4" w:space="0" w:color="auto"/>
            </w:tcBorders>
            <w:shd w:val="clear" w:color="auto" w:fill="auto"/>
          </w:tcPr>
          <w:p w14:paraId="00803F6A" w14:textId="77777777" w:rsidR="0069429C" w:rsidRPr="00E260BC" w:rsidRDefault="0069429C"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+4.01%</w:t>
            </w:r>
          </w:p>
        </w:tc>
      </w:tr>
      <w:tr w:rsidR="0069429C" w:rsidRPr="00E260BC" w14:paraId="0443F312" w14:textId="77777777" w:rsidTr="000E5506">
        <w:trPr>
          <w:cnfStyle w:val="010000000000" w:firstRow="0" w:lastRow="1" w:firstColumn="0" w:lastColumn="0" w:oddVBand="0" w:evenVBand="0" w:oddHBand="0"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1138" w:type="dxa"/>
            <w:tcBorders>
              <w:top w:val="single" w:sz="4" w:space="0" w:color="auto"/>
            </w:tcBorders>
            <w:vAlign w:val="bottom"/>
          </w:tcPr>
          <w:p w14:paraId="43B11DB5" w14:textId="77777777" w:rsidR="0069429C" w:rsidRPr="00E260BC" w:rsidRDefault="0069429C" w:rsidP="000E5506">
            <w:pPr>
              <w:spacing w:before="0"/>
              <w:jc w:val="left"/>
              <w:rPr>
                <w:b/>
                <w:szCs w:val="22"/>
              </w:rPr>
            </w:pPr>
            <w:r w:rsidRPr="00E260BC">
              <w:rPr>
                <w:b/>
                <w:szCs w:val="22"/>
              </w:rPr>
              <w:t>Total</w:t>
            </w:r>
          </w:p>
        </w:tc>
        <w:tc>
          <w:tcPr>
            <w:tcW w:w="1679" w:type="dxa"/>
            <w:tcBorders>
              <w:top w:val="single" w:sz="4" w:space="0" w:color="auto"/>
            </w:tcBorders>
            <w:vAlign w:val="bottom"/>
          </w:tcPr>
          <w:p w14:paraId="7CCD6F2F" w14:textId="77777777" w:rsidR="0069429C" w:rsidRPr="00E260BC" w:rsidRDefault="0069429C" w:rsidP="000E5506">
            <w:pPr>
              <w:spacing w:before="0"/>
              <w:jc w:val="center"/>
              <w:cnfStyle w:val="010000000000" w:firstRow="0" w:lastRow="1" w:firstColumn="0" w:lastColumn="0" w:oddVBand="0" w:evenVBand="0" w:oddHBand="0" w:evenHBand="0" w:firstRowFirstColumn="0" w:firstRowLastColumn="0" w:lastRowFirstColumn="0" w:lastRowLastColumn="0"/>
              <w:rPr>
                <w:b/>
                <w:szCs w:val="22"/>
              </w:rPr>
            </w:pPr>
            <w:r w:rsidRPr="00E260BC">
              <w:rPr>
                <w:b/>
                <w:szCs w:val="22"/>
              </w:rPr>
              <w:t>3,438</w:t>
            </w:r>
          </w:p>
        </w:tc>
        <w:tc>
          <w:tcPr>
            <w:tcW w:w="0" w:type="auto"/>
            <w:tcBorders>
              <w:top w:val="single" w:sz="4" w:space="0" w:color="auto"/>
            </w:tcBorders>
            <w:vAlign w:val="bottom"/>
          </w:tcPr>
          <w:p w14:paraId="702F5462" w14:textId="77777777" w:rsidR="0069429C" w:rsidRPr="00E260BC" w:rsidRDefault="0069429C" w:rsidP="000E5506">
            <w:pPr>
              <w:spacing w:before="0"/>
              <w:jc w:val="center"/>
              <w:cnfStyle w:val="010000000000" w:firstRow="0" w:lastRow="1" w:firstColumn="0" w:lastColumn="0" w:oddVBand="0" w:evenVBand="0" w:oddHBand="0" w:evenHBand="0" w:firstRowFirstColumn="0" w:firstRowLastColumn="0" w:lastRowFirstColumn="0" w:lastRowLastColumn="0"/>
              <w:rPr>
                <w:b/>
                <w:szCs w:val="22"/>
              </w:rPr>
            </w:pPr>
            <w:r w:rsidRPr="00E260BC">
              <w:rPr>
                <w:b/>
                <w:szCs w:val="22"/>
              </w:rPr>
              <w:t>12</w:t>
            </w:r>
          </w:p>
        </w:tc>
        <w:tc>
          <w:tcPr>
            <w:tcW w:w="0" w:type="auto"/>
            <w:tcBorders>
              <w:top w:val="single" w:sz="4" w:space="0" w:color="auto"/>
            </w:tcBorders>
            <w:vAlign w:val="bottom"/>
          </w:tcPr>
          <w:p w14:paraId="62C52C9C" w14:textId="77777777" w:rsidR="0069429C" w:rsidRPr="00E260BC" w:rsidRDefault="0069429C" w:rsidP="000E5506">
            <w:pPr>
              <w:spacing w:before="0"/>
              <w:jc w:val="center"/>
              <w:cnfStyle w:val="010000000000" w:firstRow="0" w:lastRow="1" w:firstColumn="0" w:lastColumn="0" w:oddVBand="0" w:evenVBand="0" w:oddHBand="0" w:evenHBand="0" w:firstRowFirstColumn="0" w:firstRowLastColumn="0" w:lastRowFirstColumn="0" w:lastRowLastColumn="0"/>
              <w:rPr>
                <w:b/>
                <w:szCs w:val="22"/>
              </w:rPr>
            </w:pPr>
            <w:r w:rsidRPr="00E260BC">
              <w:rPr>
                <w:b/>
                <w:szCs w:val="22"/>
              </w:rPr>
              <w:t>1:286</w:t>
            </w:r>
          </w:p>
        </w:tc>
        <w:tc>
          <w:tcPr>
            <w:tcW w:w="2039" w:type="dxa"/>
            <w:tcBorders>
              <w:top w:val="single" w:sz="4" w:space="0" w:color="auto"/>
            </w:tcBorders>
            <w:vAlign w:val="bottom"/>
          </w:tcPr>
          <w:p w14:paraId="414D4400" w14:textId="77777777" w:rsidR="0069429C" w:rsidRPr="00E260BC" w:rsidRDefault="0069429C" w:rsidP="000E5506">
            <w:pPr>
              <w:spacing w:before="0"/>
              <w:jc w:val="center"/>
              <w:cnfStyle w:val="010000000000" w:firstRow="0" w:lastRow="1" w:firstColumn="0" w:lastColumn="0" w:oddVBand="0" w:evenVBand="0" w:oddHBand="0" w:evenHBand="0" w:firstRowFirstColumn="0" w:firstRowLastColumn="0" w:lastRowFirstColumn="0" w:lastRowLastColumn="0"/>
              <w:rPr>
                <w:b/>
                <w:szCs w:val="22"/>
              </w:rPr>
            </w:pPr>
            <w:r w:rsidRPr="00E260BC">
              <w:rPr>
                <w:b/>
                <w:szCs w:val="22"/>
              </w:rPr>
              <w:t>Not applicable</w:t>
            </w:r>
          </w:p>
        </w:tc>
        <w:tc>
          <w:tcPr>
            <w:tcW w:w="1984" w:type="dxa"/>
            <w:tcBorders>
              <w:top w:val="single" w:sz="4" w:space="0" w:color="auto"/>
            </w:tcBorders>
            <w:vAlign w:val="bottom"/>
          </w:tcPr>
          <w:p w14:paraId="4C3679FC" w14:textId="77777777" w:rsidR="0069429C" w:rsidRPr="00E260BC" w:rsidRDefault="0069429C" w:rsidP="000E5506">
            <w:pPr>
              <w:spacing w:before="0"/>
              <w:jc w:val="center"/>
              <w:cnfStyle w:val="010000000000" w:firstRow="0" w:lastRow="1" w:firstColumn="0" w:lastColumn="0" w:oddVBand="0" w:evenVBand="0" w:oddHBand="0" w:evenHBand="0" w:firstRowFirstColumn="0" w:firstRowLastColumn="0" w:lastRowFirstColumn="0" w:lastRowLastColumn="0"/>
              <w:rPr>
                <w:b/>
                <w:szCs w:val="22"/>
              </w:rPr>
            </w:pPr>
            <w:r w:rsidRPr="00E260BC">
              <w:rPr>
                <w:b/>
                <w:szCs w:val="22"/>
              </w:rPr>
              <w:t>11</w:t>
            </w:r>
          </w:p>
        </w:tc>
        <w:tc>
          <w:tcPr>
            <w:tcW w:w="1316" w:type="dxa"/>
            <w:tcBorders>
              <w:top w:val="single" w:sz="4" w:space="0" w:color="auto"/>
            </w:tcBorders>
            <w:vAlign w:val="bottom"/>
          </w:tcPr>
          <w:p w14:paraId="60F2850C" w14:textId="77777777" w:rsidR="0069429C" w:rsidRPr="00E260BC" w:rsidRDefault="0069429C" w:rsidP="000E5506">
            <w:pPr>
              <w:spacing w:before="0"/>
              <w:jc w:val="center"/>
              <w:cnfStyle w:val="010000000000" w:firstRow="0" w:lastRow="1" w:firstColumn="0" w:lastColumn="0" w:oddVBand="0" w:evenVBand="0" w:oddHBand="0" w:evenHBand="0" w:firstRowFirstColumn="0" w:firstRowLastColumn="0" w:lastRowFirstColumn="0" w:lastRowLastColumn="0"/>
              <w:rPr>
                <w:b/>
                <w:szCs w:val="22"/>
              </w:rPr>
            </w:pPr>
            <w:r w:rsidRPr="00E260BC">
              <w:rPr>
                <w:b/>
                <w:szCs w:val="22"/>
              </w:rPr>
              <w:t>1:313</w:t>
            </w:r>
          </w:p>
        </w:tc>
        <w:tc>
          <w:tcPr>
            <w:tcW w:w="1985" w:type="dxa"/>
            <w:tcBorders>
              <w:top w:val="single" w:sz="4" w:space="0" w:color="auto"/>
            </w:tcBorders>
            <w:vAlign w:val="bottom"/>
          </w:tcPr>
          <w:p w14:paraId="52E708A8" w14:textId="77777777" w:rsidR="0069429C" w:rsidRPr="00E260BC" w:rsidRDefault="0069429C" w:rsidP="000E5506">
            <w:pPr>
              <w:spacing w:before="0"/>
              <w:jc w:val="center"/>
              <w:cnfStyle w:val="010000000000" w:firstRow="0" w:lastRow="1" w:firstColumn="0" w:lastColumn="0" w:oddVBand="0" w:evenVBand="0" w:oddHBand="0" w:evenHBand="0" w:firstRowFirstColumn="0" w:firstRowLastColumn="0" w:lastRowFirstColumn="0" w:lastRowLastColumn="0"/>
              <w:rPr>
                <w:b/>
                <w:szCs w:val="22"/>
              </w:rPr>
            </w:pPr>
            <w:r w:rsidRPr="00E260BC">
              <w:rPr>
                <w:b/>
                <w:szCs w:val="22"/>
              </w:rPr>
              <w:t>Not applicable</w:t>
            </w:r>
          </w:p>
        </w:tc>
      </w:tr>
    </w:tbl>
    <w:p w14:paraId="2CCEBCD5" w14:textId="77777777" w:rsidR="009F2C8F" w:rsidRDefault="009F2C8F" w:rsidP="00D9122C">
      <w:pPr>
        <w:pStyle w:val="BodyText"/>
        <w:spacing w:before="120"/>
        <w:sectPr w:rsidR="009F2C8F" w:rsidSect="00C373A6">
          <w:pgSz w:w="16840" w:h="11900" w:orient="landscape" w:code="9"/>
          <w:pgMar w:top="1134" w:right="1985" w:bottom="1134" w:left="1134" w:header="567" w:footer="145" w:gutter="0"/>
          <w:cols w:space="567"/>
          <w:docGrid w:linePitch="326"/>
        </w:sectPr>
      </w:pPr>
    </w:p>
    <w:p w14:paraId="34E8BDC2" w14:textId="77777777" w:rsidR="00E45CE5" w:rsidRPr="00E45CE5" w:rsidRDefault="00E45CE5" w:rsidP="007861C2">
      <w:pPr>
        <w:pStyle w:val="AttachmentHeading"/>
      </w:pPr>
      <w:r w:rsidRPr="00E45CE5">
        <w:lastRenderedPageBreak/>
        <w:t>Table: Shire of Bottlebrush – Option 2 – councillor to elector ratios if three new wards are created with 10 or 9 offices of councillor</w:t>
      </w:r>
    </w:p>
    <w:tbl>
      <w:tblPr>
        <w:tblStyle w:val="TableLightGreen-NoTotal"/>
        <w:tblW w:w="13104"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Caption w:val="Shire of Bottlebrush – Option 2 – councillor to elector ratios if three new wards are created with 10 or 9 offices of councillor"/>
        <w:tblDescription w:val="Shire of Bottlebrush – Option 2 – councillor to elector ratios if three new wards are created with 10 or 9 offices of councillor"/>
      </w:tblPr>
      <w:tblGrid>
        <w:gridCol w:w="1080"/>
        <w:gridCol w:w="1590"/>
        <w:gridCol w:w="1893"/>
        <w:gridCol w:w="1439"/>
        <w:gridCol w:w="1873"/>
        <w:gridCol w:w="1865"/>
        <w:gridCol w:w="1402"/>
        <w:gridCol w:w="1962"/>
      </w:tblGrid>
      <w:tr w:rsidR="00E45CE5" w:rsidRPr="00E260BC" w14:paraId="1C9D7B13" w14:textId="77777777" w:rsidTr="00E45CE5">
        <w:trPr>
          <w:cnfStyle w:val="100000000000" w:firstRow="1" w:lastRow="0" w:firstColumn="0" w:lastColumn="0" w:oddVBand="0" w:evenVBand="0" w:oddHBand="0" w:evenHBand="0" w:firstRowFirstColumn="0" w:firstRowLastColumn="0" w:lastRowFirstColumn="0" w:lastRowLastColumn="0"/>
          <w:trHeight w:val="468"/>
        </w:trPr>
        <w:tc>
          <w:tcPr>
            <w:cnfStyle w:val="001000000000" w:firstRow="0" w:lastRow="0" w:firstColumn="1" w:lastColumn="0" w:oddVBand="0" w:evenVBand="0" w:oddHBand="0" w:evenHBand="0" w:firstRowFirstColumn="0" w:firstRowLastColumn="0" w:lastRowFirstColumn="0" w:lastRowLastColumn="0"/>
            <w:tcW w:w="1080" w:type="dxa"/>
            <w:vMerge w:val="restar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5FC48C06" w14:textId="77777777" w:rsidR="00E45CE5" w:rsidRPr="00E260BC" w:rsidRDefault="00E45CE5" w:rsidP="001D6BB4">
            <w:pPr>
              <w:jc w:val="center"/>
              <w:rPr>
                <w:szCs w:val="22"/>
              </w:rPr>
            </w:pPr>
            <w:r w:rsidRPr="00E260BC">
              <w:rPr>
                <w:szCs w:val="22"/>
              </w:rPr>
              <w:t>Ward</w:t>
            </w:r>
          </w:p>
        </w:tc>
        <w:tc>
          <w:tcPr>
            <w:tcW w:w="1590" w:type="dxa"/>
            <w:vMerge w:val="restar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123CA623" w14:textId="77777777" w:rsidR="00E45CE5" w:rsidRPr="00E260BC" w:rsidRDefault="00E45CE5" w:rsidP="001D6BB4">
            <w:pPr>
              <w:jc w:val="center"/>
              <w:cnfStyle w:val="100000000000" w:firstRow="1" w:lastRow="0" w:firstColumn="0" w:lastColumn="0" w:oddVBand="0" w:evenVBand="0" w:oddHBand="0" w:evenHBand="0" w:firstRowFirstColumn="0" w:firstRowLastColumn="0" w:lastRowFirstColumn="0" w:lastRowLastColumn="0"/>
              <w:rPr>
                <w:szCs w:val="22"/>
              </w:rPr>
            </w:pPr>
            <w:r w:rsidRPr="00E260BC">
              <w:rPr>
                <w:szCs w:val="22"/>
              </w:rPr>
              <w:t xml:space="preserve">Number </w:t>
            </w:r>
            <w:r w:rsidRPr="00E260BC">
              <w:rPr>
                <w:szCs w:val="22"/>
              </w:rPr>
              <w:br/>
              <w:t>of Electors</w:t>
            </w:r>
          </w:p>
        </w:tc>
        <w:tc>
          <w:tcPr>
            <w:tcW w:w="5205" w:type="dxa"/>
            <w:gridSpan w:val="3"/>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3BBE4C08" w14:textId="77777777" w:rsidR="00E45CE5" w:rsidRPr="00E260BC" w:rsidRDefault="00E45CE5" w:rsidP="001D6BB4">
            <w:pPr>
              <w:jc w:val="center"/>
              <w:cnfStyle w:val="100000000000" w:firstRow="1" w:lastRow="0" w:firstColumn="0" w:lastColumn="0" w:oddVBand="0" w:evenVBand="0" w:oddHBand="0" w:evenHBand="0" w:firstRowFirstColumn="0" w:firstRowLastColumn="0" w:lastRowFirstColumn="0" w:lastRowLastColumn="0"/>
              <w:rPr>
                <w:szCs w:val="22"/>
              </w:rPr>
            </w:pPr>
            <w:r>
              <w:rPr>
                <w:szCs w:val="22"/>
              </w:rPr>
              <w:t>10</w:t>
            </w:r>
            <w:r w:rsidRPr="00E260BC">
              <w:rPr>
                <w:szCs w:val="22"/>
              </w:rPr>
              <w:t xml:space="preserve"> Member Council</w:t>
            </w:r>
          </w:p>
        </w:tc>
        <w:tc>
          <w:tcPr>
            <w:tcW w:w="5229" w:type="dxa"/>
            <w:gridSpan w:val="3"/>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0E77950B" w14:textId="77777777" w:rsidR="00E45CE5" w:rsidRPr="00E260BC" w:rsidRDefault="00E45CE5" w:rsidP="001D6BB4">
            <w:pPr>
              <w:jc w:val="center"/>
              <w:cnfStyle w:val="100000000000" w:firstRow="1" w:lastRow="0" w:firstColumn="0" w:lastColumn="0" w:oddVBand="0" w:evenVBand="0" w:oddHBand="0" w:evenHBand="0" w:firstRowFirstColumn="0" w:firstRowLastColumn="0" w:lastRowFirstColumn="0" w:lastRowLastColumn="0"/>
              <w:rPr>
                <w:szCs w:val="22"/>
              </w:rPr>
            </w:pPr>
            <w:r>
              <w:rPr>
                <w:szCs w:val="22"/>
              </w:rPr>
              <w:t>9</w:t>
            </w:r>
            <w:r w:rsidRPr="00E260BC">
              <w:rPr>
                <w:szCs w:val="22"/>
              </w:rPr>
              <w:t xml:space="preserve"> Member Council</w:t>
            </w:r>
          </w:p>
        </w:tc>
      </w:tr>
      <w:tr w:rsidR="00E45CE5" w:rsidRPr="00E260BC" w14:paraId="5C24FDF7" w14:textId="77777777" w:rsidTr="000E5506">
        <w:trPr>
          <w:cnfStyle w:val="000000100000" w:firstRow="0" w:lastRow="0" w:firstColumn="0" w:lastColumn="0" w:oddVBand="0" w:evenVBand="0" w:oddHBand="1" w:evenHBand="0" w:firstRowFirstColumn="0" w:firstRowLastColumn="0" w:lastRowFirstColumn="0" w:lastRowLastColumn="0"/>
          <w:trHeight w:hRule="exact" w:val="798"/>
        </w:trPr>
        <w:tc>
          <w:tcPr>
            <w:cnfStyle w:val="001000000000" w:firstRow="0" w:lastRow="0" w:firstColumn="1" w:lastColumn="0" w:oddVBand="0" w:evenVBand="0" w:oddHBand="0" w:evenHBand="0" w:firstRowFirstColumn="0" w:firstRowLastColumn="0" w:lastRowFirstColumn="0" w:lastRowLastColumn="0"/>
            <w:tcW w:w="1080" w:type="dxa"/>
            <w:vMerge/>
            <w:tcBorders>
              <w:top w:val="single" w:sz="4" w:space="0" w:color="auto"/>
              <w:left w:val="single" w:sz="4" w:space="0" w:color="auto"/>
              <w:bottom w:val="single" w:sz="4" w:space="0" w:color="auto"/>
              <w:right w:val="single" w:sz="4" w:space="0" w:color="auto"/>
            </w:tcBorders>
          </w:tcPr>
          <w:p w14:paraId="60874498" w14:textId="77777777" w:rsidR="00E45CE5" w:rsidRPr="00E260BC" w:rsidRDefault="00E45CE5" w:rsidP="000E5506">
            <w:pPr>
              <w:rPr>
                <w:szCs w:val="22"/>
              </w:rPr>
            </w:pPr>
          </w:p>
        </w:tc>
        <w:tc>
          <w:tcPr>
            <w:tcW w:w="1590" w:type="dxa"/>
            <w:vMerge/>
            <w:tcBorders>
              <w:top w:val="single" w:sz="4" w:space="0" w:color="auto"/>
              <w:left w:val="single" w:sz="4" w:space="0" w:color="auto"/>
              <w:bottom w:val="single" w:sz="4" w:space="0" w:color="auto"/>
              <w:right w:val="single" w:sz="4" w:space="0" w:color="auto"/>
            </w:tcBorders>
          </w:tcPr>
          <w:p w14:paraId="405F5A01" w14:textId="77777777" w:rsidR="00E45CE5" w:rsidRPr="00E260BC" w:rsidRDefault="00E45CE5" w:rsidP="000E5506">
            <w:pPr>
              <w:cnfStyle w:val="000000100000" w:firstRow="0" w:lastRow="0" w:firstColumn="0" w:lastColumn="0" w:oddVBand="0" w:evenVBand="0" w:oddHBand="1" w:evenHBand="0" w:firstRowFirstColumn="0" w:firstRowLastColumn="0" w:lastRowFirstColumn="0" w:lastRowLastColumn="0"/>
              <w:rPr>
                <w:szCs w:val="22"/>
              </w:rPr>
            </w:pPr>
          </w:p>
        </w:tc>
        <w:tc>
          <w:tcPr>
            <w:tcW w:w="1893" w:type="dxa"/>
            <w:tcBorders>
              <w:top w:val="single" w:sz="4" w:space="0" w:color="auto"/>
              <w:left w:val="single" w:sz="4" w:space="0" w:color="auto"/>
              <w:bottom w:val="single" w:sz="4" w:space="0" w:color="auto"/>
              <w:right w:val="single" w:sz="4" w:space="0" w:color="auto"/>
            </w:tcBorders>
          </w:tcPr>
          <w:p w14:paraId="250CA996" w14:textId="77777777" w:rsidR="00E45CE5" w:rsidRPr="00E260BC" w:rsidRDefault="00E45CE5" w:rsidP="000E5506">
            <w:pPr>
              <w:pStyle w:val="TableHeader"/>
              <w:cnfStyle w:val="000000100000" w:firstRow="0" w:lastRow="0" w:firstColumn="0" w:lastColumn="0" w:oddVBand="0" w:evenVBand="0" w:oddHBand="1" w:evenHBand="0" w:firstRowFirstColumn="0" w:firstRowLastColumn="0" w:lastRowFirstColumn="0" w:lastRowLastColumn="0"/>
              <w:rPr>
                <w:b/>
              </w:rPr>
            </w:pPr>
            <w:r w:rsidRPr="00E260BC">
              <w:t>Number of Councillors</w:t>
            </w:r>
          </w:p>
        </w:tc>
        <w:tc>
          <w:tcPr>
            <w:tcW w:w="1439" w:type="dxa"/>
            <w:tcBorders>
              <w:top w:val="single" w:sz="4" w:space="0" w:color="auto"/>
              <w:left w:val="single" w:sz="4" w:space="0" w:color="auto"/>
              <w:bottom w:val="single" w:sz="4" w:space="0" w:color="auto"/>
              <w:right w:val="single" w:sz="4" w:space="0" w:color="auto"/>
            </w:tcBorders>
          </w:tcPr>
          <w:p w14:paraId="71D2B56F" w14:textId="77777777" w:rsidR="00E45CE5" w:rsidRPr="00E260BC" w:rsidRDefault="00E45CE5" w:rsidP="000E5506">
            <w:pPr>
              <w:pStyle w:val="TableHeader"/>
              <w:cnfStyle w:val="000000100000" w:firstRow="0" w:lastRow="0" w:firstColumn="0" w:lastColumn="0" w:oddVBand="0" w:evenVBand="0" w:oddHBand="1" w:evenHBand="0" w:firstRowFirstColumn="0" w:firstRowLastColumn="0" w:lastRowFirstColumn="0" w:lastRowLastColumn="0"/>
              <w:rPr>
                <w:b/>
              </w:rPr>
            </w:pPr>
            <w:r w:rsidRPr="00E260BC">
              <w:t>Elector Ratios</w:t>
            </w:r>
          </w:p>
        </w:tc>
        <w:tc>
          <w:tcPr>
            <w:tcW w:w="1873" w:type="dxa"/>
            <w:tcBorders>
              <w:top w:val="single" w:sz="4" w:space="0" w:color="auto"/>
              <w:left w:val="single" w:sz="4" w:space="0" w:color="auto"/>
              <w:bottom w:val="single" w:sz="4" w:space="0" w:color="auto"/>
              <w:right w:val="single" w:sz="4" w:space="0" w:color="auto"/>
            </w:tcBorders>
          </w:tcPr>
          <w:p w14:paraId="3B874A47" w14:textId="77777777" w:rsidR="00E45CE5" w:rsidRPr="00E260BC" w:rsidRDefault="00E45CE5" w:rsidP="000E5506">
            <w:pPr>
              <w:pStyle w:val="TableHeader"/>
              <w:cnfStyle w:val="000000100000" w:firstRow="0" w:lastRow="0" w:firstColumn="0" w:lastColumn="0" w:oddVBand="0" w:evenVBand="0" w:oddHBand="1" w:evenHBand="0" w:firstRowFirstColumn="0" w:firstRowLastColumn="0" w:lastRowFirstColumn="0" w:lastRowLastColumn="0"/>
              <w:rPr>
                <w:b/>
              </w:rPr>
            </w:pPr>
            <w:r w:rsidRPr="00E260BC">
              <w:t>Ratio Deviation</w:t>
            </w:r>
          </w:p>
        </w:tc>
        <w:tc>
          <w:tcPr>
            <w:tcW w:w="1865" w:type="dxa"/>
            <w:tcBorders>
              <w:top w:val="single" w:sz="4" w:space="0" w:color="auto"/>
              <w:left w:val="single" w:sz="4" w:space="0" w:color="auto"/>
              <w:bottom w:val="single" w:sz="4" w:space="0" w:color="auto"/>
              <w:right w:val="single" w:sz="4" w:space="0" w:color="auto"/>
            </w:tcBorders>
          </w:tcPr>
          <w:p w14:paraId="50394F72" w14:textId="77777777" w:rsidR="00E45CE5" w:rsidRPr="00E260BC" w:rsidRDefault="00E45CE5" w:rsidP="000E5506">
            <w:pPr>
              <w:pStyle w:val="TableHeader"/>
              <w:cnfStyle w:val="000000100000" w:firstRow="0" w:lastRow="0" w:firstColumn="0" w:lastColumn="0" w:oddVBand="0" w:evenVBand="0" w:oddHBand="1" w:evenHBand="0" w:firstRowFirstColumn="0" w:firstRowLastColumn="0" w:lastRowFirstColumn="0" w:lastRowLastColumn="0"/>
              <w:rPr>
                <w:b/>
              </w:rPr>
            </w:pPr>
            <w:r w:rsidRPr="00E260BC">
              <w:t>Number of Councillors</w:t>
            </w:r>
          </w:p>
        </w:tc>
        <w:tc>
          <w:tcPr>
            <w:tcW w:w="1402" w:type="dxa"/>
            <w:tcBorders>
              <w:top w:val="single" w:sz="4" w:space="0" w:color="auto"/>
              <w:left w:val="single" w:sz="4" w:space="0" w:color="auto"/>
              <w:bottom w:val="single" w:sz="4" w:space="0" w:color="auto"/>
              <w:right w:val="single" w:sz="4" w:space="0" w:color="auto"/>
            </w:tcBorders>
          </w:tcPr>
          <w:p w14:paraId="41A9B775" w14:textId="77777777" w:rsidR="00E45CE5" w:rsidRPr="00E260BC" w:rsidRDefault="00E45CE5" w:rsidP="000E5506">
            <w:pPr>
              <w:pStyle w:val="TableHeader"/>
              <w:cnfStyle w:val="000000100000" w:firstRow="0" w:lastRow="0" w:firstColumn="0" w:lastColumn="0" w:oddVBand="0" w:evenVBand="0" w:oddHBand="1" w:evenHBand="0" w:firstRowFirstColumn="0" w:firstRowLastColumn="0" w:lastRowFirstColumn="0" w:lastRowLastColumn="0"/>
              <w:rPr>
                <w:b/>
              </w:rPr>
            </w:pPr>
            <w:r w:rsidRPr="00E260BC">
              <w:t>Elector Ratios</w:t>
            </w:r>
          </w:p>
        </w:tc>
        <w:tc>
          <w:tcPr>
            <w:tcW w:w="1962" w:type="dxa"/>
            <w:tcBorders>
              <w:top w:val="single" w:sz="4" w:space="0" w:color="auto"/>
              <w:left w:val="single" w:sz="4" w:space="0" w:color="auto"/>
              <w:bottom w:val="single" w:sz="4" w:space="0" w:color="auto"/>
              <w:right w:val="single" w:sz="4" w:space="0" w:color="auto"/>
            </w:tcBorders>
          </w:tcPr>
          <w:p w14:paraId="26EFE4B0" w14:textId="77777777" w:rsidR="00E45CE5" w:rsidRPr="00E260BC" w:rsidRDefault="00E45CE5" w:rsidP="000E5506">
            <w:pPr>
              <w:pStyle w:val="TableHeader"/>
              <w:cnfStyle w:val="000000100000" w:firstRow="0" w:lastRow="0" w:firstColumn="0" w:lastColumn="0" w:oddVBand="0" w:evenVBand="0" w:oddHBand="1" w:evenHBand="0" w:firstRowFirstColumn="0" w:firstRowLastColumn="0" w:lastRowFirstColumn="0" w:lastRowLastColumn="0"/>
              <w:rPr>
                <w:b/>
              </w:rPr>
            </w:pPr>
            <w:r w:rsidRPr="00E260BC">
              <w:t>Ratio Deviation</w:t>
            </w:r>
          </w:p>
        </w:tc>
      </w:tr>
      <w:tr w:rsidR="00E45CE5" w:rsidRPr="00E260BC" w14:paraId="5A07AE88" w14:textId="77777777" w:rsidTr="000E5506">
        <w:trPr>
          <w:cnfStyle w:val="000000010000" w:firstRow="0" w:lastRow="0" w:firstColumn="0" w:lastColumn="0" w:oddVBand="0" w:evenVBand="0" w:oddHBand="0" w:evenHBand="1" w:firstRowFirstColumn="0" w:firstRowLastColumn="0" w:lastRowFirstColumn="0" w:lastRowLastColumn="0"/>
          <w:trHeight w:val="497"/>
        </w:trPr>
        <w:tc>
          <w:tcPr>
            <w:cnfStyle w:val="001000000000" w:firstRow="0" w:lastRow="0" w:firstColumn="1" w:lastColumn="0" w:oddVBand="0" w:evenVBand="0" w:oddHBand="0" w:evenHBand="0" w:firstRowFirstColumn="0" w:firstRowLastColumn="0" w:lastRowFirstColumn="0" w:lastRowLastColumn="0"/>
            <w:tcW w:w="1080" w:type="dxa"/>
            <w:tcBorders>
              <w:top w:val="single" w:sz="4" w:space="0" w:color="auto"/>
              <w:left w:val="single" w:sz="4" w:space="0" w:color="auto"/>
              <w:bottom w:val="single" w:sz="4" w:space="0" w:color="auto"/>
              <w:right w:val="single" w:sz="4" w:space="0" w:color="auto"/>
            </w:tcBorders>
            <w:shd w:val="clear" w:color="auto" w:fill="auto"/>
          </w:tcPr>
          <w:p w14:paraId="122FD841" w14:textId="77777777" w:rsidR="00E45CE5" w:rsidRPr="00E260BC" w:rsidRDefault="00E45CE5" w:rsidP="000E5506">
            <w:pPr>
              <w:rPr>
                <w:szCs w:val="22"/>
              </w:rPr>
            </w:pPr>
            <w:r w:rsidRPr="00E260BC">
              <w:rPr>
                <w:szCs w:val="22"/>
              </w:rPr>
              <w:t>West</w:t>
            </w:r>
          </w:p>
        </w:tc>
        <w:tc>
          <w:tcPr>
            <w:tcW w:w="1590" w:type="dxa"/>
            <w:tcBorders>
              <w:top w:val="single" w:sz="4" w:space="0" w:color="auto"/>
              <w:left w:val="single" w:sz="4" w:space="0" w:color="auto"/>
              <w:bottom w:val="single" w:sz="4" w:space="0" w:color="auto"/>
              <w:right w:val="single" w:sz="4" w:space="0" w:color="auto"/>
            </w:tcBorders>
            <w:shd w:val="clear" w:color="auto" w:fill="auto"/>
          </w:tcPr>
          <w:p w14:paraId="50880230" w14:textId="77777777" w:rsidR="00E45CE5" w:rsidRPr="00E260BC" w:rsidRDefault="00E45CE5"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1,548</w:t>
            </w:r>
          </w:p>
        </w:tc>
        <w:tc>
          <w:tcPr>
            <w:tcW w:w="1893" w:type="dxa"/>
            <w:tcBorders>
              <w:top w:val="single" w:sz="4" w:space="0" w:color="auto"/>
              <w:left w:val="single" w:sz="4" w:space="0" w:color="auto"/>
              <w:bottom w:val="single" w:sz="4" w:space="0" w:color="auto"/>
              <w:right w:val="single" w:sz="4" w:space="0" w:color="auto"/>
            </w:tcBorders>
            <w:shd w:val="clear" w:color="auto" w:fill="auto"/>
          </w:tcPr>
          <w:p w14:paraId="0CC8DDB5" w14:textId="77777777" w:rsidR="00E45CE5" w:rsidRPr="00E260BC" w:rsidRDefault="00E45CE5"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4</w:t>
            </w:r>
          </w:p>
        </w:tc>
        <w:tc>
          <w:tcPr>
            <w:tcW w:w="1439" w:type="dxa"/>
            <w:tcBorders>
              <w:top w:val="single" w:sz="4" w:space="0" w:color="auto"/>
              <w:left w:val="single" w:sz="4" w:space="0" w:color="auto"/>
              <w:bottom w:val="single" w:sz="4" w:space="0" w:color="auto"/>
              <w:right w:val="single" w:sz="4" w:space="0" w:color="auto"/>
            </w:tcBorders>
            <w:shd w:val="clear" w:color="auto" w:fill="auto"/>
          </w:tcPr>
          <w:p w14:paraId="10EE1C4F" w14:textId="77777777" w:rsidR="00E45CE5" w:rsidRPr="00E260BC" w:rsidRDefault="00E45CE5"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1:387</w:t>
            </w:r>
          </w:p>
        </w:tc>
        <w:tc>
          <w:tcPr>
            <w:tcW w:w="1873" w:type="dxa"/>
            <w:tcBorders>
              <w:top w:val="single" w:sz="4" w:space="0" w:color="auto"/>
              <w:left w:val="single" w:sz="4" w:space="0" w:color="auto"/>
              <w:bottom w:val="single" w:sz="4" w:space="0" w:color="auto"/>
              <w:right w:val="single" w:sz="4" w:space="0" w:color="auto"/>
            </w:tcBorders>
            <w:shd w:val="clear" w:color="auto" w:fill="auto"/>
          </w:tcPr>
          <w:p w14:paraId="19C0B4FB" w14:textId="77777777" w:rsidR="00E45CE5" w:rsidRPr="00E260BC" w:rsidRDefault="00E45CE5"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-12.57%</w:t>
            </w:r>
          </w:p>
        </w:tc>
        <w:tc>
          <w:tcPr>
            <w:tcW w:w="1865" w:type="dxa"/>
            <w:tcBorders>
              <w:top w:val="single" w:sz="4" w:space="0" w:color="auto"/>
              <w:left w:val="single" w:sz="4" w:space="0" w:color="auto"/>
              <w:bottom w:val="single" w:sz="4" w:space="0" w:color="auto"/>
              <w:right w:val="single" w:sz="4" w:space="0" w:color="auto"/>
            </w:tcBorders>
            <w:shd w:val="clear" w:color="auto" w:fill="auto"/>
          </w:tcPr>
          <w:p w14:paraId="10EBB018" w14:textId="77777777" w:rsidR="00E45CE5" w:rsidRPr="00E260BC" w:rsidRDefault="00E45CE5"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4</w:t>
            </w:r>
          </w:p>
        </w:tc>
        <w:tc>
          <w:tcPr>
            <w:tcW w:w="1402" w:type="dxa"/>
            <w:tcBorders>
              <w:top w:val="single" w:sz="4" w:space="0" w:color="auto"/>
              <w:left w:val="single" w:sz="4" w:space="0" w:color="auto"/>
              <w:bottom w:val="single" w:sz="4" w:space="0" w:color="auto"/>
              <w:right w:val="single" w:sz="4" w:space="0" w:color="auto"/>
            </w:tcBorders>
            <w:shd w:val="clear" w:color="auto" w:fill="auto"/>
          </w:tcPr>
          <w:p w14:paraId="3CCF30F5" w14:textId="77777777" w:rsidR="00E45CE5" w:rsidRPr="00E260BC" w:rsidRDefault="00E45CE5"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1:387</w:t>
            </w:r>
          </w:p>
        </w:tc>
        <w:tc>
          <w:tcPr>
            <w:tcW w:w="1962" w:type="dxa"/>
            <w:tcBorders>
              <w:top w:val="single" w:sz="4" w:space="0" w:color="auto"/>
              <w:left w:val="single" w:sz="4" w:space="0" w:color="auto"/>
              <w:bottom w:val="single" w:sz="4" w:space="0" w:color="auto"/>
              <w:right w:val="single" w:sz="4" w:space="0" w:color="auto"/>
            </w:tcBorders>
            <w:shd w:val="clear" w:color="auto" w:fill="auto"/>
          </w:tcPr>
          <w:p w14:paraId="7395EF3B" w14:textId="77777777" w:rsidR="00E45CE5" w:rsidRPr="00E260BC" w:rsidRDefault="00E45CE5"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-1.31%</w:t>
            </w:r>
          </w:p>
        </w:tc>
      </w:tr>
      <w:tr w:rsidR="00E45CE5" w:rsidRPr="00E260BC" w14:paraId="64AB76D6" w14:textId="77777777" w:rsidTr="000E5506">
        <w:trPr>
          <w:cnfStyle w:val="000000100000" w:firstRow="0" w:lastRow="0" w:firstColumn="0" w:lastColumn="0" w:oddVBand="0" w:evenVBand="0" w:oddHBand="1" w:evenHBand="0" w:firstRowFirstColumn="0" w:firstRowLastColumn="0" w:lastRowFirstColumn="0" w:lastRowLastColumn="0"/>
          <w:trHeight w:val="497"/>
        </w:trPr>
        <w:tc>
          <w:tcPr>
            <w:cnfStyle w:val="001000000000" w:firstRow="0" w:lastRow="0" w:firstColumn="1" w:lastColumn="0" w:oddVBand="0" w:evenVBand="0" w:oddHBand="0" w:evenHBand="0" w:firstRowFirstColumn="0" w:firstRowLastColumn="0" w:lastRowFirstColumn="0" w:lastRowLastColumn="0"/>
            <w:tcW w:w="1080" w:type="dxa"/>
            <w:tcBorders>
              <w:top w:val="single" w:sz="4" w:space="0" w:color="auto"/>
              <w:left w:val="single" w:sz="4" w:space="0" w:color="auto"/>
              <w:bottom w:val="single" w:sz="4" w:space="0" w:color="auto"/>
              <w:right w:val="single" w:sz="4" w:space="0" w:color="auto"/>
            </w:tcBorders>
            <w:shd w:val="clear" w:color="auto" w:fill="auto"/>
          </w:tcPr>
          <w:p w14:paraId="73BF7A3C" w14:textId="77777777" w:rsidR="00E45CE5" w:rsidRPr="00E260BC" w:rsidRDefault="00E45CE5" w:rsidP="000E5506">
            <w:pPr>
              <w:rPr>
                <w:szCs w:val="22"/>
              </w:rPr>
            </w:pPr>
            <w:r w:rsidRPr="00E260BC">
              <w:rPr>
                <w:szCs w:val="22"/>
              </w:rPr>
              <w:t>East</w:t>
            </w:r>
          </w:p>
        </w:tc>
        <w:tc>
          <w:tcPr>
            <w:tcW w:w="1590" w:type="dxa"/>
            <w:tcBorders>
              <w:top w:val="single" w:sz="4" w:space="0" w:color="auto"/>
              <w:left w:val="single" w:sz="4" w:space="0" w:color="auto"/>
              <w:bottom w:val="single" w:sz="4" w:space="0" w:color="auto"/>
              <w:right w:val="single" w:sz="4" w:space="0" w:color="auto"/>
            </w:tcBorders>
            <w:shd w:val="clear" w:color="auto" w:fill="auto"/>
          </w:tcPr>
          <w:p w14:paraId="13C1400B" w14:textId="77777777" w:rsidR="00E45CE5" w:rsidRPr="00E260BC" w:rsidRDefault="00E45CE5" w:rsidP="000E5506">
            <w:pPr>
              <w:jc w:val="center"/>
              <w:cnfStyle w:val="000000100000" w:firstRow="0" w:lastRow="0" w:firstColumn="0" w:lastColumn="0" w:oddVBand="0" w:evenVBand="0" w:oddHBand="1" w:evenHBand="0" w:firstRowFirstColumn="0" w:firstRowLastColumn="0" w:lastRowFirstColumn="0" w:lastRowLastColumn="0"/>
              <w:rPr>
                <w:szCs w:val="22"/>
              </w:rPr>
            </w:pPr>
            <w:r w:rsidRPr="00E260BC">
              <w:rPr>
                <w:szCs w:val="22"/>
              </w:rPr>
              <w:t>390</w:t>
            </w:r>
          </w:p>
        </w:tc>
        <w:tc>
          <w:tcPr>
            <w:tcW w:w="1893" w:type="dxa"/>
            <w:tcBorders>
              <w:top w:val="single" w:sz="4" w:space="0" w:color="auto"/>
              <w:left w:val="single" w:sz="4" w:space="0" w:color="auto"/>
              <w:bottom w:val="single" w:sz="4" w:space="0" w:color="auto"/>
              <w:right w:val="single" w:sz="4" w:space="0" w:color="auto"/>
            </w:tcBorders>
            <w:shd w:val="clear" w:color="auto" w:fill="auto"/>
          </w:tcPr>
          <w:p w14:paraId="77C29D5D" w14:textId="77777777" w:rsidR="00E45CE5" w:rsidRPr="00E260BC" w:rsidRDefault="00E45CE5" w:rsidP="000E5506">
            <w:pPr>
              <w:jc w:val="center"/>
              <w:cnfStyle w:val="000000100000" w:firstRow="0" w:lastRow="0" w:firstColumn="0" w:lastColumn="0" w:oddVBand="0" w:evenVBand="0" w:oddHBand="1" w:evenHBand="0" w:firstRowFirstColumn="0" w:firstRowLastColumn="0" w:lastRowFirstColumn="0" w:lastRowLastColumn="0"/>
              <w:rPr>
                <w:szCs w:val="22"/>
              </w:rPr>
            </w:pPr>
            <w:r w:rsidRPr="00E260BC">
              <w:rPr>
                <w:szCs w:val="22"/>
              </w:rPr>
              <w:t>1</w:t>
            </w:r>
          </w:p>
        </w:tc>
        <w:tc>
          <w:tcPr>
            <w:tcW w:w="1439" w:type="dxa"/>
            <w:tcBorders>
              <w:top w:val="single" w:sz="4" w:space="0" w:color="auto"/>
              <w:left w:val="single" w:sz="4" w:space="0" w:color="auto"/>
              <w:bottom w:val="single" w:sz="4" w:space="0" w:color="auto"/>
              <w:right w:val="single" w:sz="4" w:space="0" w:color="auto"/>
            </w:tcBorders>
            <w:shd w:val="clear" w:color="auto" w:fill="auto"/>
          </w:tcPr>
          <w:p w14:paraId="001C01E8" w14:textId="77777777" w:rsidR="00E45CE5" w:rsidRPr="00E260BC" w:rsidRDefault="00E45CE5" w:rsidP="000E5506">
            <w:pPr>
              <w:jc w:val="center"/>
              <w:cnfStyle w:val="000000100000" w:firstRow="0" w:lastRow="0" w:firstColumn="0" w:lastColumn="0" w:oddVBand="0" w:evenVBand="0" w:oddHBand="1" w:evenHBand="0" w:firstRowFirstColumn="0" w:firstRowLastColumn="0" w:lastRowFirstColumn="0" w:lastRowLastColumn="0"/>
              <w:rPr>
                <w:szCs w:val="22"/>
              </w:rPr>
            </w:pPr>
            <w:r w:rsidRPr="00E260BC">
              <w:rPr>
                <w:szCs w:val="22"/>
              </w:rPr>
              <w:t>1:390</w:t>
            </w:r>
          </w:p>
        </w:tc>
        <w:tc>
          <w:tcPr>
            <w:tcW w:w="1873" w:type="dxa"/>
            <w:tcBorders>
              <w:top w:val="single" w:sz="4" w:space="0" w:color="auto"/>
              <w:left w:val="single" w:sz="4" w:space="0" w:color="auto"/>
              <w:bottom w:val="single" w:sz="4" w:space="0" w:color="auto"/>
              <w:right w:val="single" w:sz="4" w:space="0" w:color="auto"/>
            </w:tcBorders>
            <w:shd w:val="clear" w:color="auto" w:fill="auto"/>
          </w:tcPr>
          <w:p w14:paraId="4D81E457" w14:textId="77777777" w:rsidR="00E45CE5" w:rsidRPr="00E260BC" w:rsidRDefault="00E45CE5" w:rsidP="000E5506">
            <w:pPr>
              <w:jc w:val="center"/>
              <w:cnfStyle w:val="000000100000" w:firstRow="0" w:lastRow="0" w:firstColumn="0" w:lastColumn="0" w:oddVBand="0" w:evenVBand="0" w:oddHBand="1" w:evenHBand="0" w:firstRowFirstColumn="0" w:firstRowLastColumn="0" w:lastRowFirstColumn="0" w:lastRowLastColumn="0"/>
              <w:rPr>
                <w:szCs w:val="22"/>
              </w:rPr>
            </w:pPr>
            <w:r w:rsidRPr="00E260BC">
              <w:rPr>
                <w:szCs w:val="22"/>
              </w:rPr>
              <w:t>-13.44%</w:t>
            </w:r>
          </w:p>
        </w:tc>
        <w:tc>
          <w:tcPr>
            <w:tcW w:w="1865" w:type="dxa"/>
            <w:tcBorders>
              <w:top w:val="single" w:sz="4" w:space="0" w:color="auto"/>
              <w:left w:val="single" w:sz="4" w:space="0" w:color="auto"/>
              <w:bottom w:val="single" w:sz="4" w:space="0" w:color="auto"/>
              <w:right w:val="single" w:sz="4" w:space="0" w:color="auto"/>
            </w:tcBorders>
            <w:shd w:val="clear" w:color="auto" w:fill="auto"/>
          </w:tcPr>
          <w:p w14:paraId="0B21CD41" w14:textId="77777777" w:rsidR="00E45CE5" w:rsidRPr="00E260BC" w:rsidRDefault="00E45CE5" w:rsidP="000E5506">
            <w:pPr>
              <w:jc w:val="center"/>
              <w:cnfStyle w:val="000000100000" w:firstRow="0" w:lastRow="0" w:firstColumn="0" w:lastColumn="0" w:oddVBand="0" w:evenVBand="0" w:oddHBand="1" w:evenHBand="0" w:firstRowFirstColumn="0" w:firstRowLastColumn="0" w:lastRowFirstColumn="0" w:lastRowLastColumn="0"/>
              <w:rPr>
                <w:szCs w:val="22"/>
              </w:rPr>
            </w:pPr>
            <w:r w:rsidRPr="00E260BC">
              <w:rPr>
                <w:szCs w:val="22"/>
              </w:rPr>
              <w:t>1</w:t>
            </w:r>
          </w:p>
        </w:tc>
        <w:tc>
          <w:tcPr>
            <w:tcW w:w="1402" w:type="dxa"/>
            <w:tcBorders>
              <w:top w:val="single" w:sz="4" w:space="0" w:color="auto"/>
              <w:left w:val="single" w:sz="4" w:space="0" w:color="auto"/>
              <w:bottom w:val="single" w:sz="4" w:space="0" w:color="auto"/>
              <w:right w:val="single" w:sz="4" w:space="0" w:color="auto"/>
            </w:tcBorders>
            <w:shd w:val="clear" w:color="auto" w:fill="auto"/>
          </w:tcPr>
          <w:p w14:paraId="2ACBEAD7" w14:textId="77777777" w:rsidR="00E45CE5" w:rsidRPr="00E260BC" w:rsidRDefault="00E45CE5" w:rsidP="000E5506">
            <w:pPr>
              <w:jc w:val="center"/>
              <w:cnfStyle w:val="000000100000" w:firstRow="0" w:lastRow="0" w:firstColumn="0" w:lastColumn="0" w:oddVBand="0" w:evenVBand="0" w:oddHBand="1" w:evenHBand="0" w:firstRowFirstColumn="0" w:firstRowLastColumn="0" w:lastRowFirstColumn="0" w:lastRowLastColumn="0"/>
              <w:rPr>
                <w:szCs w:val="22"/>
              </w:rPr>
            </w:pPr>
            <w:r w:rsidRPr="00E260BC">
              <w:rPr>
                <w:szCs w:val="22"/>
              </w:rPr>
              <w:t>1:390</w:t>
            </w:r>
          </w:p>
        </w:tc>
        <w:tc>
          <w:tcPr>
            <w:tcW w:w="1962" w:type="dxa"/>
            <w:tcBorders>
              <w:top w:val="single" w:sz="4" w:space="0" w:color="auto"/>
              <w:left w:val="single" w:sz="4" w:space="0" w:color="auto"/>
              <w:bottom w:val="single" w:sz="4" w:space="0" w:color="auto"/>
              <w:right w:val="single" w:sz="4" w:space="0" w:color="auto"/>
            </w:tcBorders>
            <w:shd w:val="clear" w:color="auto" w:fill="auto"/>
          </w:tcPr>
          <w:p w14:paraId="6BFD04BB" w14:textId="77777777" w:rsidR="00E45CE5" w:rsidRPr="00E260BC" w:rsidRDefault="00E45CE5" w:rsidP="000E5506">
            <w:pPr>
              <w:jc w:val="center"/>
              <w:cnfStyle w:val="000000100000" w:firstRow="0" w:lastRow="0" w:firstColumn="0" w:lastColumn="0" w:oddVBand="0" w:evenVBand="0" w:oddHBand="1" w:evenHBand="0" w:firstRowFirstColumn="0" w:firstRowLastColumn="0" w:lastRowFirstColumn="0" w:lastRowLastColumn="0"/>
              <w:rPr>
                <w:szCs w:val="22"/>
              </w:rPr>
            </w:pPr>
            <w:r w:rsidRPr="00E260BC">
              <w:rPr>
                <w:szCs w:val="22"/>
              </w:rPr>
              <w:t>-2.09%</w:t>
            </w:r>
          </w:p>
        </w:tc>
      </w:tr>
      <w:tr w:rsidR="00E45CE5" w:rsidRPr="00E260BC" w14:paraId="1641546E" w14:textId="77777777" w:rsidTr="000E5506">
        <w:trPr>
          <w:cnfStyle w:val="000000010000" w:firstRow="0" w:lastRow="0" w:firstColumn="0" w:lastColumn="0" w:oddVBand="0" w:evenVBand="0" w:oddHBand="0" w:evenHBand="1" w:firstRowFirstColumn="0" w:firstRowLastColumn="0" w:lastRowFirstColumn="0" w:lastRowLastColumn="0"/>
          <w:trHeight w:val="497"/>
        </w:trPr>
        <w:tc>
          <w:tcPr>
            <w:cnfStyle w:val="001000000000" w:firstRow="0" w:lastRow="0" w:firstColumn="1" w:lastColumn="0" w:oddVBand="0" w:evenVBand="0" w:oddHBand="0" w:evenHBand="0" w:firstRowFirstColumn="0" w:firstRowLastColumn="0" w:lastRowFirstColumn="0" w:lastRowLastColumn="0"/>
            <w:tcW w:w="1080" w:type="dxa"/>
            <w:tcBorders>
              <w:top w:val="single" w:sz="4" w:space="0" w:color="auto"/>
              <w:left w:val="single" w:sz="4" w:space="0" w:color="auto"/>
              <w:bottom w:val="single" w:sz="4" w:space="0" w:color="auto"/>
              <w:right w:val="single" w:sz="4" w:space="0" w:color="auto"/>
            </w:tcBorders>
            <w:shd w:val="clear" w:color="auto" w:fill="auto"/>
          </w:tcPr>
          <w:p w14:paraId="20FAE827" w14:textId="77777777" w:rsidR="00E45CE5" w:rsidRPr="00E260BC" w:rsidRDefault="00E45CE5" w:rsidP="000E5506">
            <w:pPr>
              <w:rPr>
                <w:szCs w:val="22"/>
              </w:rPr>
            </w:pPr>
            <w:r w:rsidRPr="00E260BC">
              <w:rPr>
                <w:szCs w:val="22"/>
              </w:rPr>
              <w:t>South</w:t>
            </w:r>
          </w:p>
        </w:tc>
        <w:tc>
          <w:tcPr>
            <w:tcW w:w="1590" w:type="dxa"/>
            <w:tcBorders>
              <w:top w:val="single" w:sz="4" w:space="0" w:color="auto"/>
              <w:left w:val="single" w:sz="4" w:space="0" w:color="auto"/>
              <w:bottom w:val="single" w:sz="4" w:space="0" w:color="auto"/>
              <w:right w:val="single" w:sz="4" w:space="0" w:color="auto"/>
            </w:tcBorders>
            <w:shd w:val="clear" w:color="auto" w:fill="auto"/>
          </w:tcPr>
          <w:p w14:paraId="54A8F609" w14:textId="77777777" w:rsidR="00E45CE5" w:rsidRPr="00E260BC" w:rsidRDefault="00E45CE5"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1,500</w:t>
            </w:r>
          </w:p>
        </w:tc>
        <w:tc>
          <w:tcPr>
            <w:tcW w:w="1893" w:type="dxa"/>
            <w:tcBorders>
              <w:top w:val="single" w:sz="4" w:space="0" w:color="auto"/>
              <w:left w:val="single" w:sz="4" w:space="0" w:color="auto"/>
              <w:bottom w:val="single" w:sz="4" w:space="0" w:color="auto"/>
              <w:right w:val="single" w:sz="4" w:space="0" w:color="auto"/>
            </w:tcBorders>
            <w:shd w:val="clear" w:color="auto" w:fill="auto"/>
          </w:tcPr>
          <w:p w14:paraId="70F39740" w14:textId="77777777" w:rsidR="00E45CE5" w:rsidRPr="00E260BC" w:rsidRDefault="00E45CE5"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5</w:t>
            </w:r>
          </w:p>
        </w:tc>
        <w:tc>
          <w:tcPr>
            <w:tcW w:w="1439" w:type="dxa"/>
            <w:tcBorders>
              <w:top w:val="single" w:sz="4" w:space="0" w:color="auto"/>
              <w:left w:val="single" w:sz="4" w:space="0" w:color="auto"/>
              <w:bottom w:val="single" w:sz="4" w:space="0" w:color="auto"/>
              <w:right w:val="single" w:sz="4" w:space="0" w:color="auto"/>
            </w:tcBorders>
            <w:shd w:val="clear" w:color="auto" w:fill="auto"/>
          </w:tcPr>
          <w:p w14:paraId="4BFE663D" w14:textId="77777777" w:rsidR="00E45CE5" w:rsidRPr="00E260BC" w:rsidRDefault="00E45CE5"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1:300</w:t>
            </w:r>
          </w:p>
        </w:tc>
        <w:tc>
          <w:tcPr>
            <w:tcW w:w="1873" w:type="dxa"/>
            <w:tcBorders>
              <w:top w:val="single" w:sz="4" w:space="0" w:color="auto"/>
              <w:left w:val="single" w:sz="4" w:space="0" w:color="auto"/>
              <w:bottom w:val="single" w:sz="4" w:space="0" w:color="auto"/>
              <w:right w:val="single" w:sz="4" w:space="0" w:color="auto"/>
            </w:tcBorders>
            <w:shd w:val="clear" w:color="auto" w:fill="auto"/>
          </w:tcPr>
          <w:p w14:paraId="79A512E4" w14:textId="77777777" w:rsidR="00E45CE5" w:rsidRPr="00E260BC" w:rsidRDefault="00E45CE5"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+12.74%</w:t>
            </w:r>
          </w:p>
        </w:tc>
        <w:tc>
          <w:tcPr>
            <w:tcW w:w="1865" w:type="dxa"/>
            <w:tcBorders>
              <w:top w:val="single" w:sz="4" w:space="0" w:color="auto"/>
              <w:left w:val="single" w:sz="4" w:space="0" w:color="auto"/>
              <w:bottom w:val="single" w:sz="4" w:space="0" w:color="auto"/>
              <w:right w:val="single" w:sz="4" w:space="0" w:color="auto"/>
            </w:tcBorders>
            <w:shd w:val="clear" w:color="auto" w:fill="auto"/>
          </w:tcPr>
          <w:p w14:paraId="4CD2A1C6" w14:textId="77777777" w:rsidR="00E45CE5" w:rsidRPr="00E260BC" w:rsidRDefault="00E45CE5"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4</w:t>
            </w:r>
          </w:p>
        </w:tc>
        <w:tc>
          <w:tcPr>
            <w:tcW w:w="1402" w:type="dxa"/>
            <w:tcBorders>
              <w:top w:val="single" w:sz="4" w:space="0" w:color="auto"/>
              <w:left w:val="single" w:sz="4" w:space="0" w:color="auto"/>
              <w:bottom w:val="single" w:sz="4" w:space="0" w:color="auto"/>
              <w:right w:val="single" w:sz="4" w:space="0" w:color="auto"/>
            </w:tcBorders>
            <w:shd w:val="clear" w:color="auto" w:fill="auto"/>
          </w:tcPr>
          <w:p w14:paraId="479506F7" w14:textId="77777777" w:rsidR="00E45CE5" w:rsidRPr="00E260BC" w:rsidRDefault="00E45CE5"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1:375</w:t>
            </w:r>
          </w:p>
        </w:tc>
        <w:tc>
          <w:tcPr>
            <w:tcW w:w="1962" w:type="dxa"/>
            <w:tcBorders>
              <w:top w:val="single" w:sz="4" w:space="0" w:color="auto"/>
              <w:left w:val="single" w:sz="4" w:space="0" w:color="auto"/>
              <w:bottom w:val="single" w:sz="4" w:space="0" w:color="auto"/>
              <w:right w:val="single" w:sz="4" w:space="0" w:color="auto"/>
            </w:tcBorders>
            <w:shd w:val="clear" w:color="auto" w:fill="auto"/>
          </w:tcPr>
          <w:p w14:paraId="3B3909FF" w14:textId="77777777" w:rsidR="00E45CE5" w:rsidRPr="00E260BC" w:rsidRDefault="00E45CE5" w:rsidP="000E5506">
            <w:pPr>
              <w:jc w:val="center"/>
              <w:cnfStyle w:val="000000010000" w:firstRow="0" w:lastRow="0" w:firstColumn="0" w:lastColumn="0" w:oddVBand="0" w:evenVBand="0" w:oddHBand="0" w:evenHBand="1" w:firstRowFirstColumn="0" w:firstRowLastColumn="0" w:lastRowFirstColumn="0" w:lastRowLastColumn="0"/>
              <w:rPr>
                <w:szCs w:val="22"/>
              </w:rPr>
            </w:pPr>
            <w:r w:rsidRPr="00E260BC">
              <w:rPr>
                <w:szCs w:val="22"/>
              </w:rPr>
              <w:t>+1.83%</w:t>
            </w:r>
          </w:p>
        </w:tc>
      </w:tr>
      <w:tr w:rsidR="00E45CE5" w:rsidRPr="00E260BC" w14:paraId="527E5298" w14:textId="77777777" w:rsidTr="000E5506">
        <w:trPr>
          <w:cnfStyle w:val="010000000000" w:firstRow="0" w:lastRow="1" w:firstColumn="0" w:lastColumn="0" w:oddVBand="0" w:evenVBand="0" w:oddHBand="0" w:evenHBand="0" w:firstRowFirstColumn="0" w:firstRowLastColumn="0" w:lastRowFirstColumn="0" w:lastRowLastColumn="0"/>
          <w:trHeight w:hRule="exact" w:val="628"/>
        </w:trPr>
        <w:tc>
          <w:tcPr>
            <w:cnfStyle w:val="001000000000" w:firstRow="0" w:lastRow="0" w:firstColumn="1" w:lastColumn="0" w:oddVBand="0" w:evenVBand="0" w:oddHBand="0" w:evenHBand="0" w:firstRowFirstColumn="0" w:firstRowLastColumn="0" w:lastRowFirstColumn="0" w:lastRowLastColumn="0"/>
            <w:tcW w:w="1080" w:type="dxa"/>
            <w:tcBorders>
              <w:top w:val="single" w:sz="4" w:space="0" w:color="auto"/>
            </w:tcBorders>
            <w:vAlign w:val="bottom"/>
          </w:tcPr>
          <w:p w14:paraId="6350BCCD" w14:textId="77777777" w:rsidR="00E45CE5" w:rsidRPr="00E260BC" w:rsidRDefault="00E45CE5" w:rsidP="000E5506">
            <w:pPr>
              <w:spacing w:before="120"/>
              <w:jc w:val="left"/>
              <w:rPr>
                <w:b/>
                <w:szCs w:val="22"/>
              </w:rPr>
            </w:pPr>
            <w:r w:rsidRPr="00E260BC">
              <w:rPr>
                <w:b/>
                <w:szCs w:val="22"/>
              </w:rPr>
              <w:t>Total</w:t>
            </w:r>
          </w:p>
        </w:tc>
        <w:tc>
          <w:tcPr>
            <w:tcW w:w="1590" w:type="dxa"/>
            <w:tcBorders>
              <w:top w:val="single" w:sz="4" w:space="0" w:color="auto"/>
            </w:tcBorders>
            <w:vAlign w:val="bottom"/>
          </w:tcPr>
          <w:p w14:paraId="2B67F132" w14:textId="77777777" w:rsidR="00E45CE5" w:rsidRPr="00E260BC" w:rsidRDefault="00E45CE5" w:rsidP="000E5506">
            <w:pPr>
              <w:spacing w:before="120"/>
              <w:jc w:val="center"/>
              <w:cnfStyle w:val="010000000000" w:firstRow="0" w:lastRow="1" w:firstColumn="0" w:lastColumn="0" w:oddVBand="0" w:evenVBand="0" w:oddHBand="0" w:evenHBand="0" w:firstRowFirstColumn="0" w:firstRowLastColumn="0" w:lastRowFirstColumn="0" w:lastRowLastColumn="0"/>
              <w:rPr>
                <w:b/>
                <w:szCs w:val="22"/>
              </w:rPr>
            </w:pPr>
            <w:r w:rsidRPr="00E260BC">
              <w:rPr>
                <w:b/>
                <w:szCs w:val="22"/>
              </w:rPr>
              <w:t>3,438</w:t>
            </w:r>
          </w:p>
        </w:tc>
        <w:tc>
          <w:tcPr>
            <w:tcW w:w="1893" w:type="dxa"/>
            <w:tcBorders>
              <w:top w:val="single" w:sz="4" w:space="0" w:color="auto"/>
            </w:tcBorders>
            <w:vAlign w:val="bottom"/>
          </w:tcPr>
          <w:p w14:paraId="4D9CD425" w14:textId="77777777" w:rsidR="00E45CE5" w:rsidRPr="00E260BC" w:rsidRDefault="00E45CE5" w:rsidP="000E5506">
            <w:pPr>
              <w:spacing w:before="120"/>
              <w:jc w:val="center"/>
              <w:cnfStyle w:val="010000000000" w:firstRow="0" w:lastRow="1" w:firstColumn="0" w:lastColumn="0" w:oddVBand="0" w:evenVBand="0" w:oddHBand="0" w:evenHBand="0" w:firstRowFirstColumn="0" w:firstRowLastColumn="0" w:lastRowFirstColumn="0" w:lastRowLastColumn="0"/>
              <w:rPr>
                <w:b/>
                <w:szCs w:val="22"/>
              </w:rPr>
            </w:pPr>
            <w:r w:rsidRPr="00E260BC">
              <w:rPr>
                <w:b/>
                <w:szCs w:val="22"/>
              </w:rPr>
              <w:t>10</w:t>
            </w:r>
          </w:p>
        </w:tc>
        <w:tc>
          <w:tcPr>
            <w:tcW w:w="1439" w:type="dxa"/>
            <w:tcBorders>
              <w:top w:val="single" w:sz="4" w:space="0" w:color="auto"/>
            </w:tcBorders>
            <w:vAlign w:val="bottom"/>
          </w:tcPr>
          <w:p w14:paraId="14836623" w14:textId="77777777" w:rsidR="00E45CE5" w:rsidRPr="00E260BC" w:rsidRDefault="00E45CE5" w:rsidP="000E5506">
            <w:pPr>
              <w:spacing w:before="120"/>
              <w:jc w:val="center"/>
              <w:cnfStyle w:val="010000000000" w:firstRow="0" w:lastRow="1" w:firstColumn="0" w:lastColumn="0" w:oddVBand="0" w:evenVBand="0" w:oddHBand="0" w:evenHBand="0" w:firstRowFirstColumn="0" w:firstRowLastColumn="0" w:lastRowFirstColumn="0" w:lastRowLastColumn="0"/>
              <w:rPr>
                <w:b/>
                <w:szCs w:val="22"/>
              </w:rPr>
            </w:pPr>
            <w:r w:rsidRPr="00E260BC">
              <w:rPr>
                <w:b/>
                <w:szCs w:val="22"/>
              </w:rPr>
              <w:t>1:344</w:t>
            </w:r>
          </w:p>
        </w:tc>
        <w:tc>
          <w:tcPr>
            <w:tcW w:w="1873" w:type="dxa"/>
            <w:tcBorders>
              <w:top w:val="single" w:sz="4" w:space="0" w:color="auto"/>
            </w:tcBorders>
            <w:vAlign w:val="bottom"/>
          </w:tcPr>
          <w:p w14:paraId="0FF20643" w14:textId="77777777" w:rsidR="00E45CE5" w:rsidRPr="00E260BC" w:rsidRDefault="00E45CE5" w:rsidP="000E5506">
            <w:pPr>
              <w:pStyle w:val="Table-NA"/>
              <w:spacing w:before="120"/>
              <w:jc w:val="center"/>
              <w:cnfStyle w:val="010000000000" w:firstRow="0" w:lastRow="1" w:firstColumn="0" w:lastColumn="0" w:oddVBand="0" w:evenVBand="0" w:oddHBand="0" w:evenHBand="0" w:firstRowFirstColumn="0" w:firstRowLastColumn="0" w:lastRowFirstColumn="0" w:lastRowLastColumn="0"/>
              <w:rPr>
                <w:sz w:val="22"/>
                <w:szCs w:val="22"/>
              </w:rPr>
            </w:pPr>
            <w:r w:rsidRPr="00E260BC">
              <w:rPr>
                <w:sz w:val="22"/>
                <w:szCs w:val="22"/>
              </w:rPr>
              <w:t>Not applicable</w:t>
            </w:r>
          </w:p>
        </w:tc>
        <w:tc>
          <w:tcPr>
            <w:tcW w:w="1865" w:type="dxa"/>
            <w:tcBorders>
              <w:top w:val="single" w:sz="4" w:space="0" w:color="auto"/>
            </w:tcBorders>
            <w:vAlign w:val="bottom"/>
          </w:tcPr>
          <w:p w14:paraId="52E6FEFF" w14:textId="77777777" w:rsidR="00E45CE5" w:rsidRPr="00E260BC" w:rsidRDefault="00E45CE5" w:rsidP="000E5506">
            <w:pPr>
              <w:spacing w:before="120"/>
              <w:jc w:val="center"/>
              <w:cnfStyle w:val="010000000000" w:firstRow="0" w:lastRow="1" w:firstColumn="0" w:lastColumn="0" w:oddVBand="0" w:evenVBand="0" w:oddHBand="0" w:evenHBand="0" w:firstRowFirstColumn="0" w:firstRowLastColumn="0" w:lastRowFirstColumn="0" w:lastRowLastColumn="0"/>
              <w:rPr>
                <w:b/>
                <w:szCs w:val="22"/>
              </w:rPr>
            </w:pPr>
            <w:r w:rsidRPr="00E260BC">
              <w:rPr>
                <w:b/>
                <w:szCs w:val="22"/>
              </w:rPr>
              <w:t>9</w:t>
            </w:r>
          </w:p>
        </w:tc>
        <w:tc>
          <w:tcPr>
            <w:tcW w:w="1402" w:type="dxa"/>
            <w:tcBorders>
              <w:top w:val="single" w:sz="4" w:space="0" w:color="auto"/>
            </w:tcBorders>
            <w:vAlign w:val="bottom"/>
          </w:tcPr>
          <w:p w14:paraId="02D1617F" w14:textId="77777777" w:rsidR="00E45CE5" w:rsidRPr="00E260BC" w:rsidRDefault="00E45CE5" w:rsidP="000E5506">
            <w:pPr>
              <w:spacing w:before="120"/>
              <w:jc w:val="center"/>
              <w:cnfStyle w:val="010000000000" w:firstRow="0" w:lastRow="1" w:firstColumn="0" w:lastColumn="0" w:oddVBand="0" w:evenVBand="0" w:oddHBand="0" w:evenHBand="0" w:firstRowFirstColumn="0" w:firstRowLastColumn="0" w:lastRowFirstColumn="0" w:lastRowLastColumn="0"/>
              <w:rPr>
                <w:b/>
                <w:szCs w:val="22"/>
              </w:rPr>
            </w:pPr>
            <w:r w:rsidRPr="00E260BC">
              <w:rPr>
                <w:b/>
                <w:szCs w:val="22"/>
              </w:rPr>
              <w:t>1:382</w:t>
            </w:r>
          </w:p>
        </w:tc>
        <w:tc>
          <w:tcPr>
            <w:tcW w:w="1962" w:type="dxa"/>
            <w:tcBorders>
              <w:top w:val="single" w:sz="4" w:space="0" w:color="auto"/>
            </w:tcBorders>
            <w:vAlign w:val="bottom"/>
          </w:tcPr>
          <w:p w14:paraId="3595E4FB" w14:textId="77777777" w:rsidR="00E45CE5" w:rsidRPr="00E260BC" w:rsidRDefault="00E45CE5" w:rsidP="000E5506">
            <w:pPr>
              <w:pStyle w:val="Table-NA"/>
              <w:spacing w:before="120"/>
              <w:jc w:val="center"/>
              <w:cnfStyle w:val="010000000000" w:firstRow="0" w:lastRow="1" w:firstColumn="0" w:lastColumn="0" w:oddVBand="0" w:evenVBand="0" w:oddHBand="0" w:evenHBand="0" w:firstRowFirstColumn="0" w:firstRowLastColumn="0" w:lastRowFirstColumn="0" w:lastRowLastColumn="0"/>
              <w:rPr>
                <w:sz w:val="22"/>
                <w:szCs w:val="22"/>
              </w:rPr>
            </w:pPr>
            <w:r w:rsidRPr="00E260BC">
              <w:rPr>
                <w:sz w:val="22"/>
                <w:szCs w:val="22"/>
              </w:rPr>
              <w:t>Not applicable</w:t>
            </w:r>
          </w:p>
        </w:tc>
      </w:tr>
    </w:tbl>
    <w:p w14:paraId="45D220B3" w14:textId="77777777" w:rsidR="00E45CE5" w:rsidRDefault="00E45CE5" w:rsidP="00D9122C">
      <w:pPr>
        <w:pStyle w:val="BodyText"/>
        <w:spacing w:before="120"/>
        <w:sectPr w:rsidR="00E45CE5" w:rsidSect="00C373A6">
          <w:pgSz w:w="16840" w:h="11900" w:orient="landscape" w:code="9"/>
          <w:pgMar w:top="1134" w:right="1985" w:bottom="1134" w:left="1134" w:header="567" w:footer="145" w:gutter="0"/>
          <w:cols w:space="567"/>
          <w:docGrid w:linePitch="326"/>
        </w:sectPr>
      </w:pPr>
      <w:r w:rsidRPr="00E260BC">
        <w:t xml:space="preserve">It does not seem feasible for the East Ward to have more than one councillor so the councillor/elector ratio will be higher in all scenarios. The </w:t>
      </w:r>
      <w:proofErr w:type="gramStart"/>
      <w:r w:rsidRPr="00E260BC">
        <w:t>nine councillor</w:t>
      </w:r>
      <w:proofErr w:type="gramEnd"/>
      <w:r w:rsidRPr="00E260BC">
        <w:t xml:space="preserve"> option is the best one in that it reflects a balanced representation across the Shire.</w:t>
      </w:r>
    </w:p>
    <w:p w14:paraId="547C29DD" w14:textId="77777777" w:rsidR="004C443C" w:rsidRPr="00E260BC" w:rsidRDefault="004C443C" w:rsidP="007861C2">
      <w:pPr>
        <w:pStyle w:val="AttachmentHeading"/>
      </w:pPr>
      <w:r w:rsidRPr="00E260BC">
        <w:lastRenderedPageBreak/>
        <w:t xml:space="preserve">Option 3 – Create four wards </w:t>
      </w:r>
    </w:p>
    <w:p w14:paraId="3A5EE0DF" w14:textId="77777777" w:rsidR="004C443C" w:rsidRPr="00E260BC" w:rsidRDefault="004C443C" w:rsidP="004C443C">
      <w:pPr>
        <w:pStyle w:val="BodyText"/>
        <w:spacing w:before="120"/>
      </w:pPr>
      <w:r w:rsidRPr="00E260BC">
        <w:t xml:space="preserve">Create four wards (West, North, East, </w:t>
      </w:r>
      <w:proofErr w:type="gramStart"/>
      <w:r w:rsidRPr="00E260BC">
        <w:t>South West</w:t>
      </w:r>
      <w:proofErr w:type="gramEnd"/>
      <w:r w:rsidRPr="00E260BC">
        <w:t>) using the main roads as the boundaries. The following is an assessment of this option against the factors.</w:t>
      </w:r>
    </w:p>
    <w:p w14:paraId="64E59FD4" w14:textId="77777777" w:rsidR="004C443C" w:rsidRPr="004C443C" w:rsidRDefault="004C443C" w:rsidP="007861C2">
      <w:pPr>
        <w:pStyle w:val="AttachmentHeading"/>
      </w:pPr>
      <w:r w:rsidRPr="004C443C">
        <w:t>Community of interest</w:t>
      </w:r>
    </w:p>
    <w:p w14:paraId="58317988" w14:textId="77777777" w:rsidR="004C443C" w:rsidRPr="00E260BC" w:rsidRDefault="004C443C" w:rsidP="004C443C">
      <w:pPr>
        <w:pStyle w:val="BodyText"/>
        <w:spacing w:before="120"/>
      </w:pPr>
      <w:proofErr w:type="spellStart"/>
      <w:r w:rsidRPr="00E260BC">
        <w:t>Maintown</w:t>
      </w:r>
      <w:proofErr w:type="spellEnd"/>
      <w:r w:rsidRPr="00E260BC">
        <w:t xml:space="preserve">-one is in the North Ward; </w:t>
      </w:r>
      <w:proofErr w:type="spellStart"/>
      <w:r w:rsidRPr="00E260BC">
        <w:t>Maintown</w:t>
      </w:r>
      <w:proofErr w:type="spellEnd"/>
      <w:r w:rsidRPr="00E260BC">
        <w:t xml:space="preserve">-two is in the East Ward; and </w:t>
      </w:r>
      <w:proofErr w:type="spellStart"/>
      <w:r w:rsidRPr="00E260BC">
        <w:t>Quickgrowsite</w:t>
      </w:r>
      <w:proofErr w:type="spellEnd"/>
      <w:r w:rsidRPr="00E260BC">
        <w:t xml:space="preserve"> is in the </w:t>
      </w:r>
      <w:proofErr w:type="gramStart"/>
      <w:r w:rsidRPr="00E260BC">
        <w:t>South West</w:t>
      </w:r>
      <w:proofErr w:type="gramEnd"/>
      <w:r w:rsidRPr="00E260BC">
        <w:t xml:space="preserve"> Ward. The boundaries do not reflect any communities of interest.</w:t>
      </w:r>
    </w:p>
    <w:p w14:paraId="7D10375C" w14:textId="77777777" w:rsidR="004C443C" w:rsidRPr="004C443C" w:rsidRDefault="004C443C" w:rsidP="007861C2">
      <w:pPr>
        <w:pStyle w:val="AttachmentHeading"/>
      </w:pPr>
      <w:r w:rsidRPr="004C443C">
        <w:t>Physical and topographic features</w:t>
      </w:r>
    </w:p>
    <w:p w14:paraId="7228C645" w14:textId="77777777" w:rsidR="004C443C" w:rsidRPr="00E260BC" w:rsidRDefault="004C443C" w:rsidP="004C443C">
      <w:pPr>
        <w:pStyle w:val="BodyText"/>
        <w:spacing w:before="120"/>
      </w:pPr>
      <w:r w:rsidRPr="00E260BC">
        <w:t>The boundaries follow the main roads.</w:t>
      </w:r>
    </w:p>
    <w:p w14:paraId="214B3D07" w14:textId="77777777" w:rsidR="004C443C" w:rsidRPr="004C443C" w:rsidRDefault="004C443C" w:rsidP="007861C2">
      <w:pPr>
        <w:pStyle w:val="AttachmentHeading"/>
      </w:pPr>
      <w:r w:rsidRPr="004C443C">
        <w:t>Demographic trends</w:t>
      </w:r>
    </w:p>
    <w:p w14:paraId="5E71080A" w14:textId="77777777" w:rsidR="004C443C" w:rsidRPr="00E260BC" w:rsidRDefault="004C443C" w:rsidP="004C443C">
      <w:pPr>
        <w:pStyle w:val="BodyText"/>
        <w:spacing w:before="120"/>
      </w:pPr>
      <w:r w:rsidRPr="00E260BC">
        <w:t xml:space="preserve">The </w:t>
      </w:r>
      <w:proofErr w:type="gramStart"/>
      <w:r w:rsidRPr="00E260BC">
        <w:t>South West</w:t>
      </w:r>
      <w:proofErr w:type="gramEnd"/>
      <w:r w:rsidRPr="00E260BC">
        <w:t xml:space="preserve"> Ward is the largest ward and is likely to grow. The other wards are likely to continue to decline in population.</w:t>
      </w:r>
    </w:p>
    <w:p w14:paraId="314E40F3" w14:textId="77777777" w:rsidR="004C443C" w:rsidRPr="00DA4885" w:rsidRDefault="004C443C" w:rsidP="007861C2">
      <w:pPr>
        <w:pStyle w:val="AttachmentHeading"/>
      </w:pPr>
      <w:r w:rsidRPr="00DA4885">
        <w:t>Economic factors</w:t>
      </w:r>
    </w:p>
    <w:p w14:paraId="221E7189" w14:textId="77777777" w:rsidR="004C443C" w:rsidRPr="00E260BC" w:rsidRDefault="004C443C" w:rsidP="004C443C">
      <w:pPr>
        <w:pStyle w:val="BodyText"/>
        <w:spacing w:before="120"/>
      </w:pPr>
      <w:r w:rsidRPr="00E260BC">
        <w:t>The boundaries do not reflect any areas of economic activity.</w:t>
      </w:r>
    </w:p>
    <w:p w14:paraId="04F664A6" w14:textId="77777777" w:rsidR="004C443C" w:rsidRPr="00DA4885" w:rsidRDefault="004C443C" w:rsidP="007861C2">
      <w:pPr>
        <w:pStyle w:val="AttachmentHeading"/>
      </w:pPr>
      <w:r w:rsidRPr="00DA4885">
        <w:t>Ratio of councillors to electors</w:t>
      </w:r>
    </w:p>
    <w:p w14:paraId="024C357E" w14:textId="77777777" w:rsidR="004A4412" w:rsidRDefault="004C443C" w:rsidP="00D9122C">
      <w:pPr>
        <w:pStyle w:val="BodyText"/>
        <w:spacing w:before="120"/>
        <w:sectPr w:rsidR="004A4412" w:rsidSect="00E45CE5">
          <w:pgSz w:w="11900" w:h="16840" w:code="9"/>
          <w:pgMar w:top="1985" w:right="1134" w:bottom="1134" w:left="1134" w:header="567" w:footer="145" w:gutter="0"/>
          <w:cols w:space="567"/>
          <w:docGrid w:linePitch="326"/>
        </w:sectPr>
      </w:pPr>
      <w:r w:rsidRPr="00E260BC">
        <w:t>This option results in the following:</w:t>
      </w:r>
    </w:p>
    <w:p w14:paraId="2AFD93F4" w14:textId="77777777" w:rsidR="003D2996" w:rsidRPr="003D2996" w:rsidRDefault="003D2996" w:rsidP="007861C2">
      <w:pPr>
        <w:pStyle w:val="AttachmentHeading"/>
      </w:pPr>
      <w:r w:rsidRPr="003D2996">
        <w:lastRenderedPageBreak/>
        <w:t>Table: Shire of Bottlebrush – Option 3 – councillor to elector ratios if four new wards are created with 12 and 11 offices of councillor</w:t>
      </w:r>
    </w:p>
    <w:tbl>
      <w:tblPr>
        <w:tblStyle w:val="TableLightGreen-NoTotal"/>
        <w:tblW w:w="14488" w:type="dxa"/>
        <w:tblInd w:w="1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1E0" w:firstRow="1" w:lastRow="1" w:firstColumn="1" w:lastColumn="1" w:noHBand="0" w:noVBand="0"/>
        <w:tblCaption w:val="Shire of Bottlebrush – Option 3 – councillor to elector ratios if four new wards are created with 12 and 11 offices of councillor"/>
        <w:tblDescription w:val="Shire of Bottlebrush – Option 3 – councillor to elector ratios if four new wards are created with 12 and 11 offices of councillor"/>
      </w:tblPr>
      <w:tblGrid>
        <w:gridCol w:w="1381"/>
        <w:gridCol w:w="1463"/>
        <w:gridCol w:w="1670"/>
        <w:gridCol w:w="1985"/>
        <w:gridCol w:w="2126"/>
        <w:gridCol w:w="1843"/>
        <w:gridCol w:w="1888"/>
        <w:gridCol w:w="2132"/>
      </w:tblGrid>
      <w:tr w:rsidR="003D2996" w:rsidRPr="00E260BC" w14:paraId="633D9792" w14:textId="77777777" w:rsidTr="003D2996">
        <w:trPr>
          <w:cnfStyle w:val="100000000000" w:firstRow="1" w:lastRow="0" w:firstColumn="0" w:lastColumn="0" w:oddVBand="0" w:evenVBand="0" w:oddHBand="0"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1381" w:type="dxa"/>
            <w:vMerge w:val="restart"/>
            <w:tcBorders>
              <w:left w:val="single" w:sz="4" w:space="0" w:color="auto"/>
              <w:bottom w:val="single" w:sz="4" w:space="0" w:color="auto"/>
              <w:right w:val="single" w:sz="4" w:space="0" w:color="auto"/>
              <w:tl2br w:val="none" w:sz="0" w:space="0" w:color="auto"/>
              <w:tr2bl w:val="none" w:sz="0" w:space="0" w:color="auto"/>
            </w:tcBorders>
            <w:shd w:val="clear" w:color="auto" w:fill="EAF6F0" w:themeFill="accent3" w:themeFillTint="33"/>
          </w:tcPr>
          <w:p w14:paraId="5D21BDB2" w14:textId="77777777" w:rsidR="003D2996" w:rsidRPr="00E260BC" w:rsidRDefault="003D2996" w:rsidP="001D6BB4">
            <w:pPr>
              <w:pStyle w:val="TableHeader"/>
              <w:jc w:val="center"/>
            </w:pPr>
            <w:r w:rsidRPr="00E260BC">
              <w:t>Ward</w:t>
            </w:r>
          </w:p>
        </w:tc>
        <w:tc>
          <w:tcPr>
            <w:tcW w:w="0" w:type="auto"/>
            <w:vMerge w:val="restart"/>
            <w:tcBorders>
              <w:left w:val="single" w:sz="4" w:space="0" w:color="auto"/>
              <w:bottom w:val="single" w:sz="4" w:space="0" w:color="auto"/>
              <w:right w:val="single" w:sz="4" w:space="0" w:color="auto"/>
              <w:tl2br w:val="none" w:sz="0" w:space="0" w:color="auto"/>
              <w:tr2bl w:val="none" w:sz="0" w:space="0" w:color="auto"/>
            </w:tcBorders>
            <w:shd w:val="clear" w:color="auto" w:fill="EAF6F0" w:themeFill="accent3" w:themeFillTint="33"/>
          </w:tcPr>
          <w:p w14:paraId="72774F7F" w14:textId="77777777" w:rsidR="003D2996" w:rsidRPr="00E260BC" w:rsidRDefault="003D2996" w:rsidP="001D6BB4">
            <w:pPr>
              <w:pStyle w:val="TableHeader"/>
              <w:jc w:val="center"/>
              <w:cnfStyle w:val="100000000000" w:firstRow="1" w:lastRow="0" w:firstColumn="0" w:lastColumn="0" w:oddVBand="0" w:evenVBand="0" w:oddHBand="0" w:evenHBand="0" w:firstRowFirstColumn="0" w:firstRowLastColumn="0" w:lastRowFirstColumn="0" w:lastRowLastColumn="0"/>
            </w:pPr>
            <w:r w:rsidRPr="00E260BC">
              <w:t xml:space="preserve">Number </w:t>
            </w:r>
            <w:r w:rsidRPr="00E260BC">
              <w:br w:type="textWrapping" w:clear="all"/>
              <w:t>of Electors</w:t>
            </w:r>
          </w:p>
        </w:tc>
        <w:tc>
          <w:tcPr>
            <w:tcW w:w="5781" w:type="dxa"/>
            <w:gridSpan w:val="3"/>
            <w:tcBorders>
              <w:left w:val="single" w:sz="4" w:space="0" w:color="auto"/>
              <w:bottom w:val="single" w:sz="4" w:space="0" w:color="auto"/>
              <w:right w:val="single" w:sz="4" w:space="0" w:color="auto"/>
              <w:tl2br w:val="none" w:sz="0" w:space="0" w:color="auto"/>
              <w:tr2bl w:val="none" w:sz="0" w:space="0" w:color="auto"/>
            </w:tcBorders>
            <w:shd w:val="clear" w:color="auto" w:fill="EAF6F0" w:themeFill="accent3" w:themeFillTint="33"/>
          </w:tcPr>
          <w:p w14:paraId="6631A250" w14:textId="77777777" w:rsidR="003D2996" w:rsidRPr="00E260BC" w:rsidRDefault="003D2996" w:rsidP="001D6BB4">
            <w:pPr>
              <w:pStyle w:val="TableHeader"/>
              <w:jc w:val="center"/>
              <w:cnfStyle w:val="100000000000" w:firstRow="1" w:lastRow="0" w:firstColumn="0" w:lastColumn="0" w:oddVBand="0" w:evenVBand="0" w:oddHBand="0" w:evenHBand="0" w:firstRowFirstColumn="0" w:firstRowLastColumn="0" w:lastRowFirstColumn="0" w:lastRowLastColumn="0"/>
            </w:pPr>
            <w:r>
              <w:t>12</w:t>
            </w:r>
            <w:r w:rsidRPr="00E260BC">
              <w:t xml:space="preserve"> Member Council</w:t>
            </w:r>
          </w:p>
        </w:tc>
        <w:tc>
          <w:tcPr>
            <w:tcW w:w="5863" w:type="dxa"/>
            <w:gridSpan w:val="3"/>
            <w:tcBorders>
              <w:left w:val="single" w:sz="4" w:space="0" w:color="auto"/>
              <w:bottom w:val="single" w:sz="4" w:space="0" w:color="auto"/>
              <w:right w:val="single" w:sz="4" w:space="0" w:color="auto"/>
              <w:tl2br w:val="none" w:sz="0" w:space="0" w:color="auto"/>
              <w:tr2bl w:val="none" w:sz="0" w:space="0" w:color="auto"/>
            </w:tcBorders>
            <w:shd w:val="clear" w:color="auto" w:fill="EAF6F0" w:themeFill="accent3" w:themeFillTint="33"/>
          </w:tcPr>
          <w:p w14:paraId="192CB58D" w14:textId="77777777" w:rsidR="003D2996" w:rsidRPr="00E260BC" w:rsidRDefault="003D2996" w:rsidP="001D6BB4">
            <w:pPr>
              <w:pStyle w:val="TableHeader"/>
              <w:jc w:val="center"/>
              <w:cnfStyle w:val="100000000000" w:firstRow="1" w:lastRow="0" w:firstColumn="0" w:lastColumn="0" w:oddVBand="0" w:evenVBand="0" w:oddHBand="0" w:evenHBand="0" w:firstRowFirstColumn="0" w:firstRowLastColumn="0" w:lastRowFirstColumn="0" w:lastRowLastColumn="0"/>
            </w:pPr>
            <w:r>
              <w:t>11</w:t>
            </w:r>
            <w:r w:rsidRPr="00E260BC">
              <w:t xml:space="preserve"> Member Council</w:t>
            </w:r>
          </w:p>
        </w:tc>
      </w:tr>
      <w:tr w:rsidR="003D2996" w:rsidRPr="00E260BC" w14:paraId="447AACF7" w14:textId="77777777" w:rsidTr="000E5506">
        <w:trPr>
          <w:cnfStyle w:val="000000100000" w:firstRow="0" w:lastRow="0" w:firstColumn="0" w:lastColumn="0" w:oddVBand="0" w:evenVBand="0" w:oddHBand="1" w:evenHBand="0" w:firstRowFirstColumn="0" w:firstRowLastColumn="0" w:lastRowFirstColumn="0" w:lastRowLastColumn="0"/>
          <w:trHeight w:hRule="exact" w:val="753"/>
        </w:trPr>
        <w:tc>
          <w:tcPr>
            <w:cnfStyle w:val="001000000000" w:firstRow="0" w:lastRow="0" w:firstColumn="1" w:lastColumn="0" w:oddVBand="0" w:evenVBand="0" w:oddHBand="0" w:evenHBand="0" w:firstRowFirstColumn="0" w:firstRowLastColumn="0" w:lastRowFirstColumn="0" w:lastRowLastColumn="0"/>
            <w:tcW w:w="1381" w:type="dxa"/>
            <w:vMerge/>
            <w:tcBorders>
              <w:top w:val="single" w:sz="4" w:space="0" w:color="auto"/>
              <w:left w:val="single" w:sz="4" w:space="0" w:color="auto"/>
              <w:bottom w:val="single" w:sz="4" w:space="0" w:color="auto"/>
              <w:right w:val="single" w:sz="4" w:space="0" w:color="auto"/>
            </w:tcBorders>
          </w:tcPr>
          <w:p w14:paraId="4CECA277" w14:textId="77777777" w:rsidR="003D2996" w:rsidRPr="00E260BC" w:rsidRDefault="003D2996" w:rsidP="000E5506">
            <w:pPr>
              <w:pStyle w:val="TableHeader"/>
            </w:pPr>
          </w:p>
        </w:tc>
        <w:tc>
          <w:tcPr>
            <w:tcW w:w="0" w:type="auto"/>
            <w:vMerge/>
            <w:tcBorders>
              <w:top w:val="single" w:sz="4" w:space="0" w:color="auto"/>
              <w:left w:val="single" w:sz="4" w:space="0" w:color="auto"/>
              <w:bottom w:val="single" w:sz="4" w:space="0" w:color="auto"/>
              <w:right w:val="single" w:sz="4" w:space="0" w:color="auto"/>
            </w:tcBorders>
          </w:tcPr>
          <w:p w14:paraId="2D2194AF" w14:textId="77777777" w:rsidR="003D2996" w:rsidRPr="00E260BC" w:rsidRDefault="003D2996" w:rsidP="000E5506">
            <w:pPr>
              <w:pStyle w:val="TableHeader"/>
              <w:cnfStyle w:val="000000100000" w:firstRow="0" w:lastRow="0" w:firstColumn="0" w:lastColumn="0" w:oddVBand="0" w:evenVBand="0" w:oddHBand="1" w:evenHBand="0" w:firstRowFirstColumn="0" w:firstRowLastColumn="0" w:lastRowFirstColumn="0" w:lastRowLastColumn="0"/>
            </w:pPr>
          </w:p>
        </w:tc>
        <w:tc>
          <w:tcPr>
            <w:tcW w:w="1670" w:type="dxa"/>
            <w:tcBorders>
              <w:top w:val="single" w:sz="4" w:space="0" w:color="auto"/>
              <w:left w:val="single" w:sz="4" w:space="0" w:color="auto"/>
              <w:bottom w:val="single" w:sz="4" w:space="0" w:color="auto"/>
              <w:right w:val="single" w:sz="4" w:space="0" w:color="auto"/>
            </w:tcBorders>
          </w:tcPr>
          <w:p w14:paraId="7C51D529" w14:textId="77777777" w:rsidR="003D2996" w:rsidRPr="00E260BC" w:rsidRDefault="003D2996" w:rsidP="000E5506">
            <w:pPr>
              <w:pStyle w:val="TableHeader"/>
              <w:cnfStyle w:val="000000100000" w:firstRow="0" w:lastRow="0" w:firstColumn="0" w:lastColumn="0" w:oddVBand="0" w:evenVBand="0" w:oddHBand="1" w:evenHBand="0" w:firstRowFirstColumn="0" w:firstRowLastColumn="0" w:lastRowFirstColumn="0" w:lastRowLastColumn="0"/>
              <w:rPr>
                <w:b/>
              </w:rPr>
            </w:pPr>
            <w:r w:rsidRPr="00E260BC">
              <w:t>Number of Councillors</w:t>
            </w:r>
          </w:p>
        </w:tc>
        <w:tc>
          <w:tcPr>
            <w:tcW w:w="1985" w:type="dxa"/>
            <w:tcBorders>
              <w:top w:val="single" w:sz="4" w:space="0" w:color="auto"/>
              <w:left w:val="single" w:sz="4" w:space="0" w:color="auto"/>
              <w:bottom w:val="single" w:sz="4" w:space="0" w:color="auto"/>
              <w:right w:val="single" w:sz="4" w:space="0" w:color="auto"/>
            </w:tcBorders>
          </w:tcPr>
          <w:p w14:paraId="6A6B930F" w14:textId="77777777" w:rsidR="003D2996" w:rsidRPr="00E260BC" w:rsidRDefault="003D2996" w:rsidP="000E5506">
            <w:pPr>
              <w:pStyle w:val="TableHeader"/>
              <w:cnfStyle w:val="000000100000" w:firstRow="0" w:lastRow="0" w:firstColumn="0" w:lastColumn="0" w:oddVBand="0" w:evenVBand="0" w:oddHBand="1" w:evenHBand="0" w:firstRowFirstColumn="0" w:firstRowLastColumn="0" w:lastRowFirstColumn="0" w:lastRowLastColumn="0"/>
              <w:rPr>
                <w:b/>
              </w:rPr>
            </w:pPr>
            <w:r w:rsidRPr="00E260BC">
              <w:t>Elector Ratios</w:t>
            </w:r>
          </w:p>
        </w:tc>
        <w:tc>
          <w:tcPr>
            <w:tcW w:w="2126" w:type="dxa"/>
            <w:tcBorders>
              <w:top w:val="single" w:sz="4" w:space="0" w:color="auto"/>
              <w:left w:val="single" w:sz="4" w:space="0" w:color="auto"/>
              <w:bottom w:val="single" w:sz="4" w:space="0" w:color="auto"/>
              <w:right w:val="single" w:sz="4" w:space="0" w:color="auto"/>
            </w:tcBorders>
          </w:tcPr>
          <w:p w14:paraId="3BF58862" w14:textId="77777777" w:rsidR="003D2996" w:rsidRPr="00E260BC" w:rsidRDefault="003D2996" w:rsidP="000E5506">
            <w:pPr>
              <w:pStyle w:val="TableHeader"/>
              <w:cnfStyle w:val="000000100000" w:firstRow="0" w:lastRow="0" w:firstColumn="0" w:lastColumn="0" w:oddVBand="0" w:evenVBand="0" w:oddHBand="1" w:evenHBand="0" w:firstRowFirstColumn="0" w:firstRowLastColumn="0" w:lastRowFirstColumn="0" w:lastRowLastColumn="0"/>
              <w:rPr>
                <w:b/>
              </w:rPr>
            </w:pPr>
            <w:r w:rsidRPr="00E260BC">
              <w:t>Ratio Deviation</w:t>
            </w:r>
          </w:p>
        </w:tc>
        <w:tc>
          <w:tcPr>
            <w:tcW w:w="1843" w:type="dxa"/>
            <w:tcBorders>
              <w:top w:val="single" w:sz="4" w:space="0" w:color="auto"/>
              <w:left w:val="single" w:sz="4" w:space="0" w:color="auto"/>
              <w:bottom w:val="single" w:sz="4" w:space="0" w:color="auto"/>
              <w:right w:val="single" w:sz="4" w:space="0" w:color="auto"/>
            </w:tcBorders>
          </w:tcPr>
          <w:p w14:paraId="557DDA96" w14:textId="77777777" w:rsidR="003D2996" w:rsidRPr="00E260BC" w:rsidRDefault="003D2996" w:rsidP="000E5506">
            <w:pPr>
              <w:pStyle w:val="TableHeader"/>
              <w:cnfStyle w:val="000000100000" w:firstRow="0" w:lastRow="0" w:firstColumn="0" w:lastColumn="0" w:oddVBand="0" w:evenVBand="0" w:oddHBand="1" w:evenHBand="0" w:firstRowFirstColumn="0" w:firstRowLastColumn="0" w:lastRowFirstColumn="0" w:lastRowLastColumn="0"/>
              <w:rPr>
                <w:b/>
              </w:rPr>
            </w:pPr>
            <w:r w:rsidRPr="00E260BC">
              <w:t>Number of Councillors</w:t>
            </w:r>
          </w:p>
        </w:tc>
        <w:tc>
          <w:tcPr>
            <w:tcW w:w="1888" w:type="dxa"/>
            <w:tcBorders>
              <w:top w:val="single" w:sz="4" w:space="0" w:color="auto"/>
              <w:left w:val="single" w:sz="4" w:space="0" w:color="auto"/>
              <w:bottom w:val="single" w:sz="4" w:space="0" w:color="auto"/>
              <w:right w:val="single" w:sz="4" w:space="0" w:color="auto"/>
            </w:tcBorders>
          </w:tcPr>
          <w:p w14:paraId="5837952A" w14:textId="77777777" w:rsidR="003D2996" w:rsidRPr="00E260BC" w:rsidRDefault="003D2996" w:rsidP="000E5506">
            <w:pPr>
              <w:pStyle w:val="TableHeader"/>
              <w:cnfStyle w:val="000000100000" w:firstRow="0" w:lastRow="0" w:firstColumn="0" w:lastColumn="0" w:oddVBand="0" w:evenVBand="0" w:oddHBand="1" w:evenHBand="0" w:firstRowFirstColumn="0" w:firstRowLastColumn="0" w:lastRowFirstColumn="0" w:lastRowLastColumn="0"/>
              <w:rPr>
                <w:b/>
              </w:rPr>
            </w:pPr>
            <w:r w:rsidRPr="00E260BC">
              <w:t>Elector Ratios</w:t>
            </w:r>
          </w:p>
        </w:tc>
        <w:tc>
          <w:tcPr>
            <w:tcW w:w="2132" w:type="dxa"/>
            <w:tcBorders>
              <w:top w:val="single" w:sz="4" w:space="0" w:color="auto"/>
              <w:left w:val="single" w:sz="4" w:space="0" w:color="auto"/>
              <w:bottom w:val="single" w:sz="4" w:space="0" w:color="auto"/>
              <w:right w:val="single" w:sz="4" w:space="0" w:color="auto"/>
            </w:tcBorders>
          </w:tcPr>
          <w:p w14:paraId="676262F1" w14:textId="77777777" w:rsidR="003D2996" w:rsidRPr="00E260BC" w:rsidRDefault="003D2996" w:rsidP="000E5506">
            <w:pPr>
              <w:pStyle w:val="TableHeader"/>
              <w:cnfStyle w:val="000000100000" w:firstRow="0" w:lastRow="0" w:firstColumn="0" w:lastColumn="0" w:oddVBand="0" w:evenVBand="0" w:oddHBand="1" w:evenHBand="0" w:firstRowFirstColumn="0" w:firstRowLastColumn="0" w:lastRowFirstColumn="0" w:lastRowLastColumn="0"/>
              <w:rPr>
                <w:b/>
              </w:rPr>
            </w:pPr>
            <w:r w:rsidRPr="00E260BC">
              <w:t>Ratio Deviation</w:t>
            </w:r>
          </w:p>
        </w:tc>
      </w:tr>
      <w:tr w:rsidR="003D2996" w:rsidRPr="00E260BC" w14:paraId="7E8CA174" w14:textId="77777777" w:rsidTr="000E5506">
        <w:trPr>
          <w:cnfStyle w:val="000000010000" w:firstRow="0" w:lastRow="0" w:firstColumn="0" w:lastColumn="0" w:oddVBand="0" w:evenVBand="0" w:oddHBand="0" w:evenHBand="1" w:firstRowFirstColumn="0" w:firstRowLastColumn="0" w:lastRowFirstColumn="0" w:lastRowLastColumn="0"/>
          <w:trHeight w:val="460"/>
        </w:trPr>
        <w:tc>
          <w:tcPr>
            <w:cnfStyle w:val="001000000000" w:firstRow="0" w:lastRow="0" w:firstColumn="1" w:lastColumn="0" w:oddVBand="0" w:evenVBand="0" w:oddHBand="0" w:evenHBand="0" w:firstRowFirstColumn="0" w:firstRowLastColumn="0" w:lastRowFirstColumn="0" w:lastRowLastColumn="0"/>
            <w:tcW w:w="1381" w:type="dxa"/>
            <w:tcBorders>
              <w:top w:val="single" w:sz="4" w:space="0" w:color="auto"/>
              <w:left w:val="single" w:sz="4" w:space="0" w:color="auto"/>
              <w:bottom w:val="single" w:sz="4" w:space="0" w:color="auto"/>
              <w:right w:val="single" w:sz="4" w:space="0" w:color="auto"/>
            </w:tcBorders>
            <w:shd w:val="clear" w:color="auto" w:fill="auto"/>
          </w:tcPr>
          <w:p w14:paraId="314A4B69" w14:textId="77777777" w:rsidR="003D2996" w:rsidRPr="00E260BC" w:rsidRDefault="003D2996" w:rsidP="000E5506">
            <w:pPr>
              <w:pStyle w:val="Tabletext"/>
            </w:pPr>
            <w:r w:rsidRPr="00E260BC">
              <w:t>West</w:t>
            </w:r>
          </w:p>
        </w:tc>
        <w:tc>
          <w:tcPr>
            <w:tcW w:w="0" w:type="auto"/>
            <w:tcBorders>
              <w:top w:val="single" w:sz="4" w:space="0" w:color="auto"/>
              <w:left w:val="single" w:sz="4" w:space="0" w:color="auto"/>
              <w:bottom w:val="single" w:sz="4" w:space="0" w:color="auto"/>
              <w:right w:val="single" w:sz="4" w:space="0" w:color="auto"/>
            </w:tcBorders>
            <w:shd w:val="clear" w:color="auto" w:fill="auto"/>
          </w:tcPr>
          <w:p w14:paraId="0A3BC028" w14:textId="77777777" w:rsidR="003D2996" w:rsidRPr="00E260BC" w:rsidRDefault="003D2996"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430</w:t>
            </w:r>
          </w:p>
        </w:tc>
        <w:tc>
          <w:tcPr>
            <w:tcW w:w="1670" w:type="dxa"/>
            <w:tcBorders>
              <w:top w:val="single" w:sz="4" w:space="0" w:color="auto"/>
              <w:left w:val="single" w:sz="4" w:space="0" w:color="auto"/>
              <w:bottom w:val="single" w:sz="4" w:space="0" w:color="auto"/>
              <w:right w:val="single" w:sz="4" w:space="0" w:color="auto"/>
            </w:tcBorders>
            <w:shd w:val="clear" w:color="auto" w:fill="auto"/>
          </w:tcPr>
          <w:p w14:paraId="31477D2C" w14:textId="77777777" w:rsidR="003D2996" w:rsidRPr="00E260BC" w:rsidRDefault="003D2996"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w:t>
            </w:r>
          </w:p>
        </w:tc>
        <w:tc>
          <w:tcPr>
            <w:tcW w:w="1985" w:type="dxa"/>
            <w:tcBorders>
              <w:top w:val="single" w:sz="4" w:space="0" w:color="auto"/>
              <w:left w:val="single" w:sz="4" w:space="0" w:color="auto"/>
              <w:bottom w:val="single" w:sz="4" w:space="0" w:color="auto"/>
              <w:right w:val="single" w:sz="4" w:space="0" w:color="auto"/>
            </w:tcBorders>
            <w:shd w:val="clear" w:color="auto" w:fill="auto"/>
          </w:tcPr>
          <w:p w14:paraId="1E99D522" w14:textId="77777777" w:rsidR="003D2996" w:rsidRPr="00E260BC" w:rsidRDefault="003D2996"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1:430</w:t>
            </w:r>
          </w:p>
        </w:tc>
        <w:tc>
          <w:tcPr>
            <w:tcW w:w="2126" w:type="dxa"/>
            <w:tcBorders>
              <w:top w:val="single" w:sz="4" w:space="0" w:color="auto"/>
              <w:left w:val="single" w:sz="4" w:space="0" w:color="auto"/>
              <w:bottom w:val="single" w:sz="4" w:space="0" w:color="auto"/>
              <w:right w:val="single" w:sz="4" w:space="0" w:color="auto"/>
            </w:tcBorders>
            <w:shd w:val="clear" w:color="auto" w:fill="auto"/>
          </w:tcPr>
          <w:p w14:paraId="0E922C28" w14:textId="77777777" w:rsidR="003D2996" w:rsidRPr="00E260BC" w:rsidRDefault="003D2996"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-50.09%</w:t>
            </w:r>
          </w:p>
        </w:tc>
        <w:tc>
          <w:tcPr>
            <w:tcW w:w="1843" w:type="dxa"/>
            <w:tcBorders>
              <w:top w:val="single" w:sz="4" w:space="0" w:color="auto"/>
              <w:left w:val="single" w:sz="4" w:space="0" w:color="auto"/>
              <w:bottom w:val="single" w:sz="4" w:space="0" w:color="auto"/>
              <w:right w:val="single" w:sz="4" w:space="0" w:color="auto"/>
            </w:tcBorders>
            <w:shd w:val="clear" w:color="auto" w:fill="auto"/>
          </w:tcPr>
          <w:p w14:paraId="18B4B3DB" w14:textId="77777777" w:rsidR="003D2996" w:rsidRPr="00E260BC" w:rsidRDefault="003D2996"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w:t>
            </w:r>
          </w:p>
        </w:tc>
        <w:tc>
          <w:tcPr>
            <w:tcW w:w="1888" w:type="dxa"/>
            <w:tcBorders>
              <w:top w:val="single" w:sz="4" w:space="0" w:color="auto"/>
              <w:left w:val="single" w:sz="4" w:space="0" w:color="auto"/>
              <w:bottom w:val="single" w:sz="4" w:space="0" w:color="auto"/>
              <w:right w:val="single" w:sz="4" w:space="0" w:color="auto"/>
            </w:tcBorders>
            <w:shd w:val="clear" w:color="auto" w:fill="auto"/>
          </w:tcPr>
          <w:p w14:paraId="67648A4F" w14:textId="77777777" w:rsidR="003D2996" w:rsidRPr="00E260BC" w:rsidRDefault="003D2996"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1:430</w:t>
            </w:r>
          </w:p>
        </w:tc>
        <w:tc>
          <w:tcPr>
            <w:tcW w:w="2132" w:type="dxa"/>
            <w:tcBorders>
              <w:top w:val="single" w:sz="4" w:space="0" w:color="auto"/>
              <w:left w:val="single" w:sz="4" w:space="0" w:color="auto"/>
              <w:bottom w:val="single" w:sz="4" w:space="0" w:color="auto"/>
              <w:right w:val="single" w:sz="4" w:space="0" w:color="auto"/>
            </w:tcBorders>
            <w:shd w:val="clear" w:color="auto" w:fill="auto"/>
          </w:tcPr>
          <w:p w14:paraId="171AE9EB" w14:textId="77777777" w:rsidR="003D2996" w:rsidRPr="00E260BC" w:rsidRDefault="003D2996"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-37.82%</w:t>
            </w:r>
          </w:p>
        </w:tc>
      </w:tr>
      <w:tr w:rsidR="003D2996" w:rsidRPr="00E260BC" w14:paraId="01258A70" w14:textId="77777777" w:rsidTr="000E5506">
        <w:trPr>
          <w:cnfStyle w:val="000000100000" w:firstRow="0" w:lastRow="0" w:firstColumn="0" w:lastColumn="0" w:oddVBand="0" w:evenVBand="0" w:oddHBand="1" w:evenHBand="0" w:firstRowFirstColumn="0" w:firstRowLastColumn="0" w:lastRowFirstColumn="0" w:lastRowLastColumn="0"/>
          <w:trHeight w:val="460"/>
        </w:trPr>
        <w:tc>
          <w:tcPr>
            <w:cnfStyle w:val="001000000000" w:firstRow="0" w:lastRow="0" w:firstColumn="1" w:lastColumn="0" w:oddVBand="0" w:evenVBand="0" w:oddHBand="0" w:evenHBand="0" w:firstRowFirstColumn="0" w:firstRowLastColumn="0" w:lastRowFirstColumn="0" w:lastRowLastColumn="0"/>
            <w:tcW w:w="1381" w:type="dxa"/>
            <w:tcBorders>
              <w:top w:val="single" w:sz="4" w:space="0" w:color="auto"/>
              <w:left w:val="single" w:sz="4" w:space="0" w:color="auto"/>
              <w:bottom w:val="single" w:sz="4" w:space="0" w:color="auto"/>
              <w:right w:val="single" w:sz="4" w:space="0" w:color="auto"/>
            </w:tcBorders>
            <w:shd w:val="clear" w:color="auto" w:fill="auto"/>
          </w:tcPr>
          <w:p w14:paraId="741ACB1C" w14:textId="77777777" w:rsidR="003D2996" w:rsidRPr="00E260BC" w:rsidRDefault="003D2996" w:rsidP="000E5506">
            <w:pPr>
              <w:pStyle w:val="Tabletext"/>
            </w:pPr>
            <w:r w:rsidRPr="00E260BC">
              <w:t>North</w:t>
            </w:r>
          </w:p>
        </w:tc>
        <w:tc>
          <w:tcPr>
            <w:tcW w:w="0" w:type="auto"/>
            <w:tcBorders>
              <w:top w:val="single" w:sz="4" w:space="0" w:color="auto"/>
              <w:left w:val="single" w:sz="4" w:space="0" w:color="auto"/>
              <w:bottom w:val="single" w:sz="4" w:space="0" w:color="auto"/>
              <w:right w:val="single" w:sz="4" w:space="0" w:color="auto"/>
            </w:tcBorders>
            <w:shd w:val="clear" w:color="auto" w:fill="auto"/>
          </w:tcPr>
          <w:p w14:paraId="42EEE7A2" w14:textId="77777777" w:rsidR="003D2996" w:rsidRPr="00E260BC" w:rsidRDefault="003D2996"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533</w:t>
            </w:r>
          </w:p>
        </w:tc>
        <w:tc>
          <w:tcPr>
            <w:tcW w:w="1670" w:type="dxa"/>
            <w:tcBorders>
              <w:top w:val="single" w:sz="4" w:space="0" w:color="auto"/>
              <w:left w:val="single" w:sz="4" w:space="0" w:color="auto"/>
              <w:bottom w:val="single" w:sz="4" w:space="0" w:color="auto"/>
              <w:right w:val="single" w:sz="4" w:space="0" w:color="auto"/>
            </w:tcBorders>
            <w:shd w:val="clear" w:color="auto" w:fill="auto"/>
          </w:tcPr>
          <w:p w14:paraId="6239126F" w14:textId="77777777" w:rsidR="003D2996" w:rsidRPr="00E260BC" w:rsidRDefault="003D2996"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2</w:t>
            </w:r>
          </w:p>
        </w:tc>
        <w:tc>
          <w:tcPr>
            <w:tcW w:w="1985" w:type="dxa"/>
            <w:tcBorders>
              <w:top w:val="single" w:sz="4" w:space="0" w:color="auto"/>
              <w:left w:val="single" w:sz="4" w:space="0" w:color="auto"/>
              <w:bottom w:val="single" w:sz="4" w:space="0" w:color="auto"/>
              <w:right w:val="single" w:sz="4" w:space="0" w:color="auto"/>
            </w:tcBorders>
            <w:shd w:val="clear" w:color="auto" w:fill="auto"/>
          </w:tcPr>
          <w:p w14:paraId="42850B55" w14:textId="77777777" w:rsidR="003D2996" w:rsidRPr="00E260BC" w:rsidRDefault="003D2996"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1:267</w:t>
            </w:r>
          </w:p>
        </w:tc>
        <w:tc>
          <w:tcPr>
            <w:tcW w:w="2126" w:type="dxa"/>
            <w:tcBorders>
              <w:top w:val="single" w:sz="4" w:space="0" w:color="auto"/>
              <w:left w:val="single" w:sz="4" w:space="0" w:color="auto"/>
              <w:bottom w:val="single" w:sz="4" w:space="0" w:color="auto"/>
              <w:right w:val="single" w:sz="4" w:space="0" w:color="auto"/>
            </w:tcBorders>
            <w:shd w:val="clear" w:color="auto" w:fill="auto"/>
          </w:tcPr>
          <w:p w14:paraId="0510A203" w14:textId="77777777" w:rsidR="003D2996" w:rsidRPr="00E260BC" w:rsidRDefault="003D2996"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+6.98%</w:t>
            </w:r>
          </w:p>
        </w:tc>
        <w:tc>
          <w:tcPr>
            <w:tcW w:w="1843" w:type="dxa"/>
            <w:tcBorders>
              <w:top w:val="single" w:sz="4" w:space="0" w:color="auto"/>
              <w:left w:val="single" w:sz="4" w:space="0" w:color="auto"/>
              <w:bottom w:val="single" w:sz="4" w:space="0" w:color="auto"/>
              <w:right w:val="single" w:sz="4" w:space="0" w:color="auto"/>
            </w:tcBorders>
            <w:shd w:val="clear" w:color="auto" w:fill="auto"/>
          </w:tcPr>
          <w:p w14:paraId="6A23F04E" w14:textId="77777777" w:rsidR="003D2996" w:rsidRPr="00E260BC" w:rsidRDefault="003D2996"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2</w:t>
            </w:r>
          </w:p>
        </w:tc>
        <w:tc>
          <w:tcPr>
            <w:tcW w:w="1888" w:type="dxa"/>
            <w:tcBorders>
              <w:top w:val="single" w:sz="4" w:space="0" w:color="auto"/>
              <w:left w:val="single" w:sz="4" w:space="0" w:color="auto"/>
              <w:bottom w:val="single" w:sz="4" w:space="0" w:color="auto"/>
              <w:right w:val="single" w:sz="4" w:space="0" w:color="auto"/>
            </w:tcBorders>
            <w:shd w:val="clear" w:color="auto" w:fill="auto"/>
          </w:tcPr>
          <w:p w14:paraId="7FC6C868" w14:textId="77777777" w:rsidR="003D2996" w:rsidRPr="00E260BC" w:rsidRDefault="003D2996"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1:266</w:t>
            </w:r>
          </w:p>
        </w:tc>
        <w:tc>
          <w:tcPr>
            <w:tcW w:w="2132" w:type="dxa"/>
            <w:tcBorders>
              <w:top w:val="single" w:sz="4" w:space="0" w:color="auto"/>
              <w:left w:val="single" w:sz="4" w:space="0" w:color="auto"/>
              <w:bottom w:val="single" w:sz="4" w:space="0" w:color="auto"/>
              <w:right w:val="single" w:sz="4" w:space="0" w:color="auto"/>
            </w:tcBorders>
            <w:shd w:val="clear" w:color="auto" w:fill="auto"/>
          </w:tcPr>
          <w:p w14:paraId="08034974" w14:textId="77777777" w:rsidR="003D2996" w:rsidRPr="00E260BC" w:rsidRDefault="003D2996"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14.74%</w:t>
            </w:r>
          </w:p>
        </w:tc>
      </w:tr>
      <w:tr w:rsidR="003D2996" w:rsidRPr="00E260BC" w14:paraId="41DC3364" w14:textId="77777777" w:rsidTr="000E5506">
        <w:trPr>
          <w:cnfStyle w:val="000000010000" w:firstRow="0" w:lastRow="0" w:firstColumn="0" w:lastColumn="0" w:oddVBand="0" w:evenVBand="0" w:oddHBand="0" w:evenHBand="1" w:firstRowFirstColumn="0" w:firstRowLastColumn="0" w:lastRowFirstColumn="0" w:lastRowLastColumn="0"/>
          <w:trHeight w:val="460"/>
        </w:trPr>
        <w:tc>
          <w:tcPr>
            <w:cnfStyle w:val="001000000000" w:firstRow="0" w:lastRow="0" w:firstColumn="1" w:lastColumn="0" w:oddVBand="0" w:evenVBand="0" w:oddHBand="0" w:evenHBand="0" w:firstRowFirstColumn="0" w:firstRowLastColumn="0" w:lastRowFirstColumn="0" w:lastRowLastColumn="0"/>
            <w:tcW w:w="1381" w:type="dxa"/>
            <w:tcBorders>
              <w:top w:val="single" w:sz="4" w:space="0" w:color="auto"/>
              <w:left w:val="single" w:sz="4" w:space="0" w:color="auto"/>
              <w:bottom w:val="single" w:sz="4" w:space="0" w:color="auto"/>
              <w:right w:val="single" w:sz="4" w:space="0" w:color="auto"/>
            </w:tcBorders>
            <w:shd w:val="clear" w:color="auto" w:fill="auto"/>
          </w:tcPr>
          <w:p w14:paraId="183C8D02" w14:textId="77777777" w:rsidR="003D2996" w:rsidRPr="00E260BC" w:rsidRDefault="003D2996" w:rsidP="000E5506">
            <w:pPr>
              <w:pStyle w:val="Tabletext"/>
            </w:pPr>
            <w:r w:rsidRPr="00E260BC">
              <w:t>East</w:t>
            </w:r>
          </w:p>
        </w:tc>
        <w:tc>
          <w:tcPr>
            <w:tcW w:w="0" w:type="auto"/>
            <w:tcBorders>
              <w:top w:val="single" w:sz="4" w:space="0" w:color="auto"/>
              <w:left w:val="single" w:sz="4" w:space="0" w:color="auto"/>
              <w:bottom w:val="single" w:sz="4" w:space="0" w:color="auto"/>
              <w:right w:val="single" w:sz="4" w:space="0" w:color="auto"/>
            </w:tcBorders>
            <w:shd w:val="clear" w:color="auto" w:fill="auto"/>
          </w:tcPr>
          <w:p w14:paraId="65FA408B" w14:textId="77777777" w:rsidR="003D2996" w:rsidRPr="00E260BC" w:rsidRDefault="003D2996"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390</w:t>
            </w:r>
          </w:p>
        </w:tc>
        <w:tc>
          <w:tcPr>
            <w:tcW w:w="1670" w:type="dxa"/>
            <w:tcBorders>
              <w:top w:val="single" w:sz="4" w:space="0" w:color="auto"/>
              <w:left w:val="single" w:sz="4" w:space="0" w:color="auto"/>
              <w:bottom w:val="single" w:sz="4" w:space="0" w:color="auto"/>
              <w:right w:val="single" w:sz="4" w:space="0" w:color="auto"/>
            </w:tcBorders>
            <w:shd w:val="clear" w:color="auto" w:fill="auto"/>
          </w:tcPr>
          <w:p w14:paraId="4C8B1064" w14:textId="77777777" w:rsidR="003D2996" w:rsidRPr="00E260BC" w:rsidRDefault="003D2996"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w:t>
            </w:r>
          </w:p>
        </w:tc>
        <w:tc>
          <w:tcPr>
            <w:tcW w:w="1985" w:type="dxa"/>
            <w:tcBorders>
              <w:top w:val="single" w:sz="4" w:space="0" w:color="auto"/>
              <w:left w:val="single" w:sz="4" w:space="0" w:color="auto"/>
              <w:bottom w:val="single" w:sz="4" w:space="0" w:color="auto"/>
              <w:right w:val="single" w:sz="4" w:space="0" w:color="auto"/>
            </w:tcBorders>
            <w:shd w:val="clear" w:color="auto" w:fill="auto"/>
          </w:tcPr>
          <w:p w14:paraId="0E00A01A" w14:textId="77777777" w:rsidR="003D2996" w:rsidRPr="00E260BC" w:rsidRDefault="003D2996"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1:390</w:t>
            </w:r>
          </w:p>
        </w:tc>
        <w:tc>
          <w:tcPr>
            <w:tcW w:w="2126" w:type="dxa"/>
            <w:tcBorders>
              <w:top w:val="single" w:sz="4" w:space="0" w:color="auto"/>
              <w:left w:val="single" w:sz="4" w:space="0" w:color="auto"/>
              <w:bottom w:val="single" w:sz="4" w:space="0" w:color="auto"/>
              <w:right w:val="single" w:sz="4" w:space="0" w:color="auto"/>
            </w:tcBorders>
            <w:shd w:val="clear" w:color="auto" w:fill="auto"/>
          </w:tcPr>
          <w:p w14:paraId="490ABBC5" w14:textId="77777777" w:rsidR="003D2996" w:rsidRPr="00E260BC" w:rsidRDefault="003D2996"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-36.13%</w:t>
            </w:r>
          </w:p>
        </w:tc>
        <w:tc>
          <w:tcPr>
            <w:tcW w:w="1843" w:type="dxa"/>
            <w:tcBorders>
              <w:top w:val="single" w:sz="4" w:space="0" w:color="auto"/>
              <w:left w:val="single" w:sz="4" w:space="0" w:color="auto"/>
              <w:bottom w:val="single" w:sz="4" w:space="0" w:color="auto"/>
              <w:right w:val="single" w:sz="4" w:space="0" w:color="auto"/>
            </w:tcBorders>
            <w:shd w:val="clear" w:color="auto" w:fill="auto"/>
          </w:tcPr>
          <w:p w14:paraId="3BD2427E" w14:textId="77777777" w:rsidR="003D2996" w:rsidRPr="00E260BC" w:rsidRDefault="003D2996"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w:t>
            </w:r>
          </w:p>
        </w:tc>
        <w:tc>
          <w:tcPr>
            <w:tcW w:w="1888" w:type="dxa"/>
            <w:tcBorders>
              <w:top w:val="single" w:sz="4" w:space="0" w:color="auto"/>
              <w:left w:val="single" w:sz="4" w:space="0" w:color="auto"/>
              <w:bottom w:val="single" w:sz="4" w:space="0" w:color="auto"/>
              <w:right w:val="single" w:sz="4" w:space="0" w:color="auto"/>
            </w:tcBorders>
            <w:shd w:val="clear" w:color="auto" w:fill="auto"/>
          </w:tcPr>
          <w:p w14:paraId="0C4DB205" w14:textId="77777777" w:rsidR="003D2996" w:rsidRPr="00E260BC" w:rsidRDefault="003D2996"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1:390</w:t>
            </w:r>
          </w:p>
        </w:tc>
        <w:tc>
          <w:tcPr>
            <w:tcW w:w="2132" w:type="dxa"/>
            <w:tcBorders>
              <w:top w:val="single" w:sz="4" w:space="0" w:color="auto"/>
              <w:left w:val="single" w:sz="4" w:space="0" w:color="auto"/>
              <w:bottom w:val="single" w:sz="4" w:space="0" w:color="auto"/>
              <w:right w:val="single" w:sz="4" w:space="0" w:color="auto"/>
            </w:tcBorders>
            <w:shd w:val="clear" w:color="auto" w:fill="auto"/>
          </w:tcPr>
          <w:p w14:paraId="1BB31FEB" w14:textId="77777777" w:rsidR="003D2996" w:rsidRPr="00E260BC" w:rsidRDefault="003D2996"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-25.00%</w:t>
            </w:r>
          </w:p>
        </w:tc>
      </w:tr>
      <w:tr w:rsidR="003D2996" w:rsidRPr="00E260BC" w14:paraId="2C4230A1" w14:textId="77777777" w:rsidTr="000E5506">
        <w:trPr>
          <w:cnfStyle w:val="000000100000" w:firstRow="0" w:lastRow="0" w:firstColumn="0" w:lastColumn="0" w:oddVBand="0" w:evenVBand="0" w:oddHBand="1" w:evenHBand="0" w:firstRowFirstColumn="0" w:firstRowLastColumn="0" w:lastRowFirstColumn="0" w:lastRowLastColumn="0"/>
          <w:trHeight w:val="460"/>
        </w:trPr>
        <w:tc>
          <w:tcPr>
            <w:cnfStyle w:val="001000000000" w:firstRow="0" w:lastRow="0" w:firstColumn="1" w:lastColumn="0" w:oddVBand="0" w:evenVBand="0" w:oddHBand="0" w:evenHBand="0" w:firstRowFirstColumn="0" w:firstRowLastColumn="0" w:lastRowFirstColumn="0" w:lastRowLastColumn="0"/>
            <w:tcW w:w="1381" w:type="dxa"/>
            <w:tcBorders>
              <w:top w:val="single" w:sz="4" w:space="0" w:color="auto"/>
              <w:left w:val="single" w:sz="4" w:space="0" w:color="auto"/>
              <w:bottom w:val="single" w:sz="4" w:space="0" w:color="auto"/>
              <w:right w:val="single" w:sz="4" w:space="0" w:color="auto"/>
            </w:tcBorders>
            <w:shd w:val="clear" w:color="auto" w:fill="auto"/>
          </w:tcPr>
          <w:p w14:paraId="37AC65EF" w14:textId="77777777" w:rsidR="003D2996" w:rsidRPr="00E260BC" w:rsidRDefault="003D2996" w:rsidP="000E5506">
            <w:pPr>
              <w:pStyle w:val="Tabletext"/>
            </w:pPr>
            <w:r w:rsidRPr="00E260BC">
              <w:t>South West</w:t>
            </w:r>
          </w:p>
        </w:tc>
        <w:tc>
          <w:tcPr>
            <w:tcW w:w="0" w:type="auto"/>
            <w:tcBorders>
              <w:top w:val="single" w:sz="4" w:space="0" w:color="auto"/>
              <w:left w:val="single" w:sz="4" w:space="0" w:color="auto"/>
              <w:bottom w:val="single" w:sz="4" w:space="0" w:color="auto"/>
              <w:right w:val="single" w:sz="4" w:space="0" w:color="auto"/>
            </w:tcBorders>
            <w:shd w:val="clear" w:color="auto" w:fill="auto"/>
          </w:tcPr>
          <w:p w14:paraId="6BCF5D29" w14:textId="77777777" w:rsidR="003D2996" w:rsidRPr="00E260BC" w:rsidRDefault="003D2996"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2,085</w:t>
            </w:r>
          </w:p>
        </w:tc>
        <w:tc>
          <w:tcPr>
            <w:tcW w:w="1670" w:type="dxa"/>
            <w:tcBorders>
              <w:top w:val="single" w:sz="4" w:space="0" w:color="auto"/>
              <w:left w:val="single" w:sz="4" w:space="0" w:color="auto"/>
              <w:bottom w:val="single" w:sz="4" w:space="0" w:color="auto"/>
              <w:right w:val="single" w:sz="4" w:space="0" w:color="auto"/>
            </w:tcBorders>
            <w:shd w:val="clear" w:color="auto" w:fill="auto"/>
          </w:tcPr>
          <w:p w14:paraId="0D35D7D9" w14:textId="77777777" w:rsidR="003D2996" w:rsidRPr="00E260BC" w:rsidRDefault="003D2996"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8</w:t>
            </w:r>
          </w:p>
        </w:tc>
        <w:tc>
          <w:tcPr>
            <w:tcW w:w="1985" w:type="dxa"/>
            <w:tcBorders>
              <w:top w:val="single" w:sz="4" w:space="0" w:color="auto"/>
              <w:left w:val="single" w:sz="4" w:space="0" w:color="auto"/>
              <w:bottom w:val="single" w:sz="4" w:space="0" w:color="auto"/>
              <w:right w:val="single" w:sz="4" w:space="0" w:color="auto"/>
            </w:tcBorders>
            <w:shd w:val="clear" w:color="auto" w:fill="auto"/>
          </w:tcPr>
          <w:p w14:paraId="65A64D50" w14:textId="77777777" w:rsidR="003D2996" w:rsidRPr="00E260BC" w:rsidRDefault="003D2996"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1:261</w:t>
            </w:r>
          </w:p>
        </w:tc>
        <w:tc>
          <w:tcPr>
            <w:tcW w:w="2126" w:type="dxa"/>
            <w:tcBorders>
              <w:top w:val="single" w:sz="4" w:space="0" w:color="auto"/>
              <w:left w:val="single" w:sz="4" w:space="0" w:color="auto"/>
              <w:bottom w:val="single" w:sz="4" w:space="0" w:color="auto"/>
              <w:right w:val="single" w:sz="4" w:space="0" w:color="auto"/>
            </w:tcBorders>
            <w:shd w:val="clear" w:color="auto" w:fill="auto"/>
          </w:tcPr>
          <w:p w14:paraId="37F0D9B8" w14:textId="77777777" w:rsidR="003D2996" w:rsidRPr="00E260BC" w:rsidRDefault="003D2996"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+9.03%</w:t>
            </w:r>
          </w:p>
        </w:tc>
        <w:tc>
          <w:tcPr>
            <w:tcW w:w="1843" w:type="dxa"/>
            <w:tcBorders>
              <w:top w:val="single" w:sz="4" w:space="0" w:color="auto"/>
              <w:left w:val="single" w:sz="4" w:space="0" w:color="auto"/>
              <w:bottom w:val="single" w:sz="4" w:space="0" w:color="auto"/>
              <w:right w:val="single" w:sz="4" w:space="0" w:color="auto"/>
            </w:tcBorders>
            <w:shd w:val="clear" w:color="auto" w:fill="auto"/>
          </w:tcPr>
          <w:p w14:paraId="2DDD31A6" w14:textId="77777777" w:rsidR="003D2996" w:rsidRPr="00E260BC" w:rsidRDefault="003D2996"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7</w:t>
            </w:r>
          </w:p>
        </w:tc>
        <w:tc>
          <w:tcPr>
            <w:tcW w:w="1888" w:type="dxa"/>
            <w:tcBorders>
              <w:top w:val="single" w:sz="4" w:space="0" w:color="auto"/>
              <w:left w:val="single" w:sz="4" w:space="0" w:color="auto"/>
              <w:bottom w:val="single" w:sz="4" w:space="0" w:color="auto"/>
              <w:right w:val="single" w:sz="4" w:space="0" w:color="auto"/>
            </w:tcBorders>
            <w:shd w:val="clear" w:color="auto" w:fill="auto"/>
          </w:tcPr>
          <w:p w14:paraId="19C683ED" w14:textId="77777777" w:rsidR="003D2996" w:rsidRPr="00E260BC" w:rsidRDefault="003D2996"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1:298</w:t>
            </w:r>
          </w:p>
        </w:tc>
        <w:tc>
          <w:tcPr>
            <w:tcW w:w="2132" w:type="dxa"/>
            <w:tcBorders>
              <w:top w:val="single" w:sz="4" w:space="0" w:color="auto"/>
              <w:left w:val="single" w:sz="4" w:space="0" w:color="auto"/>
              <w:bottom w:val="single" w:sz="4" w:space="0" w:color="auto"/>
              <w:right w:val="single" w:sz="4" w:space="0" w:color="auto"/>
            </w:tcBorders>
            <w:shd w:val="clear" w:color="auto" w:fill="auto"/>
          </w:tcPr>
          <w:p w14:paraId="6FBFCDAC" w14:textId="77777777" w:rsidR="003D2996" w:rsidRPr="00E260BC" w:rsidRDefault="003D2996"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4.48%</w:t>
            </w:r>
          </w:p>
        </w:tc>
      </w:tr>
      <w:tr w:rsidR="003D2996" w:rsidRPr="00E260BC" w14:paraId="3341414D" w14:textId="77777777" w:rsidTr="000E5506">
        <w:trPr>
          <w:cnfStyle w:val="010000000000" w:firstRow="0" w:lastRow="1" w:firstColumn="0" w:lastColumn="0" w:oddVBand="0" w:evenVBand="0" w:oddHBand="0" w:evenHBand="0" w:firstRowFirstColumn="0" w:firstRowLastColumn="0" w:lastRowFirstColumn="0" w:lastRowLastColumn="0"/>
          <w:trHeight w:val="460"/>
        </w:trPr>
        <w:tc>
          <w:tcPr>
            <w:cnfStyle w:val="001000000000" w:firstRow="0" w:lastRow="0" w:firstColumn="1" w:lastColumn="0" w:oddVBand="0" w:evenVBand="0" w:oddHBand="0" w:evenHBand="0" w:firstRowFirstColumn="0" w:firstRowLastColumn="0" w:lastRowFirstColumn="0" w:lastRowLastColumn="0"/>
            <w:tcW w:w="1381" w:type="dxa"/>
            <w:tcBorders>
              <w:top w:val="single" w:sz="4" w:space="0" w:color="auto"/>
            </w:tcBorders>
            <w:vAlign w:val="bottom"/>
          </w:tcPr>
          <w:p w14:paraId="02504EC2" w14:textId="77777777" w:rsidR="003D2996" w:rsidRPr="00E260BC" w:rsidRDefault="003D2996" w:rsidP="000E5506">
            <w:pPr>
              <w:pStyle w:val="Tabletext-bold"/>
              <w:spacing w:before="0"/>
            </w:pPr>
            <w:r w:rsidRPr="00E260BC">
              <w:t>Total</w:t>
            </w:r>
          </w:p>
        </w:tc>
        <w:tc>
          <w:tcPr>
            <w:tcW w:w="0" w:type="auto"/>
            <w:tcBorders>
              <w:top w:val="single" w:sz="4" w:space="0" w:color="auto"/>
            </w:tcBorders>
            <w:vAlign w:val="bottom"/>
          </w:tcPr>
          <w:p w14:paraId="5DEA19C7" w14:textId="77777777" w:rsidR="003D2996" w:rsidRPr="00E260BC" w:rsidRDefault="003D2996" w:rsidP="000E5506">
            <w:pPr>
              <w:pStyle w:val="TableFigure-bold"/>
              <w:spacing w:before="0"/>
              <w:jc w:val="center"/>
              <w:cnfStyle w:val="010000000000" w:firstRow="0" w:lastRow="1" w:firstColumn="0" w:lastColumn="0" w:oddVBand="0" w:evenVBand="0" w:oddHBand="0" w:evenHBand="0" w:firstRowFirstColumn="0" w:firstRowLastColumn="0" w:lastRowFirstColumn="0" w:lastRowLastColumn="0"/>
            </w:pPr>
            <w:r w:rsidRPr="00E260BC">
              <w:t>3,438</w:t>
            </w:r>
          </w:p>
        </w:tc>
        <w:tc>
          <w:tcPr>
            <w:tcW w:w="1670" w:type="dxa"/>
            <w:tcBorders>
              <w:top w:val="single" w:sz="4" w:space="0" w:color="auto"/>
            </w:tcBorders>
            <w:vAlign w:val="bottom"/>
          </w:tcPr>
          <w:p w14:paraId="78EBD510" w14:textId="77777777" w:rsidR="003D2996" w:rsidRPr="00E260BC" w:rsidRDefault="003D2996" w:rsidP="000E5506">
            <w:pPr>
              <w:pStyle w:val="TableFigure-bold"/>
              <w:spacing w:before="0"/>
              <w:jc w:val="center"/>
              <w:cnfStyle w:val="010000000000" w:firstRow="0" w:lastRow="1" w:firstColumn="0" w:lastColumn="0" w:oddVBand="0" w:evenVBand="0" w:oddHBand="0" w:evenHBand="0" w:firstRowFirstColumn="0" w:firstRowLastColumn="0" w:lastRowFirstColumn="0" w:lastRowLastColumn="0"/>
            </w:pPr>
            <w:r w:rsidRPr="00E260BC">
              <w:t>12</w:t>
            </w:r>
          </w:p>
        </w:tc>
        <w:tc>
          <w:tcPr>
            <w:tcW w:w="1985" w:type="dxa"/>
            <w:tcBorders>
              <w:top w:val="single" w:sz="4" w:space="0" w:color="auto"/>
            </w:tcBorders>
            <w:vAlign w:val="bottom"/>
          </w:tcPr>
          <w:p w14:paraId="0A59BBA1" w14:textId="77777777" w:rsidR="003D2996" w:rsidRPr="00E260BC" w:rsidRDefault="003D2996" w:rsidP="000E5506">
            <w:pPr>
              <w:pStyle w:val="TableFigure-bold"/>
              <w:spacing w:before="0"/>
              <w:jc w:val="center"/>
              <w:cnfStyle w:val="010000000000" w:firstRow="0" w:lastRow="1" w:firstColumn="0" w:lastColumn="0" w:oddVBand="0" w:evenVBand="0" w:oddHBand="0" w:evenHBand="0" w:firstRowFirstColumn="0" w:firstRowLastColumn="0" w:lastRowFirstColumn="0" w:lastRowLastColumn="0"/>
            </w:pPr>
            <w:r w:rsidRPr="00E260BC">
              <w:t>1:287</w:t>
            </w:r>
          </w:p>
        </w:tc>
        <w:tc>
          <w:tcPr>
            <w:tcW w:w="2126" w:type="dxa"/>
            <w:tcBorders>
              <w:top w:val="single" w:sz="4" w:space="0" w:color="auto"/>
            </w:tcBorders>
            <w:vAlign w:val="bottom"/>
          </w:tcPr>
          <w:p w14:paraId="2F7FC9DC" w14:textId="77777777" w:rsidR="003D2996" w:rsidRPr="00E260BC" w:rsidRDefault="003D2996" w:rsidP="000E5506">
            <w:pPr>
              <w:pStyle w:val="Table-NA"/>
              <w:spacing w:before="0"/>
              <w:jc w:val="center"/>
              <w:cnfStyle w:val="010000000000" w:firstRow="0" w:lastRow="1" w:firstColumn="0" w:lastColumn="0" w:oddVBand="0" w:evenVBand="0" w:oddHBand="0" w:evenHBand="0" w:firstRowFirstColumn="0" w:firstRowLastColumn="0" w:lastRowFirstColumn="0" w:lastRowLastColumn="0"/>
              <w:rPr>
                <w:sz w:val="22"/>
                <w:szCs w:val="22"/>
              </w:rPr>
            </w:pPr>
            <w:r w:rsidRPr="00E260BC">
              <w:rPr>
                <w:sz w:val="22"/>
                <w:szCs w:val="22"/>
              </w:rPr>
              <w:t>Not applicable</w:t>
            </w:r>
          </w:p>
        </w:tc>
        <w:tc>
          <w:tcPr>
            <w:tcW w:w="1843" w:type="dxa"/>
            <w:tcBorders>
              <w:top w:val="single" w:sz="4" w:space="0" w:color="auto"/>
            </w:tcBorders>
            <w:vAlign w:val="bottom"/>
          </w:tcPr>
          <w:p w14:paraId="546FC381" w14:textId="77777777" w:rsidR="003D2996" w:rsidRPr="00E260BC" w:rsidRDefault="003D2996" w:rsidP="000E5506">
            <w:pPr>
              <w:pStyle w:val="TableFigure-bold"/>
              <w:spacing w:before="0"/>
              <w:jc w:val="center"/>
              <w:cnfStyle w:val="010000000000" w:firstRow="0" w:lastRow="1" w:firstColumn="0" w:lastColumn="0" w:oddVBand="0" w:evenVBand="0" w:oddHBand="0" w:evenHBand="0" w:firstRowFirstColumn="0" w:firstRowLastColumn="0" w:lastRowFirstColumn="0" w:lastRowLastColumn="0"/>
            </w:pPr>
            <w:r w:rsidRPr="00E260BC">
              <w:t>11</w:t>
            </w:r>
          </w:p>
        </w:tc>
        <w:tc>
          <w:tcPr>
            <w:tcW w:w="1888" w:type="dxa"/>
            <w:tcBorders>
              <w:top w:val="single" w:sz="4" w:space="0" w:color="auto"/>
            </w:tcBorders>
            <w:vAlign w:val="bottom"/>
          </w:tcPr>
          <w:p w14:paraId="5EAC09BF" w14:textId="77777777" w:rsidR="003D2996" w:rsidRPr="00E260BC" w:rsidRDefault="003D2996" w:rsidP="000E5506">
            <w:pPr>
              <w:pStyle w:val="TableFigure-bold"/>
              <w:spacing w:before="0"/>
              <w:jc w:val="center"/>
              <w:cnfStyle w:val="010000000000" w:firstRow="0" w:lastRow="1" w:firstColumn="0" w:lastColumn="0" w:oddVBand="0" w:evenVBand="0" w:oddHBand="0" w:evenHBand="0" w:firstRowFirstColumn="0" w:firstRowLastColumn="0" w:lastRowFirstColumn="0" w:lastRowLastColumn="0"/>
            </w:pPr>
            <w:r w:rsidRPr="00E260BC">
              <w:t>1:312</w:t>
            </w:r>
          </w:p>
        </w:tc>
        <w:tc>
          <w:tcPr>
            <w:tcW w:w="2132" w:type="dxa"/>
            <w:tcBorders>
              <w:top w:val="single" w:sz="4" w:space="0" w:color="auto"/>
            </w:tcBorders>
            <w:vAlign w:val="bottom"/>
          </w:tcPr>
          <w:p w14:paraId="08FED515" w14:textId="77777777" w:rsidR="003D2996" w:rsidRPr="00E260BC" w:rsidRDefault="003D2996" w:rsidP="000E5506">
            <w:pPr>
              <w:pStyle w:val="Table-NA"/>
              <w:spacing w:before="0"/>
              <w:jc w:val="center"/>
              <w:cnfStyle w:val="010000000000" w:firstRow="0" w:lastRow="1" w:firstColumn="0" w:lastColumn="0" w:oddVBand="0" w:evenVBand="0" w:oddHBand="0" w:evenHBand="0" w:firstRowFirstColumn="0" w:firstRowLastColumn="0" w:lastRowFirstColumn="0" w:lastRowLastColumn="0"/>
              <w:rPr>
                <w:sz w:val="22"/>
                <w:szCs w:val="22"/>
              </w:rPr>
            </w:pPr>
            <w:r w:rsidRPr="00E260BC">
              <w:rPr>
                <w:sz w:val="22"/>
                <w:szCs w:val="22"/>
              </w:rPr>
              <w:t>Not applicable</w:t>
            </w:r>
          </w:p>
        </w:tc>
      </w:tr>
    </w:tbl>
    <w:p w14:paraId="7045C3A3" w14:textId="77777777" w:rsidR="003D2996" w:rsidRDefault="003D2996" w:rsidP="00D9122C">
      <w:pPr>
        <w:pStyle w:val="BodyText"/>
        <w:spacing w:before="120"/>
        <w:sectPr w:rsidR="003D2996" w:rsidSect="004A4412">
          <w:pgSz w:w="16840" w:h="11900" w:orient="landscape" w:code="9"/>
          <w:pgMar w:top="1134" w:right="1985" w:bottom="1134" w:left="1134" w:header="567" w:footer="145" w:gutter="0"/>
          <w:cols w:space="567"/>
          <w:docGrid w:linePitch="326"/>
        </w:sectPr>
      </w:pPr>
    </w:p>
    <w:p w14:paraId="0274D084" w14:textId="77777777" w:rsidR="00345044" w:rsidRPr="00345044" w:rsidRDefault="00345044" w:rsidP="007861C2">
      <w:pPr>
        <w:pStyle w:val="AttachmentHeading"/>
      </w:pPr>
      <w:r w:rsidRPr="00345044">
        <w:lastRenderedPageBreak/>
        <w:t>Table: Shire of Bottlebrush – Option 3 – councillor to elector ratios if four new wards are created with 10 and 9 offices of councillor</w:t>
      </w:r>
    </w:p>
    <w:tbl>
      <w:tblPr>
        <w:tblStyle w:val="TableLightGreen-NoTotal"/>
        <w:tblW w:w="14640" w:type="dxa"/>
        <w:tblInd w:w="8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Caption w:val="Shire of Bottlebrush – Option 3 – councillor to elector ratios if four new wards are created with 10 and 9 offices of councillor"/>
        <w:tblDescription w:val="Shire of Bottlebrush – Option 3 – councillor to elector ratios if four new wards are created with 10 and 9 offices of councillor"/>
      </w:tblPr>
      <w:tblGrid>
        <w:gridCol w:w="1445"/>
        <w:gridCol w:w="1353"/>
        <w:gridCol w:w="1630"/>
        <w:gridCol w:w="1984"/>
        <w:gridCol w:w="2126"/>
        <w:gridCol w:w="1843"/>
        <w:gridCol w:w="1974"/>
        <w:gridCol w:w="2285"/>
      </w:tblGrid>
      <w:tr w:rsidR="00345044" w:rsidRPr="00E260BC" w14:paraId="33ED120E" w14:textId="77777777" w:rsidTr="00345044">
        <w:trPr>
          <w:cnfStyle w:val="100000000000" w:firstRow="1" w:lastRow="0" w:firstColumn="0" w:lastColumn="0" w:oddVBand="0" w:evenVBand="0" w:oddHBand="0" w:evenHBand="0" w:firstRowFirstColumn="0" w:firstRowLastColumn="0" w:lastRowFirstColumn="0" w:lastRowLastColumn="0"/>
          <w:trHeight w:val="436"/>
        </w:trPr>
        <w:tc>
          <w:tcPr>
            <w:cnfStyle w:val="001000000000" w:firstRow="0" w:lastRow="0" w:firstColumn="1" w:lastColumn="0" w:oddVBand="0" w:evenVBand="0" w:oddHBand="0" w:evenHBand="0" w:firstRowFirstColumn="0" w:firstRowLastColumn="0" w:lastRowFirstColumn="0" w:lastRowLastColumn="0"/>
            <w:tcW w:w="1445" w:type="dxa"/>
            <w:vMerge w:val="restar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566FFF11" w14:textId="77777777" w:rsidR="00345044" w:rsidRPr="00E260BC" w:rsidRDefault="00345044" w:rsidP="001D6BB4">
            <w:pPr>
              <w:pStyle w:val="TableHeader"/>
              <w:jc w:val="center"/>
            </w:pPr>
            <w:r w:rsidRPr="00E260BC">
              <w:t>Ward</w:t>
            </w:r>
          </w:p>
        </w:tc>
        <w:tc>
          <w:tcPr>
            <w:tcW w:w="0" w:type="auto"/>
            <w:vMerge w:val="restar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219901FA" w14:textId="77777777" w:rsidR="00345044" w:rsidRPr="00E260BC" w:rsidRDefault="00345044" w:rsidP="001D6BB4">
            <w:pPr>
              <w:pStyle w:val="TableHeader"/>
              <w:jc w:val="center"/>
              <w:cnfStyle w:val="100000000000" w:firstRow="1" w:lastRow="0" w:firstColumn="0" w:lastColumn="0" w:oddVBand="0" w:evenVBand="0" w:oddHBand="0" w:evenHBand="0" w:firstRowFirstColumn="0" w:firstRowLastColumn="0" w:lastRowFirstColumn="0" w:lastRowLastColumn="0"/>
            </w:pPr>
            <w:r w:rsidRPr="00E260BC">
              <w:t xml:space="preserve">Number </w:t>
            </w:r>
            <w:r w:rsidRPr="00E260BC">
              <w:br w:type="textWrapping" w:clear="all"/>
              <w:t>of Electors</w:t>
            </w:r>
          </w:p>
        </w:tc>
        <w:tc>
          <w:tcPr>
            <w:tcW w:w="5740" w:type="dxa"/>
            <w:gridSpan w:val="3"/>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05ED934A" w14:textId="77777777" w:rsidR="00345044" w:rsidRPr="00E260BC" w:rsidRDefault="00345044" w:rsidP="001D6BB4">
            <w:pPr>
              <w:pStyle w:val="TableHeader"/>
              <w:jc w:val="center"/>
              <w:cnfStyle w:val="100000000000" w:firstRow="1" w:lastRow="0" w:firstColumn="0" w:lastColumn="0" w:oddVBand="0" w:evenVBand="0" w:oddHBand="0" w:evenHBand="0" w:firstRowFirstColumn="0" w:firstRowLastColumn="0" w:lastRowFirstColumn="0" w:lastRowLastColumn="0"/>
            </w:pPr>
            <w:r>
              <w:t>10</w:t>
            </w:r>
            <w:r w:rsidRPr="00E260BC">
              <w:t xml:space="preserve"> Member Council</w:t>
            </w:r>
          </w:p>
        </w:tc>
        <w:tc>
          <w:tcPr>
            <w:tcW w:w="6102" w:type="dxa"/>
            <w:gridSpan w:val="3"/>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06382B98" w14:textId="77777777" w:rsidR="00345044" w:rsidRPr="00E260BC" w:rsidRDefault="00345044" w:rsidP="001D6BB4">
            <w:pPr>
              <w:pStyle w:val="TableHeader"/>
              <w:jc w:val="center"/>
              <w:cnfStyle w:val="100000000000" w:firstRow="1" w:lastRow="0" w:firstColumn="0" w:lastColumn="0" w:oddVBand="0" w:evenVBand="0" w:oddHBand="0" w:evenHBand="0" w:firstRowFirstColumn="0" w:firstRowLastColumn="0" w:lastRowFirstColumn="0" w:lastRowLastColumn="0"/>
            </w:pPr>
            <w:r>
              <w:t>9</w:t>
            </w:r>
            <w:r w:rsidRPr="00E260BC">
              <w:t xml:space="preserve"> Member Council</w:t>
            </w:r>
          </w:p>
        </w:tc>
      </w:tr>
      <w:tr w:rsidR="00345044" w:rsidRPr="00E260BC" w14:paraId="08B8181A" w14:textId="77777777" w:rsidTr="000E5506">
        <w:trPr>
          <w:cnfStyle w:val="000000100000" w:firstRow="0" w:lastRow="0" w:firstColumn="0" w:lastColumn="0" w:oddVBand="0" w:evenVBand="0" w:oddHBand="1" w:evenHBand="0" w:firstRowFirstColumn="0" w:firstRowLastColumn="0" w:lastRowFirstColumn="0" w:lastRowLastColumn="0"/>
          <w:trHeight w:hRule="exact" w:val="744"/>
        </w:trPr>
        <w:tc>
          <w:tcPr>
            <w:cnfStyle w:val="001000000000" w:firstRow="0" w:lastRow="0" w:firstColumn="1" w:lastColumn="0" w:oddVBand="0" w:evenVBand="0" w:oddHBand="0" w:evenHBand="0" w:firstRowFirstColumn="0" w:firstRowLastColumn="0" w:lastRowFirstColumn="0" w:lastRowLastColumn="0"/>
            <w:tcW w:w="1445" w:type="dxa"/>
            <w:vMerge/>
            <w:tcBorders>
              <w:top w:val="single" w:sz="4" w:space="0" w:color="auto"/>
              <w:left w:val="single" w:sz="4" w:space="0" w:color="auto"/>
              <w:bottom w:val="single" w:sz="4" w:space="0" w:color="auto"/>
              <w:right w:val="single" w:sz="4" w:space="0" w:color="auto"/>
            </w:tcBorders>
          </w:tcPr>
          <w:p w14:paraId="28DA6087" w14:textId="77777777" w:rsidR="00345044" w:rsidRPr="00E260BC" w:rsidRDefault="00345044" w:rsidP="000E5506">
            <w:pPr>
              <w:pStyle w:val="TableHeader"/>
            </w:pPr>
          </w:p>
        </w:tc>
        <w:tc>
          <w:tcPr>
            <w:tcW w:w="0" w:type="auto"/>
            <w:vMerge/>
            <w:tcBorders>
              <w:top w:val="single" w:sz="4" w:space="0" w:color="auto"/>
              <w:left w:val="single" w:sz="4" w:space="0" w:color="auto"/>
              <w:bottom w:val="single" w:sz="4" w:space="0" w:color="auto"/>
              <w:right w:val="single" w:sz="4" w:space="0" w:color="auto"/>
            </w:tcBorders>
          </w:tcPr>
          <w:p w14:paraId="5CB5F2C8" w14:textId="77777777" w:rsidR="00345044" w:rsidRPr="00E260BC" w:rsidRDefault="00345044" w:rsidP="000E5506">
            <w:pPr>
              <w:pStyle w:val="TableHeader"/>
              <w:cnfStyle w:val="000000100000" w:firstRow="0" w:lastRow="0" w:firstColumn="0" w:lastColumn="0" w:oddVBand="0" w:evenVBand="0" w:oddHBand="1" w:evenHBand="0" w:firstRowFirstColumn="0" w:firstRowLastColumn="0" w:lastRowFirstColumn="0" w:lastRowLastColumn="0"/>
            </w:pPr>
          </w:p>
        </w:tc>
        <w:tc>
          <w:tcPr>
            <w:tcW w:w="1630" w:type="dxa"/>
            <w:tcBorders>
              <w:top w:val="single" w:sz="4" w:space="0" w:color="auto"/>
              <w:left w:val="single" w:sz="4" w:space="0" w:color="auto"/>
              <w:bottom w:val="single" w:sz="4" w:space="0" w:color="auto"/>
              <w:right w:val="single" w:sz="4" w:space="0" w:color="auto"/>
            </w:tcBorders>
          </w:tcPr>
          <w:p w14:paraId="4B2FD765" w14:textId="77777777" w:rsidR="00345044" w:rsidRPr="00E260BC" w:rsidRDefault="00345044" w:rsidP="000E5506">
            <w:pPr>
              <w:pStyle w:val="TableHeader"/>
              <w:cnfStyle w:val="000000100000" w:firstRow="0" w:lastRow="0" w:firstColumn="0" w:lastColumn="0" w:oddVBand="0" w:evenVBand="0" w:oddHBand="1" w:evenHBand="0" w:firstRowFirstColumn="0" w:firstRowLastColumn="0" w:lastRowFirstColumn="0" w:lastRowLastColumn="0"/>
              <w:rPr>
                <w:b/>
              </w:rPr>
            </w:pPr>
            <w:r w:rsidRPr="00E260BC">
              <w:t>Number of Councillors</w:t>
            </w:r>
          </w:p>
        </w:tc>
        <w:tc>
          <w:tcPr>
            <w:tcW w:w="1984" w:type="dxa"/>
            <w:tcBorders>
              <w:top w:val="single" w:sz="4" w:space="0" w:color="auto"/>
              <w:left w:val="single" w:sz="4" w:space="0" w:color="auto"/>
              <w:bottom w:val="single" w:sz="4" w:space="0" w:color="auto"/>
              <w:right w:val="single" w:sz="4" w:space="0" w:color="auto"/>
            </w:tcBorders>
          </w:tcPr>
          <w:p w14:paraId="05671762" w14:textId="77777777" w:rsidR="00345044" w:rsidRPr="00E260BC" w:rsidRDefault="00345044" w:rsidP="000E5506">
            <w:pPr>
              <w:pStyle w:val="TableHeader"/>
              <w:cnfStyle w:val="000000100000" w:firstRow="0" w:lastRow="0" w:firstColumn="0" w:lastColumn="0" w:oddVBand="0" w:evenVBand="0" w:oddHBand="1" w:evenHBand="0" w:firstRowFirstColumn="0" w:firstRowLastColumn="0" w:lastRowFirstColumn="0" w:lastRowLastColumn="0"/>
              <w:rPr>
                <w:b/>
              </w:rPr>
            </w:pPr>
            <w:r w:rsidRPr="00E260BC">
              <w:t>Elector Ratios</w:t>
            </w:r>
          </w:p>
        </w:tc>
        <w:tc>
          <w:tcPr>
            <w:tcW w:w="2126" w:type="dxa"/>
            <w:tcBorders>
              <w:top w:val="single" w:sz="4" w:space="0" w:color="auto"/>
              <w:left w:val="single" w:sz="4" w:space="0" w:color="auto"/>
              <w:bottom w:val="single" w:sz="4" w:space="0" w:color="auto"/>
              <w:right w:val="single" w:sz="4" w:space="0" w:color="auto"/>
            </w:tcBorders>
          </w:tcPr>
          <w:p w14:paraId="5EF8CE56" w14:textId="77777777" w:rsidR="00345044" w:rsidRPr="00E260BC" w:rsidRDefault="00345044" w:rsidP="000E5506">
            <w:pPr>
              <w:pStyle w:val="TableHeader"/>
              <w:cnfStyle w:val="000000100000" w:firstRow="0" w:lastRow="0" w:firstColumn="0" w:lastColumn="0" w:oddVBand="0" w:evenVBand="0" w:oddHBand="1" w:evenHBand="0" w:firstRowFirstColumn="0" w:firstRowLastColumn="0" w:lastRowFirstColumn="0" w:lastRowLastColumn="0"/>
              <w:rPr>
                <w:b/>
              </w:rPr>
            </w:pPr>
            <w:r w:rsidRPr="00E260BC">
              <w:t>Ratio Deviation</w:t>
            </w:r>
          </w:p>
        </w:tc>
        <w:tc>
          <w:tcPr>
            <w:tcW w:w="1843" w:type="dxa"/>
            <w:tcBorders>
              <w:top w:val="single" w:sz="4" w:space="0" w:color="auto"/>
              <w:left w:val="single" w:sz="4" w:space="0" w:color="auto"/>
              <w:bottom w:val="single" w:sz="4" w:space="0" w:color="auto"/>
              <w:right w:val="single" w:sz="4" w:space="0" w:color="auto"/>
            </w:tcBorders>
          </w:tcPr>
          <w:p w14:paraId="0A109AE1" w14:textId="77777777" w:rsidR="00345044" w:rsidRPr="00E260BC" w:rsidRDefault="00345044" w:rsidP="000E5506">
            <w:pPr>
              <w:pStyle w:val="TableHeader"/>
              <w:cnfStyle w:val="000000100000" w:firstRow="0" w:lastRow="0" w:firstColumn="0" w:lastColumn="0" w:oddVBand="0" w:evenVBand="0" w:oddHBand="1" w:evenHBand="0" w:firstRowFirstColumn="0" w:firstRowLastColumn="0" w:lastRowFirstColumn="0" w:lastRowLastColumn="0"/>
              <w:rPr>
                <w:b/>
              </w:rPr>
            </w:pPr>
            <w:r w:rsidRPr="00E260BC">
              <w:t>Number of Councillors</w:t>
            </w:r>
          </w:p>
        </w:tc>
        <w:tc>
          <w:tcPr>
            <w:tcW w:w="1974" w:type="dxa"/>
            <w:tcBorders>
              <w:top w:val="single" w:sz="4" w:space="0" w:color="auto"/>
              <w:left w:val="single" w:sz="4" w:space="0" w:color="auto"/>
              <w:bottom w:val="single" w:sz="4" w:space="0" w:color="auto"/>
              <w:right w:val="single" w:sz="4" w:space="0" w:color="auto"/>
            </w:tcBorders>
          </w:tcPr>
          <w:p w14:paraId="3A1250DA" w14:textId="77777777" w:rsidR="00345044" w:rsidRPr="00E260BC" w:rsidRDefault="00345044" w:rsidP="000E5506">
            <w:pPr>
              <w:pStyle w:val="TableHeader"/>
              <w:cnfStyle w:val="000000100000" w:firstRow="0" w:lastRow="0" w:firstColumn="0" w:lastColumn="0" w:oddVBand="0" w:evenVBand="0" w:oddHBand="1" w:evenHBand="0" w:firstRowFirstColumn="0" w:firstRowLastColumn="0" w:lastRowFirstColumn="0" w:lastRowLastColumn="0"/>
              <w:rPr>
                <w:b/>
              </w:rPr>
            </w:pPr>
            <w:r w:rsidRPr="00E260BC">
              <w:t>Elector Ratios</w:t>
            </w:r>
          </w:p>
        </w:tc>
        <w:tc>
          <w:tcPr>
            <w:tcW w:w="2285" w:type="dxa"/>
            <w:tcBorders>
              <w:top w:val="single" w:sz="4" w:space="0" w:color="auto"/>
              <w:left w:val="single" w:sz="4" w:space="0" w:color="auto"/>
              <w:bottom w:val="single" w:sz="4" w:space="0" w:color="auto"/>
              <w:right w:val="single" w:sz="4" w:space="0" w:color="auto"/>
            </w:tcBorders>
          </w:tcPr>
          <w:p w14:paraId="6BB48DFD" w14:textId="77777777" w:rsidR="00345044" w:rsidRPr="00E260BC" w:rsidRDefault="00345044" w:rsidP="000E5506">
            <w:pPr>
              <w:pStyle w:val="TableHeader"/>
              <w:cnfStyle w:val="000000100000" w:firstRow="0" w:lastRow="0" w:firstColumn="0" w:lastColumn="0" w:oddVBand="0" w:evenVBand="0" w:oddHBand="1" w:evenHBand="0" w:firstRowFirstColumn="0" w:firstRowLastColumn="0" w:lastRowFirstColumn="0" w:lastRowLastColumn="0"/>
              <w:rPr>
                <w:b/>
              </w:rPr>
            </w:pPr>
            <w:r w:rsidRPr="00E260BC">
              <w:t>Ratio Deviation</w:t>
            </w:r>
          </w:p>
        </w:tc>
      </w:tr>
      <w:tr w:rsidR="00345044" w:rsidRPr="00E260BC" w14:paraId="7AA947F3" w14:textId="77777777" w:rsidTr="000E5506">
        <w:trPr>
          <w:cnfStyle w:val="000000010000" w:firstRow="0" w:lastRow="0" w:firstColumn="0" w:lastColumn="0" w:oddVBand="0" w:evenVBand="0" w:oddHBand="0" w:evenHBand="1" w:firstRowFirstColumn="0" w:firstRowLastColumn="0" w:lastRowFirstColumn="0" w:lastRowLastColumn="0"/>
          <w:trHeight w:val="465"/>
        </w:trPr>
        <w:tc>
          <w:tcPr>
            <w:cnfStyle w:val="001000000000" w:firstRow="0" w:lastRow="0" w:firstColumn="1" w:lastColumn="0" w:oddVBand="0" w:evenVBand="0" w:oddHBand="0" w:evenHBand="0" w:firstRowFirstColumn="0" w:firstRowLastColumn="0" w:lastRowFirstColumn="0" w:lastRowLastColumn="0"/>
            <w:tcW w:w="1445" w:type="dxa"/>
            <w:tcBorders>
              <w:top w:val="single" w:sz="4" w:space="0" w:color="auto"/>
              <w:left w:val="single" w:sz="4" w:space="0" w:color="auto"/>
              <w:bottom w:val="single" w:sz="4" w:space="0" w:color="auto"/>
              <w:right w:val="single" w:sz="4" w:space="0" w:color="auto"/>
            </w:tcBorders>
            <w:shd w:val="clear" w:color="auto" w:fill="auto"/>
          </w:tcPr>
          <w:p w14:paraId="19815438" w14:textId="77777777" w:rsidR="00345044" w:rsidRPr="00E260BC" w:rsidRDefault="00345044" w:rsidP="000E5506">
            <w:pPr>
              <w:pStyle w:val="Tabletext"/>
            </w:pPr>
            <w:r w:rsidRPr="00E260BC">
              <w:t>West</w:t>
            </w:r>
          </w:p>
        </w:tc>
        <w:tc>
          <w:tcPr>
            <w:tcW w:w="0" w:type="auto"/>
            <w:tcBorders>
              <w:top w:val="single" w:sz="4" w:space="0" w:color="auto"/>
              <w:left w:val="single" w:sz="4" w:space="0" w:color="auto"/>
              <w:bottom w:val="single" w:sz="4" w:space="0" w:color="auto"/>
              <w:right w:val="single" w:sz="4" w:space="0" w:color="auto"/>
            </w:tcBorders>
            <w:shd w:val="clear" w:color="auto" w:fill="auto"/>
          </w:tcPr>
          <w:p w14:paraId="1188B9B8" w14:textId="77777777" w:rsidR="00345044" w:rsidRPr="00E260BC" w:rsidRDefault="00345044"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430</w:t>
            </w:r>
          </w:p>
        </w:tc>
        <w:tc>
          <w:tcPr>
            <w:tcW w:w="1630" w:type="dxa"/>
            <w:tcBorders>
              <w:top w:val="single" w:sz="4" w:space="0" w:color="auto"/>
              <w:left w:val="single" w:sz="4" w:space="0" w:color="auto"/>
              <w:bottom w:val="single" w:sz="4" w:space="0" w:color="auto"/>
              <w:right w:val="single" w:sz="4" w:space="0" w:color="auto"/>
            </w:tcBorders>
            <w:shd w:val="clear" w:color="auto" w:fill="auto"/>
          </w:tcPr>
          <w:p w14:paraId="4549855C" w14:textId="77777777" w:rsidR="00345044" w:rsidRPr="00E260BC" w:rsidRDefault="00345044"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w:t>
            </w:r>
          </w:p>
        </w:tc>
        <w:tc>
          <w:tcPr>
            <w:tcW w:w="1984" w:type="dxa"/>
            <w:tcBorders>
              <w:top w:val="single" w:sz="4" w:space="0" w:color="auto"/>
              <w:left w:val="single" w:sz="4" w:space="0" w:color="auto"/>
              <w:bottom w:val="single" w:sz="4" w:space="0" w:color="auto"/>
              <w:right w:val="single" w:sz="4" w:space="0" w:color="auto"/>
            </w:tcBorders>
            <w:shd w:val="clear" w:color="auto" w:fill="auto"/>
          </w:tcPr>
          <w:p w14:paraId="308DF922" w14:textId="77777777" w:rsidR="00345044" w:rsidRPr="00E260BC" w:rsidRDefault="00345044"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1:430</w:t>
            </w:r>
          </w:p>
        </w:tc>
        <w:tc>
          <w:tcPr>
            <w:tcW w:w="2126" w:type="dxa"/>
            <w:tcBorders>
              <w:top w:val="single" w:sz="4" w:space="0" w:color="auto"/>
              <w:left w:val="single" w:sz="4" w:space="0" w:color="auto"/>
              <w:bottom w:val="single" w:sz="4" w:space="0" w:color="auto"/>
              <w:right w:val="single" w:sz="4" w:space="0" w:color="auto"/>
            </w:tcBorders>
            <w:shd w:val="clear" w:color="auto" w:fill="auto"/>
          </w:tcPr>
          <w:p w14:paraId="519B579B" w14:textId="77777777" w:rsidR="00345044" w:rsidRPr="00E260BC" w:rsidRDefault="00345044"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-25.07%</w:t>
            </w:r>
          </w:p>
        </w:tc>
        <w:tc>
          <w:tcPr>
            <w:tcW w:w="1843" w:type="dxa"/>
            <w:tcBorders>
              <w:top w:val="single" w:sz="4" w:space="0" w:color="auto"/>
              <w:left w:val="single" w:sz="4" w:space="0" w:color="auto"/>
              <w:bottom w:val="single" w:sz="4" w:space="0" w:color="auto"/>
              <w:right w:val="single" w:sz="4" w:space="0" w:color="auto"/>
            </w:tcBorders>
            <w:shd w:val="clear" w:color="auto" w:fill="auto"/>
          </w:tcPr>
          <w:p w14:paraId="4F7CAF5F" w14:textId="77777777" w:rsidR="00345044" w:rsidRPr="00E260BC" w:rsidRDefault="00345044"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w:t>
            </w:r>
          </w:p>
        </w:tc>
        <w:tc>
          <w:tcPr>
            <w:tcW w:w="1974" w:type="dxa"/>
            <w:tcBorders>
              <w:top w:val="single" w:sz="4" w:space="0" w:color="auto"/>
              <w:left w:val="single" w:sz="4" w:space="0" w:color="auto"/>
              <w:bottom w:val="single" w:sz="4" w:space="0" w:color="auto"/>
              <w:right w:val="single" w:sz="4" w:space="0" w:color="auto"/>
            </w:tcBorders>
            <w:shd w:val="clear" w:color="auto" w:fill="auto"/>
          </w:tcPr>
          <w:p w14:paraId="7D60B616" w14:textId="77777777" w:rsidR="00345044" w:rsidRPr="00E260BC" w:rsidRDefault="00345044"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1:430</w:t>
            </w:r>
          </w:p>
        </w:tc>
        <w:tc>
          <w:tcPr>
            <w:tcW w:w="2285" w:type="dxa"/>
            <w:tcBorders>
              <w:top w:val="single" w:sz="4" w:space="0" w:color="auto"/>
              <w:left w:val="single" w:sz="4" w:space="0" w:color="auto"/>
              <w:bottom w:val="single" w:sz="4" w:space="0" w:color="auto"/>
              <w:right w:val="single" w:sz="4" w:space="0" w:color="auto"/>
            </w:tcBorders>
            <w:shd w:val="clear" w:color="auto" w:fill="auto"/>
          </w:tcPr>
          <w:p w14:paraId="02365D63" w14:textId="77777777" w:rsidR="00345044" w:rsidRPr="00E260BC" w:rsidRDefault="00345044"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-12.57%</w:t>
            </w:r>
          </w:p>
        </w:tc>
      </w:tr>
      <w:tr w:rsidR="00345044" w:rsidRPr="00E260BC" w14:paraId="5DA2BEFA" w14:textId="77777777" w:rsidTr="000E5506">
        <w:trPr>
          <w:cnfStyle w:val="000000100000" w:firstRow="0" w:lastRow="0" w:firstColumn="0" w:lastColumn="0" w:oddVBand="0" w:evenVBand="0" w:oddHBand="1" w:evenHBand="0" w:firstRowFirstColumn="0" w:firstRowLastColumn="0" w:lastRowFirstColumn="0" w:lastRowLastColumn="0"/>
          <w:trHeight w:val="465"/>
        </w:trPr>
        <w:tc>
          <w:tcPr>
            <w:cnfStyle w:val="001000000000" w:firstRow="0" w:lastRow="0" w:firstColumn="1" w:lastColumn="0" w:oddVBand="0" w:evenVBand="0" w:oddHBand="0" w:evenHBand="0" w:firstRowFirstColumn="0" w:firstRowLastColumn="0" w:lastRowFirstColumn="0" w:lastRowLastColumn="0"/>
            <w:tcW w:w="1445" w:type="dxa"/>
            <w:tcBorders>
              <w:top w:val="single" w:sz="4" w:space="0" w:color="auto"/>
              <w:left w:val="single" w:sz="4" w:space="0" w:color="auto"/>
              <w:bottom w:val="single" w:sz="4" w:space="0" w:color="auto"/>
              <w:right w:val="single" w:sz="4" w:space="0" w:color="auto"/>
            </w:tcBorders>
            <w:shd w:val="clear" w:color="auto" w:fill="auto"/>
          </w:tcPr>
          <w:p w14:paraId="4B3A1CD5" w14:textId="77777777" w:rsidR="00345044" w:rsidRPr="00E260BC" w:rsidRDefault="00345044" w:rsidP="000E5506">
            <w:pPr>
              <w:pStyle w:val="Tabletext"/>
            </w:pPr>
            <w:r w:rsidRPr="00E260BC">
              <w:t>North</w:t>
            </w:r>
          </w:p>
        </w:tc>
        <w:tc>
          <w:tcPr>
            <w:tcW w:w="0" w:type="auto"/>
            <w:tcBorders>
              <w:top w:val="single" w:sz="4" w:space="0" w:color="auto"/>
              <w:left w:val="single" w:sz="4" w:space="0" w:color="auto"/>
              <w:bottom w:val="single" w:sz="4" w:space="0" w:color="auto"/>
              <w:right w:val="single" w:sz="4" w:space="0" w:color="auto"/>
            </w:tcBorders>
            <w:shd w:val="clear" w:color="auto" w:fill="auto"/>
          </w:tcPr>
          <w:p w14:paraId="0F70E2FC" w14:textId="77777777" w:rsidR="00345044" w:rsidRPr="00E260BC" w:rsidRDefault="00345044"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533</w:t>
            </w:r>
          </w:p>
        </w:tc>
        <w:tc>
          <w:tcPr>
            <w:tcW w:w="1630" w:type="dxa"/>
            <w:tcBorders>
              <w:top w:val="single" w:sz="4" w:space="0" w:color="auto"/>
              <w:left w:val="single" w:sz="4" w:space="0" w:color="auto"/>
              <w:bottom w:val="single" w:sz="4" w:space="0" w:color="auto"/>
              <w:right w:val="single" w:sz="4" w:space="0" w:color="auto"/>
            </w:tcBorders>
            <w:shd w:val="clear" w:color="auto" w:fill="auto"/>
          </w:tcPr>
          <w:p w14:paraId="78C09B96" w14:textId="77777777" w:rsidR="00345044" w:rsidRPr="00E260BC" w:rsidRDefault="00345044"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2</w:t>
            </w:r>
          </w:p>
        </w:tc>
        <w:tc>
          <w:tcPr>
            <w:tcW w:w="1984" w:type="dxa"/>
            <w:tcBorders>
              <w:top w:val="single" w:sz="4" w:space="0" w:color="auto"/>
              <w:left w:val="single" w:sz="4" w:space="0" w:color="auto"/>
              <w:bottom w:val="single" w:sz="4" w:space="0" w:color="auto"/>
              <w:right w:val="single" w:sz="4" w:space="0" w:color="auto"/>
            </w:tcBorders>
            <w:shd w:val="clear" w:color="auto" w:fill="auto"/>
          </w:tcPr>
          <w:p w14:paraId="101DB29F" w14:textId="77777777" w:rsidR="00345044" w:rsidRPr="00E260BC" w:rsidRDefault="00345044"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1:267</w:t>
            </w:r>
          </w:p>
        </w:tc>
        <w:tc>
          <w:tcPr>
            <w:tcW w:w="2126" w:type="dxa"/>
            <w:tcBorders>
              <w:top w:val="single" w:sz="4" w:space="0" w:color="auto"/>
              <w:left w:val="single" w:sz="4" w:space="0" w:color="auto"/>
              <w:bottom w:val="single" w:sz="4" w:space="0" w:color="auto"/>
              <w:right w:val="single" w:sz="4" w:space="0" w:color="auto"/>
            </w:tcBorders>
            <w:shd w:val="clear" w:color="auto" w:fill="auto"/>
          </w:tcPr>
          <w:p w14:paraId="5E5A2B3E" w14:textId="77777777" w:rsidR="00345044" w:rsidRPr="00E260BC" w:rsidRDefault="00345044"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+22.48%</w:t>
            </w:r>
          </w:p>
        </w:tc>
        <w:tc>
          <w:tcPr>
            <w:tcW w:w="1843" w:type="dxa"/>
            <w:tcBorders>
              <w:top w:val="single" w:sz="4" w:space="0" w:color="auto"/>
              <w:left w:val="single" w:sz="4" w:space="0" w:color="auto"/>
              <w:bottom w:val="single" w:sz="4" w:space="0" w:color="auto"/>
              <w:right w:val="single" w:sz="4" w:space="0" w:color="auto"/>
            </w:tcBorders>
            <w:shd w:val="clear" w:color="auto" w:fill="auto"/>
          </w:tcPr>
          <w:p w14:paraId="4439CD2E" w14:textId="77777777" w:rsidR="00345044" w:rsidRPr="00E260BC" w:rsidRDefault="00345044"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1</w:t>
            </w:r>
          </w:p>
        </w:tc>
        <w:tc>
          <w:tcPr>
            <w:tcW w:w="1974" w:type="dxa"/>
            <w:tcBorders>
              <w:top w:val="single" w:sz="4" w:space="0" w:color="auto"/>
              <w:left w:val="single" w:sz="4" w:space="0" w:color="auto"/>
              <w:bottom w:val="single" w:sz="4" w:space="0" w:color="auto"/>
              <w:right w:val="single" w:sz="4" w:space="0" w:color="auto"/>
            </w:tcBorders>
            <w:shd w:val="clear" w:color="auto" w:fill="auto"/>
          </w:tcPr>
          <w:p w14:paraId="78812783" w14:textId="77777777" w:rsidR="00345044" w:rsidRPr="00E260BC" w:rsidRDefault="00345044"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1:533</w:t>
            </w:r>
          </w:p>
        </w:tc>
        <w:tc>
          <w:tcPr>
            <w:tcW w:w="2285" w:type="dxa"/>
            <w:tcBorders>
              <w:top w:val="single" w:sz="4" w:space="0" w:color="auto"/>
              <w:left w:val="single" w:sz="4" w:space="0" w:color="auto"/>
              <w:bottom w:val="single" w:sz="4" w:space="0" w:color="auto"/>
              <w:right w:val="single" w:sz="4" w:space="0" w:color="auto"/>
            </w:tcBorders>
            <w:shd w:val="clear" w:color="auto" w:fill="auto"/>
          </w:tcPr>
          <w:p w14:paraId="0DD5C993" w14:textId="77777777" w:rsidR="00345044" w:rsidRPr="00E260BC" w:rsidRDefault="00345044"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-39.53%</w:t>
            </w:r>
          </w:p>
        </w:tc>
      </w:tr>
      <w:tr w:rsidR="00345044" w:rsidRPr="00E260BC" w14:paraId="1AA107D6" w14:textId="77777777" w:rsidTr="000E5506">
        <w:trPr>
          <w:cnfStyle w:val="000000010000" w:firstRow="0" w:lastRow="0" w:firstColumn="0" w:lastColumn="0" w:oddVBand="0" w:evenVBand="0" w:oddHBand="0" w:evenHBand="1" w:firstRowFirstColumn="0" w:firstRowLastColumn="0" w:lastRowFirstColumn="0" w:lastRowLastColumn="0"/>
          <w:trHeight w:val="465"/>
        </w:trPr>
        <w:tc>
          <w:tcPr>
            <w:cnfStyle w:val="001000000000" w:firstRow="0" w:lastRow="0" w:firstColumn="1" w:lastColumn="0" w:oddVBand="0" w:evenVBand="0" w:oddHBand="0" w:evenHBand="0" w:firstRowFirstColumn="0" w:firstRowLastColumn="0" w:lastRowFirstColumn="0" w:lastRowLastColumn="0"/>
            <w:tcW w:w="1445" w:type="dxa"/>
            <w:tcBorders>
              <w:top w:val="single" w:sz="4" w:space="0" w:color="auto"/>
              <w:left w:val="single" w:sz="4" w:space="0" w:color="auto"/>
              <w:bottom w:val="single" w:sz="4" w:space="0" w:color="auto"/>
              <w:right w:val="single" w:sz="4" w:space="0" w:color="auto"/>
            </w:tcBorders>
            <w:shd w:val="clear" w:color="auto" w:fill="auto"/>
          </w:tcPr>
          <w:p w14:paraId="47856DF6" w14:textId="77777777" w:rsidR="00345044" w:rsidRPr="00E260BC" w:rsidRDefault="00345044" w:rsidP="000E5506">
            <w:pPr>
              <w:pStyle w:val="Tabletext"/>
            </w:pPr>
            <w:r w:rsidRPr="00E260BC">
              <w:t>East</w:t>
            </w:r>
          </w:p>
        </w:tc>
        <w:tc>
          <w:tcPr>
            <w:tcW w:w="0" w:type="auto"/>
            <w:tcBorders>
              <w:top w:val="single" w:sz="4" w:space="0" w:color="auto"/>
              <w:left w:val="single" w:sz="4" w:space="0" w:color="auto"/>
              <w:bottom w:val="single" w:sz="4" w:space="0" w:color="auto"/>
              <w:right w:val="single" w:sz="4" w:space="0" w:color="auto"/>
            </w:tcBorders>
            <w:shd w:val="clear" w:color="auto" w:fill="auto"/>
          </w:tcPr>
          <w:p w14:paraId="64D85AD8" w14:textId="77777777" w:rsidR="00345044" w:rsidRPr="00E260BC" w:rsidRDefault="00345044"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390</w:t>
            </w:r>
          </w:p>
        </w:tc>
        <w:tc>
          <w:tcPr>
            <w:tcW w:w="1630" w:type="dxa"/>
            <w:tcBorders>
              <w:top w:val="single" w:sz="4" w:space="0" w:color="auto"/>
              <w:left w:val="single" w:sz="4" w:space="0" w:color="auto"/>
              <w:bottom w:val="single" w:sz="4" w:space="0" w:color="auto"/>
              <w:right w:val="single" w:sz="4" w:space="0" w:color="auto"/>
            </w:tcBorders>
            <w:shd w:val="clear" w:color="auto" w:fill="auto"/>
          </w:tcPr>
          <w:p w14:paraId="5B22008F" w14:textId="77777777" w:rsidR="00345044" w:rsidRPr="00E260BC" w:rsidRDefault="00345044"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w:t>
            </w:r>
          </w:p>
        </w:tc>
        <w:tc>
          <w:tcPr>
            <w:tcW w:w="1984" w:type="dxa"/>
            <w:tcBorders>
              <w:top w:val="single" w:sz="4" w:space="0" w:color="auto"/>
              <w:left w:val="single" w:sz="4" w:space="0" w:color="auto"/>
              <w:bottom w:val="single" w:sz="4" w:space="0" w:color="auto"/>
              <w:right w:val="single" w:sz="4" w:space="0" w:color="auto"/>
            </w:tcBorders>
            <w:shd w:val="clear" w:color="auto" w:fill="auto"/>
          </w:tcPr>
          <w:p w14:paraId="427C63F6" w14:textId="77777777" w:rsidR="00345044" w:rsidRPr="00E260BC" w:rsidRDefault="00345044"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1:390</w:t>
            </w:r>
          </w:p>
        </w:tc>
        <w:tc>
          <w:tcPr>
            <w:tcW w:w="2126" w:type="dxa"/>
            <w:tcBorders>
              <w:top w:val="single" w:sz="4" w:space="0" w:color="auto"/>
              <w:left w:val="single" w:sz="4" w:space="0" w:color="auto"/>
              <w:bottom w:val="single" w:sz="4" w:space="0" w:color="auto"/>
              <w:right w:val="single" w:sz="4" w:space="0" w:color="auto"/>
            </w:tcBorders>
            <w:shd w:val="clear" w:color="auto" w:fill="auto"/>
          </w:tcPr>
          <w:p w14:paraId="3913B16E" w14:textId="77777777" w:rsidR="00345044" w:rsidRPr="00E260BC" w:rsidRDefault="00345044"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-13.44%</w:t>
            </w:r>
          </w:p>
        </w:tc>
        <w:tc>
          <w:tcPr>
            <w:tcW w:w="1843" w:type="dxa"/>
            <w:tcBorders>
              <w:top w:val="single" w:sz="4" w:space="0" w:color="auto"/>
              <w:left w:val="single" w:sz="4" w:space="0" w:color="auto"/>
              <w:bottom w:val="single" w:sz="4" w:space="0" w:color="auto"/>
              <w:right w:val="single" w:sz="4" w:space="0" w:color="auto"/>
            </w:tcBorders>
            <w:shd w:val="clear" w:color="auto" w:fill="auto"/>
          </w:tcPr>
          <w:p w14:paraId="438A935D" w14:textId="77777777" w:rsidR="00345044" w:rsidRPr="00E260BC" w:rsidRDefault="00345044"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w:t>
            </w:r>
          </w:p>
        </w:tc>
        <w:tc>
          <w:tcPr>
            <w:tcW w:w="1974" w:type="dxa"/>
            <w:tcBorders>
              <w:top w:val="single" w:sz="4" w:space="0" w:color="auto"/>
              <w:left w:val="single" w:sz="4" w:space="0" w:color="auto"/>
              <w:bottom w:val="single" w:sz="4" w:space="0" w:color="auto"/>
              <w:right w:val="single" w:sz="4" w:space="0" w:color="auto"/>
            </w:tcBorders>
            <w:shd w:val="clear" w:color="auto" w:fill="auto"/>
          </w:tcPr>
          <w:p w14:paraId="36443EC9" w14:textId="77777777" w:rsidR="00345044" w:rsidRPr="00E260BC" w:rsidRDefault="00345044"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1:390</w:t>
            </w:r>
          </w:p>
        </w:tc>
        <w:tc>
          <w:tcPr>
            <w:tcW w:w="2285" w:type="dxa"/>
            <w:tcBorders>
              <w:top w:val="single" w:sz="4" w:space="0" w:color="auto"/>
              <w:left w:val="single" w:sz="4" w:space="0" w:color="auto"/>
              <w:bottom w:val="single" w:sz="4" w:space="0" w:color="auto"/>
              <w:right w:val="single" w:sz="4" w:space="0" w:color="auto"/>
            </w:tcBorders>
            <w:shd w:val="clear" w:color="auto" w:fill="auto"/>
          </w:tcPr>
          <w:p w14:paraId="7329835A" w14:textId="77777777" w:rsidR="00345044" w:rsidRPr="00E260BC" w:rsidRDefault="00345044"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-2.09%</w:t>
            </w:r>
          </w:p>
        </w:tc>
      </w:tr>
      <w:tr w:rsidR="00345044" w:rsidRPr="00E260BC" w14:paraId="7378AEE7" w14:textId="77777777" w:rsidTr="000E5506">
        <w:trPr>
          <w:cnfStyle w:val="000000100000" w:firstRow="0" w:lastRow="0" w:firstColumn="0" w:lastColumn="0" w:oddVBand="0" w:evenVBand="0" w:oddHBand="1" w:evenHBand="0" w:firstRowFirstColumn="0" w:firstRowLastColumn="0" w:lastRowFirstColumn="0" w:lastRowLastColumn="0"/>
          <w:trHeight w:val="465"/>
        </w:trPr>
        <w:tc>
          <w:tcPr>
            <w:cnfStyle w:val="001000000000" w:firstRow="0" w:lastRow="0" w:firstColumn="1" w:lastColumn="0" w:oddVBand="0" w:evenVBand="0" w:oddHBand="0" w:evenHBand="0" w:firstRowFirstColumn="0" w:firstRowLastColumn="0" w:lastRowFirstColumn="0" w:lastRowLastColumn="0"/>
            <w:tcW w:w="1445" w:type="dxa"/>
            <w:tcBorders>
              <w:top w:val="single" w:sz="4" w:space="0" w:color="auto"/>
              <w:left w:val="single" w:sz="4" w:space="0" w:color="auto"/>
              <w:bottom w:val="single" w:sz="4" w:space="0" w:color="auto"/>
              <w:right w:val="single" w:sz="4" w:space="0" w:color="auto"/>
            </w:tcBorders>
            <w:shd w:val="clear" w:color="auto" w:fill="auto"/>
          </w:tcPr>
          <w:p w14:paraId="2EB66533" w14:textId="77777777" w:rsidR="00345044" w:rsidRPr="00E260BC" w:rsidRDefault="00345044" w:rsidP="000E5506">
            <w:pPr>
              <w:pStyle w:val="Tabletext"/>
            </w:pPr>
            <w:r w:rsidRPr="00E260BC">
              <w:t>South West</w:t>
            </w:r>
          </w:p>
        </w:tc>
        <w:tc>
          <w:tcPr>
            <w:tcW w:w="0" w:type="auto"/>
            <w:tcBorders>
              <w:top w:val="single" w:sz="4" w:space="0" w:color="auto"/>
              <w:left w:val="single" w:sz="4" w:space="0" w:color="auto"/>
              <w:bottom w:val="single" w:sz="4" w:space="0" w:color="auto"/>
              <w:right w:val="single" w:sz="4" w:space="0" w:color="auto"/>
            </w:tcBorders>
            <w:shd w:val="clear" w:color="auto" w:fill="auto"/>
          </w:tcPr>
          <w:p w14:paraId="265521CE" w14:textId="77777777" w:rsidR="00345044" w:rsidRPr="00E260BC" w:rsidRDefault="00345044"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2,085</w:t>
            </w:r>
          </w:p>
        </w:tc>
        <w:tc>
          <w:tcPr>
            <w:tcW w:w="1630" w:type="dxa"/>
            <w:tcBorders>
              <w:top w:val="single" w:sz="4" w:space="0" w:color="auto"/>
              <w:left w:val="single" w:sz="4" w:space="0" w:color="auto"/>
              <w:bottom w:val="single" w:sz="4" w:space="0" w:color="auto"/>
              <w:right w:val="single" w:sz="4" w:space="0" w:color="auto"/>
            </w:tcBorders>
            <w:shd w:val="clear" w:color="auto" w:fill="auto"/>
          </w:tcPr>
          <w:p w14:paraId="2AFEB23B" w14:textId="77777777" w:rsidR="00345044" w:rsidRPr="00E260BC" w:rsidRDefault="00345044"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6</w:t>
            </w:r>
          </w:p>
        </w:tc>
        <w:tc>
          <w:tcPr>
            <w:tcW w:w="1984" w:type="dxa"/>
            <w:tcBorders>
              <w:top w:val="single" w:sz="4" w:space="0" w:color="auto"/>
              <w:left w:val="single" w:sz="4" w:space="0" w:color="auto"/>
              <w:bottom w:val="single" w:sz="4" w:space="0" w:color="auto"/>
              <w:right w:val="single" w:sz="4" w:space="0" w:color="auto"/>
            </w:tcBorders>
            <w:shd w:val="clear" w:color="auto" w:fill="auto"/>
          </w:tcPr>
          <w:p w14:paraId="08084579" w14:textId="77777777" w:rsidR="00345044" w:rsidRPr="00E260BC" w:rsidRDefault="00345044"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1:348</w:t>
            </w:r>
          </w:p>
        </w:tc>
        <w:tc>
          <w:tcPr>
            <w:tcW w:w="2126" w:type="dxa"/>
            <w:tcBorders>
              <w:top w:val="single" w:sz="4" w:space="0" w:color="auto"/>
              <w:left w:val="single" w:sz="4" w:space="0" w:color="auto"/>
              <w:bottom w:val="single" w:sz="4" w:space="0" w:color="auto"/>
              <w:right w:val="single" w:sz="4" w:space="0" w:color="auto"/>
            </w:tcBorders>
            <w:shd w:val="clear" w:color="auto" w:fill="auto"/>
          </w:tcPr>
          <w:p w14:paraId="405DE3BC" w14:textId="77777777" w:rsidR="00345044" w:rsidRPr="00E260BC" w:rsidRDefault="00345044"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-1.08%</w:t>
            </w:r>
          </w:p>
        </w:tc>
        <w:tc>
          <w:tcPr>
            <w:tcW w:w="1843" w:type="dxa"/>
            <w:tcBorders>
              <w:top w:val="single" w:sz="4" w:space="0" w:color="auto"/>
              <w:left w:val="single" w:sz="4" w:space="0" w:color="auto"/>
              <w:bottom w:val="single" w:sz="4" w:space="0" w:color="auto"/>
              <w:right w:val="single" w:sz="4" w:space="0" w:color="auto"/>
            </w:tcBorders>
            <w:shd w:val="clear" w:color="auto" w:fill="auto"/>
          </w:tcPr>
          <w:p w14:paraId="6CF686A6" w14:textId="77777777" w:rsidR="00345044" w:rsidRPr="00E260BC" w:rsidRDefault="00345044"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6</w:t>
            </w:r>
          </w:p>
        </w:tc>
        <w:tc>
          <w:tcPr>
            <w:tcW w:w="1974" w:type="dxa"/>
            <w:tcBorders>
              <w:top w:val="single" w:sz="4" w:space="0" w:color="auto"/>
              <w:left w:val="single" w:sz="4" w:space="0" w:color="auto"/>
              <w:bottom w:val="single" w:sz="4" w:space="0" w:color="auto"/>
              <w:right w:val="single" w:sz="4" w:space="0" w:color="auto"/>
            </w:tcBorders>
            <w:shd w:val="clear" w:color="auto" w:fill="auto"/>
          </w:tcPr>
          <w:p w14:paraId="489888F6" w14:textId="77777777" w:rsidR="00345044" w:rsidRPr="00E260BC" w:rsidRDefault="00345044"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1:348</w:t>
            </w:r>
          </w:p>
        </w:tc>
        <w:tc>
          <w:tcPr>
            <w:tcW w:w="2285" w:type="dxa"/>
            <w:tcBorders>
              <w:top w:val="single" w:sz="4" w:space="0" w:color="auto"/>
              <w:left w:val="single" w:sz="4" w:space="0" w:color="auto"/>
              <w:bottom w:val="single" w:sz="4" w:space="0" w:color="auto"/>
              <w:right w:val="single" w:sz="4" w:space="0" w:color="auto"/>
            </w:tcBorders>
            <w:shd w:val="clear" w:color="auto" w:fill="auto"/>
          </w:tcPr>
          <w:p w14:paraId="1ECB2C8C" w14:textId="77777777" w:rsidR="00345044" w:rsidRPr="00E260BC" w:rsidRDefault="00345044"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+9.03%</w:t>
            </w:r>
          </w:p>
        </w:tc>
      </w:tr>
      <w:tr w:rsidR="00345044" w:rsidRPr="00E260BC" w14:paraId="422F06F3" w14:textId="77777777" w:rsidTr="000E5506">
        <w:trPr>
          <w:cnfStyle w:val="010000000000" w:firstRow="0" w:lastRow="1" w:firstColumn="0" w:lastColumn="0" w:oddVBand="0" w:evenVBand="0" w:oddHBand="0" w:evenHBand="0" w:firstRowFirstColumn="0" w:firstRowLastColumn="0" w:lastRowFirstColumn="0" w:lastRowLastColumn="0"/>
          <w:trHeight w:val="465"/>
        </w:trPr>
        <w:tc>
          <w:tcPr>
            <w:cnfStyle w:val="001000000000" w:firstRow="0" w:lastRow="0" w:firstColumn="1" w:lastColumn="0" w:oddVBand="0" w:evenVBand="0" w:oddHBand="0" w:evenHBand="0" w:firstRowFirstColumn="0" w:firstRowLastColumn="0" w:lastRowFirstColumn="0" w:lastRowLastColumn="0"/>
            <w:tcW w:w="1445" w:type="dxa"/>
            <w:tcBorders>
              <w:top w:val="single" w:sz="4" w:space="0" w:color="auto"/>
            </w:tcBorders>
            <w:vAlign w:val="bottom"/>
          </w:tcPr>
          <w:p w14:paraId="77DACF06" w14:textId="77777777" w:rsidR="00345044" w:rsidRPr="00E260BC" w:rsidRDefault="00345044" w:rsidP="000E5506">
            <w:pPr>
              <w:pStyle w:val="Tabletext-bold"/>
              <w:spacing w:before="120"/>
            </w:pPr>
            <w:r w:rsidRPr="00E260BC">
              <w:t>Total</w:t>
            </w:r>
          </w:p>
        </w:tc>
        <w:tc>
          <w:tcPr>
            <w:tcW w:w="0" w:type="auto"/>
            <w:tcBorders>
              <w:top w:val="single" w:sz="4" w:space="0" w:color="auto"/>
            </w:tcBorders>
            <w:vAlign w:val="bottom"/>
          </w:tcPr>
          <w:p w14:paraId="204503CE" w14:textId="77777777" w:rsidR="00345044" w:rsidRPr="00E260BC" w:rsidRDefault="00345044" w:rsidP="000E5506">
            <w:pPr>
              <w:pStyle w:val="TableFigure-bold"/>
              <w:spacing w:before="120"/>
              <w:jc w:val="center"/>
              <w:cnfStyle w:val="010000000000" w:firstRow="0" w:lastRow="1" w:firstColumn="0" w:lastColumn="0" w:oddVBand="0" w:evenVBand="0" w:oddHBand="0" w:evenHBand="0" w:firstRowFirstColumn="0" w:firstRowLastColumn="0" w:lastRowFirstColumn="0" w:lastRowLastColumn="0"/>
            </w:pPr>
            <w:r w:rsidRPr="00E260BC">
              <w:t>3,438</w:t>
            </w:r>
          </w:p>
        </w:tc>
        <w:tc>
          <w:tcPr>
            <w:tcW w:w="1630" w:type="dxa"/>
            <w:tcBorders>
              <w:top w:val="single" w:sz="4" w:space="0" w:color="auto"/>
            </w:tcBorders>
            <w:vAlign w:val="bottom"/>
          </w:tcPr>
          <w:p w14:paraId="12AFBB99" w14:textId="77777777" w:rsidR="00345044" w:rsidRPr="00E260BC" w:rsidRDefault="00345044" w:rsidP="000E5506">
            <w:pPr>
              <w:pStyle w:val="TableofFigures"/>
              <w:spacing w:before="120"/>
              <w:jc w:val="center"/>
              <w:cnfStyle w:val="010000000000" w:firstRow="0" w:lastRow="1" w:firstColumn="0" w:lastColumn="0" w:oddVBand="0" w:evenVBand="0" w:oddHBand="0" w:evenHBand="0" w:firstRowFirstColumn="0" w:firstRowLastColumn="0" w:lastRowFirstColumn="0" w:lastRowLastColumn="0"/>
              <w:rPr>
                <w:b/>
              </w:rPr>
            </w:pPr>
            <w:r w:rsidRPr="00E260BC">
              <w:rPr>
                <w:b/>
              </w:rPr>
              <w:t>10</w:t>
            </w:r>
          </w:p>
        </w:tc>
        <w:tc>
          <w:tcPr>
            <w:tcW w:w="1984" w:type="dxa"/>
            <w:tcBorders>
              <w:top w:val="single" w:sz="4" w:space="0" w:color="auto"/>
            </w:tcBorders>
            <w:vAlign w:val="bottom"/>
          </w:tcPr>
          <w:p w14:paraId="7ABC942D" w14:textId="77777777" w:rsidR="00345044" w:rsidRPr="00E260BC" w:rsidRDefault="00345044" w:rsidP="000E5506">
            <w:pPr>
              <w:pStyle w:val="TableofFigures"/>
              <w:spacing w:before="120"/>
              <w:jc w:val="center"/>
              <w:cnfStyle w:val="010000000000" w:firstRow="0" w:lastRow="1" w:firstColumn="0" w:lastColumn="0" w:oddVBand="0" w:evenVBand="0" w:oddHBand="0" w:evenHBand="0" w:firstRowFirstColumn="0" w:firstRowLastColumn="0" w:lastRowFirstColumn="0" w:lastRowLastColumn="0"/>
              <w:rPr>
                <w:b/>
              </w:rPr>
            </w:pPr>
            <w:r w:rsidRPr="00E260BC">
              <w:rPr>
                <w:b/>
              </w:rPr>
              <w:t>1:344</w:t>
            </w:r>
          </w:p>
        </w:tc>
        <w:tc>
          <w:tcPr>
            <w:tcW w:w="2126" w:type="dxa"/>
            <w:tcBorders>
              <w:top w:val="single" w:sz="4" w:space="0" w:color="auto"/>
            </w:tcBorders>
            <w:vAlign w:val="bottom"/>
          </w:tcPr>
          <w:p w14:paraId="2F8D7A02" w14:textId="77777777" w:rsidR="00345044" w:rsidRPr="00E260BC" w:rsidRDefault="00345044" w:rsidP="000E5506">
            <w:pPr>
              <w:pStyle w:val="TableFigure-bold"/>
              <w:spacing w:before="120"/>
              <w:jc w:val="center"/>
              <w:cnfStyle w:val="010000000000" w:firstRow="0" w:lastRow="1" w:firstColumn="0" w:lastColumn="0" w:oddVBand="0" w:evenVBand="0" w:oddHBand="0" w:evenHBand="0" w:firstRowFirstColumn="0" w:firstRowLastColumn="0" w:lastRowFirstColumn="0" w:lastRowLastColumn="0"/>
            </w:pPr>
            <w:r w:rsidRPr="00E260BC">
              <w:t>Not applicable</w:t>
            </w:r>
          </w:p>
        </w:tc>
        <w:tc>
          <w:tcPr>
            <w:tcW w:w="1843" w:type="dxa"/>
            <w:tcBorders>
              <w:top w:val="single" w:sz="4" w:space="0" w:color="auto"/>
            </w:tcBorders>
            <w:vAlign w:val="bottom"/>
          </w:tcPr>
          <w:p w14:paraId="618E7BB6" w14:textId="77777777" w:rsidR="00345044" w:rsidRPr="00E260BC" w:rsidRDefault="00345044" w:rsidP="000E5506">
            <w:pPr>
              <w:pStyle w:val="TableofFigures"/>
              <w:spacing w:before="120"/>
              <w:jc w:val="center"/>
              <w:cnfStyle w:val="010000000000" w:firstRow="0" w:lastRow="1" w:firstColumn="0" w:lastColumn="0" w:oddVBand="0" w:evenVBand="0" w:oddHBand="0" w:evenHBand="0" w:firstRowFirstColumn="0" w:firstRowLastColumn="0" w:lastRowFirstColumn="0" w:lastRowLastColumn="0"/>
              <w:rPr>
                <w:b/>
              </w:rPr>
            </w:pPr>
            <w:r w:rsidRPr="00E260BC">
              <w:rPr>
                <w:b/>
              </w:rPr>
              <w:t>9</w:t>
            </w:r>
          </w:p>
        </w:tc>
        <w:tc>
          <w:tcPr>
            <w:tcW w:w="1974" w:type="dxa"/>
            <w:tcBorders>
              <w:top w:val="single" w:sz="4" w:space="0" w:color="auto"/>
            </w:tcBorders>
            <w:vAlign w:val="bottom"/>
          </w:tcPr>
          <w:p w14:paraId="322CDEEB" w14:textId="77777777" w:rsidR="00345044" w:rsidRPr="00E260BC" w:rsidRDefault="00345044" w:rsidP="000E5506">
            <w:pPr>
              <w:pStyle w:val="TableofFigures"/>
              <w:spacing w:before="120"/>
              <w:jc w:val="center"/>
              <w:cnfStyle w:val="010000000000" w:firstRow="0" w:lastRow="1" w:firstColumn="0" w:lastColumn="0" w:oddVBand="0" w:evenVBand="0" w:oddHBand="0" w:evenHBand="0" w:firstRowFirstColumn="0" w:firstRowLastColumn="0" w:lastRowFirstColumn="0" w:lastRowLastColumn="0"/>
              <w:rPr>
                <w:b/>
              </w:rPr>
            </w:pPr>
            <w:r w:rsidRPr="00E260BC">
              <w:rPr>
                <w:b/>
              </w:rPr>
              <w:t>1:382</w:t>
            </w:r>
          </w:p>
        </w:tc>
        <w:tc>
          <w:tcPr>
            <w:tcW w:w="2285" w:type="dxa"/>
            <w:tcBorders>
              <w:top w:val="single" w:sz="4" w:space="0" w:color="auto"/>
            </w:tcBorders>
            <w:vAlign w:val="bottom"/>
          </w:tcPr>
          <w:p w14:paraId="7E70A320" w14:textId="77777777" w:rsidR="00345044" w:rsidRPr="00E260BC" w:rsidRDefault="00345044" w:rsidP="000E5506">
            <w:pPr>
              <w:pStyle w:val="TableFigure-bold"/>
              <w:spacing w:before="120"/>
              <w:jc w:val="center"/>
              <w:cnfStyle w:val="010000000000" w:firstRow="0" w:lastRow="1" w:firstColumn="0" w:lastColumn="0" w:oddVBand="0" w:evenVBand="0" w:oddHBand="0" w:evenHBand="0" w:firstRowFirstColumn="0" w:firstRowLastColumn="0" w:lastRowFirstColumn="0" w:lastRowLastColumn="0"/>
            </w:pPr>
            <w:r w:rsidRPr="00E260BC">
              <w:t>Not applicable</w:t>
            </w:r>
          </w:p>
        </w:tc>
      </w:tr>
    </w:tbl>
    <w:p w14:paraId="212A69BA" w14:textId="77777777" w:rsidR="00345044" w:rsidRPr="00E260BC" w:rsidRDefault="00345044" w:rsidP="00345044">
      <w:pPr>
        <w:pStyle w:val="BodyText"/>
      </w:pPr>
      <w:r w:rsidRPr="00E260BC">
        <w:t>It is not feasible for the West and East Wards to have more than one councillor and so the councillor/elector ratios will be higher for these wards.</w:t>
      </w:r>
    </w:p>
    <w:p w14:paraId="460961E3" w14:textId="77777777" w:rsidR="0041432D" w:rsidRDefault="00345044" w:rsidP="00345044">
      <w:pPr>
        <w:pStyle w:val="BodyText"/>
        <w:sectPr w:rsidR="0041432D" w:rsidSect="004A4412">
          <w:pgSz w:w="16840" w:h="11900" w:orient="landscape" w:code="9"/>
          <w:pgMar w:top="1134" w:right="1985" w:bottom="1134" w:left="1134" w:header="567" w:footer="145" w:gutter="0"/>
          <w:cols w:space="567"/>
          <w:docGrid w:linePitch="326"/>
        </w:sectPr>
      </w:pPr>
      <w:r w:rsidRPr="00E260BC">
        <w:t>None of these options result in balanced representation across the Shire.</w:t>
      </w:r>
    </w:p>
    <w:p w14:paraId="68B9367B" w14:textId="77777777" w:rsidR="0016001E" w:rsidRPr="00351A29" w:rsidRDefault="0016001E" w:rsidP="007861C2">
      <w:pPr>
        <w:pStyle w:val="AttachmentHeading"/>
      </w:pPr>
      <w:r w:rsidRPr="00351A29">
        <w:lastRenderedPageBreak/>
        <w:t>Option 4 – Create five wards</w:t>
      </w:r>
    </w:p>
    <w:p w14:paraId="246C0D00" w14:textId="77777777" w:rsidR="0016001E" w:rsidRPr="00E260BC" w:rsidRDefault="0016001E" w:rsidP="0016001E">
      <w:pPr>
        <w:pStyle w:val="BodyText"/>
        <w:spacing w:before="120"/>
      </w:pPr>
      <w:r w:rsidRPr="00E260BC">
        <w:t>Create five wards (</w:t>
      </w:r>
      <w:proofErr w:type="spellStart"/>
      <w:r w:rsidRPr="00E260BC">
        <w:t>Maintown</w:t>
      </w:r>
      <w:proofErr w:type="spellEnd"/>
      <w:r w:rsidRPr="00E260BC">
        <w:t xml:space="preserve">-one, </w:t>
      </w:r>
      <w:proofErr w:type="spellStart"/>
      <w:r w:rsidRPr="00E260BC">
        <w:t>Maintown</w:t>
      </w:r>
      <w:proofErr w:type="spellEnd"/>
      <w:r w:rsidRPr="00E260BC">
        <w:t>-two, West, East and South) using the town boundaries and the areas of economic activities as the boundaries. The following is an assessment of this option against the factors.</w:t>
      </w:r>
    </w:p>
    <w:p w14:paraId="603B81FB" w14:textId="77777777" w:rsidR="0016001E" w:rsidRPr="00367349" w:rsidRDefault="0016001E" w:rsidP="007861C2">
      <w:pPr>
        <w:pStyle w:val="AttachmentHeading"/>
      </w:pPr>
      <w:r w:rsidRPr="00367349">
        <w:t>Community of interest</w:t>
      </w:r>
    </w:p>
    <w:p w14:paraId="65F650E0" w14:textId="77777777" w:rsidR="0016001E" w:rsidRPr="00E260BC" w:rsidRDefault="0016001E" w:rsidP="0016001E">
      <w:pPr>
        <w:pStyle w:val="BodyText"/>
        <w:spacing w:before="120"/>
      </w:pPr>
      <w:r w:rsidRPr="00E260BC">
        <w:t>There are communities of interest for town residents and for those living in the areas of economic activities.</w:t>
      </w:r>
    </w:p>
    <w:p w14:paraId="35898149" w14:textId="77777777" w:rsidR="0016001E" w:rsidRPr="00367349" w:rsidRDefault="0016001E" w:rsidP="007861C2">
      <w:pPr>
        <w:pStyle w:val="AttachmentHeading"/>
      </w:pPr>
      <w:r w:rsidRPr="00367349">
        <w:t>Physical and topographic features</w:t>
      </w:r>
    </w:p>
    <w:p w14:paraId="7731942D" w14:textId="77777777" w:rsidR="0016001E" w:rsidRPr="00E260BC" w:rsidRDefault="0016001E" w:rsidP="0016001E">
      <w:pPr>
        <w:pStyle w:val="BodyText"/>
        <w:spacing w:before="120"/>
      </w:pPr>
      <w:r w:rsidRPr="00E260BC">
        <w:t>The boundaries follow the town boundaries, main roads and the river.</w:t>
      </w:r>
    </w:p>
    <w:p w14:paraId="440E6734" w14:textId="77777777" w:rsidR="0016001E" w:rsidRPr="00367349" w:rsidRDefault="0016001E" w:rsidP="007861C2">
      <w:pPr>
        <w:pStyle w:val="AttachmentHeading"/>
      </w:pPr>
      <w:r w:rsidRPr="00367349">
        <w:rPr>
          <w:u w:color="000000"/>
        </w:rPr>
        <w:t>Demographic trends</w:t>
      </w:r>
    </w:p>
    <w:p w14:paraId="7799FC3F" w14:textId="77777777" w:rsidR="0016001E" w:rsidRPr="00E260BC" w:rsidRDefault="0016001E" w:rsidP="0016001E">
      <w:pPr>
        <w:pStyle w:val="BodyText"/>
        <w:spacing w:before="120"/>
      </w:pPr>
      <w:r w:rsidRPr="00E260BC">
        <w:t xml:space="preserve">The South Ward is likely to be the area of largest growth. </w:t>
      </w:r>
      <w:proofErr w:type="spellStart"/>
      <w:r w:rsidRPr="00E260BC">
        <w:t>Maintown</w:t>
      </w:r>
      <w:proofErr w:type="spellEnd"/>
      <w:r w:rsidRPr="00E260BC">
        <w:t xml:space="preserve">-one is declining in population and </w:t>
      </w:r>
      <w:proofErr w:type="spellStart"/>
      <w:r w:rsidRPr="00E260BC">
        <w:t>Maintown</w:t>
      </w:r>
      <w:proofErr w:type="spellEnd"/>
      <w:r w:rsidRPr="00E260BC">
        <w:t>-two is experiencing slow growth.</w:t>
      </w:r>
    </w:p>
    <w:p w14:paraId="696EEC3A" w14:textId="77777777" w:rsidR="0016001E" w:rsidRPr="00367349" w:rsidRDefault="0016001E" w:rsidP="007861C2">
      <w:pPr>
        <w:pStyle w:val="AttachmentHeading"/>
      </w:pPr>
      <w:r w:rsidRPr="00367349">
        <w:t>Economic factors</w:t>
      </w:r>
    </w:p>
    <w:p w14:paraId="5F696A46" w14:textId="77777777" w:rsidR="0016001E" w:rsidRPr="00E260BC" w:rsidRDefault="0016001E" w:rsidP="0016001E">
      <w:pPr>
        <w:pStyle w:val="BodyText"/>
        <w:spacing w:before="120"/>
      </w:pPr>
      <w:r w:rsidRPr="00E260BC">
        <w:t>The boundaries reflect areas of economic activity.</w:t>
      </w:r>
    </w:p>
    <w:p w14:paraId="6A1EED46" w14:textId="77777777" w:rsidR="0016001E" w:rsidRPr="00367349" w:rsidRDefault="0016001E" w:rsidP="007861C2">
      <w:pPr>
        <w:pStyle w:val="AttachmentHeading"/>
      </w:pPr>
      <w:r w:rsidRPr="00367349">
        <w:t>Ratio of councillors to electors</w:t>
      </w:r>
    </w:p>
    <w:p w14:paraId="367D4F42" w14:textId="77777777" w:rsidR="00367349" w:rsidRDefault="0016001E" w:rsidP="0016001E">
      <w:pPr>
        <w:pStyle w:val="BodyText"/>
        <w:spacing w:before="120"/>
        <w:sectPr w:rsidR="00367349" w:rsidSect="0041432D">
          <w:pgSz w:w="11900" w:h="16840" w:code="9"/>
          <w:pgMar w:top="1985" w:right="1134" w:bottom="1134" w:left="1134" w:header="567" w:footer="145" w:gutter="0"/>
          <w:cols w:space="567"/>
          <w:docGrid w:linePitch="326"/>
        </w:sectPr>
      </w:pPr>
      <w:r w:rsidRPr="00E260BC">
        <w:t>This option results in the following</w:t>
      </w:r>
      <w:r>
        <w:t>:</w:t>
      </w:r>
    </w:p>
    <w:p w14:paraId="0A05DE9D" w14:textId="77777777" w:rsidR="003F1866" w:rsidRPr="003F1866" w:rsidRDefault="003F1866" w:rsidP="007861C2">
      <w:pPr>
        <w:pStyle w:val="AttachmentHeading"/>
      </w:pPr>
      <w:r w:rsidRPr="003F1866">
        <w:lastRenderedPageBreak/>
        <w:t>Table: Shire of Bottlebrush – Option 4 – councillor to elector ratios if five new wards are created with 12 and 11 offices of councillor</w:t>
      </w:r>
    </w:p>
    <w:tbl>
      <w:tblPr>
        <w:tblStyle w:val="TableLightGreen-NoTotal"/>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Caption w:val="Shire of Bottlebrush – Option 4 – councillor to elector ratios if five new wards are created with 12 and 11 offices of councillor"/>
        <w:tblDescription w:val="Shire of Bottlebrush – Option 4 – councillor to elector ratios if five new wards are created with 12 and 11 offices of councillor"/>
      </w:tblPr>
      <w:tblGrid>
        <w:gridCol w:w="2229"/>
        <w:gridCol w:w="1388"/>
        <w:gridCol w:w="1481"/>
        <w:gridCol w:w="1560"/>
        <w:gridCol w:w="2223"/>
        <w:gridCol w:w="1518"/>
        <w:gridCol w:w="1330"/>
        <w:gridCol w:w="2413"/>
      </w:tblGrid>
      <w:tr w:rsidR="003F1866" w:rsidRPr="00E260BC" w14:paraId="04976414" w14:textId="77777777" w:rsidTr="003F1866">
        <w:trPr>
          <w:cnfStyle w:val="100000000000" w:firstRow="1" w:lastRow="0" w:firstColumn="0" w:lastColumn="0" w:oddVBand="0" w:evenVBand="0" w:oddHBand="0" w:evenHBand="0" w:firstRowFirstColumn="0" w:firstRowLastColumn="0" w:lastRowFirstColumn="0" w:lastRowLastColumn="0"/>
          <w:trHeight w:val="442"/>
        </w:trPr>
        <w:tc>
          <w:tcPr>
            <w:cnfStyle w:val="001000000000" w:firstRow="0" w:lastRow="0" w:firstColumn="1" w:lastColumn="0" w:oddVBand="0" w:evenVBand="0" w:oddHBand="0" w:evenHBand="0" w:firstRowFirstColumn="0" w:firstRowLastColumn="0" w:lastRowFirstColumn="0" w:lastRowLastColumn="0"/>
            <w:tcW w:w="2229" w:type="dxa"/>
            <w:vMerge w:val="restar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1E39F5B8" w14:textId="77777777" w:rsidR="003F1866" w:rsidRPr="00E260BC" w:rsidRDefault="003F1866" w:rsidP="001D6BB4">
            <w:pPr>
              <w:pStyle w:val="TableHeader"/>
              <w:jc w:val="center"/>
              <w:rPr>
                <w:sz w:val="24"/>
                <w:szCs w:val="24"/>
              </w:rPr>
            </w:pPr>
            <w:r w:rsidRPr="00E260BC">
              <w:rPr>
                <w:sz w:val="24"/>
                <w:szCs w:val="24"/>
              </w:rPr>
              <w:t>Ward</w:t>
            </w:r>
          </w:p>
        </w:tc>
        <w:tc>
          <w:tcPr>
            <w:tcW w:w="0" w:type="auto"/>
            <w:vMerge w:val="restar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30944EAA" w14:textId="77777777" w:rsidR="003F1866" w:rsidRPr="00E260BC" w:rsidRDefault="003F1866" w:rsidP="001D6BB4">
            <w:pPr>
              <w:pStyle w:val="TableHeader"/>
              <w:jc w:val="center"/>
              <w:cnfStyle w:val="100000000000" w:firstRow="1" w:lastRow="0" w:firstColumn="0" w:lastColumn="0" w:oddVBand="0" w:evenVBand="0" w:oddHBand="0" w:evenHBand="0" w:firstRowFirstColumn="0" w:firstRowLastColumn="0" w:lastRowFirstColumn="0" w:lastRowLastColumn="0"/>
              <w:rPr>
                <w:sz w:val="24"/>
                <w:szCs w:val="24"/>
              </w:rPr>
            </w:pPr>
            <w:r w:rsidRPr="00E260BC">
              <w:rPr>
                <w:sz w:val="24"/>
                <w:szCs w:val="24"/>
              </w:rPr>
              <w:t xml:space="preserve">Number </w:t>
            </w:r>
            <w:r w:rsidRPr="00E260BC">
              <w:rPr>
                <w:sz w:val="24"/>
                <w:szCs w:val="24"/>
              </w:rPr>
              <w:br w:type="textWrapping" w:clear="all"/>
              <w:t>of Electors</w:t>
            </w:r>
          </w:p>
        </w:tc>
        <w:tc>
          <w:tcPr>
            <w:tcW w:w="5264" w:type="dxa"/>
            <w:gridSpan w:val="3"/>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449A99C9" w14:textId="77777777" w:rsidR="003F1866" w:rsidRPr="00E260BC" w:rsidRDefault="003F1866" w:rsidP="001D6BB4">
            <w:pPr>
              <w:pStyle w:val="TableHeader"/>
              <w:jc w:val="center"/>
              <w:cnfStyle w:val="100000000000" w:firstRow="1" w:lastRow="0" w:firstColumn="0" w:lastColumn="0" w:oddVBand="0" w:evenVBand="0" w:oddHBand="0" w:evenHBand="0" w:firstRowFirstColumn="0" w:firstRowLastColumn="0" w:lastRowFirstColumn="0" w:lastRowLastColumn="0"/>
              <w:rPr>
                <w:sz w:val="24"/>
                <w:szCs w:val="24"/>
              </w:rPr>
            </w:pPr>
            <w:r>
              <w:rPr>
                <w:sz w:val="24"/>
                <w:szCs w:val="24"/>
              </w:rPr>
              <w:t>12</w:t>
            </w:r>
            <w:r w:rsidRPr="00E260BC">
              <w:rPr>
                <w:sz w:val="24"/>
                <w:szCs w:val="24"/>
              </w:rPr>
              <w:t xml:space="preserve"> Member Council</w:t>
            </w:r>
          </w:p>
        </w:tc>
        <w:tc>
          <w:tcPr>
            <w:tcW w:w="5261" w:type="dxa"/>
            <w:gridSpan w:val="3"/>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7A0A9F8A" w14:textId="77777777" w:rsidR="003F1866" w:rsidRPr="00E260BC" w:rsidRDefault="003F1866" w:rsidP="001D6BB4">
            <w:pPr>
              <w:pStyle w:val="TableHeader"/>
              <w:jc w:val="center"/>
              <w:cnfStyle w:val="100000000000" w:firstRow="1" w:lastRow="0" w:firstColumn="0" w:lastColumn="0" w:oddVBand="0" w:evenVBand="0" w:oddHBand="0" w:evenHBand="0" w:firstRowFirstColumn="0" w:firstRowLastColumn="0" w:lastRowFirstColumn="0" w:lastRowLastColumn="0"/>
              <w:rPr>
                <w:sz w:val="24"/>
                <w:szCs w:val="24"/>
              </w:rPr>
            </w:pPr>
            <w:r>
              <w:rPr>
                <w:sz w:val="24"/>
                <w:szCs w:val="24"/>
              </w:rPr>
              <w:t>11</w:t>
            </w:r>
            <w:r w:rsidRPr="00E260BC">
              <w:rPr>
                <w:sz w:val="24"/>
                <w:szCs w:val="24"/>
              </w:rPr>
              <w:t xml:space="preserve"> Member Council</w:t>
            </w:r>
          </w:p>
        </w:tc>
      </w:tr>
      <w:tr w:rsidR="003F1866" w:rsidRPr="00E260BC" w14:paraId="424F271E" w14:textId="77777777" w:rsidTr="000E5506">
        <w:trPr>
          <w:cnfStyle w:val="000000100000" w:firstRow="0" w:lastRow="0" w:firstColumn="0" w:lastColumn="0" w:oddVBand="0" w:evenVBand="0" w:oddHBand="1" w:evenHBand="0" w:firstRowFirstColumn="0" w:firstRowLastColumn="0" w:lastRowFirstColumn="0" w:lastRowLastColumn="0"/>
          <w:trHeight w:hRule="exact" w:val="744"/>
        </w:trPr>
        <w:tc>
          <w:tcPr>
            <w:cnfStyle w:val="001000000000" w:firstRow="0" w:lastRow="0" w:firstColumn="1" w:lastColumn="0" w:oddVBand="0" w:evenVBand="0" w:oddHBand="0" w:evenHBand="0" w:firstRowFirstColumn="0" w:firstRowLastColumn="0" w:lastRowFirstColumn="0" w:lastRowLastColumn="0"/>
            <w:tcW w:w="2229" w:type="dxa"/>
            <w:vMerge/>
            <w:tcBorders>
              <w:top w:val="single" w:sz="4" w:space="0" w:color="auto"/>
              <w:left w:val="single" w:sz="4" w:space="0" w:color="auto"/>
              <w:bottom w:val="single" w:sz="4" w:space="0" w:color="auto"/>
              <w:right w:val="single" w:sz="4" w:space="0" w:color="auto"/>
            </w:tcBorders>
          </w:tcPr>
          <w:p w14:paraId="3EE6F8F4" w14:textId="77777777" w:rsidR="003F1866" w:rsidRPr="00E260BC" w:rsidRDefault="003F1866" w:rsidP="000E5506">
            <w:pPr>
              <w:pStyle w:val="TableHeader"/>
              <w:rPr>
                <w:sz w:val="24"/>
                <w:szCs w:val="24"/>
              </w:rPr>
            </w:pPr>
          </w:p>
        </w:tc>
        <w:tc>
          <w:tcPr>
            <w:tcW w:w="0" w:type="auto"/>
            <w:vMerge/>
            <w:tcBorders>
              <w:top w:val="single" w:sz="4" w:space="0" w:color="auto"/>
              <w:left w:val="single" w:sz="4" w:space="0" w:color="auto"/>
              <w:bottom w:val="single" w:sz="4" w:space="0" w:color="auto"/>
              <w:right w:val="single" w:sz="4" w:space="0" w:color="auto"/>
            </w:tcBorders>
          </w:tcPr>
          <w:p w14:paraId="3DE9907E" w14:textId="77777777" w:rsidR="003F1866" w:rsidRPr="00E260BC" w:rsidRDefault="003F1866" w:rsidP="000E5506">
            <w:pPr>
              <w:pStyle w:val="TableHeader"/>
              <w:cnfStyle w:val="000000100000" w:firstRow="0" w:lastRow="0" w:firstColumn="0" w:lastColumn="0" w:oddVBand="0" w:evenVBand="0" w:oddHBand="1" w:evenHBand="0" w:firstRowFirstColumn="0" w:firstRowLastColumn="0" w:lastRowFirstColumn="0" w:lastRowLastColumn="0"/>
              <w:rPr>
                <w:sz w:val="24"/>
                <w:szCs w:val="24"/>
              </w:rPr>
            </w:pPr>
          </w:p>
        </w:tc>
        <w:tc>
          <w:tcPr>
            <w:tcW w:w="1481" w:type="dxa"/>
            <w:tcBorders>
              <w:top w:val="single" w:sz="4" w:space="0" w:color="auto"/>
              <w:left w:val="single" w:sz="4" w:space="0" w:color="auto"/>
              <w:bottom w:val="single" w:sz="4" w:space="0" w:color="auto"/>
              <w:right w:val="single" w:sz="4" w:space="0" w:color="auto"/>
            </w:tcBorders>
          </w:tcPr>
          <w:p w14:paraId="4459022C" w14:textId="77777777" w:rsidR="003F1866" w:rsidRPr="00E260BC" w:rsidRDefault="003F1866" w:rsidP="000E5506">
            <w:pPr>
              <w:pStyle w:val="TableHeader"/>
              <w:cnfStyle w:val="000000100000" w:firstRow="0" w:lastRow="0" w:firstColumn="0" w:lastColumn="0" w:oddVBand="0" w:evenVBand="0" w:oddHBand="1" w:evenHBand="0" w:firstRowFirstColumn="0" w:firstRowLastColumn="0" w:lastRowFirstColumn="0" w:lastRowLastColumn="0"/>
              <w:rPr>
                <w:b/>
                <w:sz w:val="24"/>
                <w:szCs w:val="24"/>
              </w:rPr>
            </w:pPr>
            <w:r w:rsidRPr="00E260BC">
              <w:rPr>
                <w:sz w:val="24"/>
                <w:szCs w:val="24"/>
              </w:rPr>
              <w:t>Number of Councillors</w:t>
            </w:r>
          </w:p>
        </w:tc>
        <w:tc>
          <w:tcPr>
            <w:tcW w:w="1560" w:type="dxa"/>
            <w:tcBorders>
              <w:top w:val="single" w:sz="4" w:space="0" w:color="auto"/>
              <w:left w:val="single" w:sz="4" w:space="0" w:color="auto"/>
              <w:bottom w:val="single" w:sz="4" w:space="0" w:color="auto"/>
              <w:right w:val="single" w:sz="4" w:space="0" w:color="auto"/>
            </w:tcBorders>
          </w:tcPr>
          <w:p w14:paraId="25B52801" w14:textId="77777777" w:rsidR="003F1866" w:rsidRPr="00E260BC" w:rsidRDefault="003F1866" w:rsidP="000E5506">
            <w:pPr>
              <w:pStyle w:val="TableHeader"/>
              <w:cnfStyle w:val="000000100000" w:firstRow="0" w:lastRow="0" w:firstColumn="0" w:lastColumn="0" w:oddVBand="0" w:evenVBand="0" w:oddHBand="1" w:evenHBand="0" w:firstRowFirstColumn="0" w:firstRowLastColumn="0" w:lastRowFirstColumn="0" w:lastRowLastColumn="0"/>
              <w:rPr>
                <w:b/>
                <w:sz w:val="24"/>
                <w:szCs w:val="24"/>
              </w:rPr>
            </w:pPr>
            <w:r w:rsidRPr="00E260BC">
              <w:rPr>
                <w:sz w:val="24"/>
                <w:szCs w:val="24"/>
              </w:rPr>
              <w:t>Elector Ratios</w:t>
            </w:r>
          </w:p>
        </w:tc>
        <w:tc>
          <w:tcPr>
            <w:tcW w:w="2223" w:type="dxa"/>
            <w:tcBorders>
              <w:top w:val="single" w:sz="4" w:space="0" w:color="auto"/>
              <w:left w:val="single" w:sz="4" w:space="0" w:color="auto"/>
              <w:bottom w:val="single" w:sz="4" w:space="0" w:color="auto"/>
              <w:right w:val="single" w:sz="4" w:space="0" w:color="auto"/>
            </w:tcBorders>
          </w:tcPr>
          <w:p w14:paraId="31CC75EC" w14:textId="77777777" w:rsidR="003F1866" w:rsidRPr="00E260BC" w:rsidRDefault="003F1866" w:rsidP="000E5506">
            <w:pPr>
              <w:pStyle w:val="TableHeader"/>
              <w:cnfStyle w:val="000000100000" w:firstRow="0" w:lastRow="0" w:firstColumn="0" w:lastColumn="0" w:oddVBand="0" w:evenVBand="0" w:oddHBand="1" w:evenHBand="0" w:firstRowFirstColumn="0" w:firstRowLastColumn="0" w:lastRowFirstColumn="0" w:lastRowLastColumn="0"/>
              <w:rPr>
                <w:b/>
                <w:sz w:val="24"/>
                <w:szCs w:val="24"/>
              </w:rPr>
            </w:pPr>
            <w:r w:rsidRPr="00E260BC">
              <w:rPr>
                <w:sz w:val="24"/>
                <w:szCs w:val="24"/>
              </w:rPr>
              <w:t>Ratio Deviation</w:t>
            </w:r>
          </w:p>
        </w:tc>
        <w:tc>
          <w:tcPr>
            <w:tcW w:w="1518" w:type="dxa"/>
            <w:tcBorders>
              <w:top w:val="single" w:sz="4" w:space="0" w:color="auto"/>
              <w:left w:val="single" w:sz="4" w:space="0" w:color="auto"/>
              <w:bottom w:val="single" w:sz="4" w:space="0" w:color="auto"/>
              <w:right w:val="single" w:sz="4" w:space="0" w:color="auto"/>
            </w:tcBorders>
          </w:tcPr>
          <w:p w14:paraId="0BD4A41F" w14:textId="77777777" w:rsidR="003F1866" w:rsidRPr="00E260BC" w:rsidRDefault="003F1866" w:rsidP="000E5506">
            <w:pPr>
              <w:cnfStyle w:val="000000100000" w:firstRow="0" w:lastRow="0" w:firstColumn="0" w:lastColumn="0" w:oddVBand="0" w:evenVBand="0" w:oddHBand="1" w:evenHBand="0" w:firstRowFirstColumn="0" w:firstRowLastColumn="0" w:lastRowFirstColumn="0" w:lastRowLastColumn="0"/>
              <w:rPr>
                <w:rFonts w:cs="Arial"/>
                <w:b/>
                <w:szCs w:val="24"/>
              </w:rPr>
            </w:pPr>
            <w:r w:rsidRPr="00E260BC">
              <w:rPr>
                <w:rFonts w:cs="Arial"/>
                <w:szCs w:val="24"/>
              </w:rPr>
              <w:t>Number of Councillors</w:t>
            </w:r>
          </w:p>
        </w:tc>
        <w:tc>
          <w:tcPr>
            <w:tcW w:w="1330" w:type="dxa"/>
            <w:tcBorders>
              <w:top w:val="single" w:sz="4" w:space="0" w:color="auto"/>
              <w:left w:val="single" w:sz="4" w:space="0" w:color="auto"/>
              <w:bottom w:val="single" w:sz="4" w:space="0" w:color="auto"/>
              <w:right w:val="single" w:sz="4" w:space="0" w:color="auto"/>
            </w:tcBorders>
          </w:tcPr>
          <w:p w14:paraId="77A8F461" w14:textId="77777777" w:rsidR="003F1866" w:rsidRPr="00E260BC" w:rsidRDefault="003F1866" w:rsidP="000E5506">
            <w:pPr>
              <w:cnfStyle w:val="000000100000" w:firstRow="0" w:lastRow="0" w:firstColumn="0" w:lastColumn="0" w:oddVBand="0" w:evenVBand="0" w:oddHBand="1" w:evenHBand="0" w:firstRowFirstColumn="0" w:firstRowLastColumn="0" w:lastRowFirstColumn="0" w:lastRowLastColumn="0"/>
              <w:rPr>
                <w:rFonts w:cs="Arial"/>
                <w:b/>
                <w:szCs w:val="24"/>
              </w:rPr>
            </w:pPr>
            <w:r w:rsidRPr="00E260BC">
              <w:rPr>
                <w:rFonts w:cs="Arial"/>
                <w:szCs w:val="24"/>
              </w:rPr>
              <w:t>Elector Ratios</w:t>
            </w:r>
          </w:p>
        </w:tc>
        <w:tc>
          <w:tcPr>
            <w:tcW w:w="2413" w:type="dxa"/>
            <w:tcBorders>
              <w:top w:val="single" w:sz="4" w:space="0" w:color="auto"/>
              <w:left w:val="single" w:sz="4" w:space="0" w:color="auto"/>
              <w:bottom w:val="single" w:sz="4" w:space="0" w:color="auto"/>
              <w:right w:val="single" w:sz="4" w:space="0" w:color="auto"/>
            </w:tcBorders>
          </w:tcPr>
          <w:p w14:paraId="27B41324" w14:textId="77777777" w:rsidR="003F1866" w:rsidRPr="00E260BC" w:rsidRDefault="003F1866" w:rsidP="000E5506">
            <w:pPr>
              <w:cnfStyle w:val="000000100000" w:firstRow="0" w:lastRow="0" w:firstColumn="0" w:lastColumn="0" w:oddVBand="0" w:evenVBand="0" w:oddHBand="1" w:evenHBand="0" w:firstRowFirstColumn="0" w:firstRowLastColumn="0" w:lastRowFirstColumn="0" w:lastRowLastColumn="0"/>
              <w:rPr>
                <w:rFonts w:cs="Arial"/>
                <w:b/>
                <w:szCs w:val="24"/>
              </w:rPr>
            </w:pPr>
            <w:r w:rsidRPr="00E260BC">
              <w:rPr>
                <w:rFonts w:cs="Arial"/>
                <w:szCs w:val="24"/>
              </w:rPr>
              <w:t>Ratio Deviation</w:t>
            </w:r>
          </w:p>
        </w:tc>
      </w:tr>
      <w:tr w:rsidR="003F1866" w:rsidRPr="00E260BC" w14:paraId="2A71E82F" w14:textId="77777777" w:rsidTr="000E5506">
        <w:trPr>
          <w:cnfStyle w:val="000000010000" w:firstRow="0" w:lastRow="0" w:firstColumn="0" w:lastColumn="0" w:oddVBand="0" w:evenVBand="0" w:oddHBand="0" w:evenHBand="1"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2229" w:type="dxa"/>
            <w:tcBorders>
              <w:top w:val="single" w:sz="4" w:space="0" w:color="auto"/>
              <w:left w:val="single" w:sz="4" w:space="0" w:color="auto"/>
              <w:bottom w:val="single" w:sz="4" w:space="0" w:color="auto"/>
              <w:right w:val="single" w:sz="4" w:space="0" w:color="auto"/>
            </w:tcBorders>
            <w:shd w:val="clear" w:color="auto" w:fill="auto"/>
          </w:tcPr>
          <w:p w14:paraId="719C77F9" w14:textId="77777777" w:rsidR="003F1866" w:rsidRPr="00E260BC" w:rsidRDefault="003F1866" w:rsidP="000E5506">
            <w:pPr>
              <w:pStyle w:val="Tabletext"/>
            </w:pPr>
            <w:proofErr w:type="spellStart"/>
            <w:r w:rsidRPr="00E260BC">
              <w:t>Maintown</w:t>
            </w:r>
            <w:proofErr w:type="spellEnd"/>
            <w:r w:rsidRPr="00E260BC">
              <w:t>-one</w:t>
            </w:r>
          </w:p>
        </w:tc>
        <w:tc>
          <w:tcPr>
            <w:tcW w:w="0" w:type="auto"/>
            <w:tcBorders>
              <w:top w:val="single" w:sz="4" w:space="0" w:color="auto"/>
              <w:left w:val="single" w:sz="4" w:space="0" w:color="auto"/>
              <w:bottom w:val="single" w:sz="4" w:space="0" w:color="auto"/>
              <w:right w:val="single" w:sz="4" w:space="0" w:color="auto"/>
            </w:tcBorders>
            <w:shd w:val="clear" w:color="auto" w:fill="auto"/>
          </w:tcPr>
          <w:p w14:paraId="1AB36FA4" w14:textId="77777777" w:rsidR="003F1866" w:rsidRPr="00E260BC" w:rsidRDefault="003F1866"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433</w:t>
            </w:r>
          </w:p>
        </w:tc>
        <w:tc>
          <w:tcPr>
            <w:tcW w:w="1481" w:type="dxa"/>
            <w:tcBorders>
              <w:top w:val="single" w:sz="4" w:space="0" w:color="auto"/>
              <w:left w:val="single" w:sz="4" w:space="0" w:color="auto"/>
              <w:bottom w:val="single" w:sz="4" w:space="0" w:color="auto"/>
              <w:right w:val="single" w:sz="4" w:space="0" w:color="auto"/>
            </w:tcBorders>
            <w:shd w:val="clear" w:color="auto" w:fill="auto"/>
          </w:tcPr>
          <w:p w14:paraId="70CE9482" w14:textId="77777777" w:rsidR="003F1866" w:rsidRPr="00E260BC" w:rsidRDefault="003F1866"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2</w:t>
            </w:r>
          </w:p>
        </w:tc>
        <w:tc>
          <w:tcPr>
            <w:tcW w:w="1560" w:type="dxa"/>
            <w:tcBorders>
              <w:top w:val="single" w:sz="4" w:space="0" w:color="auto"/>
              <w:left w:val="single" w:sz="4" w:space="0" w:color="auto"/>
              <w:bottom w:val="single" w:sz="4" w:space="0" w:color="auto"/>
              <w:right w:val="single" w:sz="4" w:space="0" w:color="auto"/>
            </w:tcBorders>
            <w:shd w:val="clear" w:color="auto" w:fill="auto"/>
          </w:tcPr>
          <w:p w14:paraId="40242654" w14:textId="77777777" w:rsidR="003F1866" w:rsidRPr="00E260BC" w:rsidRDefault="003F1866"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1:217</w:t>
            </w:r>
          </w:p>
        </w:tc>
        <w:tc>
          <w:tcPr>
            <w:tcW w:w="2223" w:type="dxa"/>
            <w:tcBorders>
              <w:top w:val="single" w:sz="4" w:space="0" w:color="auto"/>
              <w:left w:val="single" w:sz="4" w:space="0" w:color="auto"/>
              <w:bottom w:val="single" w:sz="4" w:space="0" w:color="auto"/>
              <w:right w:val="single" w:sz="4" w:space="0" w:color="auto"/>
            </w:tcBorders>
            <w:shd w:val="clear" w:color="auto" w:fill="auto"/>
          </w:tcPr>
          <w:p w14:paraId="45DF3BF5" w14:textId="77777777" w:rsidR="003F1866" w:rsidRPr="00E260BC" w:rsidRDefault="003F1866"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+24.43%</w:t>
            </w:r>
          </w:p>
        </w:tc>
        <w:tc>
          <w:tcPr>
            <w:tcW w:w="1518" w:type="dxa"/>
            <w:tcBorders>
              <w:top w:val="single" w:sz="4" w:space="0" w:color="auto"/>
              <w:left w:val="single" w:sz="4" w:space="0" w:color="auto"/>
              <w:bottom w:val="single" w:sz="4" w:space="0" w:color="auto"/>
              <w:right w:val="single" w:sz="4" w:space="0" w:color="auto"/>
            </w:tcBorders>
            <w:shd w:val="clear" w:color="auto" w:fill="auto"/>
          </w:tcPr>
          <w:p w14:paraId="200BFEDF" w14:textId="77777777" w:rsidR="003F1866" w:rsidRPr="00E260BC" w:rsidRDefault="003F1866"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w:t>
            </w:r>
          </w:p>
        </w:tc>
        <w:tc>
          <w:tcPr>
            <w:tcW w:w="1330" w:type="dxa"/>
            <w:tcBorders>
              <w:top w:val="single" w:sz="4" w:space="0" w:color="auto"/>
              <w:left w:val="single" w:sz="4" w:space="0" w:color="auto"/>
              <w:bottom w:val="single" w:sz="4" w:space="0" w:color="auto"/>
              <w:right w:val="single" w:sz="4" w:space="0" w:color="auto"/>
            </w:tcBorders>
            <w:shd w:val="clear" w:color="auto" w:fill="auto"/>
          </w:tcPr>
          <w:p w14:paraId="073D74D3" w14:textId="77777777" w:rsidR="003F1866" w:rsidRPr="00E260BC" w:rsidRDefault="003F1866"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1:433</w:t>
            </w:r>
          </w:p>
        </w:tc>
        <w:tc>
          <w:tcPr>
            <w:tcW w:w="2413" w:type="dxa"/>
            <w:tcBorders>
              <w:top w:val="single" w:sz="4" w:space="0" w:color="auto"/>
              <w:left w:val="single" w:sz="4" w:space="0" w:color="auto"/>
              <w:bottom w:val="single" w:sz="4" w:space="0" w:color="auto"/>
              <w:right w:val="single" w:sz="4" w:space="0" w:color="auto"/>
            </w:tcBorders>
            <w:shd w:val="clear" w:color="auto" w:fill="auto"/>
          </w:tcPr>
          <w:p w14:paraId="5BB784E3" w14:textId="77777777" w:rsidR="003F1866" w:rsidRPr="00E260BC" w:rsidRDefault="003F1866"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-38.54%</w:t>
            </w:r>
          </w:p>
        </w:tc>
      </w:tr>
      <w:tr w:rsidR="003F1866" w:rsidRPr="00E260BC" w14:paraId="01ED8BDA" w14:textId="77777777" w:rsidTr="000E5506">
        <w:trPr>
          <w:cnfStyle w:val="000000100000" w:firstRow="0" w:lastRow="0" w:firstColumn="0" w:lastColumn="0" w:oddVBand="0" w:evenVBand="0" w:oddHBand="1"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2229" w:type="dxa"/>
            <w:tcBorders>
              <w:top w:val="single" w:sz="4" w:space="0" w:color="auto"/>
              <w:left w:val="single" w:sz="4" w:space="0" w:color="auto"/>
              <w:bottom w:val="single" w:sz="4" w:space="0" w:color="auto"/>
              <w:right w:val="single" w:sz="4" w:space="0" w:color="auto"/>
            </w:tcBorders>
            <w:shd w:val="clear" w:color="auto" w:fill="auto"/>
          </w:tcPr>
          <w:p w14:paraId="6EE5263E" w14:textId="77777777" w:rsidR="003F1866" w:rsidRPr="00E260BC" w:rsidRDefault="003F1866" w:rsidP="000E5506">
            <w:pPr>
              <w:pStyle w:val="Tabletext"/>
            </w:pPr>
            <w:proofErr w:type="spellStart"/>
            <w:r w:rsidRPr="00E260BC">
              <w:t>Maintown</w:t>
            </w:r>
            <w:proofErr w:type="spellEnd"/>
            <w:r w:rsidRPr="00E260BC">
              <w:t>-two</w:t>
            </w:r>
          </w:p>
        </w:tc>
        <w:tc>
          <w:tcPr>
            <w:tcW w:w="0" w:type="auto"/>
            <w:tcBorders>
              <w:top w:val="single" w:sz="4" w:space="0" w:color="auto"/>
              <w:left w:val="single" w:sz="4" w:space="0" w:color="auto"/>
              <w:bottom w:val="single" w:sz="4" w:space="0" w:color="auto"/>
              <w:right w:val="single" w:sz="4" w:space="0" w:color="auto"/>
            </w:tcBorders>
            <w:shd w:val="clear" w:color="auto" w:fill="auto"/>
          </w:tcPr>
          <w:p w14:paraId="67F90A30" w14:textId="77777777" w:rsidR="003F1866" w:rsidRPr="00E260BC" w:rsidRDefault="003F1866"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367</w:t>
            </w:r>
          </w:p>
        </w:tc>
        <w:tc>
          <w:tcPr>
            <w:tcW w:w="1481" w:type="dxa"/>
            <w:tcBorders>
              <w:top w:val="single" w:sz="4" w:space="0" w:color="auto"/>
              <w:left w:val="single" w:sz="4" w:space="0" w:color="auto"/>
              <w:bottom w:val="single" w:sz="4" w:space="0" w:color="auto"/>
              <w:right w:val="single" w:sz="4" w:space="0" w:color="auto"/>
            </w:tcBorders>
            <w:shd w:val="clear" w:color="auto" w:fill="auto"/>
          </w:tcPr>
          <w:p w14:paraId="5808C268" w14:textId="77777777" w:rsidR="003F1866" w:rsidRPr="00E260BC" w:rsidRDefault="003F1866"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1</w:t>
            </w:r>
          </w:p>
        </w:tc>
        <w:tc>
          <w:tcPr>
            <w:tcW w:w="1560" w:type="dxa"/>
            <w:tcBorders>
              <w:top w:val="single" w:sz="4" w:space="0" w:color="auto"/>
              <w:left w:val="single" w:sz="4" w:space="0" w:color="auto"/>
              <w:bottom w:val="single" w:sz="4" w:space="0" w:color="auto"/>
              <w:right w:val="single" w:sz="4" w:space="0" w:color="auto"/>
            </w:tcBorders>
            <w:shd w:val="clear" w:color="auto" w:fill="auto"/>
          </w:tcPr>
          <w:p w14:paraId="6316E9FE" w14:textId="77777777" w:rsidR="003F1866" w:rsidRPr="00E260BC" w:rsidRDefault="003F1866"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1:367</w:t>
            </w:r>
          </w:p>
        </w:tc>
        <w:tc>
          <w:tcPr>
            <w:tcW w:w="2223" w:type="dxa"/>
            <w:tcBorders>
              <w:top w:val="single" w:sz="4" w:space="0" w:color="auto"/>
              <w:left w:val="single" w:sz="4" w:space="0" w:color="auto"/>
              <w:bottom w:val="single" w:sz="4" w:space="0" w:color="auto"/>
              <w:right w:val="single" w:sz="4" w:space="0" w:color="auto"/>
            </w:tcBorders>
            <w:shd w:val="clear" w:color="auto" w:fill="auto"/>
          </w:tcPr>
          <w:p w14:paraId="011BA9CB" w14:textId="77777777" w:rsidR="003F1866" w:rsidRPr="00E260BC" w:rsidRDefault="003F1866"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-28.10%</w:t>
            </w:r>
          </w:p>
        </w:tc>
        <w:tc>
          <w:tcPr>
            <w:tcW w:w="1518" w:type="dxa"/>
            <w:tcBorders>
              <w:top w:val="single" w:sz="4" w:space="0" w:color="auto"/>
              <w:left w:val="single" w:sz="4" w:space="0" w:color="auto"/>
              <w:bottom w:val="single" w:sz="4" w:space="0" w:color="auto"/>
              <w:right w:val="single" w:sz="4" w:space="0" w:color="auto"/>
            </w:tcBorders>
            <w:shd w:val="clear" w:color="auto" w:fill="auto"/>
          </w:tcPr>
          <w:p w14:paraId="1D4D6F2B" w14:textId="77777777" w:rsidR="003F1866" w:rsidRPr="00E260BC" w:rsidRDefault="003F1866"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1</w:t>
            </w:r>
          </w:p>
        </w:tc>
        <w:tc>
          <w:tcPr>
            <w:tcW w:w="1330" w:type="dxa"/>
            <w:tcBorders>
              <w:top w:val="single" w:sz="4" w:space="0" w:color="auto"/>
              <w:left w:val="single" w:sz="4" w:space="0" w:color="auto"/>
              <w:bottom w:val="single" w:sz="4" w:space="0" w:color="auto"/>
              <w:right w:val="single" w:sz="4" w:space="0" w:color="auto"/>
            </w:tcBorders>
            <w:shd w:val="clear" w:color="auto" w:fill="auto"/>
          </w:tcPr>
          <w:p w14:paraId="3EAE94B9" w14:textId="77777777" w:rsidR="003F1866" w:rsidRPr="00E260BC" w:rsidRDefault="003F1866"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367</w:t>
            </w:r>
          </w:p>
        </w:tc>
        <w:tc>
          <w:tcPr>
            <w:tcW w:w="2413" w:type="dxa"/>
            <w:tcBorders>
              <w:top w:val="single" w:sz="4" w:space="0" w:color="auto"/>
              <w:left w:val="single" w:sz="4" w:space="0" w:color="auto"/>
              <w:bottom w:val="single" w:sz="4" w:space="0" w:color="auto"/>
              <w:right w:val="single" w:sz="4" w:space="0" w:color="auto"/>
            </w:tcBorders>
            <w:shd w:val="clear" w:color="auto" w:fill="auto"/>
          </w:tcPr>
          <w:p w14:paraId="4A8C42DA" w14:textId="77777777" w:rsidR="003F1866" w:rsidRPr="00E260BC" w:rsidRDefault="003F1866"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-17.42%</w:t>
            </w:r>
          </w:p>
        </w:tc>
      </w:tr>
      <w:tr w:rsidR="003F1866" w:rsidRPr="00E260BC" w14:paraId="6D59B8C8" w14:textId="77777777" w:rsidTr="000E5506">
        <w:trPr>
          <w:cnfStyle w:val="000000010000" w:firstRow="0" w:lastRow="0" w:firstColumn="0" w:lastColumn="0" w:oddVBand="0" w:evenVBand="0" w:oddHBand="0" w:evenHBand="1"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2229" w:type="dxa"/>
            <w:tcBorders>
              <w:top w:val="single" w:sz="4" w:space="0" w:color="auto"/>
              <w:left w:val="single" w:sz="4" w:space="0" w:color="auto"/>
              <w:bottom w:val="single" w:sz="4" w:space="0" w:color="auto"/>
              <w:right w:val="single" w:sz="4" w:space="0" w:color="auto"/>
            </w:tcBorders>
            <w:shd w:val="clear" w:color="auto" w:fill="auto"/>
          </w:tcPr>
          <w:p w14:paraId="111AD7D4" w14:textId="77777777" w:rsidR="003F1866" w:rsidRPr="00E260BC" w:rsidRDefault="003F1866" w:rsidP="000E5506">
            <w:pPr>
              <w:pStyle w:val="Tabletext"/>
            </w:pPr>
            <w:r w:rsidRPr="00E260BC">
              <w:t>West</w:t>
            </w:r>
          </w:p>
        </w:tc>
        <w:tc>
          <w:tcPr>
            <w:tcW w:w="0" w:type="auto"/>
            <w:tcBorders>
              <w:top w:val="single" w:sz="4" w:space="0" w:color="auto"/>
              <w:left w:val="single" w:sz="4" w:space="0" w:color="auto"/>
              <w:bottom w:val="single" w:sz="4" w:space="0" w:color="auto"/>
              <w:right w:val="single" w:sz="4" w:space="0" w:color="auto"/>
            </w:tcBorders>
            <w:shd w:val="clear" w:color="auto" w:fill="auto"/>
          </w:tcPr>
          <w:p w14:paraId="4DD6AB3F" w14:textId="77777777" w:rsidR="003F1866" w:rsidRPr="00E260BC" w:rsidRDefault="003F1866"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1,115</w:t>
            </w:r>
          </w:p>
        </w:tc>
        <w:tc>
          <w:tcPr>
            <w:tcW w:w="1481" w:type="dxa"/>
            <w:tcBorders>
              <w:top w:val="single" w:sz="4" w:space="0" w:color="auto"/>
              <w:left w:val="single" w:sz="4" w:space="0" w:color="auto"/>
              <w:bottom w:val="single" w:sz="4" w:space="0" w:color="auto"/>
              <w:right w:val="single" w:sz="4" w:space="0" w:color="auto"/>
            </w:tcBorders>
            <w:shd w:val="clear" w:color="auto" w:fill="auto"/>
          </w:tcPr>
          <w:p w14:paraId="3F746874" w14:textId="77777777" w:rsidR="003F1866" w:rsidRPr="00E260BC" w:rsidRDefault="003F1866"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4</w:t>
            </w:r>
          </w:p>
        </w:tc>
        <w:tc>
          <w:tcPr>
            <w:tcW w:w="1560" w:type="dxa"/>
            <w:tcBorders>
              <w:top w:val="single" w:sz="4" w:space="0" w:color="auto"/>
              <w:left w:val="single" w:sz="4" w:space="0" w:color="auto"/>
              <w:bottom w:val="single" w:sz="4" w:space="0" w:color="auto"/>
              <w:right w:val="single" w:sz="4" w:space="0" w:color="auto"/>
            </w:tcBorders>
            <w:shd w:val="clear" w:color="auto" w:fill="auto"/>
          </w:tcPr>
          <w:p w14:paraId="6FD7F870" w14:textId="77777777" w:rsidR="003F1866" w:rsidRPr="00E260BC" w:rsidRDefault="003F1866"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1:279</w:t>
            </w:r>
          </w:p>
        </w:tc>
        <w:tc>
          <w:tcPr>
            <w:tcW w:w="2223" w:type="dxa"/>
            <w:tcBorders>
              <w:top w:val="single" w:sz="4" w:space="0" w:color="auto"/>
              <w:left w:val="single" w:sz="4" w:space="0" w:color="auto"/>
              <w:bottom w:val="single" w:sz="4" w:space="0" w:color="auto"/>
              <w:right w:val="single" w:sz="4" w:space="0" w:color="auto"/>
            </w:tcBorders>
            <w:shd w:val="clear" w:color="auto" w:fill="auto"/>
          </w:tcPr>
          <w:p w14:paraId="4B62D9C5" w14:textId="77777777" w:rsidR="003F1866" w:rsidRPr="00E260BC" w:rsidRDefault="003F1866"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+2.71%</w:t>
            </w:r>
          </w:p>
        </w:tc>
        <w:tc>
          <w:tcPr>
            <w:tcW w:w="1518" w:type="dxa"/>
            <w:tcBorders>
              <w:top w:val="single" w:sz="4" w:space="0" w:color="auto"/>
              <w:left w:val="single" w:sz="4" w:space="0" w:color="auto"/>
              <w:bottom w:val="single" w:sz="4" w:space="0" w:color="auto"/>
              <w:right w:val="single" w:sz="4" w:space="0" w:color="auto"/>
            </w:tcBorders>
            <w:shd w:val="clear" w:color="auto" w:fill="auto"/>
          </w:tcPr>
          <w:p w14:paraId="2A4948CA" w14:textId="77777777" w:rsidR="003F1866" w:rsidRPr="00E260BC" w:rsidRDefault="003F1866"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4</w:t>
            </w:r>
          </w:p>
        </w:tc>
        <w:tc>
          <w:tcPr>
            <w:tcW w:w="1330" w:type="dxa"/>
            <w:tcBorders>
              <w:top w:val="single" w:sz="4" w:space="0" w:color="auto"/>
              <w:left w:val="single" w:sz="4" w:space="0" w:color="auto"/>
              <w:bottom w:val="single" w:sz="4" w:space="0" w:color="auto"/>
              <w:right w:val="single" w:sz="4" w:space="0" w:color="auto"/>
            </w:tcBorders>
            <w:shd w:val="clear" w:color="auto" w:fill="auto"/>
          </w:tcPr>
          <w:p w14:paraId="587A2846" w14:textId="77777777" w:rsidR="003F1866" w:rsidRPr="00E260BC" w:rsidRDefault="003F1866"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1:279</w:t>
            </w:r>
          </w:p>
        </w:tc>
        <w:tc>
          <w:tcPr>
            <w:tcW w:w="2413" w:type="dxa"/>
            <w:tcBorders>
              <w:top w:val="single" w:sz="4" w:space="0" w:color="auto"/>
              <w:left w:val="single" w:sz="4" w:space="0" w:color="auto"/>
              <w:bottom w:val="single" w:sz="4" w:space="0" w:color="auto"/>
              <w:right w:val="single" w:sz="4" w:space="0" w:color="auto"/>
            </w:tcBorders>
            <w:shd w:val="clear" w:color="auto" w:fill="auto"/>
          </w:tcPr>
          <w:p w14:paraId="6167FCCA" w14:textId="77777777" w:rsidR="003F1866" w:rsidRPr="00E260BC" w:rsidRDefault="003F1866"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+10.81%</w:t>
            </w:r>
          </w:p>
        </w:tc>
      </w:tr>
      <w:tr w:rsidR="003F1866" w:rsidRPr="00E260BC" w14:paraId="6EF442A0" w14:textId="77777777" w:rsidTr="000E5506">
        <w:trPr>
          <w:cnfStyle w:val="000000100000" w:firstRow="0" w:lastRow="0" w:firstColumn="0" w:lastColumn="0" w:oddVBand="0" w:evenVBand="0" w:oddHBand="1"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2229" w:type="dxa"/>
            <w:tcBorders>
              <w:top w:val="single" w:sz="4" w:space="0" w:color="auto"/>
              <w:left w:val="single" w:sz="4" w:space="0" w:color="auto"/>
              <w:bottom w:val="single" w:sz="4" w:space="0" w:color="auto"/>
              <w:right w:val="single" w:sz="4" w:space="0" w:color="auto"/>
            </w:tcBorders>
            <w:shd w:val="clear" w:color="auto" w:fill="auto"/>
          </w:tcPr>
          <w:p w14:paraId="2612C3F9" w14:textId="77777777" w:rsidR="003F1866" w:rsidRPr="00E260BC" w:rsidRDefault="003F1866" w:rsidP="000E5506">
            <w:pPr>
              <w:pStyle w:val="Tabletext"/>
            </w:pPr>
            <w:r w:rsidRPr="00E260BC">
              <w:t>East</w:t>
            </w:r>
          </w:p>
        </w:tc>
        <w:tc>
          <w:tcPr>
            <w:tcW w:w="0" w:type="auto"/>
            <w:tcBorders>
              <w:top w:val="single" w:sz="4" w:space="0" w:color="auto"/>
              <w:left w:val="single" w:sz="4" w:space="0" w:color="auto"/>
              <w:bottom w:val="single" w:sz="4" w:space="0" w:color="auto"/>
              <w:right w:val="single" w:sz="4" w:space="0" w:color="auto"/>
            </w:tcBorders>
            <w:shd w:val="clear" w:color="auto" w:fill="auto"/>
          </w:tcPr>
          <w:p w14:paraId="38F4EFEA" w14:textId="77777777" w:rsidR="003F1866" w:rsidRPr="00E260BC" w:rsidRDefault="003F1866"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23</w:t>
            </w:r>
          </w:p>
        </w:tc>
        <w:tc>
          <w:tcPr>
            <w:tcW w:w="1481" w:type="dxa"/>
            <w:tcBorders>
              <w:top w:val="single" w:sz="4" w:space="0" w:color="auto"/>
              <w:left w:val="single" w:sz="4" w:space="0" w:color="auto"/>
              <w:bottom w:val="single" w:sz="4" w:space="0" w:color="auto"/>
              <w:right w:val="single" w:sz="4" w:space="0" w:color="auto"/>
            </w:tcBorders>
            <w:shd w:val="clear" w:color="auto" w:fill="auto"/>
          </w:tcPr>
          <w:p w14:paraId="27A4B049" w14:textId="77777777" w:rsidR="003F1866" w:rsidRPr="00E260BC" w:rsidRDefault="003F1866"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1</w:t>
            </w:r>
          </w:p>
        </w:tc>
        <w:tc>
          <w:tcPr>
            <w:tcW w:w="1560" w:type="dxa"/>
            <w:tcBorders>
              <w:top w:val="single" w:sz="4" w:space="0" w:color="auto"/>
              <w:left w:val="single" w:sz="4" w:space="0" w:color="auto"/>
              <w:bottom w:val="single" w:sz="4" w:space="0" w:color="auto"/>
              <w:right w:val="single" w:sz="4" w:space="0" w:color="auto"/>
            </w:tcBorders>
            <w:shd w:val="clear" w:color="auto" w:fill="auto"/>
          </w:tcPr>
          <w:p w14:paraId="740BB6E9" w14:textId="77777777" w:rsidR="003F1866" w:rsidRPr="00E260BC" w:rsidRDefault="003F1866"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1:23</w:t>
            </w:r>
          </w:p>
        </w:tc>
        <w:tc>
          <w:tcPr>
            <w:tcW w:w="2223" w:type="dxa"/>
            <w:tcBorders>
              <w:top w:val="single" w:sz="4" w:space="0" w:color="auto"/>
              <w:left w:val="single" w:sz="4" w:space="0" w:color="auto"/>
              <w:bottom w:val="single" w:sz="4" w:space="0" w:color="auto"/>
              <w:right w:val="single" w:sz="4" w:space="0" w:color="auto"/>
            </w:tcBorders>
            <w:shd w:val="clear" w:color="auto" w:fill="auto"/>
          </w:tcPr>
          <w:p w14:paraId="0074F30C" w14:textId="77777777" w:rsidR="003F1866" w:rsidRPr="00E260BC" w:rsidRDefault="003F1866"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+91.97%</w:t>
            </w:r>
          </w:p>
        </w:tc>
        <w:tc>
          <w:tcPr>
            <w:tcW w:w="1518" w:type="dxa"/>
            <w:tcBorders>
              <w:top w:val="single" w:sz="4" w:space="0" w:color="auto"/>
              <w:left w:val="single" w:sz="4" w:space="0" w:color="auto"/>
              <w:bottom w:val="single" w:sz="4" w:space="0" w:color="auto"/>
              <w:right w:val="single" w:sz="4" w:space="0" w:color="auto"/>
            </w:tcBorders>
            <w:shd w:val="clear" w:color="auto" w:fill="auto"/>
          </w:tcPr>
          <w:p w14:paraId="219CC424" w14:textId="77777777" w:rsidR="003F1866" w:rsidRPr="00E260BC" w:rsidRDefault="003F1866"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1</w:t>
            </w:r>
          </w:p>
        </w:tc>
        <w:tc>
          <w:tcPr>
            <w:tcW w:w="1330" w:type="dxa"/>
            <w:tcBorders>
              <w:top w:val="single" w:sz="4" w:space="0" w:color="auto"/>
              <w:left w:val="single" w:sz="4" w:space="0" w:color="auto"/>
              <w:bottom w:val="single" w:sz="4" w:space="0" w:color="auto"/>
              <w:right w:val="single" w:sz="4" w:space="0" w:color="auto"/>
            </w:tcBorders>
            <w:shd w:val="clear" w:color="auto" w:fill="auto"/>
          </w:tcPr>
          <w:p w14:paraId="161D5613" w14:textId="77777777" w:rsidR="003F1866" w:rsidRPr="00E260BC" w:rsidRDefault="003F1866"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1:23</w:t>
            </w:r>
          </w:p>
        </w:tc>
        <w:tc>
          <w:tcPr>
            <w:tcW w:w="2413" w:type="dxa"/>
            <w:tcBorders>
              <w:top w:val="single" w:sz="4" w:space="0" w:color="auto"/>
              <w:left w:val="single" w:sz="4" w:space="0" w:color="auto"/>
              <w:bottom w:val="single" w:sz="4" w:space="0" w:color="auto"/>
              <w:right w:val="single" w:sz="4" w:space="0" w:color="auto"/>
            </w:tcBorders>
            <w:shd w:val="clear" w:color="auto" w:fill="auto"/>
          </w:tcPr>
          <w:p w14:paraId="7E7BD055" w14:textId="77777777" w:rsidR="003F1866" w:rsidRPr="00E260BC" w:rsidRDefault="003F1866"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+92.64%</w:t>
            </w:r>
          </w:p>
        </w:tc>
      </w:tr>
      <w:tr w:rsidR="003F1866" w:rsidRPr="00E260BC" w14:paraId="42CBA36F" w14:textId="77777777" w:rsidTr="000E5506">
        <w:trPr>
          <w:cnfStyle w:val="000000010000" w:firstRow="0" w:lastRow="0" w:firstColumn="0" w:lastColumn="0" w:oddVBand="0" w:evenVBand="0" w:oddHBand="0" w:evenHBand="1"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2229" w:type="dxa"/>
            <w:tcBorders>
              <w:top w:val="single" w:sz="4" w:space="0" w:color="auto"/>
              <w:left w:val="single" w:sz="4" w:space="0" w:color="auto"/>
              <w:bottom w:val="single" w:sz="4" w:space="0" w:color="auto"/>
              <w:right w:val="single" w:sz="4" w:space="0" w:color="auto"/>
            </w:tcBorders>
            <w:shd w:val="clear" w:color="auto" w:fill="auto"/>
          </w:tcPr>
          <w:p w14:paraId="2BACF261" w14:textId="77777777" w:rsidR="003F1866" w:rsidRPr="00E260BC" w:rsidRDefault="003F1866" w:rsidP="000E5506">
            <w:pPr>
              <w:pStyle w:val="Tabletext"/>
            </w:pPr>
            <w:r w:rsidRPr="00E260BC">
              <w:t>South</w:t>
            </w:r>
          </w:p>
        </w:tc>
        <w:tc>
          <w:tcPr>
            <w:tcW w:w="0" w:type="auto"/>
            <w:tcBorders>
              <w:top w:val="single" w:sz="4" w:space="0" w:color="auto"/>
              <w:left w:val="single" w:sz="4" w:space="0" w:color="auto"/>
              <w:bottom w:val="single" w:sz="4" w:space="0" w:color="auto"/>
              <w:right w:val="single" w:sz="4" w:space="0" w:color="auto"/>
            </w:tcBorders>
            <w:shd w:val="clear" w:color="auto" w:fill="auto"/>
          </w:tcPr>
          <w:p w14:paraId="24DB4FA0" w14:textId="77777777" w:rsidR="003F1866" w:rsidRPr="00E260BC" w:rsidRDefault="003F1866"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1,500</w:t>
            </w:r>
          </w:p>
        </w:tc>
        <w:tc>
          <w:tcPr>
            <w:tcW w:w="1481" w:type="dxa"/>
            <w:tcBorders>
              <w:top w:val="single" w:sz="4" w:space="0" w:color="auto"/>
              <w:left w:val="single" w:sz="4" w:space="0" w:color="auto"/>
              <w:bottom w:val="single" w:sz="4" w:space="0" w:color="auto"/>
              <w:right w:val="single" w:sz="4" w:space="0" w:color="auto"/>
            </w:tcBorders>
            <w:shd w:val="clear" w:color="auto" w:fill="auto"/>
          </w:tcPr>
          <w:p w14:paraId="0C8A858B" w14:textId="77777777" w:rsidR="003F1866" w:rsidRPr="00E260BC" w:rsidRDefault="003F1866"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4</w:t>
            </w:r>
          </w:p>
        </w:tc>
        <w:tc>
          <w:tcPr>
            <w:tcW w:w="1560" w:type="dxa"/>
            <w:tcBorders>
              <w:top w:val="single" w:sz="4" w:space="0" w:color="auto"/>
              <w:left w:val="single" w:sz="4" w:space="0" w:color="auto"/>
              <w:bottom w:val="single" w:sz="4" w:space="0" w:color="auto"/>
              <w:right w:val="single" w:sz="4" w:space="0" w:color="auto"/>
            </w:tcBorders>
            <w:shd w:val="clear" w:color="auto" w:fill="auto"/>
          </w:tcPr>
          <w:p w14:paraId="3931E5DC" w14:textId="77777777" w:rsidR="003F1866" w:rsidRPr="00E260BC" w:rsidRDefault="003F1866"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1:375</w:t>
            </w:r>
          </w:p>
        </w:tc>
        <w:tc>
          <w:tcPr>
            <w:tcW w:w="2223" w:type="dxa"/>
            <w:tcBorders>
              <w:top w:val="single" w:sz="4" w:space="0" w:color="auto"/>
              <w:left w:val="single" w:sz="4" w:space="0" w:color="auto"/>
              <w:bottom w:val="single" w:sz="4" w:space="0" w:color="auto"/>
              <w:right w:val="single" w:sz="4" w:space="0" w:color="auto"/>
            </w:tcBorders>
            <w:shd w:val="clear" w:color="auto" w:fill="auto"/>
          </w:tcPr>
          <w:p w14:paraId="4A4C03E2" w14:textId="77777777" w:rsidR="003F1866" w:rsidRPr="00E260BC" w:rsidRDefault="003F1866"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-30.89%</w:t>
            </w:r>
          </w:p>
        </w:tc>
        <w:tc>
          <w:tcPr>
            <w:tcW w:w="1518" w:type="dxa"/>
            <w:tcBorders>
              <w:top w:val="single" w:sz="4" w:space="0" w:color="auto"/>
              <w:left w:val="single" w:sz="4" w:space="0" w:color="auto"/>
              <w:bottom w:val="single" w:sz="4" w:space="0" w:color="auto"/>
              <w:right w:val="single" w:sz="4" w:space="0" w:color="auto"/>
            </w:tcBorders>
            <w:shd w:val="clear" w:color="auto" w:fill="auto"/>
          </w:tcPr>
          <w:p w14:paraId="613DE292" w14:textId="77777777" w:rsidR="003F1866" w:rsidRPr="00E260BC" w:rsidRDefault="003F1866"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4</w:t>
            </w:r>
          </w:p>
        </w:tc>
        <w:tc>
          <w:tcPr>
            <w:tcW w:w="1330" w:type="dxa"/>
            <w:tcBorders>
              <w:top w:val="single" w:sz="4" w:space="0" w:color="auto"/>
              <w:left w:val="single" w:sz="4" w:space="0" w:color="auto"/>
              <w:bottom w:val="single" w:sz="4" w:space="0" w:color="auto"/>
              <w:right w:val="single" w:sz="4" w:space="0" w:color="auto"/>
            </w:tcBorders>
            <w:shd w:val="clear" w:color="auto" w:fill="auto"/>
          </w:tcPr>
          <w:p w14:paraId="1E29E357" w14:textId="77777777" w:rsidR="003F1866" w:rsidRPr="00E260BC" w:rsidRDefault="003F1866"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1:375</w:t>
            </w:r>
          </w:p>
        </w:tc>
        <w:tc>
          <w:tcPr>
            <w:tcW w:w="2413" w:type="dxa"/>
            <w:tcBorders>
              <w:top w:val="single" w:sz="4" w:space="0" w:color="auto"/>
              <w:left w:val="single" w:sz="4" w:space="0" w:color="auto"/>
              <w:bottom w:val="single" w:sz="4" w:space="0" w:color="auto"/>
              <w:right w:val="single" w:sz="4" w:space="0" w:color="auto"/>
            </w:tcBorders>
            <w:shd w:val="clear" w:color="auto" w:fill="auto"/>
          </w:tcPr>
          <w:p w14:paraId="48035473" w14:textId="77777777" w:rsidR="003F1866" w:rsidRPr="00E260BC" w:rsidRDefault="003F1866"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-19.98%</w:t>
            </w:r>
          </w:p>
        </w:tc>
      </w:tr>
      <w:tr w:rsidR="003F1866" w:rsidRPr="00E260BC" w14:paraId="0681C91B" w14:textId="77777777" w:rsidTr="000E5506">
        <w:trPr>
          <w:cnfStyle w:val="010000000000" w:firstRow="0" w:lastRow="1" w:firstColumn="0" w:lastColumn="0" w:oddVBand="0" w:evenVBand="0" w:oddHBand="0"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2229" w:type="dxa"/>
            <w:tcBorders>
              <w:top w:val="single" w:sz="4" w:space="0" w:color="auto"/>
            </w:tcBorders>
            <w:vAlign w:val="bottom"/>
          </w:tcPr>
          <w:p w14:paraId="1949A322" w14:textId="77777777" w:rsidR="003F1866" w:rsidRPr="00E260BC" w:rsidRDefault="003F1866" w:rsidP="000E5506">
            <w:pPr>
              <w:pStyle w:val="Tabletext-bold"/>
              <w:spacing w:before="120"/>
              <w:rPr>
                <w:sz w:val="24"/>
                <w:szCs w:val="24"/>
              </w:rPr>
            </w:pPr>
            <w:r w:rsidRPr="00E260BC">
              <w:rPr>
                <w:sz w:val="24"/>
                <w:szCs w:val="24"/>
              </w:rPr>
              <w:t>Total</w:t>
            </w:r>
          </w:p>
        </w:tc>
        <w:tc>
          <w:tcPr>
            <w:tcW w:w="0" w:type="auto"/>
            <w:tcBorders>
              <w:top w:val="single" w:sz="4" w:space="0" w:color="auto"/>
            </w:tcBorders>
            <w:vAlign w:val="bottom"/>
          </w:tcPr>
          <w:p w14:paraId="3903FF9B" w14:textId="77777777" w:rsidR="003F1866" w:rsidRPr="00E260BC" w:rsidRDefault="003F1866" w:rsidP="000E5506">
            <w:pPr>
              <w:pStyle w:val="TableofFigures"/>
              <w:spacing w:before="120"/>
              <w:jc w:val="center"/>
              <w:cnfStyle w:val="010000000000" w:firstRow="0" w:lastRow="1" w:firstColumn="0" w:lastColumn="0" w:oddVBand="0" w:evenVBand="0" w:oddHBand="0" w:evenHBand="0" w:firstRowFirstColumn="0" w:firstRowLastColumn="0" w:lastRowFirstColumn="0" w:lastRowLastColumn="0"/>
              <w:rPr>
                <w:b/>
                <w:sz w:val="24"/>
                <w:szCs w:val="24"/>
              </w:rPr>
            </w:pPr>
            <w:r w:rsidRPr="00E260BC">
              <w:rPr>
                <w:b/>
                <w:sz w:val="24"/>
                <w:szCs w:val="24"/>
              </w:rPr>
              <w:t>3,438</w:t>
            </w:r>
          </w:p>
        </w:tc>
        <w:tc>
          <w:tcPr>
            <w:tcW w:w="1481" w:type="dxa"/>
            <w:tcBorders>
              <w:top w:val="single" w:sz="4" w:space="0" w:color="auto"/>
            </w:tcBorders>
            <w:vAlign w:val="bottom"/>
          </w:tcPr>
          <w:p w14:paraId="6971B63F" w14:textId="77777777" w:rsidR="003F1866" w:rsidRPr="00E260BC" w:rsidRDefault="003F1866" w:rsidP="000E5506">
            <w:pPr>
              <w:pStyle w:val="TableofFigures"/>
              <w:spacing w:before="120"/>
              <w:jc w:val="center"/>
              <w:cnfStyle w:val="010000000000" w:firstRow="0" w:lastRow="1" w:firstColumn="0" w:lastColumn="0" w:oddVBand="0" w:evenVBand="0" w:oddHBand="0" w:evenHBand="0" w:firstRowFirstColumn="0" w:firstRowLastColumn="0" w:lastRowFirstColumn="0" w:lastRowLastColumn="0"/>
              <w:rPr>
                <w:b/>
                <w:sz w:val="24"/>
                <w:szCs w:val="24"/>
              </w:rPr>
            </w:pPr>
            <w:r w:rsidRPr="00E260BC">
              <w:rPr>
                <w:b/>
                <w:sz w:val="24"/>
                <w:szCs w:val="24"/>
              </w:rPr>
              <w:t>12</w:t>
            </w:r>
          </w:p>
        </w:tc>
        <w:tc>
          <w:tcPr>
            <w:tcW w:w="1560" w:type="dxa"/>
            <w:tcBorders>
              <w:top w:val="single" w:sz="4" w:space="0" w:color="auto"/>
            </w:tcBorders>
            <w:vAlign w:val="bottom"/>
          </w:tcPr>
          <w:p w14:paraId="4A698007" w14:textId="77777777" w:rsidR="003F1866" w:rsidRPr="00E260BC" w:rsidRDefault="003F1866" w:rsidP="000E5506">
            <w:pPr>
              <w:pStyle w:val="TableofFigures"/>
              <w:spacing w:before="120"/>
              <w:jc w:val="center"/>
              <w:cnfStyle w:val="010000000000" w:firstRow="0" w:lastRow="1" w:firstColumn="0" w:lastColumn="0" w:oddVBand="0" w:evenVBand="0" w:oddHBand="0" w:evenHBand="0" w:firstRowFirstColumn="0" w:firstRowLastColumn="0" w:lastRowFirstColumn="0" w:lastRowLastColumn="0"/>
              <w:rPr>
                <w:b/>
                <w:sz w:val="24"/>
                <w:szCs w:val="24"/>
              </w:rPr>
            </w:pPr>
            <w:r w:rsidRPr="00E260BC">
              <w:rPr>
                <w:b/>
                <w:sz w:val="24"/>
                <w:szCs w:val="24"/>
              </w:rPr>
              <w:t>1:287</w:t>
            </w:r>
          </w:p>
        </w:tc>
        <w:tc>
          <w:tcPr>
            <w:tcW w:w="2223" w:type="dxa"/>
            <w:tcBorders>
              <w:top w:val="single" w:sz="4" w:space="0" w:color="auto"/>
            </w:tcBorders>
          </w:tcPr>
          <w:p w14:paraId="4C617105" w14:textId="77777777" w:rsidR="003F1866" w:rsidRPr="00E260BC" w:rsidRDefault="003F1866" w:rsidP="000E5506">
            <w:pPr>
              <w:pStyle w:val="Table-NA"/>
              <w:spacing w:before="120"/>
              <w:jc w:val="center"/>
              <w:cnfStyle w:val="010000000000" w:firstRow="0" w:lastRow="1" w:firstColumn="0" w:lastColumn="0" w:oddVBand="0" w:evenVBand="0" w:oddHBand="0" w:evenHBand="0" w:firstRowFirstColumn="0" w:firstRowLastColumn="0" w:lastRowFirstColumn="0" w:lastRowLastColumn="0"/>
              <w:rPr>
                <w:sz w:val="24"/>
                <w:szCs w:val="24"/>
              </w:rPr>
            </w:pPr>
            <w:r w:rsidRPr="00E260BC">
              <w:rPr>
                <w:sz w:val="24"/>
                <w:szCs w:val="24"/>
              </w:rPr>
              <w:t>Not applicable</w:t>
            </w:r>
          </w:p>
        </w:tc>
        <w:tc>
          <w:tcPr>
            <w:tcW w:w="1518" w:type="dxa"/>
            <w:tcBorders>
              <w:top w:val="single" w:sz="4" w:space="0" w:color="auto"/>
            </w:tcBorders>
            <w:vAlign w:val="bottom"/>
          </w:tcPr>
          <w:p w14:paraId="5139BCE9" w14:textId="77777777" w:rsidR="003F1866" w:rsidRPr="00E260BC" w:rsidRDefault="003F1866" w:rsidP="000E5506">
            <w:pPr>
              <w:pStyle w:val="TableofFigures"/>
              <w:spacing w:before="120"/>
              <w:jc w:val="center"/>
              <w:cnfStyle w:val="010000000000" w:firstRow="0" w:lastRow="1" w:firstColumn="0" w:lastColumn="0" w:oddVBand="0" w:evenVBand="0" w:oddHBand="0" w:evenHBand="0" w:firstRowFirstColumn="0" w:firstRowLastColumn="0" w:lastRowFirstColumn="0" w:lastRowLastColumn="0"/>
              <w:rPr>
                <w:b/>
                <w:sz w:val="24"/>
                <w:szCs w:val="24"/>
              </w:rPr>
            </w:pPr>
            <w:r w:rsidRPr="00E260BC">
              <w:rPr>
                <w:b/>
                <w:sz w:val="24"/>
                <w:szCs w:val="24"/>
              </w:rPr>
              <w:t>11</w:t>
            </w:r>
          </w:p>
        </w:tc>
        <w:tc>
          <w:tcPr>
            <w:tcW w:w="1330" w:type="dxa"/>
            <w:tcBorders>
              <w:top w:val="single" w:sz="4" w:space="0" w:color="auto"/>
            </w:tcBorders>
            <w:vAlign w:val="bottom"/>
          </w:tcPr>
          <w:p w14:paraId="2F11064B" w14:textId="77777777" w:rsidR="003F1866" w:rsidRPr="00E260BC" w:rsidRDefault="003F1866" w:rsidP="000E5506">
            <w:pPr>
              <w:pStyle w:val="TableofFigures"/>
              <w:spacing w:before="120"/>
              <w:jc w:val="center"/>
              <w:cnfStyle w:val="010000000000" w:firstRow="0" w:lastRow="1" w:firstColumn="0" w:lastColumn="0" w:oddVBand="0" w:evenVBand="0" w:oddHBand="0" w:evenHBand="0" w:firstRowFirstColumn="0" w:firstRowLastColumn="0" w:lastRowFirstColumn="0" w:lastRowLastColumn="0"/>
              <w:rPr>
                <w:b/>
                <w:sz w:val="24"/>
                <w:szCs w:val="24"/>
              </w:rPr>
            </w:pPr>
            <w:r w:rsidRPr="00E260BC">
              <w:rPr>
                <w:b/>
                <w:sz w:val="24"/>
                <w:szCs w:val="24"/>
              </w:rPr>
              <w:t>1:312</w:t>
            </w:r>
          </w:p>
        </w:tc>
        <w:tc>
          <w:tcPr>
            <w:tcW w:w="2413" w:type="dxa"/>
            <w:tcBorders>
              <w:top w:val="single" w:sz="4" w:space="0" w:color="auto"/>
            </w:tcBorders>
          </w:tcPr>
          <w:p w14:paraId="3B2B484F" w14:textId="77777777" w:rsidR="003F1866" w:rsidRPr="00E260BC" w:rsidRDefault="003F1866" w:rsidP="000E5506">
            <w:pPr>
              <w:pStyle w:val="Table-NA"/>
              <w:spacing w:before="120"/>
              <w:jc w:val="center"/>
              <w:cnfStyle w:val="010000000000" w:firstRow="0" w:lastRow="1" w:firstColumn="0" w:lastColumn="0" w:oddVBand="0" w:evenVBand="0" w:oddHBand="0" w:evenHBand="0" w:firstRowFirstColumn="0" w:firstRowLastColumn="0" w:lastRowFirstColumn="0" w:lastRowLastColumn="0"/>
              <w:rPr>
                <w:sz w:val="24"/>
                <w:szCs w:val="24"/>
              </w:rPr>
            </w:pPr>
            <w:r w:rsidRPr="00E260BC">
              <w:rPr>
                <w:sz w:val="24"/>
                <w:szCs w:val="24"/>
              </w:rPr>
              <w:t>Not applicable</w:t>
            </w:r>
          </w:p>
        </w:tc>
      </w:tr>
    </w:tbl>
    <w:p w14:paraId="2C1FA97E" w14:textId="77777777" w:rsidR="003F1866" w:rsidRDefault="003F1866" w:rsidP="0016001E">
      <w:pPr>
        <w:pStyle w:val="BodyText"/>
        <w:spacing w:before="120"/>
        <w:sectPr w:rsidR="003F1866" w:rsidSect="00367349">
          <w:pgSz w:w="16840" w:h="11900" w:orient="landscape" w:code="9"/>
          <w:pgMar w:top="1134" w:right="1985" w:bottom="1134" w:left="1134" w:header="567" w:footer="145" w:gutter="0"/>
          <w:cols w:space="567"/>
          <w:docGrid w:linePitch="326"/>
        </w:sectPr>
      </w:pPr>
    </w:p>
    <w:p w14:paraId="0E280879" w14:textId="5892EA3F" w:rsidR="00D64675" w:rsidRPr="00D64675" w:rsidRDefault="00D64675" w:rsidP="007861C2">
      <w:pPr>
        <w:pStyle w:val="AttachmentHeading"/>
      </w:pPr>
      <w:r w:rsidRPr="00D64675">
        <w:lastRenderedPageBreak/>
        <w:t>Table: Shire of Bottlebrush – Option 4 – councillor to elector ratios if five new wards are created with 10 and 9 offices of councillor</w:t>
      </w:r>
    </w:p>
    <w:tbl>
      <w:tblPr>
        <w:tblStyle w:val="TableLightGreen-NoTotal"/>
        <w:tblW w:w="1360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Caption w:val="Shire of Bottlebrush – Option 4 – councillor to elector ratios if five new wards are created with 10 and 9 offices of councillor"/>
        <w:tblDescription w:val="Shire of Bottlebrush – Option 4 – councillor to elector ratios if five new wards are created with 10 and 9 offices of councillor"/>
      </w:tblPr>
      <w:tblGrid>
        <w:gridCol w:w="2224"/>
        <w:gridCol w:w="1474"/>
        <w:gridCol w:w="1751"/>
        <w:gridCol w:w="1285"/>
        <w:gridCol w:w="2050"/>
        <w:gridCol w:w="1525"/>
        <w:gridCol w:w="1285"/>
        <w:gridCol w:w="2009"/>
      </w:tblGrid>
      <w:tr w:rsidR="00D64675" w:rsidRPr="00E260BC" w14:paraId="368A7B2C" w14:textId="77777777" w:rsidTr="00D64675">
        <w:trPr>
          <w:cnfStyle w:val="100000000000" w:firstRow="1" w:lastRow="0" w:firstColumn="0" w:lastColumn="0" w:oddVBand="0" w:evenVBand="0" w:oddHBand="0" w:evenHBand="0" w:firstRowFirstColumn="0" w:firstRowLastColumn="0" w:lastRowFirstColumn="0" w:lastRowLastColumn="0"/>
          <w:trHeight w:val="446"/>
        </w:trPr>
        <w:tc>
          <w:tcPr>
            <w:cnfStyle w:val="001000000000" w:firstRow="0" w:lastRow="0" w:firstColumn="1" w:lastColumn="0" w:oddVBand="0" w:evenVBand="0" w:oddHBand="0" w:evenHBand="0" w:firstRowFirstColumn="0" w:firstRowLastColumn="0" w:lastRowFirstColumn="0" w:lastRowLastColumn="0"/>
            <w:tcW w:w="2224" w:type="dxa"/>
            <w:vMerge w:val="restar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30D9C587" w14:textId="77777777" w:rsidR="00D64675" w:rsidRPr="00E260BC" w:rsidRDefault="00D64675" w:rsidP="001D6BB4">
            <w:pPr>
              <w:pStyle w:val="TableHeader"/>
              <w:jc w:val="center"/>
            </w:pPr>
            <w:r w:rsidRPr="00E260BC">
              <w:t>Ward</w:t>
            </w:r>
          </w:p>
        </w:tc>
        <w:tc>
          <w:tcPr>
            <w:tcW w:w="1474" w:type="dxa"/>
            <w:vMerge w:val="restar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2D7B8F08" w14:textId="77777777" w:rsidR="00D64675" w:rsidRPr="00E260BC" w:rsidRDefault="00D64675" w:rsidP="001D6BB4">
            <w:pPr>
              <w:pStyle w:val="TableHeader"/>
              <w:jc w:val="center"/>
              <w:cnfStyle w:val="100000000000" w:firstRow="1" w:lastRow="0" w:firstColumn="0" w:lastColumn="0" w:oddVBand="0" w:evenVBand="0" w:oddHBand="0" w:evenHBand="0" w:firstRowFirstColumn="0" w:firstRowLastColumn="0" w:lastRowFirstColumn="0" w:lastRowLastColumn="0"/>
            </w:pPr>
            <w:r w:rsidRPr="00E260BC">
              <w:t xml:space="preserve">Number </w:t>
            </w:r>
            <w:r w:rsidRPr="00E260BC">
              <w:br w:type="textWrapping" w:clear="all"/>
              <w:t>of Electors</w:t>
            </w:r>
          </w:p>
        </w:tc>
        <w:tc>
          <w:tcPr>
            <w:tcW w:w="5086" w:type="dxa"/>
            <w:gridSpan w:val="3"/>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782AE837" w14:textId="77777777" w:rsidR="00D64675" w:rsidRPr="00E260BC" w:rsidRDefault="00D64675" w:rsidP="001D6BB4">
            <w:pPr>
              <w:pStyle w:val="TableHeader"/>
              <w:jc w:val="center"/>
              <w:cnfStyle w:val="100000000000" w:firstRow="1" w:lastRow="0" w:firstColumn="0" w:lastColumn="0" w:oddVBand="0" w:evenVBand="0" w:oddHBand="0" w:evenHBand="0" w:firstRowFirstColumn="0" w:firstRowLastColumn="0" w:lastRowFirstColumn="0" w:lastRowLastColumn="0"/>
            </w:pPr>
            <w:r>
              <w:t xml:space="preserve">10 </w:t>
            </w:r>
            <w:r w:rsidRPr="00E260BC">
              <w:t>Member Council</w:t>
            </w:r>
          </w:p>
        </w:tc>
        <w:tc>
          <w:tcPr>
            <w:tcW w:w="4819" w:type="dxa"/>
            <w:gridSpan w:val="3"/>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211B7CAB" w14:textId="77777777" w:rsidR="00D64675" w:rsidRPr="00E260BC" w:rsidRDefault="00D64675" w:rsidP="001D6BB4">
            <w:pPr>
              <w:pStyle w:val="TableHeader"/>
              <w:jc w:val="center"/>
              <w:cnfStyle w:val="100000000000" w:firstRow="1" w:lastRow="0" w:firstColumn="0" w:lastColumn="0" w:oddVBand="0" w:evenVBand="0" w:oddHBand="0" w:evenHBand="0" w:firstRowFirstColumn="0" w:firstRowLastColumn="0" w:lastRowFirstColumn="0" w:lastRowLastColumn="0"/>
            </w:pPr>
            <w:r>
              <w:t>9</w:t>
            </w:r>
            <w:r w:rsidRPr="00E260BC">
              <w:t xml:space="preserve"> Member Council</w:t>
            </w:r>
          </w:p>
        </w:tc>
      </w:tr>
      <w:tr w:rsidR="00D64675" w:rsidRPr="00E260BC" w14:paraId="6221996E" w14:textId="77777777" w:rsidTr="000E5506">
        <w:trPr>
          <w:cnfStyle w:val="000000100000" w:firstRow="0" w:lastRow="0" w:firstColumn="0" w:lastColumn="0" w:oddVBand="0" w:evenVBand="0" w:oddHBand="1" w:evenHBand="0" w:firstRowFirstColumn="0" w:firstRowLastColumn="0" w:lastRowFirstColumn="0" w:lastRowLastColumn="0"/>
          <w:trHeight w:hRule="exact" w:val="761"/>
        </w:trPr>
        <w:tc>
          <w:tcPr>
            <w:cnfStyle w:val="001000000000" w:firstRow="0" w:lastRow="0" w:firstColumn="1" w:lastColumn="0" w:oddVBand="0" w:evenVBand="0" w:oddHBand="0" w:evenHBand="0" w:firstRowFirstColumn="0" w:firstRowLastColumn="0" w:lastRowFirstColumn="0" w:lastRowLastColumn="0"/>
            <w:tcW w:w="2224" w:type="dxa"/>
            <w:vMerge/>
            <w:tcBorders>
              <w:top w:val="single" w:sz="4" w:space="0" w:color="auto"/>
              <w:left w:val="single" w:sz="4" w:space="0" w:color="auto"/>
              <w:bottom w:val="single" w:sz="4" w:space="0" w:color="auto"/>
              <w:right w:val="single" w:sz="4" w:space="0" w:color="auto"/>
            </w:tcBorders>
          </w:tcPr>
          <w:p w14:paraId="79A412A9" w14:textId="77777777" w:rsidR="00D64675" w:rsidRPr="00E260BC" w:rsidRDefault="00D64675" w:rsidP="000E5506">
            <w:pPr>
              <w:pStyle w:val="TableHeader"/>
            </w:pPr>
          </w:p>
        </w:tc>
        <w:tc>
          <w:tcPr>
            <w:tcW w:w="1474" w:type="dxa"/>
            <w:vMerge/>
            <w:tcBorders>
              <w:top w:val="single" w:sz="4" w:space="0" w:color="auto"/>
              <w:left w:val="single" w:sz="4" w:space="0" w:color="auto"/>
              <w:bottom w:val="single" w:sz="4" w:space="0" w:color="auto"/>
              <w:right w:val="single" w:sz="4" w:space="0" w:color="auto"/>
            </w:tcBorders>
          </w:tcPr>
          <w:p w14:paraId="266CC8C5" w14:textId="77777777" w:rsidR="00D64675" w:rsidRPr="00E260BC" w:rsidRDefault="00D64675" w:rsidP="000E5506">
            <w:pPr>
              <w:pStyle w:val="TableHeader"/>
              <w:cnfStyle w:val="000000100000" w:firstRow="0" w:lastRow="0" w:firstColumn="0" w:lastColumn="0" w:oddVBand="0" w:evenVBand="0" w:oddHBand="1" w:evenHBand="0" w:firstRowFirstColumn="0" w:firstRowLastColumn="0" w:lastRowFirstColumn="0" w:lastRowLastColumn="0"/>
            </w:pPr>
          </w:p>
        </w:tc>
        <w:tc>
          <w:tcPr>
            <w:tcW w:w="1751" w:type="dxa"/>
            <w:tcBorders>
              <w:top w:val="single" w:sz="4" w:space="0" w:color="auto"/>
              <w:left w:val="single" w:sz="4" w:space="0" w:color="auto"/>
              <w:bottom w:val="single" w:sz="4" w:space="0" w:color="auto"/>
              <w:right w:val="single" w:sz="4" w:space="0" w:color="auto"/>
            </w:tcBorders>
          </w:tcPr>
          <w:p w14:paraId="365EEC48" w14:textId="77777777" w:rsidR="00D64675" w:rsidRPr="00E260BC" w:rsidRDefault="00D64675" w:rsidP="000E5506">
            <w:pPr>
              <w:pStyle w:val="TableHeader"/>
              <w:cnfStyle w:val="000000100000" w:firstRow="0" w:lastRow="0" w:firstColumn="0" w:lastColumn="0" w:oddVBand="0" w:evenVBand="0" w:oddHBand="1" w:evenHBand="0" w:firstRowFirstColumn="0" w:firstRowLastColumn="0" w:lastRowFirstColumn="0" w:lastRowLastColumn="0"/>
              <w:rPr>
                <w:b/>
              </w:rPr>
            </w:pPr>
            <w:r w:rsidRPr="00E260BC">
              <w:t>Number of Councillors</w:t>
            </w:r>
          </w:p>
        </w:tc>
        <w:tc>
          <w:tcPr>
            <w:tcW w:w="1285" w:type="dxa"/>
            <w:tcBorders>
              <w:top w:val="single" w:sz="4" w:space="0" w:color="auto"/>
              <w:left w:val="single" w:sz="4" w:space="0" w:color="auto"/>
              <w:bottom w:val="single" w:sz="4" w:space="0" w:color="auto"/>
              <w:right w:val="single" w:sz="4" w:space="0" w:color="auto"/>
            </w:tcBorders>
          </w:tcPr>
          <w:p w14:paraId="729B6144" w14:textId="77777777" w:rsidR="00D64675" w:rsidRPr="00E260BC" w:rsidRDefault="00D64675" w:rsidP="000E5506">
            <w:pPr>
              <w:pStyle w:val="TableHeader"/>
              <w:cnfStyle w:val="000000100000" w:firstRow="0" w:lastRow="0" w:firstColumn="0" w:lastColumn="0" w:oddVBand="0" w:evenVBand="0" w:oddHBand="1" w:evenHBand="0" w:firstRowFirstColumn="0" w:firstRowLastColumn="0" w:lastRowFirstColumn="0" w:lastRowLastColumn="0"/>
              <w:rPr>
                <w:b/>
              </w:rPr>
            </w:pPr>
            <w:r w:rsidRPr="00E260BC">
              <w:t>Elector Ratios</w:t>
            </w:r>
          </w:p>
        </w:tc>
        <w:tc>
          <w:tcPr>
            <w:tcW w:w="2050" w:type="dxa"/>
            <w:tcBorders>
              <w:top w:val="single" w:sz="4" w:space="0" w:color="auto"/>
              <w:left w:val="single" w:sz="4" w:space="0" w:color="auto"/>
              <w:bottom w:val="single" w:sz="4" w:space="0" w:color="auto"/>
              <w:right w:val="single" w:sz="4" w:space="0" w:color="auto"/>
            </w:tcBorders>
          </w:tcPr>
          <w:p w14:paraId="4DEF691C" w14:textId="77777777" w:rsidR="00D64675" w:rsidRPr="00E260BC" w:rsidRDefault="00D64675" w:rsidP="000E5506">
            <w:pPr>
              <w:pStyle w:val="TableHeader"/>
              <w:cnfStyle w:val="000000100000" w:firstRow="0" w:lastRow="0" w:firstColumn="0" w:lastColumn="0" w:oddVBand="0" w:evenVBand="0" w:oddHBand="1" w:evenHBand="0" w:firstRowFirstColumn="0" w:firstRowLastColumn="0" w:lastRowFirstColumn="0" w:lastRowLastColumn="0"/>
              <w:rPr>
                <w:b/>
              </w:rPr>
            </w:pPr>
            <w:r w:rsidRPr="00E260BC">
              <w:t>Ratio Deviation</w:t>
            </w:r>
          </w:p>
        </w:tc>
        <w:tc>
          <w:tcPr>
            <w:tcW w:w="1525" w:type="dxa"/>
            <w:tcBorders>
              <w:top w:val="single" w:sz="4" w:space="0" w:color="auto"/>
              <w:left w:val="single" w:sz="4" w:space="0" w:color="auto"/>
              <w:bottom w:val="single" w:sz="4" w:space="0" w:color="auto"/>
              <w:right w:val="single" w:sz="4" w:space="0" w:color="auto"/>
            </w:tcBorders>
          </w:tcPr>
          <w:p w14:paraId="74A0374D" w14:textId="77777777" w:rsidR="00D64675" w:rsidRPr="00E260BC" w:rsidRDefault="00D64675" w:rsidP="000E5506">
            <w:pPr>
              <w:cnfStyle w:val="000000100000" w:firstRow="0" w:lastRow="0" w:firstColumn="0" w:lastColumn="0" w:oddVBand="0" w:evenVBand="0" w:oddHBand="1" w:evenHBand="0" w:firstRowFirstColumn="0" w:firstRowLastColumn="0" w:lastRowFirstColumn="0" w:lastRowLastColumn="0"/>
              <w:rPr>
                <w:rFonts w:cs="Arial"/>
                <w:b/>
                <w:szCs w:val="22"/>
              </w:rPr>
            </w:pPr>
            <w:r w:rsidRPr="00E260BC">
              <w:rPr>
                <w:rFonts w:cs="Arial"/>
                <w:szCs w:val="22"/>
              </w:rPr>
              <w:t>Number of Councillors</w:t>
            </w:r>
          </w:p>
        </w:tc>
        <w:tc>
          <w:tcPr>
            <w:tcW w:w="1285" w:type="dxa"/>
            <w:tcBorders>
              <w:top w:val="single" w:sz="4" w:space="0" w:color="auto"/>
              <w:left w:val="single" w:sz="4" w:space="0" w:color="auto"/>
              <w:bottom w:val="single" w:sz="4" w:space="0" w:color="auto"/>
              <w:right w:val="single" w:sz="4" w:space="0" w:color="auto"/>
            </w:tcBorders>
          </w:tcPr>
          <w:p w14:paraId="417686E6" w14:textId="77777777" w:rsidR="00D64675" w:rsidRPr="00E260BC" w:rsidRDefault="00D64675" w:rsidP="000E5506">
            <w:pPr>
              <w:cnfStyle w:val="000000100000" w:firstRow="0" w:lastRow="0" w:firstColumn="0" w:lastColumn="0" w:oddVBand="0" w:evenVBand="0" w:oddHBand="1" w:evenHBand="0" w:firstRowFirstColumn="0" w:firstRowLastColumn="0" w:lastRowFirstColumn="0" w:lastRowLastColumn="0"/>
              <w:rPr>
                <w:rFonts w:cs="Arial"/>
                <w:b/>
                <w:szCs w:val="22"/>
              </w:rPr>
            </w:pPr>
            <w:r w:rsidRPr="00E260BC">
              <w:rPr>
                <w:rFonts w:cs="Arial"/>
                <w:szCs w:val="22"/>
              </w:rPr>
              <w:t>Elector Ratios</w:t>
            </w:r>
          </w:p>
        </w:tc>
        <w:tc>
          <w:tcPr>
            <w:tcW w:w="2009" w:type="dxa"/>
            <w:tcBorders>
              <w:top w:val="single" w:sz="4" w:space="0" w:color="auto"/>
              <w:left w:val="single" w:sz="4" w:space="0" w:color="auto"/>
              <w:bottom w:val="single" w:sz="4" w:space="0" w:color="auto"/>
              <w:right w:val="single" w:sz="4" w:space="0" w:color="auto"/>
            </w:tcBorders>
          </w:tcPr>
          <w:p w14:paraId="7B21FE31" w14:textId="77777777" w:rsidR="00D64675" w:rsidRPr="00E260BC" w:rsidRDefault="00D64675" w:rsidP="000E5506">
            <w:pPr>
              <w:cnfStyle w:val="000000100000" w:firstRow="0" w:lastRow="0" w:firstColumn="0" w:lastColumn="0" w:oddVBand="0" w:evenVBand="0" w:oddHBand="1" w:evenHBand="0" w:firstRowFirstColumn="0" w:firstRowLastColumn="0" w:lastRowFirstColumn="0" w:lastRowLastColumn="0"/>
              <w:rPr>
                <w:rFonts w:cs="Arial"/>
                <w:b/>
                <w:szCs w:val="22"/>
              </w:rPr>
            </w:pPr>
            <w:r w:rsidRPr="00E260BC">
              <w:rPr>
                <w:rFonts w:cs="Arial"/>
                <w:szCs w:val="22"/>
              </w:rPr>
              <w:t>Ratio Deviation</w:t>
            </w:r>
          </w:p>
        </w:tc>
      </w:tr>
      <w:tr w:rsidR="00D64675" w:rsidRPr="00E260BC" w14:paraId="377E25C3" w14:textId="77777777" w:rsidTr="000E5506">
        <w:trPr>
          <w:cnfStyle w:val="000000010000" w:firstRow="0" w:lastRow="0" w:firstColumn="0" w:lastColumn="0" w:oddVBand="0" w:evenVBand="0" w:oddHBand="0" w:evenHBand="1" w:firstRowFirstColumn="0" w:firstRowLastColumn="0" w:lastRowFirstColumn="0" w:lastRowLastColumn="0"/>
          <w:trHeight w:val="475"/>
        </w:trPr>
        <w:tc>
          <w:tcPr>
            <w:cnfStyle w:val="001000000000" w:firstRow="0" w:lastRow="0" w:firstColumn="1" w:lastColumn="0" w:oddVBand="0" w:evenVBand="0" w:oddHBand="0" w:evenHBand="0" w:firstRowFirstColumn="0" w:firstRowLastColumn="0" w:lastRowFirstColumn="0" w:lastRowLastColumn="0"/>
            <w:tcW w:w="2224" w:type="dxa"/>
            <w:tcBorders>
              <w:top w:val="single" w:sz="4" w:space="0" w:color="auto"/>
              <w:left w:val="single" w:sz="4" w:space="0" w:color="auto"/>
              <w:bottom w:val="single" w:sz="4" w:space="0" w:color="auto"/>
              <w:right w:val="single" w:sz="4" w:space="0" w:color="auto"/>
            </w:tcBorders>
            <w:shd w:val="clear" w:color="auto" w:fill="auto"/>
          </w:tcPr>
          <w:p w14:paraId="3E080613" w14:textId="77777777" w:rsidR="00D64675" w:rsidRPr="00E260BC" w:rsidRDefault="00D64675" w:rsidP="000E5506">
            <w:pPr>
              <w:pStyle w:val="Tabletext"/>
            </w:pPr>
            <w:proofErr w:type="spellStart"/>
            <w:r w:rsidRPr="00E260BC">
              <w:t>Maintown</w:t>
            </w:r>
            <w:proofErr w:type="spellEnd"/>
            <w:r w:rsidRPr="00E260BC">
              <w:t>-one</w:t>
            </w:r>
          </w:p>
        </w:tc>
        <w:tc>
          <w:tcPr>
            <w:tcW w:w="1474" w:type="dxa"/>
            <w:tcBorders>
              <w:top w:val="single" w:sz="4" w:space="0" w:color="auto"/>
              <w:left w:val="single" w:sz="4" w:space="0" w:color="auto"/>
              <w:bottom w:val="single" w:sz="4" w:space="0" w:color="auto"/>
              <w:right w:val="single" w:sz="4" w:space="0" w:color="auto"/>
            </w:tcBorders>
            <w:shd w:val="clear" w:color="auto" w:fill="auto"/>
          </w:tcPr>
          <w:p w14:paraId="54DDDD12" w14:textId="77777777" w:rsidR="00D64675" w:rsidRPr="00E260BC" w:rsidRDefault="00D64675"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433</w:t>
            </w:r>
          </w:p>
        </w:tc>
        <w:tc>
          <w:tcPr>
            <w:tcW w:w="1751" w:type="dxa"/>
            <w:tcBorders>
              <w:top w:val="single" w:sz="4" w:space="0" w:color="auto"/>
              <w:left w:val="single" w:sz="4" w:space="0" w:color="auto"/>
              <w:bottom w:val="single" w:sz="4" w:space="0" w:color="auto"/>
              <w:right w:val="single" w:sz="4" w:space="0" w:color="auto"/>
            </w:tcBorders>
            <w:shd w:val="clear" w:color="auto" w:fill="auto"/>
          </w:tcPr>
          <w:p w14:paraId="5E76D108" w14:textId="77777777" w:rsidR="00D64675" w:rsidRPr="00E260BC" w:rsidRDefault="00D64675"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w:t>
            </w:r>
          </w:p>
        </w:tc>
        <w:tc>
          <w:tcPr>
            <w:tcW w:w="1285" w:type="dxa"/>
            <w:tcBorders>
              <w:top w:val="single" w:sz="4" w:space="0" w:color="auto"/>
              <w:left w:val="single" w:sz="4" w:space="0" w:color="auto"/>
              <w:bottom w:val="single" w:sz="4" w:space="0" w:color="auto"/>
              <w:right w:val="single" w:sz="4" w:space="0" w:color="auto"/>
            </w:tcBorders>
            <w:shd w:val="clear" w:color="auto" w:fill="auto"/>
          </w:tcPr>
          <w:p w14:paraId="0F3E036A" w14:textId="77777777" w:rsidR="00D64675" w:rsidRPr="00E260BC" w:rsidRDefault="00D64675"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1:433</w:t>
            </w:r>
          </w:p>
        </w:tc>
        <w:tc>
          <w:tcPr>
            <w:tcW w:w="2050" w:type="dxa"/>
            <w:tcBorders>
              <w:top w:val="single" w:sz="4" w:space="0" w:color="auto"/>
              <w:left w:val="single" w:sz="4" w:space="0" w:color="auto"/>
              <w:bottom w:val="single" w:sz="4" w:space="0" w:color="auto"/>
              <w:right w:val="single" w:sz="4" w:space="0" w:color="auto"/>
            </w:tcBorders>
            <w:shd w:val="clear" w:color="auto" w:fill="auto"/>
          </w:tcPr>
          <w:p w14:paraId="5915B560" w14:textId="77777777" w:rsidR="00D64675" w:rsidRPr="00E260BC" w:rsidRDefault="00D64675"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-25.95%</w:t>
            </w:r>
          </w:p>
        </w:tc>
        <w:tc>
          <w:tcPr>
            <w:tcW w:w="1525" w:type="dxa"/>
            <w:tcBorders>
              <w:top w:val="single" w:sz="4" w:space="0" w:color="auto"/>
              <w:left w:val="single" w:sz="4" w:space="0" w:color="auto"/>
              <w:bottom w:val="single" w:sz="4" w:space="0" w:color="auto"/>
              <w:right w:val="single" w:sz="4" w:space="0" w:color="auto"/>
            </w:tcBorders>
            <w:shd w:val="clear" w:color="auto" w:fill="auto"/>
          </w:tcPr>
          <w:p w14:paraId="30DC02BC" w14:textId="77777777" w:rsidR="00D64675" w:rsidRPr="00E260BC" w:rsidRDefault="00D64675"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w:t>
            </w:r>
          </w:p>
        </w:tc>
        <w:tc>
          <w:tcPr>
            <w:tcW w:w="1285" w:type="dxa"/>
            <w:tcBorders>
              <w:top w:val="single" w:sz="4" w:space="0" w:color="auto"/>
              <w:left w:val="single" w:sz="4" w:space="0" w:color="auto"/>
              <w:bottom w:val="single" w:sz="4" w:space="0" w:color="auto"/>
              <w:right w:val="single" w:sz="4" w:space="0" w:color="auto"/>
            </w:tcBorders>
            <w:shd w:val="clear" w:color="auto" w:fill="auto"/>
          </w:tcPr>
          <w:p w14:paraId="0361BE7E" w14:textId="77777777" w:rsidR="00D64675" w:rsidRPr="00E260BC" w:rsidRDefault="00D64675"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1:433</w:t>
            </w:r>
          </w:p>
        </w:tc>
        <w:tc>
          <w:tcPr>
            <w:tcW w:w="2009" w:type="dxa"/>
            <w:tcBorders>
              <w:top w:val="single" w:sz="4" w:space="0" w:color="auto"/>
              <w:left w:val="single" w:sz="4" w:space="0" w:color="auto"/>
              <w:bottom w:val="single" w:sz="4" w:space="0" w:color="auto"/>
              <w:right w:val="single" w:sz="4" w:space="0" w:color="auto"/>
            </w:tcBorders>
            <w:shd w:val="clear" w:color="auto" w:fill="auto"/>
          </w:tcPr>
          <w:p w14:paraId="57D5933B" w14:textId="77777777" w:rsidR="00D64675" w:rsidRPr="00E260BC" w:rsidRDefault="00D64675"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-13.35%</w:t>
            </w:r>
          </w:p>
        </w:tc>
      </w:tr>
      <w:tr w:rsidR="00D64675" w:rsidRPr="00E260BC" w14:paraId="08CBF851" w14:textId="77777777" w:rsidTr="000E5506">
        <w:trPr>
          <w:cnfStyle w:val="000000100000" w:firstRow="0" w:lastRow="0" w:firstColumn="0" w:lastColumn="0" w:oddVBand="0" w:evenVBand="0" w:oddHBand="1" w:evenHBand="0" w:firstRowFirstColumn="0" w:firstRowLastColumn="0" w:lastRowFirstColumn="0" w:lastRowLastColumn="0"/>
          <w:trHeight w:val="475"/>
        </w:trPr>
        <w:tc>
          <w:tcPr>
            <w:cnfStyle w:val="001000000000" w:firstRow="0" w:lastRow="0" w:firstColumn="1" w:lastColumn="0" w:oddVBand="0" w:evenVBand="0" w:oddHBand="0" w:evenHBand="0" w:firstRowFirstColumn="0" w:firstRowLastColumn="0" w:lastRowFirstColumn="0" w:lastRowLastColumn="0"/>
            <w:tcW w:w="2224" w:type="dxa"/>
            <w:tcBorders>
              <w:top w:val="single" w:sz="4" w:space="0" w:color="auto"/>
              <w:left w:val="single" w:sz="4" w:space="0" w:color="auto"/>
              <w:bottom w:val="single" w:sz="4" w:space="0" w:color="auto"/>
              <w:right w:val="single" w:sz="4" w:space="0" w:color="auto"/>
            </w:tcBorders>
            <w:shd w:val="clear" w:color="auto" w:fill="auto"/>
          </w:tcPr>
          <w:p w14:paraId="7D7B6FD2" w14:textId="77777777" w:rsidR="00D64675" w:rsidRPr="00E260BC" w:rsidRDefault="00D64675" w:rsidP="000E5506">
            <w:pPr>
              <w:pStyle w:val="Tabletext"/>
            </w:pPr>
            <w:proofErr w:type="spellStart"/>
            <w:r w:rsidRPr="00E260BC">
              <w:t>Maintown</w:t>
            </w:r>
            <w:proofErr w:type="spellEnd"/>
            <w:r w:rsidRPr="00E260BC">
              <w:t>-two</w:t>
            </w:r>
          </w:p>
        </w:tc>
        <w:tc>
          <w:tcPr>
            <w:tcW w:w="1474" w:type="dxa"/>
            <w:tcBorders>
              <w:top w:val="single" w:sz="4" w:space="0" w:color="auto"/>
              <w:left w:val="single" w:sz="4" w:space="0" w:color="auto"/>
              <w:bottom w:val="single" w:sz="4" w:space="0" w:color="auto"/>
              <w:right w:val="single" w:sz="4" w:space="0" w:color="auto"/>
            </w:tcBorders>
            <w:shd w:val="clear" w:color="auto" w:fill="auto"/>
          </w:tcPr>
          <w:p w14:paraId="037DBE28" w14:textId="77777777" w:rsidR="00D64675" w:rsidRPr="00E260BC" w:rsidRDefault="00D64675"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367</w:t>
            </w:r>
          </w:p>
        </w:tc>
        <w:tc>
          <w:tcPr>
            <w:tcW w:w="1751" w:type="dxa"/>
            <w:tcBorders>
              <w:top w:val="single" w:sz="4" w:space="0" w:color="auto"/>
              <w:left w:val="single" w:sz="4" w:space="0" w:color="auto"/>
              <w:bottom w:val="single" w:sz="4" w:space="0" w:color="auto"/>
              <w:right w:val="single" w:sz="4" w:space="0" w:color="auto"/>
            </w:tcBorders>
            <w:shd w:val="clear" w:color="auto" w:fill="auto"/>
          </w:tcPr>
          <w:p w14:paraId="09F4C98B" w14:textId="77777777" w:rsidR="00D64675" w:rsidRPr="00E260BC" w:rsidRDefault="00D64675"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1</w:t>
            </w:r>
          </w:p>
        </w:tc>
        <w:tc>
          <w:tcPr>
            <w:tcW w:w="1285" w:type="dxa"/>
            <w:tcBorders>
              <w:top w:val="single" w:sz="4" w:space="0" w:color="auto"/>
              <w:left w:val="single" w:sz="4" w:space="0" w:color="auto"/>
              <w:bottom w:val="single" w:sz="4" w:space="0" w:color="auto"/>
              <w:right w:val="single" w:sz="4" w:space="0" w:color="auto"/>
            </w:tcBorders>
            <w:shd w:val="clear" w:color="auto" w:fill="auto"/>
          </w:tcPr>
          <w:p w14:paraId="0EE49824" w14:textId="77777777" w:rsidR="00D64675" w:rsidRPr="00E260BC" w:rsidRDefault="00D64675"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1:367</w:t>
            </w:r>
          </w:p>
        </w:tc>
        <w:tc>
          <w:tcPr>
            <w:tcW w:w="2050" w:type="dxa"/>
            <w:tcBorders>
              <w:top w:val="single" w:sz="4" w:space="0" w:color="auto"/>
              <w:left w:val="single" w:sz="4" w:space="0" w:color="auto"/>
              <w:bottom w:val="single" w:sz="4" w:space="0" w:color="auto"/>
              <w:right w:val="single" w:sz="4" w:space="0" w:color="auto"/>
            </w:tcBorders>
            <w:shd w:val="clear" w:color="auto" w:fill="auto"/>
          </w:tcPr>
          <w:p w14:paraId="72AD4ADB" w14:textId="77777777" w:rsidR="00D64675" w:rsidRPr="00E260BC" w:rsidRDefault="00D64675"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-6.75%</w:t>
            </w:r>
          </w:p>
        </w:tc>
        <w:tc>
          <w:tcPr>
            <w:tcW w:w="1525" w:type="dxa"/>
            <w:tcBorders>
              <w:top w:val="single" w:sz="4" w:space="0" w:color="auto"/>
              <w:left w:val="single" w:sz="4" w:space="0" w:color="auto"/>
              <w:bottom w:val="single" w:sz="4" w:space="0" w:color="auto"/>
              <w:right w:val="single" w:sz="4" w:space="0" w:color="auto"/>
            </w:tcBorders>
            <w:shd w:val="clear" w:color="auto" w:fill="auto"/>
          </w:tcPr>
          <w:p w14:paraId="7D1DB315" w14:textId="77777777" w:rsidR="00D64675" w:rsidRPr="00E260BC" w:rsidRDefault="00D64675"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1</w:t>
            </w:r>
          </w:p>
        </w:tc>
        <w:tc>
          <w:tcPr>
            <w:tcW w:w="1285" w:type="dxa"/>
            <w:tcBorders>
              <w:top w:val="single" w:sz="4" w:space="0" w:color="auto"/>
              <w:left w:val="single" w:sz="4" w:space="0" w:color="auto"/>
              <w:bottom w:val="single" w:sz="4" w:space="0" w:color="auto"/>
              <w:right w:val="single" w:sz="4" w:space="0" w:color="auto"/>
            </w:tcBorders>
            <w:shd w:val="clear" w:color="auto" w:fill="auto"/>
          </w:tcPr>
          <w:p w14:paraId="776C32D3" w14:textId="77777777" w:rsidR="00D64675" w:rsidRPr="00E260BC" w:rsidRDefault="00D64675"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1:367</w:t>
            </w:r>
          </w:p>
        </w:tc>
        <w:tc>
          <w:tcPr>
            <w:tcW w:w="2009" w:type="dxa"/>
            <w:tcBorders>
              <w:top w:val="single" w:sz="4" w:space="0" w:color="auto"/>
              <w:left w:val="single" w:sz="4" w:space="0" w:color="auto"/>
              <w:bottom w:val="single" w:sz="4" w:space="0" w:color="auto"/>
              <w:right w:val="single" w:sz="4" w:space="0" w:color="auto"/>
            </w:tcBorders>
            <w:shd w:val="clear" w:color="auto" w:fill="auto"/>
          </w:tcPr>
          <w:p w14:paraId="0CE6AEC8" w14:textId="77777777" w:rsidR="00D64675" w:rsidRPr="00E260BC" w:rsidRDefault="00D64675"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+3.93%</w:t>
            </w:r>
          </w:p>
        </w:tc>
      </w:tr>
      <w:tr w:rsidR="00D64675" w:rsidRPr="00E260BC" w14:paraId="610A5BFF" w14:textId="77777777" w:rsidTr="000E5506">
        <w:trPr>
          <w:cnfStyle w:val="000000010000" w:firstRow="0" w:lastRow="0" w:firstColumn="0" w:lastColumn="0" w:oddVBand="0" w:evenVBand="0" w:oddHBand="0" w:evenHBand="1" w:firstRowFirstColumn="0" w:firstRowLastColumn="0" w:lastRowFirstColumn="0" w:lastRowLastColumn="0"/>
          <w:trHeight w:val="475"/>
        </w:trPr>
        <w:tc>
          <w:tcPr>
            <w:cnfStyle w:val="001000000000" w:firstRow="0" w:lastRow="0" w:firstColumn="1" w:lastColumn="0" w:oddVBand="0" w:evenVBand="0" w:oddHBand="0" w:evenHBand="0" w:firstRowFirstColumn="0" w:firstRowLastColumn="0" w:lastRowFirstColumn="0" w:lastRowLastColumn="0"/>
            <w:tcW w:w="2224" w:type="dxa"/>
            <w:tcBorders>
              <w:top w:val="single" w:sz="4" w:space="0" w:color="auto"/>
              <w:left w:val="single" w:sz="4" w:space="0" w:color="auto"/>
              <w:bottom w:val="single" w:sz="4" w:space="0" w:color="auto"/>
              <w:right w:val="single" w:sz="4" w:space="0" w:color="auto"/>
            </w:tcBorders>
            <w:shd w:val="clear" w:color="auto" w:fill="auto"/>
          </w:tcPr>
          <w:p w14:paraId="1401DDBF" w14:textId="77777777" w:rsidR="00D64675" w:rsidRPr="00E260BC" w:rsidRDefault="00D64675" w:rsidP="000E5506">
            <w:pPr>
              <w:pStyle w:val="Tabletext"/>
            </w:pPr>
            <w:r w:rsidRPr="00E260BC">
              <w:t>West</w:t>
            </w:r>
          </w:p>
        </w:tc>
        <w:tc>
          <w:tcPr>
            <w:tcW w:w="1474" w:type="dxa"/>
            <w:tcBorders>
              <w:top w:val="single" w:sz="4" w:space="0" w:color="auto"/>
              <w:left w:val="single" w:sz="4" w:space="0" w:color="auto"/>
              <w:bottom w:val="single" w:sz="4" w:space="0" w:color="auto"/>
              <w:right w:val="single" w:sz="4" w:space="0" w:color="auto"/>
            </w:tcBorders>
            <w:shd w:val="clear" w:color="auto" w:fill="auto"/>
          </w:tcPr>
          <w:p w14:paraId="26A4A335" w14:textId="77777777" w:rsidR="00D64675" w:rsidRPr="00E260BC" w:rsidRDefault="00D64675"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1,115</w:t>
            </w:r>
          </w:p>
        </w:tc>
        <w:tc>
          <w:tcPr>
            <w:tcW w:w="1751" w:type="dxa"/>
            <w:tcBorders>
              <w:top w:val="single" w:sz="4" w:space="0" w:color="auto"/>
              <w:left w:val="single" w:sz="4" w:space="0" w:color="auto"/>
              <w:bottom w:val="single" w:sz="4" w:space="0" w:color="auto"/>
              <w:right w:val="single" w:sz="4" w:space="0" w:color="auto"/>
            </w:tcBorders>
            <w:shd w:val="clear" w:color="auto" w:fill="auto"/>
          </w:tcPr>
          <w:p w14:paraId="1515F249" w14:textId="77777777" w:rsidR="00D64675" w:rsidRPr="00E260BC" w:rsidRDefault="00D64675"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3</w:t>
            </w:r>
          </w:p>
        </w:tc>
        <w:tc>
          <w:tcPr>
            <w:tcW w:w="1285" w:type="dxa"/>
            <w:tcBorders>
              <w:top w:val="single" w:sz="4" w:space="0" w:color="auto"/>
              <w:left w:val="single" w:sz="4" w:space="0" w:color="auto"/>
              <w:bottom w:val="single" w:sz="4" w:space="0" w:color="auto"/>
              <w:right w:val="single" w:sz="4" w:space="0" w:color="auto"/>
            </w:tcBorders>
            <w:shd w:val="clear" w:color="auto" w:fill="auto"/>
          </w:tcPr>
          <w:p w14:paraId="05FC9FAF" w14:textId="77777777" w:rsidR="00D64675" w:rsidRPr="00E260BC" w:rsidRDefault="00D64675"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1:372</w:t>
            </w:r>
          </w:p>
        </w:tc>
        <w:tc>
          <w:tcPr>
            <w:tcW w:w="2050" w:type="dxa"/>
            <w:tcBorders>
              <w:top w:val="single" w:sz="4" w:space="0" w:color="auto"/>
              <w:left w:val="single" w:sz="4" w:space="0" w:color="auto"/>
              <w:bottom w:val="single" w:sz="4" w:space="0" w:color="auto"/>
              <w:right w:val="single" w:sz="4" w:space="0" w:color="auto"/>
            </w:tcBorders>
            <w:shd w:val="clear" w:color="auto" w:fill="auto"/>
          </w:tcPr>
          <w:p w14:paraId="4786A2CA" w14:textId="77777777" w:rsidR="00D64675" w:rsidRPr="00E260BC" w:rsidRDefault="00D64675"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-8.11%</w:t>
            </w:r>
          </w:p>
        </w:tc>
        <w:tc>
          <w:tcPr>
            <w:tcW w:w="1525" w:type="dxa"/>
            <w:tcBorders>
              <w:top w:val="single" w:sz="4" w:space="0" w:color="auto"/>
              <w:left w:val="single" w:sz="4" w:space="0" w:color="auto"/>
              <w:bottom w:val="single" w:sz="4" w:space="0" w:color="auto"/>
              <w:right w:val="single" w:sz="4" w:space="0" w:color="auto"/>
            </w:tcBorders>
            <w:shd w:val="clear" w:color="auto" w:fill="auto"/>
          </w:tcPr>
          <w:p w14:paraId="131FEB4A" w14:textId="77777777" w:rsidR="00D64675" w:rsidRPr="00E260BC" w:rsidRDefault="00D64675"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3</w:t>
            </w:r>
          </w:p>
        </w:tc>
        <w:tc>
          <w:tcPr>
            <w:tcW w:w="1285" w:type="dxa"/>
            <w:tcBorders>
              <w:top w:val="single" w:sz="4" w:space="0" w:color="auto"/>
              <w:left w:val="single" w:sz="4" w:space="0" w:color="auto"/>
              <w:bottom w:val="single" w:sz="4" w:space="0" w:color="auto"/>
              <w:right w:val="single" w:sz="4" w:space="0" w:color="auto"/>
            </w:tcBorders>
            <w:shd w:val="clear" w:color="auto" w:fill="auto"/>
          </w:tcPr>
          <w:p w14:paraId="4A92296F" w14:textId="77777777" w:rsidR="00D64675" w:rsidRPr="00E260BC" w:rsidRDefault="00D64675"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1:372</w:t>
            </w:r>
          </w:p>
        </w:tc>
        <w:tc>
          <w:tcPr>
            <w:tcW w:w="2009" w:type="dxa"/>
            <w:tcBorders>
              <w:top w:val="single" w:sz="4" w:space="0" w:color="auto"/>
              <w:left w:val="single" w:sz="4" w:space="0" w:color="auto"/>
              <w:bottom w:val="single" w:sz="4" w:space="0" w:color="auto"/>
              <w:right w:val="single" w:sz="4" w:space="0" w:color="auto"/>
            </w:tcBorders>
            <w:shd w:val="clear" w:color="auto" w:fill="auto"/>
          </w:tcPr>
          <w:p w14:paraId="644C5FF6" w14:textId="77777777" w:rsidR="00D64675" w:rsidRPr="00E260BC" w:rsidRDefault="00D64675"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+2.71%</w:t>
            </w:r>
          </w:p>
        </w:tc>
      </w:tr>
      <w:tr w:rsidR="00D64675" w:rsidRPr="00E260BC" w14:paraId="547A71E8" w14:textId="77777777" w:rsidTr="000E5506">
        <w:trPr>
          <w:cnfStyle w:val="000000100000" w:firstRow="0" w:lastRow="0" w:firstColumn="0" w:lastColumn="0" w:oddVBand="0" w:evenVBand="0" w:oddHBand="1" w:evenHBand="0" w:firstRowFirstColumn="0" w:firstRowLastColumn="0" w:lastRowFirstColumn="0" w:lastRowLastColumn="0"/>
          <w:trHeight w:val="475"/>
        </w:trPr>
        <w:tc>
          <w:tcPr>
            <w:cnfStyle w:val="001000000000" w:firstRow="0" w:lastRow="0" w:firstColumn="1" w:lastColumn="0" w:oddVBand="0" w:evenVBand="0" w:oddHBand="0" w:evenHBand="0" w:firstRowFirstColumn="0" w:firstRowLastColumn="0" w:lastRowFirstColumn="0" w:lastRowLastColumn="0"/>
            <w:tcW w:w="2224" w:type="dxa"/>
            <w:tcBorders>
              <w:top w:val="single" w:sz="4" w:space="0" w:color="auto"/>
              <w:left w:val="single" w:sz="4" w:space="0" w:color="auto"/>
              <w:bottom w:val="single" w:sz="4" w:space="0" w:color="auto"/>
              <w:right w:val="single" w:sz="4" w:space="0" w:color="auto"/>
            </w:tcBorders>
            <w:shd w:val="clear" w:color="auto" w:fill="auto"/>
          </w:tcPr>
          <w:p w14:paraId="65783A99" w14:textId="77777777" w:rsidR="00D64675" w:rsidRPr="00E260BC" w:rsidRDefault="00D64675" w:rsidP="000E5506">
            <w:pPr>
              <w:pStyle w:val="Tabletext"/>
            </w:pPr>
            <w:r w:rsidRPr="00E260BC">
              <w:t>East</w:t>
            </w:r>
          </w:p>
        </w:tc>
        <w:tc>
          <w:tcPr>
            <w:tcW w:w="1474" w:type="dxa"/>
            <w:tcBorders>
              <w:top w:val="single" w:sz="4" w:space="0" w:color="auto"/>
              <w:left w:val="single" w:sz="4" w:space="0" w:color="auto"/>
              <w:bottom w:val="single" w:sz="4" w:space="0" w:color="auto"/>
              <w:right w:val="single" w:sz="4" w:space="0" w:color="auto"/>
            </w:tcBorders>
            <w:shd w:val="clear" w:color="auto" w:fill="auto"/>
          </w:tcPr>
          <w:p w14:paraId="506CEE2D" w14:textId="77777777" w:rsidR="00D64675" w:rsidRPr="00E260BC" w:rsidRDefault="00D64675"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23</w:t>
            </w:r>
          </w:p>
        </w:tc>
        <w:tc>
          <w:tcPr>
            <w:tcW w:w="1751" w:type="dxa"/>
            <w:tcBorders>
              <w:top w:val="single" w:sz="4" w:space="0" w:color="auto"/>
              <w:left w:val="single" w:sz="4" w:space="0" w:color="auto"/>
              <w:bottom w:val="single" w:sz="4" w:space="0" w:color="auto"/>
              <w:right w:val="single" w:sz="4" w:space="0" w:color="auto"/>
            </w:tcBorders>
            <w:shd w:val="clear" w:color="auto" w:fill="auto"/>
          </w:tcPr>
          <w:p w14:paraId="7DFA1214" w14:textId="77777777" w:rsidR="00D64675" w:rsidRPr="00E260BC" w:rsidRDefault="00D64675"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1</w:t>
            </w:r>
          </w:p>
        </w:tc>
        <w:tc>
          <w:tcPr>
            <w:tcW w:w="1285" w:type="dxa"/>
            <w:tcBorders>
              <w:top w:val="single" w:sz="4" w:space="0" w:color="auto"/>
              <w:left w:val="single" w:sz="4" w:space="0" w:color="auto"/>
              <w:bottom w:val="single" w:sz="4" w:space="0" w:color="auto"/>
              <w:right w:val="single" w:sz="4" w:space="0" w:color="auto"/>
            </w:tcBorders>
            <w:shd w:val="clear" w:color="auto" w:fill="auto"/>
          </w:tcPr>
          <w:p w14:paraId="7D949262" w14:textId="77777777" w:rsidR="00D64675" w:rsidRPr="00E260BC" w:rsidRDefault="00D64675"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1:23</w:t>
            </w:r>
          </w:p>
        </w:tc>
        <w:tc>
          <w:tcPr>
            <w:tcW w:w="2050" w:type="dxa"/>
            <w:tcBorders>
              <w:top w:val="single" w:sz="4" w:space="0" w:color="auto"/>
              <w:left w:val="single" w:sz="4" w:space="0" w:color="auto"/>
              <w:bottom w:val="single" w:sz="4" w:space="0" w:color="auto"/>
              <w:right w:val="single" w:sz="4" w:space="0" w:color="auto"/>
            </w:tcBorders>
            <w:shd w:val="clear" w:color="auto" w:fill="auto"/>
          </w:tcPr>
          <w:p w14:paraId="47C0A307" w14:textId="77777777" w:rsidR="00D64675" w:rsidRPr="00E260BC" w:rsidRDefault="00D64675"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+93.31%</w:t>
            </w:r>
          </w:p>
        </w:tc>
        <w:tc>
          <w:tcPr>
            <w:tcW w:w="1525" w:type="dxa"/>
            <w:tcBorders>
              <w:top w:val="single" w:sz="4" w:space="0" w:color="auto"/>
              <w:left w:val="single" w:sz="4" w:space="0" w:color="auto"/>
              <w:bottom w:val="single" w:sz="4" w:space="0" w:color="auto"/>
              <w:right w:val="single" w:sz="4" w:space="0" w:color="auto"/>
            </w:tcBorders>
            <w:shd w:val="clear" w:color="auto" w:fill="auto"/>
          </w:tcPr>
          <w:p w14:paraId="443B0CE6" w14:textId="77777777" w:rsidR="00D64675" w:rsidRPr="00E260BC" w:rsidRDefault="00D64675"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1</w:t>
            </w:r>
          </w:p>
        </w:tc>
        <w:tc>
          <w:tcPr>
            <w:tcW w:w="1285" w:type="dxa"/>
            <w:tcBorders>
              <w:top w:val="single" w:sz="4" w:space="0" w:color="auto"/>
              <w:left w:val="single" w:sz="4" w:space="0" w:color="auto"/>
              <w:bottom w:val="single" w:sz="4" w:space="0" w:color="auto"/>
              <w:right w:val="single" w:sz="4" w:space="0" w:color="auto"/>
            </w:tcBorders>
            <w:shd w:val="clear" w:color="auto" w:fill="auto"/>
          </w:tcPr>
          <w:p w14:paraId="286AA6BA" w14:textId="77777777" w:rsidR="00D64675" w:rsidRPr="00E260BC" w:rsidRDefault="00D64675"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1:23</w:t>
            </w:r>
          </w:p>
        </w:tc>
        <w:tc>
          <w:tcPr>
            <w:tcW w:w="2009" w:type="dxa"/>
            <w:tcBorders>
              <w:top w:val="single" w:sz="4" w:space="0" w:color="auto"/>
              <w:left w:val="single" w:sz="4" w:space="0" w:color="auto"/>
              <w:bottom w:val="single" w:sz="4" w:space="0" w:color="auto"/>
              <w:right w:val="single" w:sz="4" w:space="0" w:color="auto"/>
            </w:tcBorders>
            <w:shd w:val="clear" w:color="auto" w:fill="auto"/>
          </w:tcPr>
          <w:p w14:paraId="1E8AF8E0" w14:textId="77777777" w:rsidR="00D64675" w:rsidRPr="00E260BC" w:rsidRDefault="00D64675"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+93.98%</w:t>
            </w:r>
          </w:p>
        </w:tc>
      </w:tr>
      <w:tr w:rsidR="00D64675" w:rsidRPr="00E260BC" w14:paraId="1F8E9BA2" w14:textId="77777777" w:rsidTr="000E5506">
        <w:trPr>
          <w:cnfStyle w:val="000000010000" w:firstRow="0" w:lastRow="0" w:firstColumn="0" w:lastColumn="0" w:oddVBand="0" w:evenVBand="0" w:oddHBand="0" w:evenHBand="1" w:firstRowFirstColumn="0" w:firstRowLastColumn="0" w:lastRowFirstColumn="0" w:lastRowLastColumn="0"/>
          <w:trHeight w:val="475"/>
        </w:trPr>
        <w:tc>
          <w:tcPr>
            <w:cnfStyle w:val="001000000000" w:firstRow="0" w:lastRow="0" w:firstColumn="1" w:lastColumn="0" w:oddVBand="0" w:evenVBand="0" w:oddHBand="0" w:evenHBand="0" w:firstRowFirstColumn="0" w:firstRowLastColumn="0" w:lastRowFirstColumn="0" w:lastRowLastColumn="0"/>
            <w:tcW w:w="2224" w:type="dxa"/>
            <w:tcBorders>
              <w:top w:val="single" w:sz="4" w:space="0" w:color="auto"/>
              <w:left w:val="single" w:sz="4" w:space="0" w:color="auto"/>
              <w:bottom w:val="single" w:sz="4" w:space="0" w:color="auto"/>
              <w:right w:val="single" w:sz="4" w:space="0" w:color="auto"/>
            </w:tcBorders>
            <w:shd w:val="clear" w:color="auto" w:fill="auto"/>
          </w:tcPr>
          <w:p w14:paraId="7870A486" w14:textId="77777777" w:rsidR="00D64675" w:rsidRPr="00E260BC" w:rsidRDefault="00D64675" w:rsidP="000E5506">
            <w:pPr>
              <w:pStyle w:val="Tabletext"/>
            </w:pPr>
            <w:r w:rsidRPr="00E260BC">
              <w:t>South</w:t>
            </w:r>
          </w:p>
        </w:tc>
        <w:tc>
          <w:tcPr>
            <w:tcW w:w="1474" w:type="dxa"/>
            <w:tcBorders>
              <w:top w:val="single" w:sz="4" w:space="0" w:color="auto"/>
              <w:left w:val="single" w:sz="4" w:space="0" w:color="auto"/>
              <w:bottom w:val="single" w:sz="4" w:space="0" w:color="auto"/>
              <w:right w:val="single" w:sz="4" w:space="0" w:color="auto"/>
            </w:tcBorders>
            <w:shd w:val="clear" w:color="auto" w:fill="auto"/>
          </w:tcPr>
          <w:p w14:paraId="1464A151" w14:textId="77777777" w:rsidR="00D64675" w:rsidRPr="00E260BC" w:rsidRDefault="00D64675"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1,500</w:t>
            </w:r>
          </w:p>
        </w:tc>
        <w:tc>
          <w:tcPr>
            <w:tcW w:w="1751" w:type="dxa"/>
            <w:tcBorders>
              <w:top w:val="single" w:sz="4" w:space="0" w:color="auto"/>
              <w:left w:val="single" w:sz="4" w:space="0" w:color="auto"/>
              <w:bottom w:val="single" w:sz="4" w:space="0" w:color="auto"/>
              <w:right w:val="single" w:sz="4" w:space="0" w:color="auto"/>
            </w:tcBorders>
            <w:shd w:val="clear" w:color="auto" w:fill="auto"/>
          </w:tcPr>
          <w:p w14:paraId="738D64FB" w14:textId="77777777" w:rsidR="00D64675" w:rsidRPr="00E260BC" w:rsidRDefault="00D64675"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4</w:t>
            </w:r>
          </w:p>
        </w:tc>
        <w:tc>
          <w:tcPr>
            <w:tcW w:w="1285" w:type="dxa"/>
            <w:tcBorders>
              <w:top w:val="single" w:sz="4" w:space="0" w:color="auto"/>
              <w:left w:val="single" w:sz="4" w:space="0" w:color="auto"/>
              <w:bottom w:val="single" w:sz="4" w:space="0" w:color="auto"/>
              <w:right w:val="single" w:sz="4" w:space="0" w:color="auto"/>
            </w:tcBorders>
            <w:shd w:val="clear" w:color="auto" w:fill="auto"/>
          </w:tcPr>
          <w:p w14:paraId="1267F91B" w14:textId="77777777" w:rsidR="00D64675" w:rsidRPr="00E260BC" w:rsidRDefault="00D64675"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1:375</w:t>
            </w:r>
          </w:p>
        </w:tc>
        <w:tc>
          <w:tcPr>
            <w:tcW w:w="2050" w:type="dxa"/>
            <w:tcBorders>
              <w:top w:val="single" w:sz="4" w:space="0" w:color="auto"/>
              <w:left w:val="single" w:sz="4" w:space="0" w:color="auto"/>
              <w:bottom w:val="single" w:sz="4" w:space="0" w:color="auto"/>
              <w:right w:val="single" w:sz="4" w:space="0" w:color="auto"/>
            </w:tcBorders>
            <w:shd w:val="clear" w:color="auto" w:fill="auto"/>
          </w:tcPr>
          <w:p w14:paraId="39CC4777" w14:textId="77777777" w:rsidR="00D64675" w:rsidRPr="00E260BC" w:rsidRDefault="00D64675"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-9.08%</w:t>
            </w:r>
          </w:p>
        </w:tc>
        <w:tc>
          <w:tcPr>
            <w:tcW w:w="1525" w:type="dxa"/>
            <w:tcBorders>
              <w:top w:val="single" w:sz="4" w:space="0" w:color="auto"/>
              <w:left w:val="single" w:sz="4" w:space="0" w:color="auto"/>
              <w:bottom w:val="single" w:sz="4" w:space="0" w:color="auto"/>
              <w:right w:val="single" w:sz="4" w:space="0" w:color="auto"/>
            </w:tcBorders>
            <w:shd w:val="clear" w:color="auto" w:fill="auto"/>
          </w:tcPr>
          <w:p w14:paraId="6CDE8515" w14:textId="77777777" w:rsidR="00D64675" w:rsidRPr="00E260BC" w:rsidRDefault="00D64675"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3</w:t>
            </w:r>
          </w:p>
        </w:tc>
        <w:tc>
          <w:tcPr>
            <w:tcW w:w="1285" w:type="dxa"/>
            <w:tcBorders>
              <w:top w:val="single" w:sz="4" w:space="0" w:color="auto"/>
              <w:left w:val="single" w:sz="4" w:space="0" w:color="auto"/>
              <w:bottom w:val="single" w:sz="4" w:space="0" w:color="auto"/>
              <w:right w:val="single" w:sz="4" w:space="0" w:color="auto"/>
            </w:tcBorders>
            <w:shd w:val="clear" w:color="auto" w:fill="auto"/>
          </w:tcPr>
          <w:p w14:paraId="2FA46334" w14:textId="77777777" w:rsidR="00D64675" w:rsidRPr="00E260BC" w:rsidRDefault="00D64675"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1:500</w:t>
            </w:r>
          </w:p>
        </w:tc>
        <w:tc>
          <w:tcPr>
            <w:tcW w:w="2009" w:type="dxa"/>
            <w:tcBorders>
              <w:top w:val="single" w:sz="4" w:space="0" w:color="auto"/>
              <w:left w:val="single" w:sz="4" w:space="0" w:color="auto"/>
              <w:bottom w:val="single" w:sz="4" w:space="0" w:color="auto"/>
              <w:right w:val="single" w:sz="4" w:space="0" w:color="auto"/>
            </w:tcBorders>
            <w:shd w:val="clear" w:color="auto" w:fill="auto"/>
          </w:tcPr>
          <w:p w14:paraId="507E7D02" w14:textId="77777777" w:rsidR="00D64675" w:rsidRPr="00E260BC" w:rsidRDefault="00D64675"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-30.89%</w:t>
            </w:r>
          </w:p>
        </w:tc>
      </w:tr>
      <w:tr w:rsidR="00D64675" w:rsidRPr="00E260BC" w14:paraId="6A2F1F04" w14:textId="77777777" w:rsidTr="000E5506">
        <w:trPr>
          <w:cnfStyle w:val="010000000000" w:firstRow="0" w:lastRow="1" w:firstColumn="0" w:lastColumn="0" w:oddVBand="0" w:evenVBand="0" w:oddHBand="0" w:evenHBand="0" w:firstRowFirstColumn="0" w:firstRowLastColumn="0" w:lastRowFirstColumn="0" w:lastRowLastColumn="0"/>
          <w:trHeight w:val="475"/>
        </w:trPr>
        <w:tc>
          <w:tcPr>
            <w:cnfStyle w:val="001000000000" w:firstRow="0" w:lastRow="0" w:firstColumn="1" w:lastColumn="0" w:oddVBand="0" w:evenVBand="0" w:oddHBand="0" w:evenHBand="0" w:firstRowFirstColumn="0" w:firstRowLastColumn="0" w:lastRowFirstColumn="0" w:lastRowLastColumn="0"/>
            <w:tcW w:w="2224" w:type="dxa"/>
            <w:tcBorders>
              <w:top w:val="single" w:sz="4" w:space="0" w:color="auto"/>
            </w:tcBorders>
            <w:shd w:val="clear" w:color="auto" w:fill="FFFFFF" w:themeFill="background1"/>
            <w:vAlign w:val="bottom"/>
          </w:tcPr>
          <w:p w14:paraId="3CF54A87" w14:textId="77777777" w:rsidR="00D64675" w:rsidRPr="00E260BC" w:rsidRDefault="00D64675" w:rsidP="000E5506">
            <w:pPr>
              <w:pStyle w:val="Tabletext-bold"/>
              <w:spacing w:before="120"/>
            </w:pPr>
            <w:r w:rsidRPr="00E260BC">
              <w:t>Total</w:t>
            </w:r>
          </w:p>
        </w:tc>
        <w:tc>
          <w:tcPr>
            <w:tcW w:w="1474" w:type="dxa"/>
            <w:tcBorders>
              <w:top w:val="single" w:sz="4" w:space="0" w:color="auto"/>
            </w:tcBorders>
            <w:shd w:val="clear" w:color="auto" w:fill="FFFFFF" w:themeFill="background1"/>
            <w:vAlign w:val="bottom"/>
          </w:tcPr>
          <w:p w14:paraId="2938EB1F" w14:textId="77777777" w:rsidR="00D64675" w:rsidRPr="00E260BC" w:rsidRDefault="00D64675" w:rsidP="000E5506">
            <w:pPr>
              <w:pStyle w:val="TableofFigures"/>
              <w:spacing w:before="120"/>
              <w:jc w:val="center"/>
              <w:cnfStyle w:val="010000000000" w:firstRow="0" w:lastRow="1" w:firstColumn="0" w:lastColumn="0" w:oddVBand="0" w:evenVBand="0" w:oddHBand="0" w:evenHBand="0" w:firstRowFirstColumn="0" w:firstRowLastColumn="0" w:lastRowFirstColumn="0" w:lastRowLastColumn="0"/>
              <w:rPr>
                <w:b/>
              </w:rPr>
            </w:pPr>
            <w:r w:rsidRPr="00E260BC">
              <w:rPr>
                <w:b/>
              </w:rPr>
              <w:t>3,438</w:t>
            </w:r>
          </w:p>
        </w:tc>
        <w:tc>
          <w:tcPr>
            <w:tcW w:w="1751" w:type="dxa"/>
            <w:tcBorders>
              <w:top w:val="single" w:sz="4" w:space="0" w:color="auto"/>
            </w:tcBorders>
            <w:shd w:val="clear" w:color="auto" w:fill="FFFFFF" w:themeFill="background1"/>
            <w:vAlign w:val="bottom"/>
          </w:tcPr>
          <w:p w14:paraId="07A0C215" w14:textId="77777777" w:rsidR="00D64675" w:rsidRPr="00E260BC" w:rsidRDefault="00D64675" w:rsidP="000E5506">
            <w:pPr>
              <w:pStyle w:val="TableofFigures"/>
              <w:spacing w:before="120"/>
              <w:jc w:val="center"/>
              <w:cnfStyle w:val="010000000000" w:firstRow="0" w:lastRow="1" w:firstColumn="0" w:lastColumn="0" w:oddVBand="0" w:evenVBand="0" w:oddHBand="0" w:evenHBand="0" w:firstRowFirstColumn="0" w:firstRowLastColumn="0" w:lastRowFirstColumn="0" w:lastRowLastColumn="0"/>
              <w:rPr>
                <w:b/>
              </w:rPr>
            </w:pPr>
            <w:r w:rsidRPr="00E260BC">
              <w:rPr>
                <w:b/>
              </w:rPr>
              <w:t>10</w:t>
            </w:r>
          </w:p>
        </w:tc>
        <w:tc>
          <w:tcPr>
            <w:tcW w:w="1285" w:type="dxa"/>
            <w:tcBorders>
              <w:top w:val="single" w:sz="4" w:space="0" w:color="auto"/>
            </w:tcBorders>
            <w:shd w:val="clear" w:color="auto" w:fill="FFFFFF" w:themeFill="background1"/>
            <w:vAlign w:val="bottom"/>
          </w:tcPr>
          <w:p w14:paraId="3D424D7C" w14:textId="77777777" w:rsidR="00D64675" w:rsidRPr="00E260BC" w:rsidRDefault="00D64675" w:rsidP="000E5506">
            <w:pPr>
              <w:pStyle w:val="TableofFigures"/>
              <w:spacing w:before="120"/>
              <w:jc w:val="center"/>
              <w:cnfStyle w:val="010000000000" w:firstRow="0" w:lastRow="1" w:firstColumn="0" w:lastColumn="0" w:oddVBand="0" w:evenVBand="0" w:oddHBand="0" w:evenHBand="0" w:firstRowFirstColumn="0" w:firstRowLastColumn="0" w:lastRowFirstColumn="0" w:lastRowLastColumn="0"/>
              <w:rPr>
                <w:b/>
              </w:rPr>
            </w:pPr>
            <w:r w:rsidRPr="00E260BC">
              <w:rPr>
                <w:b/>
              </w:rPr>
              <w:t>1:344</w:t>
            </w:r>
          </w:p>
        </w:tc>
        <w:tc>
          <w:tcPr>
            <w:tcW w:w="2050" w:type="dxa"/>
            <w:tcBorders>
              <w:top w:val="single" w:sz="4" w:space="0" w:color="auto"/>
            </w:tcBorders>
            <w:shd w:val="clear" w:color="auto" w:fill="FFFFFF" w:themeFill="background1"/>
          </w:tcPr>
          <w:p w14:paraId="33A36E2E" w14:textId="77777777" w:rsidR="00D64675" w:rsidRPr="00E260BC" w:rsidRDefault="00D64675" w:rsidP="000E5506">
            <w:pPr>
              <w:pStyle w:val="Table-NA"/>
              <w:spacing w:before="120"/>
              <w:jc w:val="center"/>
              <w:cnfStyle w:val="010000000000" w:firstRow="0" w:lastRow="1" w:firstColumn="0" w:lastColumn="0" w:oddVBand="0" w:evenVBand="0" w:oddHBand="0" w:evenHBand="0" w:firstRowFirstColumn="0" w:firstRowLastColumn="0" w:lastRowFirstColumn="0" w:lastRowLastColumn="0"/>
              <w:rPr>
                <w:sz w:val="22"/>
                <w:szCs w:val="22"/>
              </w:rPr>
            </w:pPr>
            <w:r w:rsidRPr="00E260BC">
              <w:rPr>
                <w:sz w:val="22"/>
                <w:szCs w:val="22"/>
              </w:rPr>
              <w:t>Not applicable</w:t>
            </w:r>
          </w:p>
        </w:tc>
        <w:tc>
          <w:tcPr>
            <w:tcW w:w="1525" w:type="dxa"/>
            <w:tcBorders>
              <w:top w:val="single" w:sz="4" w:space="0" w:color="auto"/>
            </w:tcBorders>
            <w:shd w:val="clear" w:color="auto" w:fill="FFFFFF" w:themeFill="background1"/>
            <w:vAlign w:val="bottom"/>
          </w:tcPr>
          <w:p w14:paraId="1FC6B647" w14:textId="77777777" w:rsidR="00D64675" w:rsidRPr="00E260BC" w:rsidRDefault="00D64675" w:rsidP="000E5506">
            <w:pPr>
              <w:pStyle w:val="TableofFigures"/>
              <w:spacing w:before="120"/>
              <w:jc w:val="center"/>
              <w:cnfStyle w:val="010000000000" w:firstRow="0" w:lastRow="1" w:firstColumn="0" w:lastColumn="0" w:oddVBand="0" w:evenVBand="0" w:oddHBand="0" w:evenHBand="0" w:firstRowFirstColumn="0" w:firstRowLastColumn="0" w:lastRowFirstColumn="0" w:lastRowLastColumn="0"/>
              <w:rPr>
                <w:b/>
              </w:rPr>
            </w:pPr>
            <w:r w:rsidRPr="00E260BC">
              <w:rPr>
                <w:b/>
              </w:rPr>
              <w:t>9</w:t>
            </w:r>
          </w:p>
        </w:tc>
        <w:tc>
          <w:tcPr>
            <w:tcW w:w="1285" w:type="dxa"/>
            <w:tcBorders>
              <w:top w:val="single" w:sz="4" w:space="0" w:color="auto"/>
            </w:tcBorders>
            <w:shd w:val="clear" w:color="auto" w:fill="FFFFFF" w:themeFill="background1"/>
            <w:vAlign w:val="bottom"/>
          </w:tcPr>
          <w:p w14:paraId="254B73EC" w14:textId="77777777" w:rsidR="00D64675" w:rsidRPr="00E260BC" w:rsidRDefault="00D64675" w:rsidP="000E5506">
            <w:pPr>
              <w:pStyle w:val="TableofFigures"/>
              <w:spacing w:before="120"/>
              <w:jc w:val="center"/>
              <w:cnfStyle w:val="010000000000" w:firstRow="0" w:lastRow="1" w:firstColumn="0" w:lastColumn="0" w:oddVBand="0" w:evenVBand="0" w:oddHBand="0" w:evenHBand="0" w:firstRowFirstColumn="0" w:firstRowLastColumn="0" w:lastRowFirstColumn="0" w:lastRowLastColumn="0"/>
              <w:rPr>
                <w:b/>
              </w:rPr>
            </w:pPr>
            <w:r w:rsidRPr="00E260BC">
              <w:rPr>
                <w:b/>
              </w:rPr>
              <w:t>1:382</w:t>
            </w:r>
          </w:p>
        </w:tc>
        <w:tc>
          <w:tcPr>
            <w:tcW w:w="2009" w:type="dxa"/>
            <w:tcBorders>
              <w:top w:val="single" w:sz="4" w:space="0" w:color="auto"/>
            </w:tcBorders>
            <w:shd w:val="clear" w:color="auto" w:fill="FFFFFF" w:themeFill="background1"/>
          </w:tcPr>
          <w:p w14:paraId="5AAAEC11" w14:textId="77777777" w:rsidR="00D64675" w:rsidRPr="00E260BC" w:rsidRDefault="00D64675" w:rsidP="000E5506">
            <w:pPr>
              <w:pStyle w:val="TableFigure-bold"/>
              <w:spacing w:before="120"/>
              <w:jc w:val="center"/>
              <w:cnfStyle w:val="010000000000" w:firstRow="0" w:lastRow="1" w:firstColumn="0" w:lastColumn="0" w:oddVBand="0" w:evenVBand="0" w:oddHBand="0" w:evenHBand="0" w:firstRowFirstColumn="0" w:firstRowLastColumn="0" w:lastRowFirstColumn="0" w:lastRowLastColumn="0"/>
            </w:pPr>
            <w:r w:rsidRPr="00E260BC">
              <w:t>Not applicable</w:t>
            </w:r>
          </w:p>
        </w:tc>
      </w:tr>
    </w:tbl>
    <w:p w14:paraId="17314EE7" w14:textId="77777777" w:rsidR="00D64675" w:rsidRDefault="00D64675" w:rsidP="00D64675">
      <w:pPr>
        <w:pStyle w:val="BodyText"/>
        <w:sectPr w:rsidR="00D64675" w:rsidSect="00367349">
          <w:pgSz w:w="16840" w:h="11900" w:orient="landscape" w:code="9"/>
          <w:pgMar w:top="1134" w:right="1985" w:bottom="1134" w:left="1134" w:header="567" w:footer="145" w:gutter="0"/>
          <w:cols w:space="567"/>
          <w:docGrid w:linePitch="326"/>
        </w:sectPr>
      </w:pPr>
      <w:r w:rsidRPr="00E260BC">
        <w:t xml:space="preserve">There is a major problem with this option because the East Ward has insufficient population to make it a viable ward in this situation. Including </w:t>
      </w:r>
      <w:proofErr w:type="spellStart"/>
      <w:r w:rsidRPr="00E260BC">
        <w:t>Maintown</w:t>
      </w:r>
      <w:proofErr w:type="spellEnd"/>
      <w:r w:rsidRPr="00E260BC">
        <w:t>-two in the East Ward would improve the population in the ward but is inconsistent with the assumption behind this option that town and rural areas have their own community of interest and need to be treated differently. This is not a viable option.</w:t>
      </w:r>
    </w:p>
    <w:p w14:paraId="26361BBD" w14:textId="6A70BC06" w:rsidR="00782C94" w:rsidRDefault="00EA2C00" w:rsidP="007861C2">
      <w:pPr>
        <w:pStyle w:val="AttachmentHeading"/>
      </w:pPr>
      <w:r>
        <w:lastRenderedPageBreak/>
        <w:t>Option 5 – No Wards</w:t>
      </w:r>
    </w:p>
    <w:p w14:paraId="0C48FD11" w14:textId="6A1EE7AB" w:rsidR="00EA2C00" w:rsidRDefault="00E37100" w:rsidP="00E37100">
      <w:pPr>
        <w:pStyle w:val="BodyText"/>
      </w:pPr>
      <w:r>
        <w:t>The Following is an assessment of the current situation against the factors.</w:t>
      </w:r>
    </w:p>
    <w:p w14:paraId="2EAD0C77" w14:textId="5178873F" w:rsidR="00E37100" w:rsidRDefault="00E37100" w:rsidP="007861C2">
      <w:pPr>
        <w:pStyle w:val="AttachmentHeading"/>
      </w:pPr>
      <w:r w:rsidRPr="008F6ECC">
        <w:t>Community if interest</w:t>
      </w:r>
    </w:p>
    <w:p w14:paraId="0F4BEFB9" w14:textId="3DA7B526" w:rsidR="00165278" w:rsidRPr="008F6ECC" w:rsidRDefault="00165278" w:rsidP="00165278">
      <w:pPr>
        <w:pStyle w:val="BodyText"/>
      </w:pPr>
      <w:r>
        <w:t>Communities of interest are not reflected by local government boundary.</w:t>
      </w:r>
    </w:p>
    <w:p w14:paraId="6DF20D95" w14:textId="2A2997E5" w:rsidR="00E37100" w:rsidRDefault="00E37100" w:rsidP="007861C2">
      <w:pPr>
        <w:pStyle w:val="AttachmentHeading"/>
      </w:pPr>
      <w:r w:rsidRPr="008F6ECC">
        <w:t>Physical and topographic features</w:t>
      </w:r>
    </w:p>
    <w:p w14:paraId="2112DB58" w14:textId="13A830AF" w:rsidR="00165278" w:rsidRPr="008F6ECC" w:rsidRDefault="00165278" w:rsidP="00165278">
      <w:pPr>
        <w:pStyle w:val="BodyText"/>
      </w:pPr>
      <w:r>
        <w:t xml:space="preserve">The district boundary does not follow </w:t>
      </w:r>
      <w:r w:rsidR="00D25BAA">
        <w:t>any physical or topographic features.</w:t>
      </w:r>
    </w:p>
    <w:p w14:paraId="7350971A" w14:textId="0967A750" w:rsidR="00E37100" w:rsidRDefault="00E37100" w:rsidP="007861C2">
      <w:pPr>
        <w:pStyle w:val="AttachmentHeading"/>
      </w:pPr>
      <w:r w:rsidRPr="008F6ECC">
        <w:t>Demographic trends</w:t>
      </w:r>
    </w:p>
    <w:p w14:paraId="010DEFE0" w14:textId="21215AEE" w:rsidR="00165278" w:rsidRPr="008F6ECC" w:rsidRDefault="00D25BAA" w:rsidP="00165278">
      <w:pPr>
        <w:pStyle w:val="BodyText"/>
      </w:pPr>
      <w:r>
        <w:t xml:space="preserve">The growth area is in the south of the </w:t>
      </w:r>
      <w:proofErr w:type="gramStart"/>
      <w:r w:rsidR="00786E6D">
        <w:t>S</w:t>
      </w:r>
      <w:r>
        <w:t>hire</w:t>
      </w:r>
      <w:proofErr w:type="gramEnd"/>
      <w:r w:rsidR="00D16DFD">
        <w:t xml:space="preserve"> and the other areas are declining in population. The district boundary does not reflect these trends.</w:t>
      </w:r>
    </w:p>
    <w:p w14:paraId="1EDB0F53" w14:textId="67A20BDC" w:rsidR="00E37100" w:rsidRDefault="00E37100" w:rsidP="007861C2">
      <w:pPr>
        <w:pStyle w:val="AttachmentHeading"/>
      </w:pPr>
      <w:r w:rsidRPr="008F6ECC">
        <w:t>Economic factors</w:t>
      </w:r>
    </w:p>
    <w:p w14:paraId="05D7EFB0" w14:textId="4D3931B4" w:rsidR="00165278" w:rsidRPr="008F6ECC" w:rsidRDefault="00D16DFD" w:rsidP="00165278">
      <w:pPr>
        <w:pStyle w:val="BodyText"/>
      </w:pPr>
      <w:r>
        <w:t>The district boundary does not reflect the areas of economic activity.</w:t>
      </w:r>
    </w:p>
    <w:p w14:paraId="7FD4FBFD" w14:textId="200703BB" w:rsidR="00E37100" w:rsidRDefault="00E37100" w:rsidP="007861C2">
      <w:pPr>
        <w:pStyle w:val="AttachmentHeading"/>
      </w:pPr>
      <w:r w:rsidRPr="008F6ECC">
        <w:t>Ratio of councillors to electo</w:t>
      </w:r>
      <w:r w:rsidR="00C34FE2" w:rsidRPr="008F6ECC">
        <w:t>rs</w:t>
      </w:r>
    </w:p>
    <w:p w14:paraId="36EBF9B4" w14:textId="77777777" w:rsidR="000B7261" w:rsidRDefault="00D16DFD" w:rsidP="00165278">
      <w:pPr>
        <w:pStyle w:val="BodyText"/>
        <w:sectPr w:rsidR="000B7261" w:rsidSect="00D64675">
          <w:pgSz w:w="11900" w:h="16840" w:code="9"/>
          <w:pgMar w:top="1985" w:right="1134" w:bottom="1134" w:left="1134" w:header="567" w:footer="145" w:gutter="0"/>
          <w:cols w:space="567"/>
          <w:docGrid w:linePitch="326"/>
        </w:sectPr>
      </w:pPr>
      <w:r>
        <w:t>This option results in the following.</w:t>
      </w:r>
    </w:p>
    <w:p w14:paraId="30E1C37D" w14:textId="77777777" w:rsidR="00441A4E" w:rsidRPr="00441A4E" w:rsidRDefault="00441A4E" w:rsidP="007861C2">
      <w:pPr>
        <w:pStyle w:val="AttachmentHeading"/>
      </w:pPr>
      <w:r w:rsidRPr="00441A4E">
        <w:lastRenderedPageBreak/>
        <w:t>Table: Shire of Bottlebrush – Option 5 – councillor to elector ratios for no wards and 12 and 11 offices of councillor</w:t>
      </w:r>
    </w:p>
    <w:tbl>
      <w:tblPr>
        <w:tblStyle w:val="TableGrid"/>
        <w:tblW w:w="12280" w:type="dxa"/>
        <w:tblLayout w:type="fixed"/>
        <w:tblLook w:val="01E0" w:firstRow="1" w:lastRow="1" w:firstColumn="1" w:lastColumn="1" w:noHBand="0" w:noVBand="0"/>
        <w:tblCaption w:val="Shire of Bottlebrush – Option 5 – councillor to elector ratios for no wards and 12 and 11 offices of councillor"/>
        <w:tblDescription w:val="Shire of Bottlebrush – Option 5 – councillor to elector ratios for no wards and 12 and 11 offices of councillor "/>
      </w:tblPr>
      <w:tblGrid>
        <w:gridCol w:w="1271"/>
        <w:gridCol w:w="1559"/>
        <w:gridCol w:w="1560"/>
        <w:gridCol w:w="1424"/>
        <w:gridCol w:w="1560"/>
        <w:gridCol w:w="1744"/>
        <w:gridCol w:w="1602"/>
        <w:gridCol w:w="1560"/>
      </w:tblGrid>
      <w:tr w:rsidR="00441A4E" w:rsidRPr="00E260BC" w14:paraId="5549DF22" w14:textId="77777777" w:rsidTr="00441A4E">
        <w:trPr>
          <w:trHeight w:val="548"/>
        </w:trPr>
        <w:tc>
          <w:tcPr>
            <w:tcW w:w="1271" w:type="dxa"/>
            <w:vMerge w:val="restart"/>
            <w:shd w:val="clear" w:color="auto" w:fill="EAF6F0" w:themeFill="accent3" w:themeFillTint="33"/>
          </w:tcPr>
          <w:p w14:paraId="60154DD4" w14:textId="77777777" w:rsidR="00441A4E" w:rsidRPr="001D6BB4" w:rsidRDefault="00441A4E" w:rsidP="001D6BB4">
            <w:pPr>
              <w:pStyle w:val="Tabletext"/>
              <w:jc w:val="center"/>
              <w:rPr>
                <w:b/>
                <w:bCs/>
              </w:rPr>
            </w:pPr>
            <w:r w:rsidRPr="001D6BB4">
              <w:rPr>
                <w:b/>
                <w:bCs/>
              </w:rPr>
              <w:t>District</w:t>
            </w:r>
          </w:p>
        </w:tc>
        <w:tc>
          <w:tcPr>
            <w:tcW w:w="1559" w:type="dxa"/>
            <w:vMerge w:val="restart"/>
            <w:shd w:val="clear" w:color="auto" w:fill="EAF6F0" w:themeFill="accent3" w:themeFillTint="33"/>
          </w:tcPr>
          <w:p w14:paraId="2C57996E" w14:textId="77777777" w:rsidR="00441A4E" w:rsidRPr="001D6BB4" w:rsidRDefault="00441A4E" w:rsidP="001D6BB4">
            <w:pPr>
              <w:pStyle w:val="TableHeader"/>
              <w:jc w:val="center"/>
              <w:rPr>
                <w:b/>
                <w:bCs/>
              </w:rPr>
            </w:pPr>
            <w:r w:rsidRPr="001D6BB4">
              <w:rPr>
                <w:b/>
                <w:bCs/>
              </w:rPr>
              <w:t xml:space="preserve">Number </w:t>
            </w:r>
            <w:r w:rsidRPr="001D6BB4">
              <w:rPr>
                <w:b/>
                <w:bCs/>
              </w:rPr>
              <w:br w:type="textWrapping" w:clear="all"/>
              <w:t>of Electors</w:t>
            </w:r>
          </w:p>
        </w:tc>
        <w:tc>
          <w:tcPr>
            <w:tcW w:w="4544" w:type="dxa"/>
            <w:gridSpan w:val="3"/>
            <w:shd w:val="clear" w:color="auto" w:fill="EAF6F0" w:themeFill="accent3" w:themeFillTint="33"/>
          </w:tcPr>
          <w:p w14:paraId="37A5DB84" w14:textId="77777777" w:rsidR="00441A4E" w:rsidRPr="001D6BB4" w:rsidRDefault="00441A4E" w:rsidP="001D6BB4">
            <w:pPr>
              <w:pStyle w:val="TableHeader"/>
              <w:jc w:val="center"/>
              <w:rPr>
                <w:b/>
                <w:bCs/>
              </w:rPr>
            </w:pPr>
            <w:r w:rsidRPr="001D6BB4">
              <w:rPr>
                <w:b/>
                <w:bCs/>
              </w:rPr>
              <w:t>12 Member Council</w:t>
            </w:r>
          </w:p>
        </w:tc>
        <w:tc>
          <w:tcPr>
            <w:tcW w:w="4906" w:type="dxa"/>
            <w:gridSpan w:val="3"/>
            <w:shd w:val="clear" w:color="auto" w:fill="EAF6F0" w:themeFill="accent3" w:themeFillTint="33"/>
          </w:tcPr>
          <w:p w14:paraId="70E32686" w14:textId="77777777" w:rsidR="00441A4E" w:rsidRPr="001D6BB4" w:rsidRDefault="00441A4E" w:rsidP="001D6BB4">
            <w:pPr>
              <w:pStyle w:val="TableHeader"/>
              <w:jc w:val="center"/>
              <w:rPr>
                <w:b/>
                <w:bCs/>
              </w:rPr>
            </w:pPr>
            <w:r w:rsidRPr="001D6BB4">
              <w:rPr>
                <w:b/>
                <w:bCs/>
              </w:rPr>
              <w:t>11 Member Council</w:t>
            </w:r>
          </w:p>
        </w:tc>
      </w:tr>
      <w:tr w:rsidR="00441A4E" w:rsidRPr="00E260BC" w14:paraId="7D2EC9E6" w14:textId="77777777" w:rsidTr="000E5506">
        <w:trPr>
          <w:trHeight w:hRule="exact" w:val="1138"/>
        </w:trPr>
        <w:tc>
          <w:tcPr>
            <w:tcW w:w="1271" w:type="dxa"/>
            <w:vMerge/>
          </w:tcPr>
          <w:p w14:paraId="0E021051" w14:textId="77777777" w:rsidR="00441A4E" w:rsidRPr="00E260BC" w:rsidRDefault="00441A4E" w:rsidP="000E5506">
            <w:pPr>
              <w:pStyle w:val="Tabletext"/>
            </w:pPr>
          </w:p>
        </w:tc>
        <w:tc>
          <w:tcPr>
            <w:tcW w:w="1559" w:type="dxa"/>
            <w:vMerge/>
          </w:tcPr>
          <w:p w14:paraId="0038BBA9" w14:textId="77777777" w:rsidR="00441A4E" w:rsidRPr="00E260BC" w:rsidRDefault="00441A4E" w:rsidP="000E5506">
            <w:pPr>
              <w:pStyle w:val="TableHeader"/>
            </w:pPr>
          </w:p>
        </w:tc>
        <w:tc>
          <w:tcPr>
            <w:tcW w:w="1560" w:type="dxa"/>
          </w:tcPr>
          <w:p w14:paraId="1B83F9C5" w14:textId="77777777" w:rsidR="00441A4E" w:rsidRPr="00E260BC" w:rsidRDefault="00441A4E" w:rsidP="000E5506">
            <w:pPr>
              <w:pStyle w:val="TableHeader"/>
              <w:rPr>
                <w:b/>
                <w:sz w:val="23"/>
                <w:szCs w:val="23"/>
              </w:rPr>
            </w:pPr>
            <w:r w:rsidRPr="00E260BC">
              <w:rPr>
                <w:sz w:val="23"/>
                <w:szCs w:val="23"/>
              </w:rPr>
              <w:t>Number of Councillors</w:t>
            </w:r>
          </w:p>
        </w:tc>
        <w:tc>
          <w:tcPr>
            <w:tcW w:w="1424" w:type="dxa"/>
          </w:tcPr>
          <w:p w14:paraId="3111B6F6" w14:textId="77777777" w:rsidR="00441A4E" w:rsidRPr="00E260BC" w:rsidRDefault="00441A4E" w:rsidP="000E5506">
            <w:pPr>
              <w:pStyle w:val="TableHeader"/>
              <w:rPr>
                <w:b/>
              </w:rPr>
            </w:pPr>
            <w:r w:rsidRPr="00E260BC">
              <w:t>Elector Ratio</w:t>
            </w:r>
          </w:p>
        </w:tc>
        <w:tc>
          <w:tcPr>
            <w:tcW w:w="1560" w:type="dxa"/>
          </w:tcPr>
          <w:p w14:paraId="0FA4CCAB" w14:textId="77777777" w:rsidR="00441A4E" w:rsidRPr="00E260BC" w:rsidRDefault="00441A4E" w:rsidP="000E5506">
            <w:pPr>
              <w:pStyle w:val="TableHeader"/>
              <w:rPr>
                <w:b/>
              </w:rPr>
            </w:pPr>
            <w:r w:rsidRPr="00E260BC">
              <w:t>% Ratio Deviation</w:t>
            </w:r>
          </w:p>
        </w:tc>
        <w:tc>
          <w:tcPr>
            <w:tcW w:w="1744" w:type="dxa"/>
          </w:tcPr>
          <w:p w14:paraId="404C72AB" w14:textId="77777777" w:rsidR="00441A4E" w:rsidRPr="00E260BC" w:rsidRDefault="00441A4E" w:rsidP="000E5506">
            <w:pPr>
              <w:pStyle w:val="TableHeader"/>
              <w:rPr>
                <w:b/>
              </w:rPr>
            </w:pPr>
            <w:r w:rsidRPr="00E260BC">
              <w:t>Number of Councillors</w:t>
            </w:r>
          </w:p>
        </w:tc>
        <w:tc>
          <w:tcPr>
            <w:tcW w:w="1602" w:type="dxa"/>
          </w:tcPr>
          <w:p w14:paraId="4FD7ECF3" w14:textId="77777777" w:rsidR="00441A4E" w:rsidRPr="00E260BC" w:rsidRDefault="00441A4E" w:rsidP="000E5506">
            <w:pPr>
              <w:pStyle w:val="TableHeader"/>
              <w:rPr>
                <w:b/>
              </w:rPr>
            </w:pPr>
            <w:r w:rsidRPr="00E260BC">
              <w:t>Elector Ratio</w:t>
            </w:r>
          </w:p>
        </w:tc>
        <w:tc>
          <w:tcPr>
            <w:tcW w:w="1560" w:type="dxa"/>
          </w:tcPr>
          <w:p w14:paraId="29AA1686" w14:textId="77777777" w:rsidR="00441A4E" w:rsidRPr="00E260BC" w:rsidRDefault="00441A4E" w:rsidP="000E5506">
            <w:pPr>
              <w:pStyle w:val="TableHeader"/>
              <w:rPr>
                <w:b/>
              </w:rPr>
            </w:pPr>
            <w:r w:rsidRPr="00E260BC">
              <w:t>% Ratio Deviation</w:t>
            </w:r>
          </w:p>
        </w:tc>
      </w:tr>
      <w:tr w:rsidR="00441A4E" w:rsidRPr="00E260BC" w14:paraId="1E42C5FB" w14:textId="77777777" w:rsidTr="000E5506">
        <w:trPr>
          <w:trHeight w:hRule="exact" w:val="503"/>
        </w:trPr>
        <w:tc>
          <w:tcPr>
            <w:tcW w:w="1271" w:type="dxa"/>
            <w:vMerge/>
          </w:tcPr>
          <w:p w14:paraId="070477BE" w14:textId="77777777" w:rsidR="00441A4E" w:rsidRPr="00E260BC" w:rsidRDefault="00441A4E" w:rsidP="000E5506">
            <w:pPr>
              <w:pStyle w:val="Tabletext"/>
            </w:pPr>
          </w:p>
        </w:tc>
        <w:tc>
          <w:tcPr>
            <w:tcW w:w="1559" w:type="dxa"/>
          </w:tcPr>
          <w:p w14:paraId="517258D0" w14:textId="77777777" w:rsidR="00441A4E" w:rsidRPr="00E260BC" w:rsidRDefault="00441A4E" w:rsidP="000E5506">
            <w:pPr>
              <w:pStyle w:val="TableofFigures"/>
              <w:jc w:val="center"/>
            </w:pPr>
            <w:r w:rsidRPr="00E260BC">
              <w:t>3,438</w:t>
            </w:r>
          </w:p>
        </w:tc>
        <w:tc>
          <w:tcPr>
            <w:tcW w:w="1560" w:type="dxa"/>
          </w:tcPr>
          <w:p w14:paraId="2AC60485" w14:textId="77777777" w:rsidR="00441A4E" w:rsidRPr="00E260BC" w:rsidRDefault="00441A4E" w:rsidP="000E5506">
            <w:pPr>
              <w:pStyle w:val="TableofFigures"/>
              <w:jc w:val="center"/>
            </w:pPr>
            <w:r w:rsidRPr="00E260BC">
              <w:t>12</w:t>
            </w:r>
          </w:p>
        </w:tc>
        <w:tc>
          <w:tcPr>
            <w:tcW w:w="1424" w:type="dxa"/>
          </w:tcPr>
          <w:p w14:paraId="09A83DCF" w14:textId="77777777" w:rsidR="00441A4E" w:rsidRPr="00E260BC" w:rsidRDefault="00441A4E" w:rsidP="000E5506">
            <w:pPr>
              <w:pStyle w:val="TableofFigures"/>
              <w:jc w:val="center"/>
            </w:pPr>
            <w:r w:rsidRPr="00E260BC">
              <w:t>1:287</w:t>
            </w:r>
          </w:p>
        </w:tc>
        <w:tc>
          <w:tcPr>
            <w:tcW w:w="1560" w:type="dxa"/>
          </w:tcPr>
          <w:p w14:paraId="1657D95C" w14:textId="77777777" w:rsidR="00441A4E" w:rsidRPr="00E260BC" w:rsidRDefault="00441A4E" w:rsidP="000E5506">
            <w:pPr>
              <w:pStyle w:val="TableofFigures"/>
              <w:jc w:val="center"/>
            </w:pPr>
            <w:r w:rsidRPr="00E260BC">
              <w:t>0.00%</w:t>
            </w:r>
          </w:p>
        </w:tc>
        <w:tc>
          <w:tcPr>
            <w:tcW w:w="1744" w:type="dxa"/>
          </w:tcPr>
          <w:p w14:paraId="433A69E0" w14:textId="77777777" w:rsidR="00441A4E" w:rsidRPr="00E260BC" w:rsidRDefault="00441A4E" w:rsidP="000E5506">
            <w:pPr>
              <w:pStyle w:val="TableofFigures"/>
              <w:jc w:val="center"/>
            </w:pPr>
            <w:r w:rsidRPr="00E260BC">
              <w:t>11</w:t>
            </w:r>
          </w:p>
        </w:tc>
        <w:tc>
          <w:tcPr>
            <w:tcW w:w="1602" w:type="dxa"/>
          </w:tcPr>
          <w:p w14:paraId="32FC8CD8" w14:textId="77777777" w:rsidR="00441A4E" w:rsidRPr="00E260BC" w:rsidRDefault="00441A4E" w:rsidP="000E5506">
            <w:pPr>
              <w:pStyle w:val="TableofFigures"/>
              <w:jc w:val="center"/>
            </w:pPr>
            <w:r w:rsidRPr="00E260BC">
              <w:t>1:313</w:t>
            </w:r>
          </w:p>
        </w:tc>
        <w:tc>
          <w:tcPr>
            <w:tcW w:w="1560" w:type="dxa"/>
          </w:tcPr>
          <w:p w14:paraId="1DB40579" w14:textId="77777777" w:rsidR="00441A4E" w:rsidRPr="00E260BC" w:rsidRDefault="00441A4E" w:rsidP="000E5506">
            <w:pPr>
              <w:pStyle w:val="TableofFigures"/>
              <w:jc w:val="center"/>
            </w:pPr>
            <w:r w:rsidRPr="00E260BC">
              <w:t>0.00%</w:t>
            </w:r>
          </w:p>
        </w:tc>
      </w:tr>
    </w:tbl>
    <w:p w14:paraId="02B1EB8E" w14:textId="77777777" w:rsidR="00441A4E" w:rsidRPr="00441A4E" w:rsidRDefault="00441A4E" w:rsidP="007861C2">
      <w:pPr>
        <w:pStyle w:val="AttachmentHeading"/>
      </w:pPr>
      <w:r w:rsidRPr="00441A4E">
        <w:t>Table: Shire of Bottlebrush – Option 5 – councillor to elector ratios for no wards and 10 and 9 offices of councillor</w:t>
      </w:r>
    </w:p>
    <w:tbl>
      <w:tblPr>
        <w:tblStyle w:val="TableGrid"/>
        <w:tblW w:w="12234" w:type="dxa"/>
        <w:tblInd w:w="-5" w:type="dxa"/>
        <w:tblLook w:val="01E0" w:firstRow="1" w:lastRow="1" w:firstColumn="1" w:lastColumn="1" w:noHBand="0" w:noVBand="0"/>
        <w:tblCaption w:val="Shire of Bottlebrush – Option 5 – councillor to elector ratios for no wards and 10 and 9 offices of councillor"/>
        <w:tblDescription w:val="Shire of Bottlebrush – Option 5 – councillor to elector ratios for no wards and 10 and 9 offices of councillor"/>
      </w:tblPr>
      <w:tblGrid>
        <w:gridCol w:w="1258"/>
        <w:gridCol w:w="1504"/>
        <w:gridCol w:w="1909"/>
        <w:gridCol w:w="1161"/>
        <w:gridCol w:w="1547"/>
        <w:gridCol w:w="1744"/>
        <w:gridCol w:w="1564"/>
        <w:gridCol w:w="1547"/>
      </w:tblGrid>
      <w:tr w:rsidR="00441A4E" w:rsidRPr="00E260BC" w14:paraId="5ACB76B2" w14:textId="77777777" w:rsidTr="00441A4E">
        <w:trPr>
          <w:trHeight w:val="567"/>
        </w:trPr>
        <w:tc>
          <w:tcPr>
            <w:tcW w:w="1258" w:type="dxa"/>
            <w:vMerge w:val="restart"/>
            <w:shd w:val="clear" w:color="auto" w:fill="EAF6F0" w:themeFill="accent3" w:themeFillTint="33"/>
          </w:tcPr>
          <w:p w14:paraId="7EA650FE" w14:textId="77777777" w:rsidR="00441A4E" w:rsidRPr="001D6BB4" w:rsidRDefault="00441A4E" w:rsidP="001D6BB4">
            <w:pPr>
              <w:pStyle w:val="Tabletext"/>
              <w:jc w:val="center"/>
              <w:rPr>
                <w:b/>
                <w:bCs/>
              </w:rPr>
            </w:pPr>
            <w:r w:rsidRPr="001D6BB4">
              <w:rPr>
                <w:b/>
                <w:bCs/>
              </w:rPr>
              <w:t>District</w:t>
            </w:r>
          </w:p>
        </w:tc>
        <w:tc>
          <w:tcPr>
            <w:tcW w:w="1504" w:type="dxa"/>
            <w:vMerge w:val="restart"/>
            <w:shd w:val="clear" w:color="auto" w:fill="EAF6F0" w:themeFill="accent3" w:themeFillTint="33"/>
          </w:tcPr>
          <w:p w14:paraId="4D7E1922" w14:textId="77777777" w:rsidR="00441A4E" w:rsidRPr="001D6BB4" w:rsidRDefault="00441A4E" w:rsidP="001D6BB4">
            <w:pPr>
              <w:pStyle w:val="TableHeader"/>
              <w:jc w:val="center"/>
              <w:rPr>
                <w:b/>
                <w:bCs/>
              </w:rPr>
            </w:pPr>
            <w:r w:rsidRPr="001D6BB4">
              <w:rPr>
                <w:b/>
                <w:bCs/>
              </w:rPr>
              <w:t xml:space="preserve">Number </w:t>
            </w:r>
            <w:r w:rsidRPr="001D6BB4">
              <w:rPr>
                <w:b/>
                <w:bCs/>
              </w:rPr>
              <w:br w:type="textWrapping" w:clear="all"/>
              <w:t>of Electors</w:t>
            </w:r>
          </w:p>
        </w:tc>
        <w:tc>
          <w:tcPr>
            <w:tcW w:w="0" w:type="auto"/>
            <w:gridSpan w:val="3"/>
            <w:shd w:val="clear" w:color="auto" w:fill="EAF6F0" w:themeFill="accent3" w:themeFillTint="33"/>
          </w:tcPr>
          <w:p w14:paraId="79971DAA" w14:textId="77777777" w:rsidR="00441A4E" w:rsidRPr="001D6BB4" w:rsidRDefault="00441A4E" w:rsidP="001D6BB4">
            <w:pPr>
              <w:pStyle w:val="TableHeader"/>
              <w:jc w:val="center"/>
              <w:rPr>
                <w:b/>
                <w:bCs/>
              </w:rPr>
            </w:pPr>
            <w:r w:rsidRPr="001D6BB4">
              <w:rPr>
                <w:b/>
                <w:bCs/>
              </w:rPr>
              <w:t>10 Member Council</w:t>
            </w:r>
          </w:p>
        </w:tc>
        <w:tc>
          <w:tcPr>
            <w:tcW w:w="0" w:type="auto"/>
            <w:gridSpan w:val="3"/>
            <w:shd w:val="clear" w:color="auto" w:fill="EAF6F0" w:themeFill="accent3" w:themeFillTint="33"/>
          </w:tcPr>
          <w:p w14:paraId="355A0DAD" w14:textId="77777777" w:rsidR="00441A4E" w:rsidRPr="001D6BB4" w:rsidRDefault="00441A4E" w:rsidP="001D6BB4">
            <w:pPr>
              <w:pStyle w:val="TableHeader"/>
              <w:jc w:val="center"/>
              <w:rPr>
                <w:b/>
                <w:bCs/>
              </w:rPr>
            </w:pPr>
            <w:r w:rsidRPr="001D6BB4">
              <w:rPr>
                <w:b/>
                <w:bCs/>
              </w:rPr>
              <w:t>9 Member Council</w:t>
            </w:r>
          </w:p>
        </w:tc>
      </w:tr>
      <w:tr w:rsidR="00441A4E" w:rsidRPr="00E260BC" w14:paraId="78D454A3" w14:textId="77777777" w:rsidTr="000E5506">
        <w:trPr>
          <w:trHeight w:hRule="exact" w:val="846"/>
        </w:trPr>
        <w:tc>
          <w:tcPr>
            <w:tcW w:w="1258" w:type="dxa"/>
            <w:vMerge/>
          </w:tcPr>
          <w:p w14:paraId="4A956421" w14:textId="77777777" w:rsidR="00441A4E" w:rsidRPr="00E260BC" w:rsidRDefault="00441A4E" w:rsidP="000E5506">
            <w:pPr>
              <w:pStyle w:val="Tabletext"/>
            </w:pPr>
          </w:p>
        </w:tc>
        <w:tc>
          <w:tcPr>
            <w:tcW w:w="1504" w:type="dxa"/>
            <w:vMerge/>
          </w:tcPr>
          <w:p w14:paraId="602F1B2E" w14:textId="77777777" w:rsidR="00441A4E" w:rsidRPr="00E260BC" w:rsidRDefault="00441A4E" w:rsidP="000E5506">
            <w:pPr>
              <w:pStyle w:val="TableHeader"/>
            </w:pPr>
          </w:p>
        </w:tc>
        <w:tc>
          <w:tcPr>
            <w:tcW w:w="0" w:type="auto"/>
          </w:tcPr>
          <w:p w14:paraId="0A32A1B6" w14:textId="77777777" w:rsidR="00441A4E" w:rsidRPr="00E260BC" w:rsidRDefault="00441A4E" w:rsidP="000E5506">
            <w:pPr>
              <w:pStyle w:val="TableHeader"/>
              <w:rPr>
                <w:b/>
              </w:rPr>
            </w:pPr>
            <w:r w:rsidRPr="00E260BC">
              <w:t>Number of Councillors</w:t>
            </w:r>
          </w:p>
        </w:tc>
        <w:tc>
          <w:tcPr>
            <w:tcW w:w="0" w:type="auto"/>
          </w:tcPr>
          <w:p w14:paraId="5372691B" w14:textId="77777777" w:rsidR="00441A4E" w:rsidRPr="00E260BC" w:rsidRDefault="00441A4E" w:rsidP="000E5506">
            <w:pPr>
              <w:pStyle w:val="TableHeader"/>
              <w:rPr>
                <w:b/>
              </w:rPr>
            </w:pPr>
            <w:r w:rsidRPr="00E260BC">
              <w:t>Elector Ratio</w:t>
            </w:r>
          </w:p>
        </w:tc>
        <w:tc>
          <w:tcPr>
            <w:tcW w:w="0" w:type="auto"/>
          </w:tcPr>
          <w:p w14:paraId="67370E2B" w14:textId="77777777" w:rsidR="00441A4E" w:rsidRPr="00E260BC" w:rsidRDefault="00441A4E" w:rsidP="000E5506">
            <w:pPr>
              <w:pStyle w:val="TableHeader"/>
              <w:rPr>
                <w:b/>
              </w:rPr>
            </w:pPr>
            <w:r w:rsidRPr="00E260BC">
              <w:t>% Ratio Deviation</w:t>
            </w:r>
          </w:p>
        </w:tc>
        <w:tc>
          <w:tcPr>
            <w:tcW w:w="1744" w:type="dxa"/>
          </w:tcPr>
          <w:p w14:paraId="46276DE6" w14:textId="77777777" w:rsidR="00441A4E" w:rsidRPr="00E260BC" w:rsidRDefault="00441A4E" w:rsidP="000E5506">
            <w:pPr>
              <w:pStyle w:val="TableHeader"/>
              <w:rPr>
                <w:b/>
              </w:rPr>
            </w:pPr>
            <w:r w:rsidRPr="00E260BC">
              <w:t>Number of Councillors</w:t>
            </w:r>
          </w:p>
        </w:tc>
        <w:tc>
          <w:tcPr>
            <w:tcW w:w="1564" w:type="dxa"/>
          </w:tcPr>
          <w:p w14:paraId="71AFE811" w14:textId="77777777" w:rsidR="00441A4E" w:rsidRPr="00E260BC" w:rsidRDefault="00441A4E" w:rsidP="000E5506">
            <w:pPr>
              <w:pStyle w:val="TableHeader"/>
              <w:rPr>
                <w:b/>
              </w:rPr>
            </w:pPr>
            <w:r w:rsidRPr="00E260BC">
              <w:t>Elector Ratio</w:t>
            </w:r>
          </w:p>
        </w:tc>
        <w:tc>
          <w:tcPr>
            <w:tcW w:w="0" w:type="auto"/>
          </w:tcPr>
          <w:p w14:paraId="0466DA60" w14:textId="77777777" w:rsidR="00441A4E" w:rsidRPr="00E260BC" w:rsidRDefault="00441A4E" w:rsidP="000E5506">
            <w:pPr>
              <w:pStyle w:val="TableHeader"/>
              <w:rPr>
                <w:b/>
              </w:rPr>
            </w:pPr>
            <w:r w:rsidRPr="00E260BC">
              <w:t>% Ratio Deviation</w:t>
            </w:r>
          </w:p>
        </w:tc>
      </w:tr>
      <w:tr w:rsidR="00441A4E" w:rsidRPr="00E260BC" w14:paraId="28D7EEE3" w14:textId="77777777" w:rsidTr="000E5506">
        <w:trPr>
          <w:trHeight w:hRule="exact" w:val="520"/>
        </w:trPr>
        <w:tc>
          <w:tcPr>
            <w:tcW w:w="1258" w:type="dxa"/>
            <w:vMerge/>
          </w:tcPr>
          <w:p w14:paraId="04BFE129" w14:textId="77777777" w:rsidR="00441A4E" w:rsidRPr="00E260BC" w:rsidRDefault="00441A4E" w:rsidP="000E5506">
            <w:pPr>
              <w:pStyle w:val="Tabletext"/>
            </w:pPr>
          </w:p>
        </w:tc>
        <w:tc>
          <w:tcPr>
            <w:tcW w:w="1504" w:type="dxa"/>
          </w:tcPr>
          <w:p w14:paraId="502DA3C1" w14:textId="77777777" w:rsidR="00441A4E" w:rsidRPr="00E260BC" w:rsidRDefault="00441A4E" w:rsidP="000E5506">
            <w:pPr>
              <w:pStyle w:val="TableofFigures"/>
            </w:pPr>
            <w:r w:rsidRPr="00E260BC">
              <w:t>3,438</w:t>
            </w:r>
          </w:p>
        </w:tc>
        <w:tc>
          <w:tcPr>
            <w:tcW w:w="0" w:type="auto"/>
          </w:tcPr>
          <w:p w14:paraId="01F0165B" w14:textId="77777777" w:rsidR="00441A4E" w:rsidRPr="00E260BC" w:rsidRDefault="00441A4E" w:rsidP="000E5506">
            <w:pPr>
              <w:pStyle w:val="TableofFigures"/>
            </w:pPr>
            <w:r w:rsidRPr="00E260BC">
              <w:t>10</w:t>
            </w:r>
          </w:p>
        </w:tc>
        <w:tc>
          <w:tcPr>
            <w:tcW w:w="0" w:type="auto"/>
          </w:tcPr>
          <w:p w14:paraId="72966278" w14:textId="77777777" w:rsidR="00441A4E" w:rsidRPr="00E260BC" w:rsidRDefault="00441A4E" w:rsidP="000E5506">
            <w:pPr>
              <w:pStyle w:val="TableofFigures"/>
            </w:pPr>
            <w:r w:rsidRPr="00E260BC">
              <w:t>1:344</w:t>
            </w:r>
          </w:p>
        </w:tc>
        <w:tc>
          <w:tcPr>
            <w:tcW w:w="0" w:type="auto"/>
          </w:tcPr>
          <w:p w14:paraId="0E4C8564" w14:textId="77777777" w:rsidR="00441A4E" w:rsidRPr="00E260BC" w:rsidRDefault="00441A4E" w:rsidP="000E5506">
            <w:pPr>
              <w:pStyle w:val="TableofFigures"/>
            </w:pPr>
            <w:r w:rsidRPr="00E260BC">
              <w:t>0.00%</w:t>
            </w:r>
          </w:p>
        </w:tc>
        <w:tc>
          <w:tcPr>
            <w:tcW w:w="1744" w:type="dxa"/>
          </w:tcPr>
          <w:p w14:paraId="28A6182F" w14:textId="77777777" w:rsidR="00441A4E" w:rsidRPr="00E260BC" w:rsidRDefault="00441A4E" w:rsidP="000E5506">
            <w:pPr>
              <w:pStyle w:val="TableofFigures"/>
              <w:jc w:val="center"/>
            </w:pPr>
            <w:r w:rsidRPr="00E260BC">
              <w:t>9</w:t>
            </w:r>
          </w:p>
        </w:tc>
        <w:tc>
          <w:tcPr>
            <w:tcW w:w="1564" w:type="dxa"/>
          </w:tcPr>
          <w:p w14:paraId="06FA8829" w14:textId="77777777" w:rsidR="00441A4E" w:rsidRPr="00E260BC" w:rsidRDefault="00441A4E" w:rsidP="000E5506">
            <w:pPr>
              <w:pStyle w:val="TableofFigures"/>
            </w:pPr>
            <w:r w:rsidRPr="00E260BC">
              <w:t>1:382</w:t>
            </w:r>
          </w:p>
        </w:tc>
        <w:tc>
          <w:tcPr>
            <w:tcW w:w="0" w:type="auto"/>
          </w:tcPr>
          <w:p w14:paraId="54465281" w14:textId="77777777" w:rsidR="00441A4E" w:rsidRPr="00E260BC" w:rsidRDefault="00441A4E" w:rsidP="000E5506">
            <w:pPr>
              <w:pStyle w:val="TableofFigures"/>
            </w:pPr>
            <w:r w:rsidRPr="00E260BC">
              <w:t>0.00%</w:t>
            </w:r>
          </w:p>
        </w:tc>
      </w:tr>
    </w:tbl>
    <w:p w14:paraId="7EF45400" w14:textId="77777777" w:rsidR="00441A4E" w:rsidRPr="00E260BC" w:rsidRDefault="00441A4E" w:rsidP="00441A4E">
      <w:pPr>
        <w:pStyle w:val="BodyText"/>
      </w:pPr>
      <w:r w:rsidRPr="00E260BC">
        <w:t>This option results in balanced representation across the Shire.</w:t>
      </w:r>
    </w:p>
    <w:p w14:paraId="60A8E59B" w14:textId="77777777" w:rsidR="00441A4E" w:rsidRDefault="00441A4E" w:rsidP="00165278">
      <w:pPr>
        <w:pStyle w:val="BodyText"/>
        <w:sectPr w:rsidR="00441A4E" w:rsidSect="000B7261">
          <w:pgSz w:w="16840" w:h="11900" w:orient="landscape" w:code="9"/>
          <w:pgMar w:top="1134" w:right="1985" w:bottom="1134" w:left="1134" w:header="567" w:footer="145" w:gutter="0"/>
          <w:cols w:space="567"/>
          <w:docGrid w:linePitch="326"/>
        </w:sectPr>
      </w:pPr>
      <w:r w:rsidRPr="00E260BC">
        <w:t xml:space="preserve">The </w:t>
      </w:r>
      <w:proofErr w:type="gramStart"/>
      <w:r w:rsidRPr="00E260BC">
        <w:t>9 councillor</w:t>
      </w:r>
      <w:proofErr w:type="gramEnd"/>
      <w:r w:rsidRPr="00E260BC">
        <w:t xml:space="preserve"> option would provide the most financial savings and could lead to more effective and efficient decision making.</w:t>
      </w:r>
    </w:p>
    <w:p w14:paraId="3CD3A828" w14:textId="77777777" w:rsidR="00F24BB3" w:rsidRPr="00E260BC" w:rsidRDefault="00F24BB3" w:rsidP="007861C2">
      <w:pPr>
        <w:pStyle w:val="AttachmentHeading"/>
      </w:pPr>
      <w:r w:rsidRPr="00E260BC">
        <w:lastRenderedPageBreak/>
        <w:t>Which option is the best one?</w:t>
      </w:r>
    </w:p>
    <w:p w14:paraId="1EE6C94B" w14:textId="77777777" w:rsidR="00F24BB3" w:rsidRPr="00E260BC" w:rsidRDefault="00F24BB3" w:rsidP="00F24BB3">
      <w:pPr>
        <w:pStyle w:val="BodyText"/>
      </w:pPr>
      <w:r w:rsidRPr="00E260BC">
        <w:t>An example of an approach to determining which is the best one for the district involves rating each of the factors in each of the options and uses a simple ‘</w:t>
      </w:r>
      <w:proofErr w:type="spellStart"/>
      <w:r w:rsidRPr="00E260BC">
        <w:t>yes’</w:t>
      </w:r>
      <w:proofErr w:type="spellEnd"/>
      <w:r w:rsidRPr="00E260BC">
        <w:t xml:space="preserve"> or ‘no’ assessment.</w:t>
      </w:r>
    </w:p>
    <w:p w14:paraId="16C51605" w14:textId="77777777" w:rsidR="00F24BB3" w:rsidRPr="00BC0AF6" w:rsidRDefault="00F24BB3" w:rsidP="007861C2">
      <w:pPr>
        <w:pStyle w:val="AttachmentHeading"/>
      </w:pPr>
      <w:r w:rsidRPr="00BC0AF6">
        <w:t>Table: Matrix comparing all options</w:t>
      </w:r>
    </w:p>
    <w:tbl>
      <w:tblPr>
        <w:tblStyle w:val="Table-LightBlueChecklist"/>
        <w:tblW w:w="13673" w:type="dxa"/>
        <w:tblInd w:w="108" w:type="dxa"/>
        <w:tblBorders>
          <w:top w:val="none" w:sz="0" w:space="0" w:color="auto"/>
          <w:bottom w:val="none" w:sz="0" w:space="0" w:color="auto"/>
        </w:tblBorders>
        <w:tblLayout w:type="fixed"/>
        <w:tblLook w:val="01E0" w:firstRow="1" w:lastRow="1" w:firstColumn="1" w:lastColumn="1" w:noHBand="0" w:noVBand="0"/>
        <w:tblCaption w:val="Matrix comparing all options"/>
        <w:tblDescription w:val="Matrix comparing all options"/>
      </w:tblPr>
      <w:tblGrid>
        <w:gridCol w:w="3402"/>
        <w:gridCol w:w="2127"/>
        <w:gridCol w:w="2171"/>
        <w:gridCol w:w="2185"/>
        <w:gridCol w:w="1894"/>
        <w:gridCol w:w="1894"/>
      </w:tblGrid>
      <w:tr w:rsidR="00F24BB3" w:rsidRPr="00E260BC" w14:paraId="47F548A3" w14:textId="77777777" w:rsidTr="002065ED">
        <w:trPr>
          <w:cnfStyle w:val="100000000000" w:firstRow="1" w:lastRow="0" w:firstColumn="0" w:lastColumn="0" w:oddVBand="0" w:evenVBand="0" w:oddHBand="0" w:evenHBand="0" w:firstRowFirstColumn="0" w:firstRowLastColumn="0" w:lastRowFirstColumn="0" w:lastRowLastColumn="0"/>
          <w:trHeight w:hRule="exact" w:val="1160"/>
        </w:trPr>
        <w:tc>
          <w:tcPr>
            <w:cnfStyle w:val="001000000000" w:firstRow="0" w:lastRow="0" w:firstColumn="1" w:lastColumn="0" w:oddVBand="0" w:evenVBand="0" w:oddHBand="0" w:evenHBand="0" w:firstRowFirstColumn="0" w:firstRowLastColumn="0" w:lastRowFirstColumn="0" w:lastRowLastColumn="0"/>
            <w:tcW w:w="3402" w:type="dxa"/>
            <w:tcBorders>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21EA7424" w14:textId="77777777" w:rsidR="00F24BB3" w:rsidRPr="00E260BC" w:rsidRDefault="00F24BB3" w:rsidP="008561DE">
            <w:pPr>
              <w:pStyle w:val="Tabletext"/>
              <w:jc w:val="center"/>
            </w:pPr>
            <w:r w:rsidRPr="00E260BC">
              <w:t>Option</w:t>
            </w:r>
          </w:p>
        </w:tc>
        <w:tc>
          <w:tcPr>
            <w:tcW w:w="2127" w:type="dxa"/>
            <w:tcBorders>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3A765701" w14:textId="77777777" w:rsidR="00F24BB3" w:rsidRPr="00E260BC" w:rsidRDefault="00F24BB3" w:rsidP="008561DE">
            <w:pPr>
              <w:pStyle w:val="Tabletext"/>
              <w:jc w:val="center"/>
              <w:cnfStyle w:val="100000000000" w:firstRow="1" w:lastRow="0" w:firstColumn="0" w:lastColumn="0" w:oddVBand="0" w:evenVBand="0" w:oddHBand="0" w:evenHBand="0" w:firstRowFirstColumn="0" w:firstRowLastColumn="0" w:lastRowFirstColumn="0" w:lastRowLastColumn="0"/>
            </w:pPr>
            <w:r w:rsidRPr="00E260BC">
              <w:t>Community of interest</w:t>
            </w:r>
          </w:p>
        </w:tc>
        <w:tc>
          <w:tcPr>
            <w:tcW w:w="2171" w:type="dxa"/>
            <w:tcBorders>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68F4979B" w14:textId="77777777" w:rsidR="00F24BB3" w:rsidRPr="00E260BC" w:rsidRDefault="00F24BB3" w:rsidP="008561DE">
            <w:pPr>
              <w:pStyle w:val="Tabletext"/>
              <w:jc w:val="center"/>
              <w:cnfStyle w:val="100000000000" w:firstRow="1" w:lastRow="0" w:firstColumn="0" w:lastColumn="0" w:oddVBand="0" w:evenVBand="0" w:oddHBand="0" w:evenHBand="0" w:firstRowFirstColumn="0" w:firstRowLastColumn="0" w:lastRowFirstColumn="0" w:lastRowLastColumn="0"/>
            </w:pPr>
            <w:r w:rsidRPr="00E260BC">
              <w:t xml:space="preserve">Physical </w:t>
            </w:r>
            <w:r w:rsidRPr="00E260BC">
              <w:br w:type="textWrapping" w:clear="all"/>
              <w:t>and topographic features</w:t>
            </w:r>
          </w:p>
        </w:tc>
        <w:tc>
          <w:tcPr>
            <w:tcW w:w="2185" w:type="dxa"/>
            <w:tcBorders>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0A68F1C6" w14:textId="77777777" w:rsidR="00F24BB3" w:rsidRPr="00E260BC" w:rsidRDefault="00F24BB3" w:rsidP="008561DE">
            <w:pPr>
              <w:pStyle w:val="Tabletext"/>
              <w:jc w:val="center"/>
              <w:cnfStyle w:val="100000000000" w:firstRow="1" w:lastRow="0" w:firstColumn="0" w:lastColumn="0" w:oddVBand="0" w:evenVBand="0" w:oddHBand="0" w:evenHBand="0" w:firstRowFirstColumn="0" w:firstRowLastColumn="0" w:lastRowFirstColumn="0" w:lastRowLastColumn="0"/>
            </w:pPr>
            <w:r w:rsidRPr="00E260BC">
              <w:t>Demographic trends</w:t>
            </w:r>
          </w:p>
        </w:tc>
        <w:tc>
          <w:tcPr>
            <w:tcW w:w="1894" w:type="dxa"/>
            <w:tcBorders>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770FF1F2" w14:textId="77777777" w:rsidR="00F24BB3" w:rsidRPr="00E260BC" w:rsidRDefault="00F24BB3" w:rsidP="008561DE">
            <w:pPr>
              <w:pStyle w:val="Tabletext"/>
              <w:jc w:val="center"/>
              <w:cnfStyle w:val="100000000000" w:firstRow="1" w:lastRow="0" w:firstColumn="0" w:lastColumn="0" w:oddVBand="0" w:evenVBand="0" w:oddHBand="0" w:evenHBand="0" w:firstRowFirstColumn="0" w:firstRowLastColumn="0" w:lastRowFirstColumn="0" w:lastRowLastColumn="0"/>
            </w:pPr>
            <w:r w:rsidRPr="00E260BC">
              <w:t>Economic factors</w:t>
            </w:r>
          </w:p>
        </w:tc>
        <w:tc>
          <w:tcPr>
            <w:tcW w:w="1894" w:type="dxa"/>
            <w:tcBorders>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39C1D9E2" w14:textId="77777777" w:rsidR="00F24BB3" w:rsidRPr="00E260BC" w:rsidRDefault="00F24BB3" w:rsidP="008561DE">
            <w:pPr>
              <w:pStyle w:val="Tabletext"/>
              <w:jc w:val="center"/>
              <w:cnfStyle w:val="100000000000" w:firstRow="1" w:lastRow="0" w:firstColumn="0" w:lastColumn="0" w:oddVBand="0" w:evenVBand="0" w:oddHBand="0" w:evenHBand="0" w:firstRowFirstColumn="0" w:firstRowLastColumn="0" w:lastRowFirstColumn="0" w:lastRowLastColumn="0"/>
            </w:pPr>
            <w:r w:rsidRPr="00E260BC">
              <w:t>Ratio</w:t>
            </w:r>
          </w:p>
          <w:p w14:paraId="5CD08E70" w14:textId="77777777" w:rsidR="00F24BB3" w:rsidRPr="00E260BC" w:rsidRDefault="00F24BB3" w:rsidP="008561DE">
            <w:pPr>
              <w:pStyle w:val="Tabletext"/>
              <w:jc w:val="center"/>
              <w:cnfStyle w:val="100000000000" w:firstRow="1" w:lastRow="0" w:firstColumn="0" w:lastColumn="0" w:oddVBand="0" w:evenVBand="0" w:oddHBand="0" w:evenHBand="0" w:firstRowFirstColumn="0" w:firstRowLastColumn="0" w:lastRowFirstColumn="0" w:lastRowLastColumn="0"/>
            </w:pPr>
            <w:r w:rsidRPr="00E260BC">
              <w:t>C</w:t>
            </w:r>
            <w:r>
              <w:t xml:space="preserve"> to </w:t>
            </w:r>
            <w:r w:rsidRPr="00E260BC">
              <w:t xml:space="preserve">E </w:t>
            </w:r>
            <w:r w:rsidRPr="00E260BC">
              <w:br/>
              <w:t>(+/- 10%)</w:t>
            </w:r>
          </w:p>
        </w:tc>
      </w:tr>
      <w:tr w:rsidR="00F24BB3" w:rsidRPr="00E260BC" w14:paraId="5D9C2C3E" w14:textId="77777777" w:rsidTr="002065ED">
        <w:trPr>
          <w:cnfStyle w:val="000000100000" w:firstRow="0" w:lastRow="0" w:firstColumn="0" w:lastColumn="0" w:oddVBand="0" w:evenVBand="0" w:oddHBand="1" w:evenHBand="0" w:firstRowFirstColumn="0" w:firstRowLastColumn="0" w:lastRowFirstColumn="0" w:lastRowLastColumn="0"/>
          <w:trHeight w:val="683"/>
        </w:trPr>
        <w:tc>
          <w:tcPr>
            <w:cnfStyle w:val="001000000000" w:firstRow="0" w:lastRow="0" w:firstColumn="1" w:lastColumn="0" w:oddVBand="0" w:evenVBand="0" w:oddHBand="0" w:evenHBand="0" w:firstRowFirstColumn="0" w:firstRowLastColumn="0" w:lastRowFirstColumn="0" w:lastRowLastColumn="0"/>
            <w:tcW w:w="3402"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FFFFFF" w:themeFill="background1"/>
          </w:tcPr>
          <w:p w14:paraId="27F068E9" w14:textId="77777777" w:rsidR="00F24BB3" w:rsidRPr="00E260BC" w:rsidRDefault="00F24BB3" w:rsidP="000E5506">
            <w:pPr>
              <w:pStyle w:val="Tabletext"/>
              <w:rPr>
                <w:b/>
              </w:rPr>
            </w:pPr>
            <w:r w:rsidRPr="00E260BC">
              <w:rPr>
                <w:b/>
              </w:rPr>
              <w:t xml:space="preserve">Option 1 – </w:t>
            </w:r>
            <w:r w:rsidRPr="00E260BC">
              <w:t>Current situation</w:t>
            </w:r>
          </w:p>
        </w:tc>
        <w:tc>
          <w:tcPr>
            <w:tcW w:w="2127"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FFFFFF" w:themeFill="background1"/>
          </w:tcPr>
          <w:p w14:paraId="4CF5885D" w14:textId="77777777" w:rsidR="00F24BB3" w:rsidRPr="00E260BC" w:rsidRDefault="00F24BB3" w:rsidP="000E5506">
            <w:pPr>
              <w:pStyle w:val="Tabletext"/>
              <w:cnfStyle w:val="000000100000" w:firstRow="0" w:lastRow="0" w:firstColumn="0" w:lastColumn="0" w:oddVBand="0" w:evenVBand="0" w:oddHBand="1" w:evenHBand="0" w:firstRowFirstColumn="0" w:firstRowLastColumn="0" w:lastRowFirstColumn="0" w:lastRowLastColumn="0"/>
            </w:pPr>
            <w:r w:rsidRPr="00E260BC">
              <w:t>No</w:t>
            </w:r>
          </w:p>
        </w:tc>
        <w:tc>
          <w:tcPr>
            <w:tcW w:w="2171"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FFFFFF" w:themeFill="background1"/>
          </w:tcPr>
          <w:p w14:paraId="027D29D6" w14:textId="77777777" w:rsidR="00F24BB3" w:rsidRPr="00E260BC" w:rsidRDefault="00F24BB3" w:rsidP="000E5506">
            <w:pPr>
              <w:pStyle w:val="Tabletext"/>
              <w:cnfStyle w:val="000000100000" w:firstRow="0" w:lastRow="0" w:firstColumn="0" w:lastColumn="0" w:oddVBand="0" w:evenVBand="0" w:oddHBand="1" w:evenHBand="0" w:firstRowFirstColumn="0" w:firstRowLastColumn="0" w:lastRowFirstColumn="0" w:lastRowLastColumn="0"/>
            </w:pPr>
            <w:r w:rsidRPr="00E260BC">
              <w:t>No</w:t>
            </w:r>
          </w:p>
        </w:tc>
        <w:tc>
          <w:tcPr>
            <w:tcW w:w="2185"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FFFFFF" w:themeFill="background1"/>
          </w:tcPr>
          <w:p w14:paraId="16BAA640" w14:textId="77777777" w:rsidR="00F24BB3" w:rsidRPr="00E260BC" w:rsidRDefault="00F24BB3" w:rsidP="000E5506">
            <w:pPr>
              <w:pStyle w:val="Tabletext"/>
              <w:cnfStyle w:val="000000100000" w:firstRow="0" w:lastRow="0" w:firstColumn="0" w:lastColumn="0" w:oddVBand="0" w:evenVBand="0" w:oddHBand="1" w:evenHBand="0" w:firstRowFirstColumn="0" w:firstRowLastColumn="0" w:lastRowFirstColumn="0" w:lastRowLastColumn="0"/>
            </w:pPr>
            <w:r w:rsidRPr="00E260BC">
              <w:t>No</w:t>
            </w:r>
          </w:p>
        </w:tc>
        <w:tc>
          <w:tcPr>
            <w:tcW w:w="1894"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FFFFFF" w:themeFill="background1"/>
          </w:tcPr>
          <w:p w14:paraId="11889EE0" w14:textId="77777777" w:rsidR="00F24BB3" w:rsidRPr="00E260BC" w:rsidRDefault="00F24BB3" w:rsidP="000E5506">
            <w:pPr>
              <w:pStyle w:val="Tabletext"/>
              <w:cnfStyle w:val="000000100000" w:firstRow="0" w:lastRow="0" w:firstColumn="0" w:lastColumn="0" w:oddVBand="0" w:evenVBand="0" w:oddHBand="1" w:evenHBand="0" w:firstRowFirstColumn="0" w:firstRowLastColumn="0" w:lastRowFirstColumn="0" w:lastRowLastColumn="0"/>
            </w:pPr>
            <w:r w:rsidRPr="00E260BC">
              <w:t>No</w:t>
            </w:r>
          </w:p>
        </w:tc>
        <w:tc>
          <w:tcPr>
            <w:tcW w:w="1894"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FFFFFF" w:themeFill="background1"/>
          </w:tcPr>
          <w:p w14:paraId="4143B5A4" w14:textId="77777777" w:rsidR="00F24BB3" w:rsidRPr="00E260BC" w:rsidRDefault="00F24BB3" w:rsidP="000E5506">
            <w:pPr>
              <w:pStyle w:val="Tabletext"/>
              <w:cnfStyle w:val="000000100000" w:firstRow="0" w:lastRow="0" w:firstColumn="0" w:lastColumn="0" w:oddVBand="0" w:evenVBand="0" w:oddHBand="1" w:evenHBand="0" w:firstRowFirstColumn="0" w:firstRowLastColumn="0" w:lastRowFirstColumn="0" w:lastRowLastColumn="0"/>
            </w:pPr>
            <w:r w:rsidRPr="00E260BC">
              <w:t>No</w:t>
            </w:r>
          </w:p>
        </w:tc>
      </w:tr>
      <w:tr w:rsidR="00F24BB3" w:rsidRPr="00E260BC" w14:paraId="11CC6A6B" w14:textId="77777777" w:rsidTr="002065ED">
        <w:trPr>
          <w:cnfStyle w:val="000000010000" w:firstRow="0" w:lastRow="0" w:firstColumn="0" w:lastColumn="0" w:oddVBand="0" w:evenVBand="0" w:oddHBand="0" w:evenHBand="1" w:firstRowFirstColumn="0" w:firstRowLastColumn="0" w:lastRowFirstColumn="0" w:lastRowLastColumn="0"/>
          <w:trHeight w:val="683"/>
        </w:trPr>
        <w:tc>
          <w:tcPr>
            <w:cnfStyle w:val="001000000000" w:firstRow="0" w:lastRow="0" w:firstColumn="1" w:lastColumn="0" w:oddVBand="0" w:evenVBand="0" w:oddHBand="0" w:evenHBand="0" w:firstRowFirstColumn="0" w:firstRowLastColumn="0" w:lastRowFirstColumn="0" w:lastRowLastColumn="0"/>
            <w:tcW w:w="3402"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FFFFFF" w:themeFill="background1"/>
          </w:tcPr>
          <w:p w14:paraId="4B5A344B" w14:textId="77777777" w:rsidR="00F24BB3" w:rsidRPr="00E260BC" w:rsidRDefault="00F24BB3" w:rsidP="000E5506">
            <w:pPr>
              <w:pStyle w:val="Tabletext"/>
              <w:rPr>
                <w:b/>
              </w:rPr>
            </w:pPr>
            <w:r w:rsidRPr="00E260BC">
              <w:rPr>
                <w:b/>
              </w:rPr>
              <w:t xml:space="preserve">Option 2 – </w:t>
            </w:r>
            <w:r w:rsidRPr="00E260BC">
              <w:t>Three Wards</w:t>
            </w:r>
          </w:p>
        </w:tc>
        <w:tc>
          <w:tcPr>
            <w:tcW w:w="2127"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FFFFFF" w:themeFill="background1"/>
          </w:tcPr>
          <w:p w14:paraId="5E94FF0E" w14:textId="77777777" w:rsidR="00F24BB3" w:rsidRPr="00E260BC" w:rsidRDefault="00F24BB3" w:rsidP="000E5506">
            <w:pPr>
              <w:pStyle w:val="Tabletext"/>
              <w:cnfStyle w:val="000000010000" w:firstRow="0" w:lastRow="0" w:firstColumn="0" w:lastColumn="0" w:oddVBand="0" w:evenVBand="0" w:oddHBand="0" w:evenHBand="1" w:firstRowFirstColumn="0" w:firstRowLastColumn="0" w:lastRowFirstColumn="0" w:lastRowLastColumn="0"/>
            </w:pPr>
            <w:r w:rsidRPr="00E260BC">
              <w:t>Yes</w:t>
            </w:r>
          </w:p>
        </w:tc>
        <w:tc>
          <w:tcPr>
            <w:tcW w:w="2171"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FFFFFF" w:themeFill="background1"/>
          </w:tcPr>
          <w:p w14:paraId="1509A5D0" w14:textId="77777777" w:rsidR="00F24BB3" w:rsidRPr="00E260BC" w:rsidRDefault="00F24BB3" w:rsidP="000E5506">
            <w:pPr>
              <w:pStyle w:val="Tabletext"/>
              <w:cnfStyle w:val="000000010000" w:firstRow="0" w:lastRow="0" w:firstColumn="0" w:lastColumn="0" w:oddVBand="0" w:evenVBand="0" w:oddHBand="0" w:evenHBand="1" w:firstRowFirstColumn="0" w:firstRowLastColumn="0" w:lastRowFirstColumn="0" w:lastRowLastColumn="0"/>
            </w:pPr>
            <w:r w:rsidRPr="00E260BC">
              <w:t>Yes</w:t>
            </w:r>
          </w:p>
        </w:tc>
        <w:tc>
          <w:tcPr>
            <w:tcW w:w="2185"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FFFFFF" w:themeFill="background1"/>
          </w:tcPr>
          <w:p w14:paraId="2E2ADB5B" w14:textId="77777777" w:rsidR="00F24BB3" w:rsidRPr="00E260BC" w:rsidRDefault="00F24BB3" w:rsidP="000E5506">
            <w:pPr>
              <w:pStyle w:val="Tabletext"/>
              <w:cnfStyle w:val="000000010000" w:firstRow="0" w:lastRow="0" w:firstColumn="0" w:lastColumn="0" w:oddVBand="0" w:evenVBand="0" w:oddHBand="0" w:evenHBand="1" w:firstRowFirstColumn="0" w:firstRowLastColumn="0" w:lastRowFirstColumn="0" w:lastRowLastColumn="0"/>
            </w:pPr>
            <w:r w:rsidRPr="00E260BC">
              <w:t>Yes</w:t>
            </w:r>
          </w:p>
        </w:tc>
        <w:tc>
          <w:tcPr>
            <w:tcW w:w="1894"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FFFFFF" w:themeFill="background1"/>
          </w:tcPr>
          <w:p w14:paraId="3D2DEDC7" w14:textId="77777777" w:rsidR="00F24BB3" w:rsidRPr="00E260BC" w:rsidRDefault="00F24BB3" w:rsidP="000E5506">
            <w:pPr>
              <w:pStyle w:val="Tabletext"/>
              <w:cnfStyle w:val="000000010000" w:firstRow="0" w:lastRow="0" w:firstColumn="0" w:lastColumn="0" w:oddVBand="0" w:evenVBand="0" w:oddHBand="0" w:evenHBand="1" w:firstRowFirstColumn="0" w:firstRowLastColumn="0" w:lastRowFirstColumn="0" w:lastRowLastColumn="0"/>
            </w:pPr>
            <w:r w:rsidRPr="00E260BC">
              <w:t>Yes</w:t>
            </w:r>
          </w:p>
        </w:tc>
        <w:tc>
          <w:tcPr>
            <w:tcW w:w="1894"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FFFFFF" w:themeFill="background1"/>
          </w:tcPr>
          <w:p w14:paraId="2607BC38" w14:textId="77777777" w:rsidR="00F24BB3" w:rsidRPr="00E260BC" w:rsidRDefault="00F24BB3" w:rsidP="000E5506">
            <w:pPr>
              <w:pStyle w:val="Tabletext"/>
              <w:cnfStyle w:val="000000010000" w:firstRow="0" w:lastRow="0" w:firstColumn="0" w:lastColumn="0" w:oddVBand="0" w:evenVBand="0" w:oddHBand="0" w:evenHBand="1" w:firstRowFirstColumn="0" w:firstRowLastColumn="0" w:lastRowFirstColumn="0" w:lastRowLastColumn="0"/>
            </w:pPr>
            <w:r w:rsidRPr="00E260BC">
              <w:t>Yes</w:t>
            </w:r>
          </w:p>
        </w:tc>
      </w:tr>
      <w:tr w:rsidR="00F24BB3" w:rsidRPr="00E260BC" w14:paraId="3AE59CF1" w14:textId="77777777" w:rsidTr="002065ED">
        <w:trPr>
          <w:cnfStyle w:val="000000100000" w:firstRow="0" w:lastRow="0" w:firstColumn="0" w:lastColumn="0" w:oddVBand="0" w:evenVBand="0" w:oddHBand="1" w:evenHBand="0" w:firstRowFirstColumn="0" w:firstRowLastColumn="0" w:lastRowFirstColumn="0" w:lastRowLastColumn="0"/>
          <w:trHeight w:val="683"/>
        </w:trPr>
        <w:tc>
          <w:tcPr>
            <w:cnfStyle w:val="001000000000" w:firstRow="0" w:lastRow="0" w:firstColumn="1" w:lastColumn="0" w:oddVBand="0" w:evenVBand="0" w:oddHBand="0" w:evenHBand="0" w:firstRowFirstColumn="0" w:firstRowLastColumn="0" w:lastRowFirstColumn="0" w:lastRowLastColumn="0"/>
            <w:tcW w:w="3402"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FFFFFF" w:themeFill="background1"/>
          </w:tcPr>
          <w:p w14:paraId="6A1B3594" w14:textId="77777777" w:rsidR="00F24BB3" w:rsidRPr="00E260BC" w:rsidRDefault="00F24BB3" w:rsidP="000E5506">
            <w:pPr>
              <w:pStyle w:val="Tabletext"/>
              <w:rPr>
                <w:b/>
              </w:rPr>
            </w:pPr>
            <w:r w:rsidRPr="00E260BC">
              <w:rPr>
                <w:b/>
              </w:rPr>
              <w:t xml:space="preserve">Option 3 – </w:t>
            </w:r>
            <w:r w:rsidRPr="00E260BC">
              <w:t>Four Wards</w:t>
            </w:r>
          </w:p>
        </w:tc>
        <w:tc>
          <w:tcPr>
            <w:tcW w:w="2127"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FFFFFF" w:themeFill="background1"/>
          </w:tcPr>
          <w:p w14:paraId="30E35D23" w14:textId="77777777" w:rsidR="00F24BB3" w:rsidRPr="00E260BC" w:rsidRDefault="00F24BB3" w:rsidP="000E5506">
            <w:pPr>
              <w:pStyle w:val="Tabletext"/>
              <w:cnfStyle w:val="000000100000" w:firstRow="0" w:lastRow="0" w:firstColumn="0" w:lastColumn="0" w:oddVBand="0" w:evenVBand="0" w:oddHBand="1" w:evenHBand="0" w:firstRowFirstColumn="0" w:firstRowLastColumn="0" w:lastRowFirstColumn="0" w:lastRowLastColumn="0"/>
            </w:pPr>
            <w:r w:rsidRPr="00E260BC">
              <w:t>No</w:t>
            </w:r>
          </w:p>
        </w:tc>
        <w:tc>
          <w:tcPr>
            <w:tcW w:w="2171"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FFFFFF" w:themeFill="background1"/>
          </w:tcPr>
          <w:p w14:paraId="1D78D08C" w14:textId="77777777" w:rsidR="00F24BB3" w:rsidRPr="00E260BC" w:rsidRDefault="00F24BB3" w:rsidP="000E5506">
            <w:pPr>
              <w:pStyle w:val="Tabletext"/>
              <w:cnfStyle w:val="000000100000" w:firstRow="0" w:lastRow="0" w:firstColumn="0" w:lastColumn="0" w:oddVBand="0" w:evenVBand="0" w:oddHBand="1" w:evenHBand="0" w:firstRowFirstColumn="0" w:firstRowLastColumn="0" w:lastRowFirstColumn="0" w:lastRowLastColumn="0"/>
            </w:pPr>
            <w:r w:rsidRPr="00E260BC">
              <w:t>Yes</w:t>
            </w:r>
          </w:p>
        </w:tc>
        <w:tc>
          <w:tcPr>
            <w:tcW w:w="2185"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FFFFFF" w:themeFill="background1"/>
          </w:tcPr>
          <w:p w14:paraId="3EE5539D" w14:textId="77777777" w:rsidR="00F24BB3" w:rsidRPr="00E260BC" w:rsidRDefault="00F24BB3" w:rsidP="000E5506">
            <w:pPr>
              <w:pStyle w:val="Tabletext"/>
              <w:cnfStyle w:val="000000100000" w:firstRow="0" w:lastRow="0" w:firstColumn="0" w:lastColumn="0" w:oddVBand="0" w:evenVBand="0" w:oddHBand="1" w:evenHBand="0" w:firstRowFirstColumn="0" w:firstRowLastColumn="0" w:lastRowFirstColumn="0" w:lastRowLastColumn="0"/>
            </w:pPr>
            <w:r w:rsidRPr="00E260BC">
              <w:t>Yes</w:t>
            </w:r>
          </w:p>
        </w:tc>
        <w:tc>
          <w:tcPr>
            <w:tcW w:w="1894"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FFFFFF" w:themeFill="background1"/>
          </w:tcPr>
          <w:p w14:paraId="7EC5962F" w14:textId="77777777" w:rsidR="00F24BB3" w:rsidRPr="00E260BC" w:rsidRDefault="00F24BB3" w:rsidP="000E5506">
            <w:pPr>
              <w:pStyle w:val="Tabletext"/>
              <w:cnfStyle w:val="000000100000" w:firstRow="0" w:lastRow="0" w:firstColumn="0" w:lastColumn="0" w:oddVBand="0" w:evenVBand="0" w:oddHBand="1" w:evenHBand="0" w:firstRowFirstColumn="0" w:firstRowLastColumn="0" w:lastRowFirstColumn="0" w:lastRowLastColumn="0"/>
            </w:pPr>
            <w:r w:rsidRPr="00E260BC">
              <w:t>No</w:t>
            </w:r>
          </w:p>
        </w:tc>
        <w:tc>
          <w:tcPr>
            <w:tcW w:w="1894"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FFFFFF" w:themeFill="background1"/>
          </w:tcPr>
          <w:p w14:paraId="7D1F7558" w14:textId="77777777" w:rsidR="00F24BB3" w:rsidRPr="00E260BC" w:rsidRDefault="00F24BB3" w:rsidP="000E5506">
            <w:pPr>
              <w:pStyle w:val="Tabletext"/>
              <w:cnfStyle w:val="000000100000" w:firstRow="0" w:lastRow="0" w:firstColumn="0" w:lastColumn="0" w:oddVBand="0" w:evenVBand="0" w:oddHBand="1" w:evenHBand="0" w:firstRowFirstColumn="0" w:firstRowLastColumn="0" w:lastRowFirstColumn="0" w:lastRowLastColumn="0"/>
            </w:pPr>
            <w:r w:rsidRPr="00E260BC">
              <w:t>No</w:t>
            </w:r>
          </w:p>
        </w:tc>
      </w:tr>
      <w:tr w:rsidR="00F24BB3" w:rsidRPr="00E260BC" w14:paraId="5F8D882D" w14:textId="77777777" w:rsidTr="002065ED">
        <w:trPr>
          <w:cnfStyle w:val="000000010000" w:firstRow="0" w:lastRow="0" w:firstColumn="0" w:lastColumn="0" w:oddVBand="0" w:evenVBand="0" w:oddHBand="0" w:evenHBand="1" w:firstRowFirstColumn="0" w:firstRowLastColumn="0" w:lastRowFirstColumn="0" w:lastRowLastColumn="0"/>
          <w:trHeight w:val="740"/>
        </w:trPr>
        <w:tc>
          <w:tcPr>
            <w:cnfStyle w:val="001000000000" w:firstRow="0" w:lastRow="0" w:firstColumn="1" w:lastColumn="0" w:oddVBand="0" w:evenVBand="0" w:oddHBand="0" w:evenHBand="0" w:firstRowFirstColumn="0" w:firstRowLastColumn="0" w:lastRowFirstColumn="0" w:lastRowLastColumn="0"/>
            <w:tcW w:w="3402" w:type="dxa"/>
            <w:tcBorders>
              <w:top w:val="none" w:sz="0" w:space="0" w:color="auto"/>
              <w:left w:val="none" w:sz="0" w:space="0" w:color="auto"/>
              <w:bottom w:val="single" w:sz="4" w:space="0" w:color="auto"/>
              <w:right w:val="none" w:sz="0" w:space="0" w:color="auto"/>
              <w:tl2br w:val="none" w:sz="0" w:space="0" w:color="auto"/>
              <w:tr2bl w:val="none" w:sz="0" w:space="0" w:color="auto"/>
            </w:tcBorders>
            <w:shd w:val="clear" w:color="auto" w:fill="FFFFFF" w:themeFill="background1"/>
          </w:tcPr>
          <w:p w14:paraId="15C299A7" w14:textId="77777777" w:rsidR="00F24BB3" w:rsidRPr="00E260BC" w:rsidRDefault="00F24BB3" w:rsidP="000E5506">
            <w:pPr>
              <w:pStyle w:val="Tabletext"/>
              <w:rPr>
                <w:b/>
              </w:rPr>
            </w:pPr>
            <w:r w:rsidRPr="00E260BC">
              <w:rPr>
                <w:b/>
              </w:rPr>
              <w:t xml:space="preserve">Option 4 – </w:t>
            </w:r>
            <w:r w:rsidRPr="00E260BC">
              <w:t>Five Wards</w:t>
            </w:r>
          </w:p>
        </w:tc>
        <w:tc>
          <w:tcPr>
            <w:tcW w:w="2127" w:type="dxa"/>
            <w:tcBorders>
              <w:top w:val="none" w:sz="0" w:space="0" w:color="auto"/>
              <w:left w:val="none" w:sz="0" w:space="0" w:color="auto"/>
              <w:bottom w:val="single" w:sz="4" w:space="0" w:color="auto"/>
              <w:right w:val="none" w:sz="0" w:space="0" w:color="auto"/>
              <w:tl2br w:val="none" w:sz="0" w:space="0" w:color="auto"/>
              <w:tr2bl w:val="none" w:sz="0" w:space="0" w:color="auto"/>
            </w:tcBorders>
            <w:shd w:val="clear" w:color="auto" w:fill="FFFFFF" w:themeFill="background1"/>
          </w:tcPr>
          <w:p w14:paraId="658D55CF" w14:textId="77777777" w:rsidR="00F24BB3" w:rsidRPr="00E260BC" w:rsidRDefault="00F24BB3" w:rsidP="000E5506">
            <w:pPr>
              <w:pStyle w:val="Table-NA"/>
              <w:cnfStyle w:val="000000010000" w:firstRow="0" w:lastRow="0" w:firstColumn="0" w:lastColumn="0" w:oddVBand="0" w:evenVBand="0" w:oddHBand="0" w:evenHBand="1" w:firstRowFirstColumn="0" w:firstRowLastColumn="0" w:lastRowFirstColumn="0" w:lastRowLastColumn="0"/>
              <w:rPr>
                <w:b w:val="0"/>
                <w:sz w:val="22"/>
                <w:szCs w:val="22"/>
              </w:rPr>
            </w:pPr>
            <w:r w:rsidRPr="00E260BC">
              <w:rPr>
                <w:b w:val="0"/>
                <w:sz w:val="22"/>
                <w:szCs w:val="22"/>
              </w:rPr>
              <w:t>Not a viable option</w:t>
            </w:r>
          </w:p>
        </w:tc>
        <w:tc>
          <w:tcPr>
            <w:tcW w:w="2171" w:type="dxa"/>
            <w:tcBorders>
              <w:top w:val="none" w:sz="0" w:space="0" w:color="auto"/>
              <w:left w:val="none" w:sz="0" w:space="0" w:color="auto"/>
              <w:bottom w:val="single" w:sz="4" w:space="0" w:color="auto"/>
              <w:right w:val="none" w:sz="0" w:space="0" w:color="auto"/>
              <w:tl2br w:val="none" w:sz="0" w:space="0" w:color="auto"/>
              <w:tr2bl w:val="none" w:sz="0" w:space="0" w:color="auto"/>
            </w:tcBorders>
            <w:shd w:val="clear" w:color="auto" w:fill="FFFFFF" w:themeFill="background1"/>
          </w:tcPr>
          <w:p w14:paraId="7A21E49A" w14:textId="77777777" w:rsidR="00F24BB3" w:rsidRPr="00E260BC" w:rsidRDefault="00F24BB3" w:rsidP="000E5506">
            <w:pPr>
              <w:pStyle w:val="Table-NA"/>
              <w:cnfStyle w:val="000000010000" w:firstRow="0" w:lastRow="0" w:firstColumn="0" w:lastColumn="0" w:oddVBand="0" w:evenVBand="0" w:oddHBand="0" w:evenHBand="1" w:firstRowFirstColumn="0" w:firstRowLastColumn="0" w:lastRowFirstColumn="0" w:lastRowLastColumn="0"/>
              <w:rPr>
                <w:sz w:val="22"/>
                <w:szCs w:val="22"/>
              </w:rPr>
            </w:pPr>
            <w:r w:rsidRPr="00E260BC">
              <w:rPr>
                <w:b w:val="0"/>
                <w:sz w:val="22"/>
                <w:szCs w:val="22"/>
              </w:rPr>
              <w:t>Not a viable option</w:t>
            </w:r>
          </w:p>
        </w:tc>
        <w:tc>
          <w:tcPr>
            <w:tcW w:w="2185" w:type="dxa"/>
            <w:tcBorders>
              <w:top w:val="none" w:sz="0" w:space="0" w:color="auto"/>
              <w:left w:val="none" w:sz="0" w:space="0" w:color="auto"/>
              <w:bottom w:val="single" w:sz="4" w:space="0" w:color="auto"/>
              <w:right w:val="none" w:sz="0" w:space="0" w:color="auto"/>
              <w:tl2br w:val="none" w:sz="0" w:space="0" w:color="auto"/>
              <w:tr2bl w:val="none" w:sz="0" w:space="0" w:color="auto"/>
            </w:tcBorders>
            <w:shd w:val="clear" w:color="auto" w:fill="FFFFFF" w:themeFill="background1"/>
          </w:tcPr>
          <w:p w14:paraId="014BD233" w14:textId="77777777" w:rsidR="00F24BB3" w:rsidRPr="00E260BC" w:rsidRDefault="00F24BB3" w:rsidP="000E5506">
            <w:pPr>
              <w:pStyle w:val="Tabletext"/>
              <w:cnfStyle w:val="000000010000" w:firstRow="0" w:lastRow="0" w:firstColumn="0" w:lastColumn="0" w:oddVBand="0" w:evenVBand="0" w:oddHBand="0" w:evenHBand="1" w:firstRowFirstColumn="0" w:firstRowLastColumn="0" w:lastRowFirstColumn="0" w:lastRowLastColumn="0"/>
            </w:pPr>
            <w:r w:rsidRPr="00E260BC">
              <w:t>Not a viable option</w:t>
            </w:r>
          </w:p>
        </w:tc>
        <w:tc>
          <w:tcPr>
            <w:tcW w:w="1894" w:type="dxa"/>
            <w:tcBorders>
              <w:top w:val="none" w:sz="0" w:space="0" w:color="auto"/>
              <w:left w:val="none" w:sz="0" w:space="0" w:color="auto"/>
              <w:bottom w:val="single" w:sz="4" w:space="0" w:color="auto"/>
              <w:right w:val="none" w:sz="0" w:space="0" w:color="auto"/>
              <w:tl2br w:val="none" w:sz="0" w:space="0" w:color="auto"/>
              <w:tr2bl w:val="none" w:sz="0" w:space="0" w:color="auto"/>
            </w:tcBorders>
            <w:shd w:val="clear" w:color="auto" w:fill="FFFFFF" w:themeFill="background1"/>
          </w:tcPr>
          <w:p w14:paraId="54CB9185" w14:textId="77777777" w:rsidR="00F24BB3" w:rsidRPr="00E260BC" w:rsidRDefault="00F24BB3" w:rsidP="000E5506">
            <w:pPr>
              <w:pStyle w:val="Tabletext"/>
              <w:cnfStyle w:val="000000010000" w:firstRow="0" w:lastRow="0" w:firstColumn="0" w:lastColumn="0" w:oddVBand="0" w:evenVBand="0" w:oddHBand="0" w:evenHBand="1" w:firstRowFirstColumn="0" w:firstRowLastColumn="0" w:lastRowFirstColumn="0" w:lastRowLastColumn="0"/>
            </w:pPr>
            <w:r w:rsidRPr="00E260BC">
              <w:t>Not a viable option</w:t>
            </w:r>
          </w:p>
        </w:tc>
        <w:tc>
          <w:tcPr>
            <w:tcW w:w="1894" w:type="dxa"/>
            <w:tcBorders>
              <w:top w:val="none" w:sz="0" w:space="0" w:color="auto"/>
              <w:left w:val="none" w:sz="0" w:space="0" w:color="auto"/>
              <w:bottom w:val="single" w:sz="4" w:space="0" w:color="auto"/>
              <w:right w:val="none" w:sz="0" w:space="0" w:color="auto"/>
              <w:tl2br w:val="none" w:sz="0" w:space="0" w:color="auto"/>
              <w:tr2bl w:val="none" w:sz="0" w:space="0" w:color="auto"/>
            </w:tcBorders>
            <w:shd w:val="clear" w:color="auto" w:fill="FFFFFF" w:themeFill="background1"/>
          </w:tcPr>
          <w:p w14:paraId="209A6E7D" w14:textId="77777777" w:rsidR="00F24BB3" w:rsidRPr="00E260BC" w:rsidRDefault="00F24BB3" w:rsidP="000E5506">
            <w:pPr>
              <w:pStyle w:val="Tabletext"/>
              <w:cnfStyle w:val="000000010000" w:firstRow="0" w:lastRow="0" w:firstColumn="0" w:lastColumn="0" w:oddVBand="0" w:evenVBand="0" w:oddHBand="0" w:evenHBand="1" w:firstRowFirstColumn="0" w:firstRowLastColumn="0" w:lastRowFirstColumn="0" w:lastRowLastColumn="0"/>
            </w:pPr>
            <w:r w:rsidRPr="00E260BC">
              <w:t xml:space="preserve">Not a viable option </w:t>
            </w:r>
          </w:p>
        </w:tc>
      </w:tr>
      <w:tr w:rsidR="00F24BB3" w:rsidRPr="00E260BC" w14:paraId="3902A7CF" w14:textId="77777777" w:rsidTr="002065ED">
        <w:trPr>
          <w:cnfStyle w:val="010000000000" w:firstRow="0" w:lastRow="1" w:firstColumn="0" w:lastColumn="0" w:oddVBand="0" w:evenVBand="0" w:oddHBand="0" w:evenHBand="0" w:firstRowFirstColumn="0" w:firstRowLastColumn="0" w:lastRowFirstColumn="0" w:lastRowLastColumn="0"/>
          <w:trHeight w:val="683"/>
        </w:trPr>
        <w:tc>
          <w:tcPr>
            <w:cnfStyle w:val="001000000000" w:firstRow="0" w:lastRow="0" w:firstColumn="1" w:lastColumn="0" w:oddVBand="0" w:evenVBand="0" w:oddHBand="0" w:evenHBand="0" w:firstRowFirstColumn="0" w:firstRowLastColumn="0" w:lastRowFirstColumn="0" w:lastRowLastColumn="0"/>
            <w:tcW w:w="3402" w:type="dxa"/>
            <w:tcBorders>
              <w:top w:val="single" w:sz="4" w:space="0" w:color="auto"/>
              <w:left w:val="none" w:sz="0" w:space="0" w:color="auto"/>
              <w:bottom w:val="single" w:sz="4" w:space="0" w:color="auto"/>
              <w:right w:val="none" w:sz="0" w:space="0" w:color="auto"/>
              <w:tl2br w:val="none" w:sz="0" w:space="0" w:color="auto"/>
              <w:tr2bl w:val="none" w:sz="0" w:space="0" w:color="auto"/>
            </w:tcBorders>
            <w:shd w:val="clear" w:color="auto" w:fill="FFFFFF" w:themeFill="background1"/>
          </w:tcPr>
          <w:p w14:paraId="53AE0D39" w14:textId="77777777" w:rsidR="00F24BB3" w:rsidRPr="00E260BC" w:rsidRDefault="00F24BB3" w:rsidP="000E5506">
            <w:pPr>
              <w:pStyle w:val="Tabletext"/>
              <w:rPr>
                <w:b/>
              </w:rPr>
            </w:pPr>
            <w:r w:rsidRPr="002065ED">
              <w:rPr>
                <w:b/>
              </w:rPr>
              <w:t xml:space="preserve">Option 5 – </w:t>
            </w:r>
            <w:r w:rsidRPr="002065ED">
              <w:t>No Wards</w:t>
            </w:r>
          </w:p>
        </w:tc>
        <w:tc>
          <w:tcPr>
            <w:tcW w:w="2127" w:type="dxa"/>
            <w:tcBorders>
              <w:top w:val="single" w:sz="4" w:space="0" w:color="auto"/>
              <w:left w:val="none" w:sz="0" w:space="0" w:color="auto"/>
              <w:bottom w:val="single" w:sz="4" w:space="0" w:color="auto"/>
              <w:right w:val="none" w:sz="0" w:space="0" w:color="auto"/>
              <w:tl2br w:val="none" w:sz="0" w:space="0" w:color="auto"/>
              <w:tr2bl w:val="none" w:sz="0" w:space="0" w:color="auto"/>
            </w:tcBorders>
            <w:shd w:val="clear" w:color="auto" w:fill="FFFFFF" w:themeFill="background1"/>
          </w:tcPr>
          <w:p w14:paraId="573E2C9B" w14:textId="77777777" w:rsidR="00F24BB3" w:rsidRPr="00E260BC" w:rsidRDefault="00F24BB3" w:rsidP="000E5506">
            <w:pPr>
              <w:pStyle w:val="Tabletext"/>
              <w:cnfStyle w:val="010000000000" w:firstRow="0" w:lastRow="1" w:firstColumn="0" w:lastColumn="0" w:oddVBand="0" w:evenVBand="0" w:oddHBand="0" w:evenHBand="0" w:firstRowFirstColumn="0" w:firstRowLastColumn="0" w:lastRowFirstColumn="0" w:lastRowLastColumn="0"/>
            </w:pPr>
            <w:r w:rsidRPr="00E260BC">
              <w:t>No</w:t>
            </w:r>
          </w:p>
        </w:tc>
        <w:tc>
          <w:tcPr>
            <w:tcW w:w="2171" w:type="dxa"/>
            <w:tcBorders>
              <w:top w:val="single" w:sz="4" w:space="0" w:color="auto"/>
              <w:left w:val="none" w:sz="0" w:space="0" w:color="auto"/>
              <w:bottom w:val="single" w:sz="4" w:space="0" w:color="auto"/>
              <w:right w:val="none" w:sz="0" w:space="0" w:color="auto"/>
              <w:tl2br w:val="none" w:sz="0" w:space="0" w:color="auto"/>
              <w:tr2bl w:val="none" w:sz="0" w:space="0" w:color="auto"/>
            </w:tcBorders>
            <w:shd w:val="clear" w:color="auto" w:fill="FFFFFF" w:themeFill="background1"/>
          </w:tcPr>
          <w:p w14:paraId="07421B8A" w14:textId="77777777" w:rsidR="00F24BB3" w:rsidRPr="00E260BC" w:rsidRDefault="00F24BB3" w:rsidP="000E5506">
            <w:pPr>
              <w:pStyle w:val="Tabletext"/>
              <w:cnfStyle w:val="010000000000" w:firstRow="0" w:lastRow="1" w:firstColumn="0" w:lastColumn="0" w:oddVBand="0" w:evenVBand="0" w:oddHBand="0" w:evenHBand="0" w:firstRowFirstColumn="0" w:firstRowLastColumn="0" w:lastRowFirstColumn="0" w:lastRowLastColumn="0"/>
            </w:pPr>
            <w:r w:rsidRPr="00E260BC">
              <w:t>No</w:t>
            </w:r>
          </w:p>
        </w:tc>
        <w:tc>
          <w:tcPr>
            <w:tcW w:w="2185" w:type="dxa"/>
            <w:tcBorders>
              <w:top w:val="single" w:sz="4" w:space="0" w:color="auto"/>
              <w:left w:val="none" w:sz="0" w:space="0" w:color="auto"/>
              <w:bottom w:val="single" w:sz="4" w:space="0" w:color="auto"/>
              <w:right w:val="none" w:sz="0" w:space="0" w:color="auto"/>
              <w:tl2br w:val="none" w:sz="0" w:space="0" w:color="auto"/>
              <w:tr2bl w:val="none" w:sz="0" w:space="0" w:color="auto"/>
            </w:tcBorders>
            <w:shd w:val="clear" w:color="auto" w:fill="FFFFFF" w:themeFill="background1"/>
          </w:tcPr>
          <w:p w14:paraId="0E273FD3" w14:textId="77777777" w:rsidR="00F24BB3" w:rsidRPr="00E260BC" w:rsidRDefault="00F24BB3" w:rsidP="000E5506">
            <w:pPr>
              <w:pStyle w:val="Tabletext"/>
              <w:cnfStyle w:val="010000000000" w:firstRow="0" w:lastRow="1" w:firstColumn="0" w:lastColumn="0" w:oddVBand="0" w:evenVBand="0" w:oddHBand="0" w:evenHBand="0" w:firstRowFirstColumn="0" w:firstRowLastColumn="0" w:lastRowFirstColumn="0" w:lastRowLastColumn="0"/>
            </w:pPr>
            <w:r w:rsidRPr="00E260BC">
              <w:t>No</w:t>
            </w:r>
          </w:p>
        </w:tc>
        <w:tc>
          <w:tcPr>
            <w:tcW w:w="1894" w:type="dxa"/>
            <w:tcBorders>
              <w:top w:val="single" w:sz="4" w:space="0" w:color="auto"/>
              <w:left w:val="none" w:sz="0" w:space="0" w:color="auto"/>
              <w:bottom w:val="single" w:sz="4" w:space="0" w:color="auto"/>
              <w:right w:val="none" w:sz="0" w:space="0" w:color="auto"/>
              <w:tl2br w:val="none" w:sz="0" w:space="0" w:color="auto"/>
              <w:tr2bl w:val="none" w:sz="0" w:space="0" w:color="auto"/>
            </w:tcBorders>
            <w:shd w:val="clear" w:color="auto" w:fill="FFFFFF" w:themeFill="background1"/>
          </w:tcPr>
          <w:p w14:paraId="12C82818" w14:textId="77777777" w:rsidR="00F24BB3" w:rsidRPr="00E260BC" w:rsidRDefault="00F24BB3" w:rsidP="000E5506">
            <w:pPr>
              <w:pStyle w:val="Tabletext"/>
              <w:cnfStyle w:val="010000000000" w:firstRow="0" w:lastRow="1" w:firstColumn="0" w:lastColumn="0" w:oddVBand="0" w:evenVBand="0" w:oddHBand="0" w:evenHBand="0" w:firstRowFirstColumn="0" w:firstRowLastColumn="0" w:lastRowFirstColumn="0" w:lastRowLastColumn="0"/>
            </w:pPr>
            <w:r w:rsidRPr="00E260BC">
              <w:t>No</w:t>
            </w:r>
          </w:p>
        </w:tc>
        <w:tc>
          <w:tcPr>
            <w:tcW w:w="1894" w:type="dxa"/>
            <w:tcBorders>
              <w:top w:val="single" w:sz="4" w:space="0" w:color="auto"/>
              <w:left w:val="none" w:sz="0" w:space="0" w:color="auto"/>
              <w:bottom w:val="single" w:sz="4" w:space="0" w:color="auto"/>
              <w:right w:val="none" w:sz="0" w:space="0" w:color="auto"/>
              <w:tl2br w:val="none" w:sz="0" w:space="0" w:color="auto"/>
              <w:tr2bl w:val="none" w:sz="0" w:space="0" w:color="auto"/>
            </w:tcBorders>
            <w:shd w:val="clear" w:color="auto" w:fill="FFFFFF" w:themeFill="background1"/>
          </w:tcPr>
          <w:p w14:paraId="23B6DB2A" w14:textId="77777777" w:rsidR="00F24BB3" w:rsidRPr="00E260BC" w:rsidRDefault="00F24BB3" w:rsidP="000E5506">
            <w:pPr>
              <w:pStyle w:val="Tabletext"/>
              <w:cnfStyle w:val="010000000000" w:firstRow="0" w:lastRow="1" w:firstColumn="0" w:lastColumn="0" w:oddVBand="0" w:evenVBand="0" w:oddHBand="0" w:evenHBand="0" w:firstRowFirstColumn="0" w:firstRowLastColumn="0" w:lastRowFirstColumn="0" w:lastRowLastColumn="0"/>
            </w:pPr>
            <w:r w:rsidRPr="00E260BC">
              <w:t>Yes</w:t>
            </w:r>
          </w:p>
        </w:tc>
      </w:tr>
    </w:tbl>
    <w:p w14:paraId="35EC89F7" w14:textId="77777777" w:rsidR="00F24BB3" w:rsidRPr="00E260BC" w:rsidRDefault="00F24BB3" w:rsidP="00F24BB3">
      <w:pPr>
        <w:pStyle w:val="BodyText"/>
      </w:pPr>
      <w:r w:rsidRPr="00E260BC">
        <w:t>The best option will be chosen from option 2 or 5 as they are the only options that provide balanced representation across the Shire.</w:t>
      </w:r>
    </w:p>
    <w:p w14:paraId="4E75936F" w14:textId="77777777" w:rsidR="00F24BB3" w:rsidRPr="00E260BC" w:rsidRDefault="00F24BB3" w:rsidP="00F24BB3">
      <w:pPr>
        <w:pStyle w:val="BodyText"/>
      </w:pPr>
      <w:r w:rsidRPr="00E260BC">
        <w:t>From this assessment, Option 2 (three wards) is the best option since it scores ‘</w:t>
      </w:r>
      <w:proofErr w:type="spellStart"/>
      <w:r w:rsidRPr="00E260BC">
        <w:t>yes’</w:t>
      </w:r>
      <w:proofErr w:type="spellEnd"/>
      <w:r w:rsidRPr="00E260BC">
        <w:t xml:space="preserve"> in more of the other factors than Option 5 (in this case, for each factor).</w:t>
      </w:r>
    </w:p>
    <w:p w14:paraId="699CD219" w14:textId="0FA5E6D7" w:rsidR="00165278" w:rsidRDefault="00F24BB3" w:rsidP="00F24BB3">
      <w:pPr>
        <w:pStyle w:val="BodyText"/>
      </w:pPr>
      <w:r w:rsidRPr="00E260BC">
        <w:t>A local government may choose to use other approaches to make this assessment.</w:t>
      </w:r>
    </w:p>
    <w:p w14:paraId="56F9F0C4" w14:textId="77777777" w:rsidR="004A7140" w:rsidRPr="00E260BC" w:rsidRDefault="004A7140" w:rsidP="004A7140">
      <w:pPr>
        <w:pStyle w:val="BodyText"/>
      </w:pPr>
      <w:r w:rsidRPr="00E260BC">
        <w:lastRenderedPageBreak/>
        <w:t>In this example, the three wards are named after pioneering families of the district. The ward structure would be as follows:</w:t>
      </w:r>
    </w:p>
    <w:p w14:paraId="4D96697E" w14:textId="77777777" w:rsidR="004A7140" w:rsidRPr="006D3213" w:rsidRDefault="004A7140" w:rsidP="007861C2">
      <w:pPr>
        <w:pStyle w:val="AttachmentHeading"/>
      </w:pPr>
      <w:r w:rsidRPr="006D3213">
        <w:t>Table: Shire of Bottlebrush – councillor to elector ratios – new ward names</w:t>
      </w:r>
    </w:p>
    <w:tbl>
      <w:tblPr>
        <w:tblStyle w:val="TableLightGreen-DoubleHeader"/>
        <w:tblW w:w="0" w:type="auto"/>
        <w:tblInd w:w="108" w:type="dxa"/>
        <w:tblBorders>
          <w:top w:val="none" w:sz="0" w:space="0" w:color="auto"/>
          <w:bottom w:val="none" w:sz="0" w:space="0" w:color="auto"/>
          <w:insideV w:val="none" w:sz="0" w:space="0" w:color="auto"/>
        </w:tblBorders>
        <w:tblLayout w:type="fixed"/>
        <w:tblLook w:val="01E0" w:firstRow="1" w:lastRow="1" w:firstColumn="1" w:lastColumn="1" w:noHBand="0" w:noVBand="0"/>
        <w:tblCaption w:val="Shire of Bottlebrush – councillor to elector ratios – new ward names"/>
        <w:tblDescription w:val="Shire of Bottlebrush – councillor to elector ratios – new ward names"/>
      </w:tblPr>
      <w:tblGrid>
        <w:gridCol w:w="2481"/>
        <w:gridCol w:w="2647"/>
        <w:gridCol w:w="2429"/>
        <w:gridCol w:w="2799"/>
        <w:gridCol w:w="2687"/>
      </w:tblGrid>
      <w:tr w:rsidR="004A7140" w:rsidRPr="00E260BC" w14:paraId="0A9C8F08" w14:textId="77777777" w:rsidTr="00645631">
        <w:trPr>
          <w:cnfStyle w:val="100000000000" w:firstRow="1" w:lastRow="0" w:firstColumn="0" w:lastColumn="0" w:oddVBand="0" w:evenVBand="0" w:oddHBand="0" w:evenHBand="0" w:firstRowFirstColumn="0" w:firstRowLastColumn="0" w:lastRowFirstColumn="0" w:lastRowLastColumn="0"/>
          <w:trHeight w:hRule="exact" w:val="995"/>
        </w:trPr>
        <w:tc>
          <w:tcPr>
            <w:cnfStyle w:val="001000000000" w:firstRow="0" w:lastRow="0" w:firstColumn="1" w:lastColumn="0" w:oddVBand="0" w:evenVBand="0" w:oddHBand="0" w:evenHBand="0" w:firstRowFirstColumn="0" w:firstRowLastColumn="0" w:lastRowFirstColumn="0" w:lastRowLastColumn="0"/>
            <w:tcW w:w="2481" w:type="dxa"/>
            <w:tcBorders>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1E59DBE5" w14:textId="77777777" w:rsidR="004A7140" w:rsidRPr="00E260BC" w:rsidRDefault="004A7140" w:rsidP="008561DE">
            <w:pPr>
              <w:pStyle w:val="TableHeader"/>
              <w:jc w:val="center"/>
            </w:pPr>
            <w:r w:rsidRPr="009B2B57">
              <w:t>Ward</w:t>
            </w:r>
          </w:p>
        </w:tc>
        <w:tc>
          <w:tcPr>
            <w:tcW w:w="2647" w:type="dxa"/>
            <w:tcBorders>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7855A0DA" w14:textId="77777777" w:rsidR="004A7140" w:rsidRPr="00E260BC" w:rsidRDefault="004A7140" w:rsidP="008561DE">
            <w:pPr>
              <w:pStyle w:val="TableHeader"/>
              <w:jc w:val="center"/>
              <w:cnfStyle w:val="100000000000" w:firstRow="1" w:lastRow="0" w:firstColumn="0" w:lastColumn="0" w:oddVBand="0" w:evenVBand="0" w:oddHBand="0" w:evenHBand="0" w:firstRowFirstColumn="0" w:firstRowLastColumn="0" w:lastRowFirstColumn="0" w:lastRowLastColumn="0"/>
            </w:pPr>
            <w:r w:rsidRPr="00E260BC">
              <w:t>Number of Electors</w:t>
            </w:r>
          </w:p>
        </w:tc>
        <w:tc>
          <w:tcPr>
            <w:tcW w:w="2429" w:type="dxa"/>
            <w:tcBorders>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0808C209" w14:textId="77777777" w:rsidR="004A7140" w:rsidRPr="00E260BC" w:rsidRDefault="004A7140" w:rsidP="008561DE">
            <w:pPr>
              <w:pStyle w:val="TableHeader"/>
              <w:jc w:val="center"/>
              <w:cnfStyle w:val="100000000000" w:firstRow="1" w:lastRow="0" w:firstColumn="0" w:lastColumn="0" w:oddVBand="0" w:evenVBand="0" w:oddHBand="0" w:evenHBand="0" w:firstRowFirstColumn="0" w:firstRowLastColumn="0" w:lastRowFirstColumn="0" w:lastRowLastColumn="0"/>
            </w:pPr>
            <w:r w:rsidRPr="00E260BC">
              <w:t>Number of Councillors</w:t>
            </w:r>
          </w:p>
        </w:tc>
        <w:tc>
          <w:tcPr>
            <w:tcW w:w="2799" w:type="dxa"/>
            <w:tcBorders>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53088A0B" w14:textId="77777777" w:rsidR="004A7140" w:rsidRPr="00E260BC" w:rsidRDefault="004A7140" w:rsidP="008561DE">
            <w:pPr>
              <w:pStyle w:val="TableHeader"/>
              <w:jc w:val="center"/>
              <w:cnfStyle w:val="100000000000" w:firstRow="1" w:lastRow="0" w:firstColumn="0" w:lastColumn="0" w:oddVBand="0" w:evenVBand="0" w:oddHBand="0" w:evenHBand="0" w:firstRowFirstColumn="0" w:firstRowLastColumn="0" w:lastRowFirstColumn="0" w:lastRowLastColumn="0"/>
            </w:pPr>
            <w:r w:rsidRPr="00E260BC">
              <w:t>Councillor</w:t>
            </w:r>
            <w:r>
              <w:t xml:space="preserve"> to </w:t>
            </w:r>
            <w:r w:rsidRPr="00E260BC">
              <w:t>Elector Ratio</w:t>
            </w:r>
          </w:p>
        </w:tc>
        <w:tc>
          <w:tcPr>
            <w:tcW w:w="2687" w:type="dxa"/>
            <w:tcBorders>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09A4995F" w14:textId="77777777" w:rsidR="004A7140" w:rsidRPr="00E260BC" w:rsidRDefault="004A7140" w:rsidP="008561DE">
            <w:pPr>
              <w:pStyle w:val="TableHeader"/>
              <w:jc w:val="center"/>
              <w:cnfStyle w:val="100000000000" w:firstRow="1" w:lastRow="0" w:firstColumn="0" w:lastColumn="0" w:oddVBand="0" w:evenVBand="0" w:oddHBand="0" w:evenHBand="0" w:firstRowFirstColumn="0" w:firstRowLastColumn="0" w:lastRowFirstColumn="0" w:lastRowLastColumn="0"/>
            </w:pPr>
            <w:r w:rsidRPr="00E260BC">
              <w:t>% Ratio Deviation</w:t>
            </w:r>
          </w:p>
        </w:tc>
      </w:tr>
      <w:tr w:rsidR="004A7140" w:rsidRPr="00E260BC" w14:paraId="017729A7" w14:textId="77777777" w:rsidTr="009B2B57">
        <w:trPr>
          <w:cnfStyle w:val="000000100000" w:firstRow="0" w:lastRow="0" w:firstColumn="0" w:lastColumn="0" w:oddVBand="0" w:evenVBand="0" w:oddHBand="1" w:evenHBand="0" w:firstRowFirstColumn="0" w:firstRowLastColumn="0" w:lastRowFirstColumn="0" w:lastRowLastColumn="0"/>
          <w:trHeight w:val="641"/>
        </w:trPr>
        <w:tc>
          <w:tcPr>
            <w:cnfStyle w:val="001000000000" w:firstRow="0" w:lastRow="0" w:firstColumn="1" w:lastColumn="0" w:oddVBand="0" w:evenVBand="0" w:oddHBand="0" w:evenHBand="0" w:firstRowFirstColumn="0" w:firstRowLastColumn="0" w:lastRowFirstColumn="0" w:lastRowLastColumn="0"/>
            <w:tcW w:w="2481"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3327DE41" w14:textId="77777777" w:rsidR="004A7140" w:rsidRPr="00E260BC" w:rsidRDefault="004A7140" w:rsidP="000E5506">
            <w:pPr>
              <w:pStyle w:val="Tabletext"/>
            </w:pPr>
            <w:r w:rsidRPr="00E260BC">
              <w:t>Patterson</w:t>
            </w:r>
          </w:p>
        </w:tc>
        <w:tc>
          <w:tcPr>
            <w:tcW w:w="264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1B862DDF" w14:textId="77777777" w:rsidR="004A7140" w:rsidRPr="00E260BC" w:rsidRDefault="004A7140"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1,548</w:t>
            </w:r>
          </w:p>
        </w:tc>
        <w:tc>
          <w:tcPr>
            <w:tcW w:w="2429"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059A77B7" w14:textId="77777777" w:rsidR="004A7140" w:rsidRPr="00E260BC" w:rsidRDefault="004A7140"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4</w:t>
            </w:r>
          </w:p>
        </w:tc>
        <w:tc>
          <w:tcPr>
            <w:tcW w:w="2799"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11EF67B2" w14:textId="77777777" w:rsidR="004A7140" w:rsidRPr="00E260BC" w:rsidRDefault="004A7140"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1:387</w:t>
            </w:r>
          </w:p>
        </w:tc>
        <w:tc>
          <w:tcPr>
            <w:tcW w:w="268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2869E4B1" w14:textId="77777777" w:rsidR="004A7140" w:rsidRPr="00E260BC" w:rsidRDefault="004A7140"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-1.31%</w:t>
            </w:r>
          </w:p>
        </w:tc>
      </w:tr>
      <w:tr w:rsidR="004A7140" w:rsidRPr="00E260BC" w14:paraId="1ACB392A" w14:textId="77777777" w:rsidTr="009B2B57">
        <w:trPr>
          <w:cnfStyle w:val="000000010000" w:firstRow="0" w:lastRow="0" w:firstColumn="0" w:lastColumn="0" w:oddVBand="0" w:evenVBand="0" w:oddHBand="0" w:evenHBand="1" w:firstRowFirstColumn="0" w:firstRowLastColumn="0" w:lastRowFirstColumn="0" w:lastRowLastColumn="0"/>
          <w:trHeight w:val="641"/>
        </w:trPr>
        <w:tc>
          <w:tcPr>
            <w:cnfStyle w:val="001000000000" w:firstRow="0" w:lastRow="0" w:firstColumn="1" w:lastColumn="0" w:oddVBand="0" w:evenVBand="0" w:oddHBand="0" w:evenHBand="0" w:firstRowFirstColumn="0" w:firstRowLastColumn="0" w:lastRowFirstColumn="0" w:lastRowLastColumn="0"/>
            <w:tcW w:w="2481"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5385ACDB" w14:textId="77777777" w:rsidR="004A7140" w:rsidRPr="00E260BC" w:rsidRDefault="004A7140" w:rsidP="000E5506">
            <w:pPr>
              <w:pStyle w:val="Tabletext"/>
            </w:pPr>
            <w:r w:rsidRPr="00E260BC">
              <w:t>McDowell</w:t>
            </w:r>
          </w:p>
        </w:tc>
        <w:tc>
          <w:tcPr>
            <w:tcW w:w="264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4A452873" w14:textId="77777777" w:rsidR="004A7140" w:rsidRPr="00E260BC" w:rsidRDefault="004A7140"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390</w:t>
            </w:r>
          </w:p>
        </w:tc>
        <w:tc>
          <w:tcPr>
            <w:tcW w:w="2429"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5A2D8F61" w14:textId="77777777" w:rsidR="004A7140" w:rsidRPr="00E260BC" w:rsidRDefault="004A7140"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w:t>
            </w:r>
          </w:p>
        </w:tc>
        <w:tc>
          <w:tcPr>
            <w:tcW w:w="2799"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20E260A5" w14:textId="77777777" w:rsidR="004A7140" w:rsidRPr="00E260BC" w:rsidRDefault="004A7140"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1:390</w:t>
            </w:r>
          </w:p>
        </w:tc>
        <w:tc>
          <w:tcPr>
            <w:tcW w:w="268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27A25CB4" w14:textId="77777777" w:rsidR="004A7140" w:rsidRPr="00E260BC" w:rsidRDefault="004A7140" w:rsidP="000E5506">
            <w:pPr>
              <w:pStyle w:val="TableofFigures"/>
              <w:jc w:val="center"/>
              <w:cnfStyle w:val="000000010000" w:firstRow="0" w:lastRow="0" w:firstColumn="0" w:lastColumn="0" w:oddVBand="0" w:evenVBand="0" w:oddHBand="0" w:evenHBand="1" w:firstRowFirstColumn="0" w:firstRowLastColumn="0" w:lastRowFirstColumn="0" w:lastRowLastColumn="0"/>
            </w:pPr>
            <w:r w:rsidRPr="00E260BC">
              <w:t>-2.09%</w:t>
            </w:r>
          </w:p>
        </w:tc>
      </w:tr>
      <w:tr w:rsidR="004A7140" w:rsidRPr="00E260BC" w14:paraId="413A81A3" w14:textId="77777777" w:rsidTr="00645631">
        <w:trPr>
          <w:cnfStyle w:val="000000100000" w:firstRow="0" w:lastRow="0" w:firstColumn="0" w:lastColumn="0" w:oddVBand="0" w:evenVBand="0" w:oddHBand="1" w:evenHBand="0" w:firstRowFirstColumn="0" w:firstRowLastColumn="0" w:lastRowFirstColumn="0" w:lastRowLastColumn="0"/>
          <w:trHeight w:val="641"/>
        </w:trPr>
        <w:tc>
          <w:tcPr>
            <w:cnfStyle w:val="001000000000" w:firstRow="0" w:lastRow="0" w:firstColumn="1" w:lastColumn="0" w:oddVBand="0" w:evenVBand="0" w:oddHBand="0" w:evenHBand="0" w:firstRowFirstColumn="0" w:firstRowLastColumn="0" w:lastRowFirstColumn="0" w:lastRowLastColumn="0"/>
            <w:tcW w:w="2481" w:type="dxa"/>
            <w:tcBorders>
              <w:top w:val="none" w:sz="0" w:space="0" w:color="auto"/>
              <w:left w:val="none" w:sz="0" w:space="0" w:color="auto"/>
              <w:bottom w:val="single" w:sz="4" w:space="0" w:color="auto"/>
              <w:right w:val="none" w:sz="0" w:space="0" w:color="auto"/>
              <w:tl2br w:val="none" w:sz="0" w:space="0" w:color="auto"/>
              <w:tr2bl w:val="none" w:sz="0" w:space="0" w:color="auto"/>
            </w:tcBorders>
          </w:tcPr>
          <w:p w14:paraId="015CB696" w14:textId="77777777" w:rsidR="004A7140" w:rsidRPr="00E260BC" w:rsidRDefault="004A7140" w:rsidP="000E5506">
            <w:pPr>
              <w:pStyle w:val="Tabletext"/>
            </w:pPr>
            <w:r w:rsidRPr="00E260BC">
              <w:t>Brown</w:t>
            </w:r>
          </w:p>
        </w:tc>
        <w:tc>
          <w:tcPr>
            <w:tcW w:w="2647" w:type="dxa"/>
            <w:tcBorders>
              <w:top w:val="none" w:sz="0" w:space="0" w:color="auto"/>
              <w:left w:val="none" w:sz="0" w:space="0" w:color="auto"/>
              <w:bottom w:val="single" w:sz="4" w:space="0" w:color="auto"/>
              <w:right w:val="none" w:sz="0" w:space="0" w:color="auto"/>
              <w:tl2br w:val="none" w:sz="0" w:space="0" w:color="auto"/>
              <w:tr2bl w:val="none" w:sz="0" w:space="0" w:color="auto"/>
            </w:tcBorders>
          </w:tcPr>
          <w:p w14:paraId="5CD5400E" w14:textId="77777777" w:rsidR="004A7140" w:rsidRPr="00E260BC" w:rsidRDefault="004A7140"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1,500</w:t>
            </w:r>
          </w:p>
        </w:tc>
        <w:tc>
          <w:tcPr>
            <w:tcW w:w="2429" w:type="dxa"/>
            <w:tcBorders>
              <w:top w:val="none" w:sz="0" w:space="0" w:color="auto"/>
              <w:left w:val="none" w:sz="0" w:space="0" w:color="auto"/>
              <w:bottom w:val="single" w:sz="4" w:space="0" w:color="auto"/>
              <w:right w:val="none" w:sz="0" w:space="0" w:color="auto"/>
              <w:tl2br w:val="none" w:sz="0" w:space="0" w:color="auto"/>
              <w:tr2bl w:val="none" w:sz="0" w:space="0" w:color="auto"/>
            </w:tcBorders>
          </w:tcPr>
          <w:p w14:paraId="7C072F54" w14:textId="77777777" w:rsidR="004A7140" w:rsidRPr="00E260BC" w:rsidRDefault="004A7140"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4</w:t>
            </w:r>
          </w:p>
        </w:tc>
        <w:tc>
          <w:tcPr>
            <w:tcW w:w="2799" w:type="dxa"/>
            <w:tcBorders>
              <w:top w:val="none" w:sz="0" w:space="0" w:color="auto"/>
              <w:left w:val="none" w:sz="0" w:space="0" w:color="auto"/>
              <w:bottom w:val="single" w:sz="4" w:space="0" w:color="auto"/>
              <w:right w:val="none" w:sz="0" w:space="0" w:color="auto"/>
              <w:tl2br w:val="none" w:sz="0" w:space="0" w:color="auto"/>
              <w:tr2bl w:val="none" w:sz="0" w:space="0" w:color="auto"/>
            </w:tcBorders>
          </w:tcPr>
          <w:p w14:paraId="3AAF9171" w14:textId="77777777" w:rsidR="004A7140" w:rsidRPr="00E260BC" w:rsidRDefault="004A7140"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1:375</w:t>
            </w:r>
          </w:p>
        </w:tc>
        <w:tc>
          <w:tcPr>
            <w:tcW w:w="2687" w:type="dxa"/>
            <w:tcBorders>
              <w:top w:val="none" w:sz="0" w:space="0" w:color="auto"/>
              <w:left w:val="none" w:sz="0" w:space="0" w:color="auto"/>
              <w:bottom w:val="single" w:sz="4" w:space="0" w:color="auto"/>
              <w:right w:val="none" w:sz="0" w:space="0" w:color="auto"/>
              <w:tl2br w:val="none" w:sz="0" w:space="0" w:color="auto"/>
              <w:tr2bl w:val="none" w:sz="0" w:space="0" w:color="auto"/>
            </w:tcBorders>
          </w:tcPr>
          <w:p w14:paraId="7C6B737D" w14:textId="77777777" w:rsidR="004A7140" w:rsidRPr="00E260BC" w:rsidRDefault="004A7140" w:rsidP="000E5506">
            <w:pPr>
              <w:pStyle w:val="TableofFigures"/>
              <w:jc w:val="center"/>
              <w:cnfStyle w:val="000000100000" w:firstRow="0" w:lastRow="0" w:firstColumn="0" w:lastColumn="0" w:oddVBand="0" w:evenVBand="0" w:oddHBand="1" w:evenHBand="0" w:firstRowFirstColumn="0" w:firstRowLastColumn="0" w:lastRowFirstColumn="0" w:lastRowLastColumn="0"/>
            </w:pPr>
            <w:r w:rsidRPr="00E260BC">
              <w:t>+1.83%</w:t>
            </w:r>
          </w:p>
        </w:tc>
      </w:tr>
      <w:tr w:rsidR="004A7140" w:rsidRPr="00E260BC" w14:paraId="6391BDDC" w14:textId="77777777" w:rsidTr="00645631">
        <w:trPr>
          <w:cnfStyle w:val="010000000000" w:firstRow="0" w:lastRow="1" w:firstColumn="0" w:lastColumn="0" w:oddVBand="0" w:evenVBand="0" w:oddHBand="0" w:evenHBand="0" w:firstRowFirstColumn="0" w:firstRowLastColumn="0" w:lastRowFirstColumn="0" w:lastRowLastColumn="0"/>
          <w:trHeight w:val="641"/>
        </w:trPr>
        <w:tc>
          <w:tcPr>
            <w:cnfStyle w:val="001000000000" w:firstRow="0" w:lastRow="0" w:firstColumn="1" w:lastColumn="0" w:oddVBand="0" w:evenVBand="0" w:oddHBand="0" w:evenHBand="0" w:firstRowFirstColumn="0" w:firstRowLastColumn="0" w:lastRowFirstColumn="0" w:lastRowLastColumn="0"/>
            <w:tcW w:w="2481" w:type="dxa"/>
            <w:tcBorders>
              <w:top w:val="single" w:sz="4" w:space="0" w:color="auto"/>
              <w:left w:val="single" w:sz="4" w:space="0" w:color="auto"/>
              <w:bottom w:val="single" w:sz="4" w:space="0" w:color="auto"/>
              <w:right w:val="single" w:sz="4" w:space="0" w:color="auto"/>
              <w:tl2br w:val="none" w:sz="0" w:space="0" w:color="auto"/>
              <w:tr2bl w:val="none" w:sz="0" w:space="0" w:color="auto"/>
            </w:tcBorders>
            <w:vAlign w:val="bottom"/>
          </w:tcPr>
          <w:p w14:paraId="7C8C3489" w14:textId="77777777" w:rsidR="004A7140" w:rsidRPr="00E260BC" w:rsidRDefault="004A7140" w:rsidP="008D1E10">
            <w:pPr>
              <w:pStyle w:val="Tabletext"/>
              <w:spacing w:line="360" w:lineRule="auto"/>
            </w:pPr>
            <w:r w:rsidRPr="00E260BC">
              <w:t>Total</w:t>
            </w:r>
          </w:p>
        </w:tc>
        <w:tc>
          <w:tcPr>
            <w:tcW w:w="2647" w:type="dxa"/>
            <w:tcBorders>
              <w:top w:val="single" w:sz="4" w:space="0" w:color="auto"/>
              <w:left w:val="single" w:sz="4" w:space="0" w:color="auto"/>
              <w:bottom w:val="single" w:sz="4" w:space="0" w:color="auto"/>
              <w:right w:val="single" w:sz="4" w:space="0" w:color="auto"/>
              <w:tl2br w:val="none" w:sz="0" w:space="0" w:color="auto"/>
              <w:tr2bl w:val="none" w:sz="0" w:space="0" w:color="auto"/>
            </w:tcBorders>
            <w:vAlign w:val="bottom"/>
          </w:tcPr>
          <w:p w14:paraId="29C8624F" w14:textId="77777777" w:rsidR="004A7140" w:rsidRPr="00E260BC" w:rsidRDefault="004A7140" w:rsidP="008D1E10">
            <w:pPr>
              <w:pStyle w:val="TableofFigures"/>
              <w:spacing w:line="360" w:lineRule="auto"/>
              <w:jc w:val="center"/>
              <w:cnfStyle w:val="010000000000" w:firstRow="0" w:lastRow="1" w:firstColumn="0" w:lastColumn="0" w:oddVBand="0" w:evenVBand="0" w:oddHBand="0" w:evenHBand="0" w:firstRowFirstColumn="0" w:firstRowLastColumn="0" w:lastRowFirstColumn="0" w:lastRowLastColumn="0"/>
            </w:pPr>
            <w:r w:rsidRPr="00E260BC">
              <w:t>3,438</w:t>
            </w:r>
          </w:p>
        </w:tc>
        <w:tc>
          <w:tcPr>
            <w:tcW w:w="2429" w:type="dxa"/>
            <w:tcBorders>
              <w:top w:val="single" w:sz="4" w:space="0" w:color="auto"/>
              <w:left w:val="single" w:sz="4" w:space="0" w:color="auto"/>
              <w:bottom w:val="single" w:sz="4" w:space="0" w:color="auto"/>
              <w:right w:val="single" w:sz="4" w:space="0" w:color="auto"/>
              <w:tl2br w:val="none" w:sz="0" w:space="0" w:color="auto"/>
              <w:tr2bl w:val="none" w:sz="0" w:space="0" w:color="auto"/>
            </w:tcBorders>
            <w:vAlign w:val="bottom"/>
          </w:tcPr>
          <w:p w14:paraId="077031F7" w14:textId="77777777" w:rsidR="004A7140" w:rsidRPr="00E260BC" w:rsidRDefault="004A7140" w:rsidP="008D1E10">
            <w:pPr>
              <w:pStyle w:val="TableofFigures"/>
              <w:spacing w:line="360" w:lineRule="auto"/>
              <w:jc w:val="center"/>
              <w:cnfStyle w:val="010000000000" w:firstRow="0" w:lastRow="1" w:firstColumn="0" w:lastColumn="0" w:oddVBand="0" w:evenVBand="0" w:oddHBand="0" w:evenHBand="0" w:firstRowFirstColumn="0" w:firstRowLastColumn="0" w:lastRowFirstColumn="0" w:lastRowLastColumn="0"/>
            </w:pPr>
            <w:r w:rsidRPr="00E260BC">
              <w:t>9</w:t>
            </w:r>
          </w:p>
        </w:tc>
        <w:tc>
          <w:tcPr>
            <w:tcW w:w="2799" w:type="dxa"/>
            <w:tcBorders>
              <w:top w:val="single" w:sz="4" w:space="0" w:color="auto"/>
              <w:left w:val="single" w:sz="4" w:space="0" w:color="auto"/>
              <w:bottom w:val="single" w:sz="4" w:space="0" w:color="auto"/>
              <w:right w:val="single" w:sz="4" w:space="0" w:color="auto"/>
              <w:tl2br w:val="none" w:sz="0" w:space="0" w:color="auto"/>
              <w:tr2bl w:val="none" w:sz="0" w:space="0" w:color="auto"/>
            </w:tcBorders>
            <w:vAlign w:val="bottom"/>
          </w:tcPr>
          <w:p w14:paraId="76398C38" w14:textId="77777777" w:rsidR="004A7140" w:rsidRPr="00E260BC" w:rsidRDefault="004A7140" w:rsidP="008D1E10">
            <w:pPr>
              <w:pStyle w:val="TableofFigures"/>
              <w:spacing w:line="360" w:lineRule="auto"/>
              <w:jc w:val="center"/>
              <w:cnfStyle w:val="010000000000" w:firstRow="0" w:lastRow="1" w:firstColumn="0" w:lastColumn="0" w:oddVBand="0" w:evenVBand="0" w:oddHBand="0" w:evenHBand="0" w:firstRowFirstColumn="0" w:firstRowLastColumn="0" w:lastRowFirstColumn="0" w:lastRowLastColumn="0"/>
            </w:pPr>
            <w:r w:rsidRPr="00E260BC">
              <w:t>1:382</w:t>
            </w:r>
          </w:p>
        </w:tc>
        <w:tc>
          <w:tcPr>
            <w:tcW w:w="2687" w:type="dxa"/>
            <w:tcBorders>
              <w:top w:val="single" w:sz="4" w:space="0" w:color="auto"/>
              <w:left w:val="single" w:sz="4" w:space="0" w:color="auto"/>
              <w:bottom w:val="single" w:sz="4" w:space="0" w:color="auto"/>
              <w:right w:val="single" w:sz="4" w:space="0" w:color="auto"/>
              <w:tl2br w:val="none" w:sz="0" w:space="0" w:color="auto"/>
              <w:tr2bl w:val="none" w:sz="0" w:space="0" w:color="auto"/>
            </w:tcBorders>
            <w:vAlign w:val="bottom"/>
          </w:tcPr>
          <w:p w14:paraId="18C54917" w14:textId="77777777" w:rsidR="004A7140" w:rsidRPr="00C27801" w:rsidRDefault="004A7140" w:rsidP="008D1E10">
            <w:pPr>
              <w:pStyle w:val="Table-NA"/>
              <w:spacing w:line="360" w:lineRule="auto"/>
              <w:jc w:val="center"/>
              <w:cnfStyle w:val="010000000000" w:firstRow="0" w:lastRow="1" w:firstColumn="0" w:lastColumn="0" w:oddVBand="0" w:evenVBand="0" w:oddHBand="0" w:evenHBand="0" w:firstRowFirstColumn="0" w:firstRowLastColumn="0" w:lastRowFirstColumn="0" w:lastRowLastColumn="0"/>
              <w:rPr>
                <w:b/>
                <w:bCs/>
                <w:sz w:val="22"/>
                <w:szCs w:val="22"/>
              </w:rPr>
            </w:pPr>
            <w:r w:rsidRPr="00C27801">
              <w:rPr>
                <w:b/>
                <w:bCs/>
                <w:sz w:val="22"/>
                <w:szCs w:val="22"/>
              </w:rPr>
              <w:t>Not applicable</w:t>
            </w:r>
          </w:p>
        </w:tc>
      </w:tr>
    </w:tbl>
    <w:p w14:paraId="42557200" w14:textId="77777777" w:rsidR="008A3D1C" w:rsidRPr="00E260BC" w:rsidRDefault="008A3D1C" w:rsidP="008A3D1C">
      <w:pPr>
        <w:pStyle w:val="BodyText"/>
      </w:pPr>
      <w:r w:rsidRPr="00E260BC">
        <w:t xml:space="preserve">This option results in the Patterson and McDowell Wards being slightly </w:t>
      </w:r>
      <w:proofErr w:type="gramStart"/>
      <w:r w:rsidRPr="00E260BC">
        <w:t>under represented</w:t>
      </w:r>
      <w:proofErr w:type="gramEnd"/>
      <w:r w:rsidRPr="00E260BC">
        <w:t xml:space="preserve"> and the Brown Ward being slightly </w:t>
      </w:r>
      <w:proofErr w:type="gramStart"/>
      <w:r w:rsidRPr="00E260BC">
        <w:t>over represented</w:t>
      </w:r>
      <w:proofErr w:type="gramEnd"/>
      <w:r w:rsidRPr="00E260BC">
        <w:t xml:space="preserve">. However, it should also be noted that these figures are well within the recommended </w:t>
      </w:r>
      <w:r>
        <w:t xml:space="preserve">councillor to elector </w:t>
      </w:r>
      <w:r w:rsidRPr="00E260BC">
        <w:t>deviation of plus or minus 10%</w:t>
      </w:r>
      <w:r>
        <w:t xml:space="preserve">. </w:t>
      </w:r>
      <w:r w:rsidRPr="00E260BC">
        <w:t xml:space="preserve">The Patterson Ward is expected to experience a decline in population. The McDowell Ward may experience an increase in population through the growth of </w:t>
      </w:r>
      <w:proofErr w:type="spellStart"/>
      <w:r w:rsidRPr="00E260BC">
        <w:t>Maintown</w:t>
      </w:r>
      <w:proofErr w:type="spellEnd"/>
      <w:r w:rsidRPr="00E260BC">
        <w:t>-two. The Brown Ward is expected to experience the quickest growth of the three wards.</w:t>
      </w:r>
    </w:p>
    <w:p w14:paraId="5197427C" w14:textId="77777777" w:rsidR="00146BE9" w:rsidRDefault="00C57801" w:rsidP="00F24BB3">
      <w:pPr>
        <w:pStyle w:val="BodyText"/>
        <w:sectPr w:rsidR="00146BE9" w:rsidSect="000B7261">
          <w:pgSz w:w="16840" w:h="11900" w:orient="landscape" w:code="9"/>
          <w:pgMar w:top="1134" w:right="1985" w:bottom="1134" w:left="1134" w:header="567" w:footer="145" w:gutter="0"/>
          <w:cols w:space="567"/>
          <w:docGrid w:linePitch="326"/>
        </w:sectPr>
      </w:pPr>
      <w:r>
        <w:t>Another review of wards and representation will be required in four</w:t>
      </w:r>
      <w:r w:rsidR="006D3213">
        <w:t xml:space="preserve"> years’ time to check these predictions about population growth and consider any other relevant factors.</w:t>
      </w:r>
    </w:p>
    <w:p w14:paraId="74BAC4F1" w14:textId="77777777" w:rsidR="00743E7C" w:rsidRPr="00E260BC" w:rsidRDefault="00743E7C" w:rsidP="007861C2">
      <w:pPr>
        <w:pStyle w:val="AttachmentHeading"/>
      </w:pPr>
      <w:r w:rsidRPr="00E260BC">
        <w:lastRenderedPageBreak/>
        <w:t>Recommendations</w:t>
      </w:r>
    </w:p>
    <w:p w14:paraId="3C2256B3" w14:textId="77777777" w:rsidR="00743E7C" w:rsidRPr="00E260BC" w:rsidRDefault="00743E7C" w:rsidP="00743E7C">
      <w:pPr>
        <w:pStyle w:val="BodyText"/>
        <w:spacing w:before="120"/>
      </w:pPr>
      <w:r w:rsidRPr="00E260BC">
        <w:t xml:space="preserve">In accordance with Schedule 2.2 (9) of the </w:t>
      </w:r>
      <w:r w:rsidRPr="00E260BC">
        <w:rPr>
          <w:i/>
        </w:rPr>
        <w:t>Local Government Act 1995</w:t>
      </w:r>
      <w:r w:rsidRPr="00E260BC">
        <w:t xml:space="preserve"> (the Act), it is recommended to the Local Government Advisory Board that:</w:t>
      </w:r>
    </w:p>
    <w:p w14:paraId="0C64E254" w14:textId="77777777" w:rsidR="00743E7C" w:rsidRPr="008D1E10" w:rsidRDefault="00743E7C">
      <w:pPr>
        <w:pStyle w:val="ListNumber2"/>
        <w:widowControl w:val="0"/>
        <w:numPr>
          <w:ilvl w:val="0"/>
          <w:numId w:val="14"/>
        </w:numPr>
        <w:tabs>
          <w:tab w:val="clear" w:pos="643"/>
        </w:tabs>
        <w:spacing w:before="120" w:line="276" w:lineRule="auto"/>
        <w:ind w:left="425" w:hanging="425"/>
        <w:contextualSpacing w:val="0"/>
        <w:rPr>
          <w:b/>
        </w:rPr>
      </w:pPr>
      <w:r w:rsidRPr="008D1E10">
        <w:rPr>
          <w:b/>
        </w:rPr>
        <w:t>An order be made under s 2.2 (1) to abolish the existing ward boundaries and divide the district into three new wards with boundaries as detailed in the map (ref: CEO’s report to Council dated 14 February 2023).</w:t>
      </w:r>
    </w:p>
    <w:p w14:paraId="154B6711" w14:textId="77777777" w:rsidR="00743E7C" w:rsidRPr="008D1E10" w:rsidRDefault="00743E7C">
      <w:pPr>
        <w:pStyle w:val="ListNumber2"/>
        <w:widowControl w:val="0"/>
        <w:numPr>
          <w:ilvl w:val="0"/>
          <w:numId w:val="15"/>
        </w:numPr>
        <w:spacing w:before="120" w:line="276" w:lineRule="auto"/>
        <w:ind w:left="425" w:hanging="425"/>
        <w:contextualSpacing w:val="0"/>
        <w:rPr>
          <w:b/>
        </w:rPr>
      </w:pPr>
      <w:r w:rsidRPr="008D1E10">
        <w:rPr>
          <w:b/>
        </w:rPr>
        <w:t>An order be made under s 2.3 to name the three wards Patterson, McDowell and Brown (as detailed in the map).</w:t>
      </w:r>
    </w:p>
    <w:p w14:paraId="08BDB3A6" w14:textId="77777777" w:rsidR="00743E7C" w:rsidRPr="008D1E10" w:rsidRDefault="00743E7C">
      <w:pPr>
        <w:pStyle w:val="ListNumber2"/>
        <w:widowControl w:val="0"/>
        <w:numPr>
          <w:ilvl w:val="0"/>
          <w:numId w:val="15"/>
        </w:numPr>
        <w:spacing w:before="120" w:line="276" w:lineRule="auto"/>
        <w:ind w:left="425" w:hanging="425"/>
        <w:contextualSpacing w:val="0"/>
        <w:rPr>
          <w:b/>
        </w:rPr>
      </w:pPr>
      <w:r w:rsidRPr="008D1E10">
        <w:rPr>
          <w:b/>
        </w:rPr>
        <w:t>An order be made under s 2.18 to designate the following number of offices of councillor for each ward: Patterson (4), McDowell (1), Brown (4).</w:t>
      </w:r>
    </w:p>
    <w:p w14:paraId="70A18AD1" w14:textId="77777777" w:rsidR="00743E7C" w:rsidRPr="008D1E10" w:rsidRDefault="00743E7C">
      <w:pPr>
        <w:pStyle w:val="ListNumber2"/>
        <w:widowControl w:val="0"/>
        <w:numPr>
          <w:ilvl w:val="0"/>
          <w:numId w:val="15"/>
        </w:numPr>
        <w:spacing w:before="120" w:line="276" w:lineRule="auto"/>
        <w:ind w:left="425" w:hanging="425"/>
        <w:contextualSpacing w:val="0"/>
        <w:rPr>
          <w:b/>
        </w:rPr>
      </w:pPr>
      <w:r w:rsidRPr="008D1E10">
        <w:rPr>
          <w:b/>
        </w:rPr>
        <w:t>The local government to undertake another review of wards and representation in four years’ time.</w:t>
      </w:r>
    </w:p>
    <w:p w14:paraId="005777E1" w14:textId="77777777" w:rsidR="00743E7C" w:rsidRPr="008D1E10" w:rsidRDefault="00743E7C" w:rsidP="00743E7C">
      <w:pPr>
        <w:spacing w:before="120"/>
        <w:rPr>
          <w:rFonts w:cs="Arial"/>
          <w:b/>
        </w:rPr>
      </w:pPr>
    </w:p>
    <w:p w14:paraId="75B8CD76" w14:textId="77777777" w:rsidR="001C49DE" w:rsidRPr="008D1E10" w:rsidRDefault="00743E7C" w:rsidP="00743E7C">
      <w:pPr>
        <w:spacing w:before="120"/>
        <w:rPr>
          <w:rFonts w:cs="Arial"/>
          <w:b/>
        </w:rPr>
        <w:sectPr w:rsidR="001C49DE" w:rsidRPr="008D1E10" w:rsidSect="00146BE9">
          <w:pgSz w:w="11900" w:h="16840" w:code="9"/>
          <w:pgMar w:top="1985" w:right="1134" w:bottom="1134" w:left="1134" w:header="567" w:footer="145" w:gutter="0"/>
          <w:cols w:space="567"/>
          <w:docGrid w:linePitch="326"/>
        </w:sectPr>
      </w:pPr>
      <w:r w:rsidRPr="008D1E10">
        <w:rPr>
          <w:rFonts w:cs="Arial"/>
          <w:b/>
        </w:rPr>
        <w:t>Moved</w:t>
      </w:r>
      <w:r w:rsidRPr="008D1E10">
        <w:rPr>
          <w:rFonts w:cs="Arial"/>
          <w:b/>
        </w:rPr>
        <w:br w:type="textWrapping" w:clear="all"/>
        <w:t>Seconded</w:t>
      </w:r>
      <w:r w:rsidRPr="008D1E10">
        <w:rPr>
          <w:rFonts w:cs="Arial"/>
          <w:b/>
        </w:rPr>
        <w:br w:type="textWrapping" w:clear="all"/>
        <w:t>ABSOLUTE MAJORITY REQUIRE</w:t>
      </w:r>
    </w:p>
    <w:p w14:paraId="4DAF23CC" w14:textId="77777777" w:rsidR="001C49DE" w:rsidRPr="00772B45" w:rsidRDefault="001C49DE" w:rsidP="001C49DE">
      <w:pPr>
        <w:pStyle w:val="Heading2"/>
        <w:spacing w:before="120" w:after="120"/>
        <w:rPr>
          <w:szCs w:val="30"/>
        </w:rPr>
      </w:pPr>
      <w:bookmarkStart w:id="39" w:name="_Toc167871783"/>
      <w:bookmarkStart w:id="40" w:name="_Toc232593771"/>
      <w:r w:rsidRPr="00772B45">
        <w:rPr>
          <w:szCs w:val="30"/>
        </w:rPr>
        <w:lastRenderedPageBreak/>
        <w:t>Attachment 4: Example Officer’s Report</w:t>
      </w:r>
      <w:bookmarkEnd w:id="39"/>
      <w:bookmarkEnd w:id="40"/>
    </w:p>
    <w:p w14:paraId="52FD33BB" w14:textId="77777777" w:rsidR="001C49DE" w:rsidRPr="00E260BC" w:rsidRDefault="001C49DE" w:rsidP="001C49DE">
      <w:pPr>
        <w:spacing w:before="120"/>
      </w:pPr>
      <w:r w:rsidRPr="00E260BC">
        <w:t>It is recommended that the following</w:t>
      </w:r>
      <w:r w:rsidRPr="00E260BC">
        <w:rPr>
          <w:shd w:val="clear" w:color="auto" w:fill="F2F2F2" w:themeFill="background1" w:themeFillShade="F2"/>
        </w:rPr>
        <w:t xml:space="preserve"> form</w:t>
      </w:r>
      <w:r w:rsidRPr="00E260BC">
        <w:t xml:space="preserve">at be used as an outline for an officer’s report to Council. It can then </w:t>
      </w:r>
      <w:r>
        <w:t xml:space="preserve">potentially </w:t>
      </w:r>
      <w:r w:rsidRPr="00E260BC">
        <w:t xml:space="preserve">be used as the basis for a </w:t>
      </w:r>
      <w:r>
        <w:t xml:space="preserve">ward and representation </w:t>
      </w:r>
      <w:r w:rsidRPr="00E260BC">
        <w:t>review report to the Local Government Advisory Board.</w:t>
      </w:r>
    </w:p>
    <w:p w14:paraId="56B678FB" w14:textId="77777777" w:rsidR="001C49DE" w:rsidRPr="00E260BC" w:rsidRDefault="001C49DE" w:rsidP="007942AF">
      <w:pPr>
        <w:pStyle w:val="Heading3"/>
      </w:pPr>
      <w:bookmarkStart w:id="41" w:name="_Toc167871784"/>
      <w:bookmarkStart w:id="42" w:name="_Toc232593772"/>
      <w:bookmarkStart w:id="43" w:name="_Toc371329584"/>
      <w:r w:rsidRPr="00E260BC">
        <w:t>Report Title</w:t>
      </w:r>
      <w:bookmarkEnd w:id="41"/>
      <w:bookmarkEnd w:id="42"/>
    </w:p>
    <w:p w14:paraId="314C0C2D" w14:textId="77777777" w:rsidR="001C49DE" w:rsidRPr="001C49DE" w:rsidRDefault="001C49DE" w:rsidP="007861C2">
      <w:pPr>
        <w:pStyle w:val="AttachmentHeading"/>
      </w:pPr>
      <w:r w:rsidRPr="001C49DE">
        <w:t>Introduction</w:t>
      </w:r>
      <w:bookmarkEnd w:id="43"/>
    </w:p>
    <w:p w14:paraId="4D7BEFC4" w14:textId="77777777" w:rsidR="001C49DE" w:rsidRPr="00E260BC" w:rsidRDefault="001C49DE" w:rsidP="001C49DE">
      <w:pPr>
        <w:pStyle w:val="BodyText"/>
        <w:spacing w:before="120"/>
      </w:pPr>
      <w:r w:rsidRPr="00E260BC">
        <w:t xml:space="preserve">A description of the current situation and information on the number of councillors and electors is included </w:t>
      </w:r>
      <w:proofErr w:type="gramStart"/>
      <w:r w:rsidRPr="00E260BC">
        <w:t>here</w:t>
      </w:r>
      <w:proofErr w:type="gramEnd"/>
      <w:r w:rsidRPr="00E260BC">
        <w:t xml:space="preserve"> and an explanation of how the review came about.</w:t>
      </w:r>
    </w:p>
    <w:p w14:paraId="26AA0EBE" w14:textId="77777777" w:rsidR="001C49DE" w:rsidRPr="00E260BC" w:rsidRDefault="001C49DE" w:rsidP="001C49DE">
      <w:pPr>
        <w:pStyle w:val="BodyText"/>
        <w:spacing w:before="120"/>
      </w:pPr>
      <w:r w:rsidRPr="00E260BC">
        <w:t>The date of the last review is included along with what, if any, changes were made at that time.</w:t>
      </w:r>
    </w:p>
    <w:p w14:paraId="65044F03" w14:textId="77777777" w:rsidR="001C49DE" w:rsidRPr="001C49DE" w:rsidRDefault="001C49DE" w:rsidP="007861C2">
      <w:pPr>
        <w:pStyle w:val="AttachmentHeading"/>
      </w:pPr>
      <w:bookmarkStart w:id="44" w:name="_Toc371329585"/>
      <w:r w:rsidRPr="001C49DE">
        <w:t>The Review Process</w:t>
      </w:r>
      <w:bookmarkEnd w:id="44"/>
    </w:p>
    <w:p w14:paraId="71580492" w14:textId="77777777" w:rsidR="001C49DE" w:rsidRPr="00E260BC" w:rsidRDefault="001C49DE" w:rsidP="001C49DE">
      <w:pPr>
        <w:pStyle w:val="BodyText"/>
        <w:spacing w:before="120"/>
      </w:pPr>
      <w:r w:rsidRPr="00E260BC">
        <w:t xml:space="preserve">This section should include information about advertising (dates and newspapers) and the community consultation process. It should also indicate whether a discussion paper was provided to the community. Copies of the advertisement and any other material circulated to the community (including discussion papers) are to appear as appendices. </w:t>
      </w:r>
      <w:bookmarkStart w:id="45" w:name="_Hlk27402181"/>
      <w:r>
        <w:t xml:space="preserve">This may also include </w:t>
      </w:r>
      <w:r w:rsidRPr="00E260BC">
        <w:t>Facebook/email circulation/</w:t>
      </w:r>
      <w:r>
        <w:t>other social media/</w:t>
      </w:r>
      <w:r w:rsidRPr="00E260BC">
        <w:t>information posters in public buildings</w:t>
      </w:r>
      <w:r>
        <w:t xml:space="preserve"> etc</w:t>
      </w:r>
      <w:r w:rsidRPr="00E260BC">
        <w:t>.</w:t>
      </w:r>
      <w:bookmarkEnd w:id="45"/>
    </w:p>
    <w:p w14:paraId="58B4571D" w14:textId="77777777" w:rsidR="001C49DE" w:rsidRPr="001C49DE" w:rsidRDefault="001C49DE" w:rsidP="007861C2">
      <w:pPr>
        <w:pStyle w:val="AttachmentHeading"/>
      </w:pPr>
      <w:bookmarkStart w:id="46" w:name="_Toc371329586"/>
      <w:r w:rsidRPr="001C49DE">
        <w:t>Summary of Public Submissions</w:t>
      </w:r>
      <w:bookmarkEnd w:id="46"/>
    </w:p>
    <w:p w14:paraId="197ED9F7" w14:textId="77777777" w:rsidR="001C49DE" w:rsidRPr="00E260BC" w:rsidRDefault="001C49DE" w:rsidP="001C49DE">
      <w:pPr>
        <w:pStyle w:val="BodyText"/>
        <w:spacing w:before="120"/>
      </w:pPr>
      <w:r w:rsidRPr="00E260BC">
        <w:t>This is to include the number and content of the submissions received. If any other initiatives were undertaken to obtain community input, a summary of the views expressed is to be included.</w:t>
      </w:r>
    </w:p>
    <w:p w14:paraId="327C97D2" w14:textId="77777777" w:rsidR="001C49DE" w:rsidRPr="001C49DE" w:rsidRDefault="001C49DE" w:rsidP="007861C2">
      <w:pPr>
        <w:pStyle w:val="AttachmentHeading"/>
      </w:pPr>
      <w:bookmarkStart w:id="47" w:name="_Toc371329587"/>
      <w:r w:rsidRPr="001C49DE">
        <w:t>Assessment of the Options</w:t>
      </w:r>
      <w:bookmarkEnd w:id="47"/>
    </w:p>
    <w:p w14:paraId="70D92AE1" w14:textId="77777777" w:rsidR="001C49DE" w:rsidRPr="00E260BC" w:rsidRDefault="001C49DE" w:rsidP="001C49DE">
      <w:pPr>
        <w:pStyle w:val="BodyText"/>
        <w:spacing w:before="120"/>
      </w:pPr>
      <w:r w:rsidRPr="00E260BC">
        <w:t xml:space="preserve">This section should include an assessment of options and any other matters that are relevant to the review. </w:t>
      </w:r>
    </w:p>
    <w:p w14:paraId="564EE08A" w14:textId="77777777" w:rsidR="001C49DE" w:rsidRPr="00E260BC" w:rsidRDefault="001C49DE" w:rsidP="001C49DE">
      <w:pPr>
        <w:pStyle w:val="BodyText"/>
        <w:spacing w:before="120"/>
      </w:pPr>
      <w:r w:rsidRPr="00E260BC">
        <w:t>Attachment 3 is an example.</w:t>
      </w:r>
    </w:p>
    <w:p w14:paraId="2B08F011" w14:textId="77777777" w:rsidR="001C49DE" w:rsidRPr="001C49DE" w:rsidRDefault="001C49DE" w:rsidP="007861C2">
      <w:pPr>
        <w:pStyle w:val="AttachmentHeading"/>
      </w:pPr>
      <w:bookmarkStart w:id="48" w:name="_Toc371329588"/>
      <w:r w:rsidRPr="001C49DE">
        <w:t>Recommendations</w:t>
      </w:r>
      <w:bookmarkEnd w:id="48"/>
    </w:p>
    <w:p w14:paraId="10EE7F2A" w14:textId="77777777" w:rsidR="001C49DE" w:rsidRPr="00E260BC" w:rsidRDefault="001C49DE" w:rsidP="001C49DE">
      <w:pPr>
        <w:pStyle w:val="BodyText"/>
        <w:spacing w:before="120"/>
      </w:pPr>
      <w:r w:rsidRPr="00E260BC">
        <w:t xml:space="preserve">The recommendations are to be consistent with the consideration of public submissions, any other community input and relevant matters. The recommendations should be clear and explain exactly what changes are being suggested. </w:t>
      </w:r>
    </w:p>
    <w:p w14:paraId="28913092" w14:textId="77777777" w:rsidR="001C49DE" w:rsidRPr="00E260BC" w:rsidRDefault="001C49DE" w:rsidP="001C49DE">
      <w:pPr>
        <w:pStyle w:val="BodyText"/>
        <w:spacing w:before="120"/>
      </w:pPr>
      <w:r w:rsidRPr="00E260BC">
        <w:t>The reasons for the recommendations need to be identified, either within the resolution or by reference to an officer’s report. All recommendation</w:t>
      </w:r>
      <w:r>
        <w:t>s</w:t>
      </w:r>
      <w:r w:rsidRPr="00E260BC">
        <w:t xml:space="preserve"> must be clearly and logically justified. This </w:t>
      </w:r>
      <w:r>
        <w:t xml:space="preserve">may also </w:t>
      </w:r>
      <w:r w:rsidRPr="00E260BC">
        <w:t xml:space="preserve">include a recommendation to maintain the current situation.  </w:t>
      </w:r>
    </w:p>
    <w:p w14:paraId="1912DE28" w14:textId="77777777" w:rsidR="001C49DE" w:rsidRDefault="001C49DE" w:rsidP="001C49DE">
      <w:pPr>
        <w:spacing w:before="120"/>
        <w:sectPr w:rsidR="001C49DE" w:rsidSect="00146BE9">
          <w:pgSz w:w="11900" w:h="16840" w:code="9"/>
          <w:pgMar w:top="1985" w:right="1134" w:bottom="1134" w:left="1134" w:header="567" w:footer="145" w:gutter="0"/>
          <w:cols w:space="567"/>
          <w:docGrid w:linePitch="326"/>
        </w:sectPr>
      </w:pPr>
      <w:r w:rsidRPr="00E260BC">
        <w:t>Attachment 3 provides example recommendations.</w:t>
      </w:r>
    </w:p>
    <w:p w14:paraId="219C0F31" w14:textId="77777777" w:rsidR="00B7287D" w:rsidRPr="00E260BC" w:rsidRDefault="00B7287D" w:rsidP="007861C2">
      <w:pPr>
        <w:pStyle w:val="AttachmentHeading"/>
      </w:pPr>
      <w:r w:rsidRPr="00E260BC">
        <w:lastRenderedPageBreak/>
        <w:t>Implementation of Proposed Changes</w:t>
      </w:r>
    </w:p>
    <w:p w14:paraId="7AFF9D12" w14:textId="77777777" w:rsidR="00B7287D" w:rsidRPr="00E260BC" w:rsidRDefault="00B7287D" w:rsidP="00B7287D">
      <w:pPr>
        <w:pStyle w:val="BodyText"/>
        <w:spacing w:before="120"/>
      </w:pPr>
      <w:r w:rsidRPr="00E260BC">
        <w:t>The local government can indicate to the Board when it prefers the implementation of proposed changes to take place. In most cases this will be at the next ordinary elections day. However, there may be some instances where proposed changes to representation occur as soon as possible (e.g. a reduction in the number of offices of councillor created by a vacancy can take place the day after the date of gazettal).</w:t>
      </w:r>
    </w:p>
    <w:p w14:paraId="3B39A650" w14:textId="77777777" w:rsidR="00B7287D" w:rsidRPr="00E260BC" w:rsidRDefault="00B7287D" w:rsidP="00B7287D">
      <w:pPr>
        <w:pStyle w:val="BodyText"/>
        <w:spacing w:before="120"/>
      </w:pPr>
      <w:r w:rsidRPr="00E260BC">
        <w:t xml:space="preserve">When offices of councillor are to be redistributed into new wards, or if there is a decrease or increase in the number of offices of councillor, the implementation method should </w:t>
      </w:r>
      <w:proofErr w:type="gramStart"/>
      <w:r w:rsidRPr="00E260BC">
        <w:t>give consideration to</w:t>
      </w:r>
      <w:proofErr w:type="gramEnd"/>
      <w:r w:rsidRPr="00E260BC">
        <w:t xml:space="preserve"> clauses 1 and 2 of Schedule 4.2 of the </w:t>
      </w:r>
      <w:r w:rsidRPr="00E260BC">
        <w:rPr>
          <w:i/>
        </w:rPr>
        <w:t>Local Government Act 1995</w:t>
      </w:r>
      <w:r w:rsidRPr="00E260BC">
        <w:t xml:space="preserve">. As near as practical to half of the total number of councillors are to retire every two years and as near as practical to half of the councillors representing each ward are to retire every two years. </w:t>
      </w:r>
    </w:p>
    <w:p w14:paraId="2DAE1EC2" w14:textId="77777777" w:rsidR="00B7287D" w:rsidRPr="00E260BC" w:rsidRDefault="00B7287D" w:rsidP="007861C2">
      <w:pPr>
        <w:pStyle w:val="AttachmentHeading"/>
      </w:pPr>
      <w:bookmarkStart w:id="49" w:name="_Toc371329590"/>
      <w:r w:rsidRPr="00E260BC">
        <w:t>Appendices</w:t>
      </w:r>
      <w:bookmarkEnd w:id="49"/>
    </w:p>
    <w:p w14:paraId="0BDECE33" w14:textId="77777777" w:rsidR="00B7287D" w:rsidRPr="00E260BC" w:rsidRDefault="00B7287D" w:rsidP="00B7287D">
      <w:pPr>
        <w:pStyle w:val="BodyText"/>
        <w:spacing w:before="120"/>
      </w:pPr>
      <w:r w:rsidRPr="00E260BC">
        <w:t xml:space="preserve">The following are to be </w:t>
      </w:r>
      <w:r>
        <w:t>included as attachments</w:t>
      </w:r>
      <w:r w:rsidRPr="00E260BC">
        <w:t xml:space="preserve"> to the officer’s report:</w:t>
      </w:r>
    </w:p>
    <w:p w14:paraId="7D992635" w14:textId="77777777" w:rsidR="00B7287D" w:rsidRPr="003E39A6" w:rsidRDefault="00B7287D" w:rsidP="00B27A5E">
      <w:pPr>
        <w:pStyle w:val="ListNumber"/>
        <w:numPr>
          <w:ilvl w:val="0"/>
          <w:numId w:val="16"/>
        </w:numPr>
      </w:pPr>
      <w:r w:rsidRPr="003E39A6">
        <w:t>A copy of the sections of the Council minutes that record:</w:t>
      </w:r>
    </w:p>
    <w:p w14:paraId="775BBB7B" w14:textId="77777777" w:rsidR="00B7287D" w:rsidRPr="003E39A6" w:rsidRDefault="00B7287D" w:rsidP="00B7287D">
      <w:pPr>
        <w:spacing w:before="120"/>
        <w:ind w:left="709" w:hanging="283"/>
        <w:contextualSpacing/>
      </w:pPr>
      <w:r w:rsidRPr="003E39A6">
        <w:t>•</w:t>
      </w:r>
      <w:r w:rsidRPr="003E39A6">
        <w:tab/>
        <w:t>The decision to undertake a review</w:t>
      </w:r>
    </w:p>
    <w:p w14:paraId="1534642F" w14:textId="77777777" w:rsidR="00B7287D" w:rsidRPr="003E39A6" w:rsidRDefault="00B7287D" w:rsidP="00B7287D">
      <w:pPr>
        <w:spacing w:before="120"/>
        <w:ind w:left="709" w:hanging="283"/>
        <w:contextualSpacing/>
      </w:pPr>
      <w:r w:rsidRPr="003E39A6">
        <w:t>•</w:t>
      </w:r>
      <w:r w:rsidRPr="003E39A6">
        <w:tab/>
        <w:t>Consideration of public submissions and community input received</w:t>
      </w:r>
    </w:p>
    <w:p w14:paraId="15F4145A" w14:textId="77777777" w:rsidR="00B7287D" w:rsidRPr="003E39A6" w:rsidRDefault="00B7287D" w:rsidP="00B7287D">
      <w:pPr>
        <w:spacing w:before="120"/>
        <w:ind w:left="709" w:hanging="283"/>
        <w:contextualSpacing/>
      </w:pPr>
      <w:r w:rsidRPr="003E39A6">
        <w:t>•</w:t>
      </w:r>
      <w:r w:rsidRPr="003E39A6">
        <w:tab/>
        <w:t>Assessment of relevant matters</w:t>
      </w:r>
    </w:p>
    <w:p w14:paraId="4FBD79CA" w14:textId="77777777" w:rsidR="00B7287D" w:rsidRPr="003E39A6" w:rsidRDefault="00B7287D" w:rsidP="00B7287D">
      <w:pPr>
        <w:spacing w:before="120"/>
        <w:ind w:left="709" w:hanging="283"/>
        <w:contextualSpacing/>
      </w:pPr>
      <w:r w:rsidRPr="003E39A6">
        <w:t>•</w:t>
      </w:r>
      <w:r w:rsidRPr="003E39A6">
        <w:tab/>
        <w:t>Final decision of the Council in relation to the review.</w:t>
      </w:r>
    </w:p>
    <w:p w14:paraId="495DC43D" w14:textId="6218B364" w:rsidR="001C49DE" w:rsidRPr="003E39A6" w:rsidRDefault="00B7287D" w:rsidP="00B27A5E">
      <w:pPr>
        <w:pStyle w:val="ListNumber"/>
        <w:numPr>
          <w:ilvl w:val="0"/>
          <w:numId w:val="16"/>
        </w:numPr>
      </w:pPr>
      <w:r w:rsidRPr="003E39A6">
        <w:t>A copy of the newspaper advertisement as it appeared in the press, online, or via social media, including the name of the publication/s and the date/s it was published.</w:t>
      </w:r>
    </w:p>
    <w:p w14:paraId="45BFB7C9" w14:textId="77777777" w:rsidR="003E39A6" w:rsidRDefault="00B7287D" w:rsidP="00B27A5E">
      <w:pPr>
        <w:pStyle w:val="ListNumber"/>
        <w:numPr>
          <w:ilvl w:val="0"/>
          <w:numId w:val="16"/>
        </w:numPr>
        <w:sectPr w:rsidR="003E39A6" w:rsidSect="00146BE9">
          <w:pgSz w:w="11900" w:h="16840" w:code="9"/>
          <w:pgMar w:top="1985" w:right="1134" w:bottom="1134" w:left="1134" w:header="567" w:footer="145" w:gutter="0"/>
          <w:cols w:space="567"/>
          <w:docGrid w:linePitch="326"/>
        </w:sectPr>
      </w:pPr>
      <w:r w:rsidRPr="003E39A6">
        <w:t xml:space="preserve">A copy of the discussion or information paper, </w:t>
      </w:r>
      <w:r w:rsidR="003E39A6" w:rsidRPr="003E39A6">
        <w:t>if one was produced and any other materials circulated to the community.</w:t>
      </w:r>
    </w:p>
    <w:p w14:paraId="228AAC3C" w14:textId="77777777" w:rsidR="004668EF" w:rsidRPr="005A75A9" w:rsidRDefault="004668EF" w:rsidP="000331E6">
      <w:pPr>
        <w:pStyle w:val="Heading2"/>
        <w:spacing w:before="120" w:after="120"/>
        <w:ind w:left="0" w:firstLine="0"/>
        <w:rPr>
          <w:szCs w:val="30"/>
        </w:rPr>
      </w:pPr>
      <w:bookmarkStart w:id="50" w:name="_Toc374008371"/>
      <w:bookmarkStart w:id="51" w:name="_Toc167871785"/>
      <w:bookmarkStart w:id="52" w:name="_Toc232593773"/>
      <w:r w:rsidRPr="005A75A9">
        <w:rPr>
          <w:szCs w:val="30"/>
        </w:rPr>
        <w:lastRenderedPageBreak/>
        <w:t>Attachment 5: Checklist</w:t>
      </w:r>
      <w:bookmarkEnd w:id="50"/>
      <w:bookmarkEnd w:id="51"/>
      <w:bookmarkEnd w:id="52"/>
    </w:p>
    <w:p w14:paraId="3CFE3D88" w14:textId="77777777" w:rsidR="004668EF" w:rsidRPr="00E260BC" w:rsidRDefault="004668EF" w:rsidP="004668EF">
      <w:r w:rsidRPr="00E260BC">
        <w:t>It is suggested that the following checklist be used when submitting a ward review report to the Board to ensure that all the legislative requirements are met.</w:t>
      </w:r>
      <w:r>
        <w:t xml:space="preserve"> Please note that this list is not comprehensive – local governments can also submit other relevant material. </w:t>
      </w:r>
    </w:p>
    <w:p w14:paraId="008B6C0B" w14:textId="77777777" w:rsidR="004668EF" w:rsidRPr="00E47F8B" w:rsidRDefault="004668EF" w:rsidP="007942AF">
      <w:pPr>
        <w:pStyle w:val="Heading3"/>
      </w:pPr>
      <w:bookmarkStart w:id="53" w:name="_Toc167871786"/>
      <w:bookmarkStart w:id="54" w:name="_Toc232593774"/>
      <w:r w:rsidRPr="00E47F8B">
        <w:t>Local governments with a ward system checklist</w:t>
      </w:r>
      <w:bookmarkEnd w:id="53"/>
      <w:bookmarkEnd w:id="54"/>
    </w:p>
    <w:tbl>
      <w:tblPr>
        <w:tblStyle w:val="Table-LightBlueChecklist"/>
        <w:tblW w:w="8951" w:type="dxa"/>
        <w:tblInd w:w="1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1E0" w:firstRow="1" w:lastRow="1" w:firstColumn="1" w:lastColumn="1" w:noHBand="0" w:noVBand="0"/>
        <w:tblCaption w:val="Local governments with a ward checklist"/>
        <w:tblDescription w:val="Local governments with a ward checklist"/>
      </w:tblPr>
      <w:tblGrid>
        <w:gridCol w:w="7513"/>
        <w:gridCol w:w="1438"/>
      </w:tblGrid>
      <w:tr w:rsidR="004668EF" w:rsidRPr="00E260BC" w14:paraId="2A250989" w14:textId="77777777" w:rsidTr="000331E6">
        <w:trPr>
          <w:cnfStyle w:val="100000000000" w:firstRow="1" w:lastRow="0" w:firstColumn="0" w:lastColumn="0" w:oddVBand="0" w:evenVBand="0" w:oddHBand="0" w:evenHBand="0" w:firstRowFirstColumn="0" w:firstRowLastColumn="0" w:lastRowFirstColumn="0" w:lastRowLastColumn="0"/>
          <w:trHeight w:hRule="exact" w:val="510"/>
        </w:trPr>
        <w:tc>
          <w:tcPr>
            <w:cnfStyle w:val="001000000000" w:firstRow="0" w:lastRow="0" w:firstColumn="1" w:lastColumn="0" w:oddVBand="0" w:evenVBand="0" w:oddHBand="0" w:evenHBand="0" w:firstRowFirstColumn="0" w:firstRowLastColumn="0" w:lastRowFirstColumn="0" w:lastRowLastColumn="0"/>
            <w:tcW w:w="7513"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7FBC891B" w14:textId="77777777" w:rsidR="004668EF" w:rsidRPr="00E260BC" w:rsidRDefault="004668EF" w:rsidP="000E5506">
            <w:pPr>
              <w:pStyle w:val="Tabletext"/>
              <w:spacing w:before="120" w:after="120"/>
            </w:pPr>
            <w:r w:rsidRPr="00E260BC">
              <w:t>Item</w:t>
            </w:r>
          </w:p>
        </w:tc>
        <w:tc>
          <w:tcPr>
            <w:tcW w:w="1438"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EAF6F0" w:themeFill="accent3" w:themeFillTint="33"/>
          </w:tcPr>
          <w:p w14:paraId="7EE4C9F7" w14:textId="77777777" w:rsidR="004668EF" w:rsidRPr="00E260BC" w:rsidRDefault="004668EF" w:rsidP="000E5506">
            <w:pPr>
              <w:pStyle w:val="Tabletext"/>
              <w:spacing w:before="120" w:after="120"/>
              <w:cnfStyle w:val="100000000000" w:firstRow="1" w:lastRow="0" w:firstColumn="0" w:lastColumn="0" w:oddVBand="0" w:evenVBand="0" w:oddHBand="0" w:evenHBand="0" w:firstRowFirstColumn="0" w:firstRowLastColumn="0" w:lastRowFirstColumn="0" w:lastRowLastColumn="0"/>
            </w:pPr>
            <w:r w:rsidRPr="00E260BC">
              <w:t>Included</w:t>
            </w:r>
          </w:p>
        </w:tc>
      </w:tr>
      <w:tr w:rsidR="004668EF" w:rsidRPr="00E260BC" w14:paraId="31870BC8" w14:textId="77777777" w:rsidTr="000E5506">
        <w:trPr>
          <w:cnfStyle w:val="000000100000" w:firstRow="0" w:lastRow="0" w:firstColumn="0" w:lastColumn="0" w:oddVBand="0" w:evenVBand="0" w:oddHBand="1" w:evenHBand="0" w:firstRowFirstColumn="0" w:firstRowLastColumn="0" w:lastRowFirstColumn="0" w:lastRowLastColumn="0"/>
          <w:trHeight w:hRule="exact" w:val="533"/>
        </w:trPr>
        <w:tc>
          <w:tcPr>
            <w:cnfStyle w:val="001000000000" w:firstRow="0" w:lastRow="0" w:firstColumn="1" w:lastColumn="0" w:oddVBand="0" w:evenVBand="0" w:oddHBand="0" w:evenHBand="0" w:firstRowFirstColumn="0" w:firstRowLastColumn="0" w:lastRowFirstColumn="0" w:lastRowLastColumn="0"/>
            <w:tcW w:w="7513"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69EB8989" w14:textId="77777777" w:rsidR="004668EF" w:rsidRPr="00E260BC" w:rsidRDefault="004668EF">
            <w:pPr>
              <w:pStyle w:val="Tabletext"/>
              <w:widowControl/>
              <w:numPr>
                <w:ilvl w:val="0"/>
                <w:numId w:val="17"/>
              </w:numPr>
              <w:spacing w:before="120" w:after="120" w:line="312" w:lineRule="auto"/>
              <w:ind w:left="499" w:hanging="357"/>
            </w:pPr>
            <w:r w:rsidRPr="00E260BC">
              <w:t>Ward Review Report</w:t>
            </w:r>
            <w:r>
              <w:t>, including an executive summary.</w:t>
            </w:r>
          </w:p>
        </w:tc>
        <w:sdt>
          <w:sdtPr>
            <w:rPr>
              <w:sz w:val="26"/>
              <w:szCs w:val="26"/>
            </w:rPr>
            <w:id w:val="-412005979"/>
            <w14:checkbox>
              <w14:checked w14:val="0"/>
              <w14:checkedState w14:val="2612" w14:font="MS Gothic"/>
              <w14:uncheckedState w14:val="2610" w14:font="MS Gothic"/>
            </w14:checkbox>
          </w:sdtPr>
          <w:sdtEndPr/>
          <w:sdtContent>
            <w:tc>
              <w:tcPr>
                <w:tcW w:w="1438"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FFFFFF" w:themeFill="background1"/>
                <w:vAlign w:val="center"/>
              </w:tcPr>
              <w:p w14:paraId="0C083287" w14:textId="77777777" w:rsidR="004668EF" w:rsidRPr="00E260BC" w:rsidRDefault="004668EF" w:rsidP="000E5506">
                <w:pPr>
                  <w:pStyle w:val="Tabletext"/>
                  <w:spacing w:before="120" w:after="120"/>
                  <w:jc w:val="center"/>
                  <w:cnfStyle w:val="000000100000" w:firstRow="0" w:lastRow="0" w:firstColumn="0" w:lastColumn="0" w:oddVBand="0" w:evenVBand="0" w:oddHBand="1" w:evenHBand="0" w:firstRowFirstColumn="0" w:firstRowLastColumn="0" w:lastRowFirstColumn="0" w:lastRowLastColumn="0"/>
                  <w:rPr>
                    <w:sz w:val="26"/>
                    <w:szCs w:val="26"/>
                  </w:rPr>
                </w:pPr>
                <w:r w:rsidRPr="00E260BC">
                  <w:rPr>
                    <w:rFonts w:ascii="MS Gothic" w:eastAsia="MS Gothic" w:hAnsi="MS Gothic" w:hint="eastAsia"/>
                    <w:sz w:val="26"/>
                    <w:szCs w:val="26"/>
                  </w:rPr>
                  <w:t>☐</w:t>
                </w:r>
              </w:p>
            </w:tc>
          </w:sdtContent>
        </w:sdt>
      </w:tr>
      <w:tr w:rsidR="004668EF" w:rsidRPr="00E260BC" w14:paraId="19EA5BBB" w14:textId="77777777" w:rsidTr="000E5506">
        <w:trPr>
          <w:cnfStyle w:val="000000010000" w:firstRow="0" w:lastRow="0" w:firstColumn="0" w:lastColumn="0" w:oddVBand="0" w:evenVBand="0" w:oddHBand="0" w:evenHBand="1" w:firstRowFirstColumn="0" w:firstRowLastColumn="0" w:lastRowFirstColumn="0" w:lastRowLastColumn="0"/>
          <w:trHeight w:hRule="exact" w:val="770"/>
        </w:trPr>
        <w:tc>
          <w:tcPr>
            <w:cnfStyle w:val="001000000000" w:firstRow="0" w:lastRow="0" w:firstColumn="1" w:lastColumn="0" w:oddVBand="0" w:evenVBand="0" w:oddHBand="0" w:evenHBand="0" w:firstRowFirstColumn="0" w:firstRowLastColumn="0" w:lastRowFirstColumn="0" w:lastRowLastColumn="0"/>
            <w:tcW w:w="7513"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24DBCDFA" w14:textId="77777777" w:rsidR="004668EF" w:rsidRPr="00E260BC" w:rsidRDefault="004668EF">
            <w:pPr>
              <w:pStyle w:val="Tabletext"/>
              <w:widowControl/>
              <w:numPr>
                <w:ilvl w:val="0"/>
                <w:numId w:val="17"/>
              </w:numPr>
              <w:spacing w:before="120" w:after="120" w:line="312" w:lineRule="auto"/>
              <w:ind w:left="499" w:hanging="357"/>
            </w:pPr>
            <w:r w:rsidRPr="00E260BC">
              <w:t>Copy of Council Minutes recording the decision to undertake a review of wards and representation.</w:t>
            </w:r>
          </w:p>
        </w:tc>
        <w:sdt>
          <w:sdtPr>
            <w:rPr>
              <w:sz w:val="26"/>
              <w:szCs w:val="26"/>
            </w:rPr>
            <w:id w:val="-1554542256"/>
            <w14:checkbox>
              <w14:checked w14:val="0"/>
              <w14:checkedState w14:val="2612" w14:font="MS Gothic"/>
              <w14:uncheckedState w14:val="2610" w14:font="MS Gothic"/>
            </w14:checkbox>
          </w:sdtPr>
          <w:sdtEndPr/>
          <w:sdtContent>
            <w:tc>
              <w:tcPr>
                <w:tcW w:w="1438"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FFFFFF" w:themeFill="background1"/>
              </w:tcPr>
              <w:p w14:paraId="1F79ACE4" w14:textId="77777777" w:rsidR="004668EF" w:rsidRPr="00E260BC" w:rsidRDefault="004668EF" w:rsidP="000E5506">
                <w:pPr>
                  <w:pStyle w:val="Tabletext"/>
                  <w:spacing w:before="120" w:after="120" w:line="312" w:lineRule="auto"/>
                  <w:jc w:val="center"/>
                  <w:cnfStyle w:val="000000010000" w:firstRow="0" w:lastRow="0" w:firstColumn="0" w:lastColumn="0" w:oddVBand="0" w:evenVBand="0" w:oddHBand="0" w:evenHBand="1" w:firstRowFirstColumn="0" w:firstRowLastColumn="0" w:lastRowFirstColumn="0" w:lastRowLastColumn="0"/>
                  <w:rPr>
                    <w:sz w:val="26"/>
                    <w:szCs w:val="26"/>
                  </w:rPr>
                </w:pPr>
                <w:r w:rsidRPr="00E260BC">
                  <w:rPr>
                    <w:rFonts w:ascii="MS Gothic" w:eastAsia="MS Gothic" w:hAnsi="MS Gothic" w:hint="eastAsia"/>
                    <w:sz w:val="26"/>
                    <w:szCs w:val="26"/>
                  </w:rPr>
                  <w:t>☐</w:t>
                </w:r>
              </w:p>
            </w:tc>
          </w:sdtContent>
        </w:sdt>
      </w:tr>
      <w:tr w:rsidR="004668EF" w:rsidRPr="00E260BC" w14:paraId="4341E2FA" w14:textId="77777777" w:rsidTr="000E5506">
        <w:trPr>
          <w:cnfStyle w:val="000000100000" w:firstRow="0" w:lastRow="0" w:firstColumn="0" w:lastColumn="0" w:oddVBand="0" w:evenVBand="0" w:oddHBand="1" w:evenHBand="0" w:firstRowFirstColumn="0" w:firstRowLastColumn="0" w:lastRowFirstColumn="0" w:lastRowLastColumn="0"/>
          <w:trHeight w:hRule="exact" w:val="770"/>
        </w:trPr>
        <w:tc>
          <w:tcPr>
            <w:cnfStyle w:val="001000000000" w:firstRow="0" w:lastRow="0" w:firstColumn="1" w:lastColumn="0" w:oddVBand="0" w:evenVBand="0" w:oddHBand="0" w:evenHBand="0" w:firstRowFirstColumn="0" w:firstRowLastColumn="0" w:lastRowFirstColumn="0" w:lastRowLastColumn="0"/>
            <w:tcW w:w="7513"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4ECDD18D" w14:textId="77777777" w:rsidR="004668EF" w:rsidRPr="00E260BC" w:rsidRDefault="004668EF">
            <w:pPr>
              <w:pStyle w:val="Tabletext"/>
              <w:widowControl/>
              <w:numPr>
                <w:ilvl w:val="0"/>
                <w:numId w:val="17"/>
              </w:numPr>
              <w:spacing w:before="120" w:after="120" w:line="312" w:lineRule="auto"/>
              <w:ind w:left="499" w:hanging="357"/>
            </w:pPr>
            <w:r w:rsidRPr="00E260BC">
              <w:t>Copy of Council Minutes recording the consideration of public submissions received.</w:t>
            </w:r>
          </w:p>
        </w:tc>
        <w:sdt>
          <w:sdtPr>
            <w:rPr>
              <w:sz w:val="26"/>
              <w:szCs w:val="26"/>
            </w:rPr>
            <w:id w:val="451912257"/>
            <w14:checkbox>
              <w14:checked w14:val="0"/>
              <w14:checkedState w14:val="2612" w14:font="MS Gothic"/>
              <w14:uncheckedState w14:val="2610" w14:font="MS Gothic"/>
            </w14:checkbox>
          </w:sdtPr>
          <w:sdtEndPr/>
          <w:sdtContent>
            <w:tc>
              <w:tcPr>
                <w:tcW w:w="1438"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FFFFFF" w:themeFill="background1"/>
                <w:vAlign w:val="center"/>
              </w:tcPr>
              <w:p w14:paraId="48ECE60A" w14:textId="77777777" w:rsidR="004668EF" w:rsidRPr="00E260BC" w:rsidRDefault="004668EF" w:rsidP="000E5506">
                <w:pPr>
                  <w:pStyle w:val="Tabletext"/>
                  <w:spacing w:before="120" w:after="120" w:line="312" w:lineRule="auto"/>
                  <w:jc w:val="center"/>
                  <w:cnfStyle w:val="000000100000" w:firstRow="0" w:lastRow="0" w:firstColumn="0" w:lastColumn="0" w:oddVBand="0" w:evenVBand="0" w:oddHBand="1" w:evenHBand="0" w:firstRowFirstColumn="0" w:firstRowLastColumn="0" w:lastRowFirstColumn="0" w:lastRowLastColumn="0"/>
                  <w:rPr>
                    <w:sz w:val="26"/>
                    <w:szCs w:val="26"/>
                  </w:rPr>
                </w:pPr>
                <w:r w:rsidRPr="00E260BC">
                  <w:rPr>
                    <w:rFonts w:ascii="MS Gothic" w:eastAsia="MS Gothic" w:hAnsi="MS Gothic" w:hint="eastAsia"/>
                    <w:sz w:val="26"/>
                    <w:szCs w:val="26"/>
                  </w:rPr>
                  <w:t>☐</w:t>
                </w:r>
              </w:p>
            </w:tc>
          </w:sdtContent>
        </w:sdt>
      </w:tr>
      <w:tr w:rsidR="004668EF" w:rsidRPr="00E260BC" w14:paraId="52257CCC" w14:textId="77777777" w:rsidTr="000E5506">
        <w:trPr>
          <w:cnfStyle w:val="000000010000" w:firstRow="0" w:lastRow="0" w:firstColumn="0" w:lastColumn="0" w:oddVBand="0" w:evenVBand="0" w:oddHBand="0" w:evenHBand="1" w:firstRowFirstColumn="0" w:firstRowLastColumn="0" w:lastRowFirstColumn="0" w:lastRowLastColumn="0"/>
          <w:trHeight w:hRule="exact" w:val="711"/>
        </w:trPr>
        <w:tc>
          <w:tcPr>
            <w:cnfStyle w:val="001000000000" w:firstRow="0" w:lastRow="0" w:firstColumn="1" w:lastColumn="0" w:oddVBand="0" w:evenVBand="0" w:oddHBand="0" w:evenHBand="0" w:firstRowFirstColumn="0" w:firstRowLastColumn="0" w:lastRowFirstColumn="0" w:lastRowLastColumn="0"/>
            <w:tcW w:w="7513"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51AD6663" w14:textId="77777777" w:rsidR="004668EF" w:rsidRPr="00E260BC" w:rsidRDefault="004668EF">
            <w:pPr>
              <w:pStyle w:val="Tabletext"/>
              <w:widowControl/>
              <w:numPr>
                <w:ilvl w:val="0"/>
                <w:numId w:val="17"/>
              </w:numPr>
              <w:spacing w:before="120" w:after="120" w:line="312" w:lineRule="auto"/>
              <w:ind w:left="499" w:hanging="357"/>
            </w:pPr>
            <w:r w:rsidRPr="00E260BC">
              <w:t>Copy of Council Minutes recording the assessment of options against the prescribed matters.</w:t>
            </w:r>
          </w:p>
        </w:tc>
        <w:sdt>
          <w:sdtPr>
            <w:rPr>
              <w:sz w:val="26"/>
              <w:szCs w:val="26"/>
            </w:rPr>
            <w:id w:val="-28489330"/>
            <w14:checkbox>
              <w14:checked w14:val="0"/>
              <w14:checkedState w14:val="2612" w14:font="MS Gothic"/>
              <w14:uncheckedState w14:val="2610" w14:font="MS Gothic"/>
            </w14:checkbox>
          </w:sdtPr>
          <w:sdtEndPr/>
          <w:sdtContent>
            <w:tc>
              <w:tcPr>
                <w:tcW w:w="1438"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FFFFFF" w:themeFill="background1"/>
                <w:vAlign w:val="center"/>
              </w:tcPr>
              <w:p w14:paraId="043DCE71" w14:textId="77777777" w:rsidR="004668EF" w:rsidRPr="00E260BC" w:rsidRDefault="004668EF" w:rsidP="000E5506">
                <w:pPr>
                  <w:pStyle w:val="Tabletext"/>
                  <w:spacing w:before="120" w:after="120" w:line="312" w:lineRule="auto"/>
                  <w:jc w:val="center"/>
                  <w:cnfStyle w:val="000000010000" w:firstRow="0" w:lastRow="0" w:firstColumn="0" w:lastColumn="0" w:oddVBand="0" w:evenVBand="0" w:oddHBand="0" w:evenHBand="1" w:firstRowFirstColumn="0" w:firstRowLastColumn="0" w:lastRowFirstColumn="0" w:lastRowLastColumn="0"/>
                  <w:rPr>
                    <w:sz w:val="26"/>
                    <w:szCs w:val="26"/>
                  </w:rPr>
                </w:pPr>
                <w:r w:rsidRPr="00E260BC">
                  <w:rPr>
                    <w:rFonts w:ascii="MS Gothic" w:eastAsia="MS Gothic" w:hAnsi="MS Gothic" w:hint="eastAsia"/>
                    <w:sz w:val="26"/>
                    <w:szCs w:val="26"/>
                  </w:rPr>
                  <w:t>☐</w:t>
                </w:r>
              </w:p>
            </w:tc>
          </w:sdtContent>
        </w:sdt>
      </w:tr>
      <w:tr w:rsidR="004668EF" w:rsidRPr="00E260BC" w14:paraId="1E54E9CD" w14:textId="77777777" w:rsidTr="000E5506">
        <w:trPr>
          <w:cnfStyle w:val="000000100000" w:firstRow="0" w:lastRow="0" w:firstColumn="0" w:lastColumn="0" w:oddVBand="0" w:evenVBand="0" w:oddHBand="1" w:evenHBand="0" w:firstRowFirstColumn="0" w:firstRowLastColumn="0" w:lastRowFirstColumn="0" w:lastRowLastColumn="0"/>
          <w:trHeight w:hRule="exact" w:val="770"/>
        </w:trPr>
        <w:tc>
          <w:tcPr>
            <w:cnfStyle w:val="001000000000" w:firstRow="0" w:lastRow="0" w:firstColumn="1" w:lastColumn="0" w:oddVBand="0" w:evenVBand="0" w:oddHBand="0" w:evenHBand="0" w:firstRowFirstColumn="0" w:firstRowLastColumn="0" w:lastRowFirstColumn="0" w:lastRowLastColumn="0"/>
            <w:tcW w:w="7513"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03317D59" w14:textId="77777777" w:rsidR="004668EF" w:rsidRPr="00E260BC" w:rsidRDefault="004668EF">
            <w:pPr>
              <w:pStyle w:val="Tabletext"/>
              <w:widowControl/>
              <w:numPr>
                <w:ilvl w:val="0"/>
                <w:numId w:val="17"/>
              </w:numPr>
              <w:spacing w:before="120" w:after="120" w:line="312" w:lineRule="auto"/>
              <w:ind w:left="499" w:hanging="357"/>
            </w:pPr>
            <w:r w:rsidRPr="00E260BC">
              <w:t>Copy of Council Minutes recording the final decision of Council (absolute majority required).</w:t>
            </w:r>
          </w:p>
        </w:tc>
        <w:sdt>
          <w:sdtPr>
            <w:rPr>
              <w:sz w:val="26"/>
              <w:szCs w:val="26"/>
            </w:rPr>
            <w:id w:val="855929509"/>
            <w14:checkbox>
              <w14:checked w14:val="0"/>
              <w14:checkedState w14:val="2612" w14:font="MS Gothic"/>
              <w14:uncheckedState w14:val="2610" w14:font="MS Gothic"/>
            </w14:checkbox>
          </w:sdtPr>
          <w:sdtEndPr/>
          <w:sdtContent>
            <w:tc>
              <w:tcPr>
                <w:tcW w:w="1438"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FFFFFF" w:themeFill="background1"/>
                <w:vAlign w:val="center"/>
              </w:tcPr>
              <w:p w14:paraId="1CA26DA4" w14:textId="77777777" w:rsidR="004668EF" w:rsidRPr="00E260BC" w:rsidRDefault="004668EF" w:rsidP="000E5506">
                <w:pPr>
                  <w:pStyle w:val="Tabletext"/>
                  <w:spacing w:before="120" w:after="120" w:line="312" w:lineRule="auto"/>
                  <w:jc w:val="center"/>
                  <w:cnfStyle w:val="000000100000" w:firstRow="0" w:lastRow="0" w:firstColumn="0" w:lastColumn="0" w:oddVBand="0" w:evenVBand="0" w:oddHBand="1" w:evenHBand="0" w:firstRowFirstColumn="0" w:firstRowLastColumn="0" w:lastRowFirstColumn="0" w:lastRowLastColumn="0"/>
                  <w:rPr>
                    <w:sz w:val="26"/>
                    <w:szCs w:val="26"/>
                  </w:rPr>
                </w:pPr>
                <w:r w:rsidRPr="00E260BC">
                  <w:rPr>
                    <w:rFonts w:ascii="MS Gothic" w:eastAsia="MS Gothic" w:hAnsi="MS Gothic" w:hint="eastAsia"/>
                    <w:sz w:val="26"/>
                    <w:szCs w:val="26"/>
                  </w:rPr>
                  <w:t>☐</w:t>
                </w:r>
              </w:p>
            </w:tc>
          </w:sdtContent>
        </w:sdt>
      </w:tr>
      <w:tr w:rsidR="004668EF" w:rsidRPr="00E260BC" w14:paraId="7B9C42AA" w14:textId="77777777" w:rsidTr="000E5506">
        <w:trPr>
          <w:cnfStyle w:val="000000010000" w:firstRow="0" w:lastRow="0" w:firstColumn="0" w:lastColumn="0" w:oddVBand="0" w:evenVBand="0" w:oddHBand="0" w:evenHBand="1" w:firstRowFirstColumn="0" w:firstRowLastColumn="0" w:lastRowFirstColumn="0" w:lastRowLastColumn="0"/>
          <w:trHeight w:hRule="exact" w:val="788"/>
        </w:trPr>
        <w:tc>
          <w:tcPr>
            <w:cnfStyle w:val="001000000000" w:firstRow="0" w:lastRow="0" w:firstColumn="1" w:lastColumn="0" w:oddVBand="0" w:evenVBand="0" w:oddHBand="0" w:evenHBand="0" w:firstRowFirstColumn="0" w:firstRowLastColumn="0" w:lastRowFirstColumn="0" w:lastRowLastColumn="0"/>
            <w:tcW w:w="7513"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3A9A10F3" w14:textId="77777777" w:rsidR="004668EF" w:rsidRPr="00E260BC" w:rsidRDefault="004668EF">
            <w:pPr>
              <w:pStyle w:val="Tabletext"/>
              <w:widowControl/>
              <w:numPr>
                <w:ilvl w:val="0"/>
                <w:numId w:val="17"/>
              </w:numPr>
              <w:spacing w:before="120" w:after="120" w:line="312" w:lineRule="auto"/>
              <w:ind w:left="499" w:hanging="357"/>
            </w:pPr>
            <w:r w:rsidRPr="00E260BC">
              <w:t>Copy of the newspaper advertisement as it appeared in the press</w:t>
            </w:r>
            <w:r>
              <w:t>, online or via social media</w:t>
            </w:r>
            <w:r w:rsidRPr="00E260BC">
              <w:t>.</w:t>
            </w:r>
          </w:p>
        </w:tc>
        <w:sdt>
          <w:sdtPr>
            <w:rPr>
              <w:sz w:val="26"/>
              <w:szCs w:val="26"/>
            </w:rPr>
            <w:id w:val="1798944176"/>
            <w14:checkbox>
              <w14:checked w14:val="0"/>
              <w14:checkedState w14:val="2612" w14:font="MS Gothic"/>
              <w14:uncheckedState w14:val="2610" w14:font="MS Gothic"/>
            </w14:checkbox>
          </w:sdtPr>
          <w:sdtEndPr/>
          <w:sdtContent>
            <w:tc>
              <w:tcPr>
                <w:tcW w:w="1438"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FFFFFF" w:themeFill="background1"/>
                <w:vAlign w:val="center"/>
              </w:tcPr>
              <w:p w14:paraId="43890BF3" w14:textId="77777777" w:rsidR="004668EF" w:rsidRPr="00E260BC" w:rsidRDefault="004668EF" w:rsidP="000E5506">
                <w:pPr>
                  <w:pStyle w:val="Tabletext"/>
                  <w:spacing w:before="120" w:after="120"/>
                  <w:jc w:val="center"/>
                  <w:cnfStyle w:val="000000010000" w:firstRow="0" w:lastRow="0" w:firstColumn="0" w:lastColumn="0" w:oddVBand="0" w:evenVBand="0" w:oddHBand="0" w:evenHBand="1" w:firstRowFirstColumn="0" w:firstRowLastColumn="0" w:lastRowFirstColumn="0" w:lastRowLastColumn="0"/>
                  <w:rPr>
                    <w:sz w:val="26"/>
                    <w:szCs w:val="26"/>
                  </w:rPr>
                </w:pPr>
                <w:r w:rsidRPr="00E260BC">
                  <w:rPr>
                    <w:rFonts w:ascii="MS Gothic" w:eastAsia="MS Gothic" w:hAnsi="MS Gothic" w:hint="eastAsia"/>
                    <w:sz w:val="26"/>
                    <w:szCs w:val="26"/>
                  </w:rPr>
                  <w:t>☐</w:t>
                </w:r>
              </w:p>
            </w:tc>
          </w:sdtContent>
        </w:sdt>
      </w:tr>
      <w:tr w:rsidR="004668EF" w:rsidRPr="00E260BC" w14:paraId="7A9A19F7" w14:textId="77777777" w:rsidTr="000E5506">
        <w:trPr>
          <w:cnfStyle w:val="000000100000" w:firstRow="0" w:lastRow="0" w:firstColumn="0" w:lastColumn="0" w:oddVBand="0" w:evenVBand="0" w:oddHBand="1" w:evenHBand="0" w:firstRowFirstColumn="0" w:firstRowLastColumn="0" w:lastRowFirstColumn="0" w:lastRowLastColumn="0"/>
          <w:trHeight w:hRule="exact" w:val="770"/>
        </w:trPr>
        <w:tc>
          <w:tcPr>
            <w:cnfStyle w:val="001000000000" w:firstRow="0" w:lastRow="0" w:firstColumn="1" w:lastColumn="0" w:oddVBand="0" w:evenVBand="0" w:oddHBand="0" w:evenHBand="0" w:firstRowFirstColumn="0" w:firstRowLastColumn="0" w:lastRowFirstColumn="0" w:lastRowLastColumn="0"/>
            <w:tcW w:w="7513"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34B66859" w14:textId="77777777" w:rsidR="004668EF" w:rsidRPr="00E260BC" w:rsidRDefault="004668EF">
            <w:pPr>
              <w:pStyle w:val="Tabletext"/>
              <w:widowControl/>
              <w:numPr>
                <w:ilvl w:val="0"/>
                <w:numId w:val="17"/>
              </w:numPr>
              <w:spacing w:before="120" w:after="120" w:line="312" w:lineRule="auto"/>
              <w:ind w:left="499" w:hanging="357"/>
            </w:pPr>
            <w:r w:rsidRPr="00E260BC">
              <w:t>Copy of the discussion or information paper and any other materials circulated to the community.</w:t>
            </w:r>
          </w:p>
        </w:tc>
        <w:sdt>
          <w:sdtPr>
            <w:rPr>
              <w:sz w:val="26"/>
              <w:szCs w:val="26"/>
            </w:rPr>
            <w:id w:val="-1989089630"/>
            <w14:checkbox>
              <w14:checked w14:val="0"/>
              <w14:checkedState w14:val="2612" w14:font="MS Gothic"/>
              <w14:uncheckedState w14:val="2610" w14:font="MS Gothic"/>
            </w14:checkbox>
          </w:sdtPr>
          <w:sdtEndPr/>
          <w:sdtContent>
            <w:tc>
              <w:tcPr>
                <w:tcW w:w="1438"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FFFFFF" w:themeFill="background1"/>
                <w:vAlign w:val="center"/>
              </w:tcPr>
              <w:p w14:paraId="54CDEA15" w14:textId="77777777" w:rsidR="004668EF" w:rsidRPr="00E260BC" w:rsidRDefault="004668EF" w:rsidP="000E5506">
                <w:pPr>
                  <w:pStyle w:val="Tabletext"/>
                  <w:spacing w:before="120" w:after="120" w:line="312" w:lineRule="auto"/>
                  <w:jc w:val="center"/>
                  <w:cnfStyle w:val="000000100000" w:firstRow="0" w:lastRow="0" w:firstColumn="0" w:lastColumn="0" w:oddVBand="0" w:evenVBand="0" w:oddHBand="1" w:evenHBand="0" w:firstRowFirstColumn="0" w:firstRowLastColumn="0" w:lastRowFirstColumn="0" w:lastRowLastColumn="0"/>
                  <w:rPr>
                    <w:sz w:val="26"/>
                    <w:szCs w:val="26"/>
                  </w:rPr>
                </w:pPr>
                <w:r w:rsidRPr="00E260BC">
                  <w:rPr>
                    <w:rFonts w:ascii="MS Gothic" w:eastAsia="MS Gothic" w:hAnsi="MS Gothic" w:hint="eastAsia"/>
                    <w:sz w:val="26"/>
                    <w:szCs w:val="26"/>
                  </w:rPr>
                  <w:t>☐</w:t>
                </w:r>
              </w:p>
            </w:tc>
          </w:sdtContent>
        </w:sdt>
      </w:tr>
      <w:tr w:rsidR="004668EF" w:rsidRPr="00E260BC" w14:paraId="18BA551F" w14:textId="77777777" w:rsidTr="000E5506">
        <w:trPr>
          <w:cnfStyle w:val="000000010000" w:firstRow="0" w:lastRow="0" w:firstColumn="0" w:lastColumn="0" w:oddVBand="0" w:evenVBand="0" w:oddHBand="0" w:evenHBand="1" w:firstRowFirstColumn="0" w:firstRowLastColumn="0" w:lastRowFirstColumn="0" w:lastRowLastColumn="0"/>
          <w:trHeight w:hRule="exact" w:val="533"/>
        </w:trPr>
        <w:tc>
          <w:tcPr>
            <w:cnfStyle w:val="001000000000" w:firstRow="0" w:lastRow="0" w:firstColumn="1" w:lastColumn="0" w:oddVBand="0" w:evenVBand="0" w:oddHBand="0" w:evenHBand="0" w:firstRowFirstColumn="0" w:firstRowLastColumn="0" w:lastRowFirstColumn="0" w:lastRowLastColumn="0"/>
            <w:tcW w:w="7513" w:type="dxa"/>
            <w:tcBorders>
              <w:top w:val="none" w:sz="0" w:space="0" w:color="auto"/>
              <w:left w:val="none" w:sz="0" w:space="0" w:color="auto"/>
              <w:bottom w:val="single" w:sz="4" w:space="0" w:color="auto"/>
              <w:right w:val="none" w:sz="0" w:space="0" w:color="auto"/>
              <w:tl2br w:val="none" w:sz="0" w:space="0" w:color="auto"/>
              <w:tr2bl w:val="none" w:sz="0" w:space="0" w:color="auto"/>
            </w:tcBorders>
            <w:shd w:val="clear" w:color="auto" w:fill="auto"/>
          </w:tcPr>
          <w:p w14:paraId="04E31FFB" w14:textId="77777777" w:rsidR="004668EF" w:rsidRPr="00E260BC" w:rsidRDefault="004668EF">
            <w:pPr>
              <w:pStyle w:val="Tabletext"/>
              <w:widowControl/>
              <w:numPr>
                <w:ilvl w:val="0"/>
                <w:numId w:val="17"/>
              </w:numPr>
              <w:spacing w:before="120" w:after="120" w:line="312" w:lineRule="auto"/>
              <w:ind w:left="499" w:hanging="357"/>
            </w:pPr>
            <w:r w:rsidRPr="00E260BC">
              <w:t>Copy of the officer’s report to Council.</w:t>
            </w:r>
          </w:p>
        </w:tc>
        <w:sdt>
          <w:sdtPr>
            <w:rPr>
              <w:sz w:val="26"/>
              <w:szCs w:val="26"/>
            </w:rPr>
            <w:id w:val="1063144348"/>
            <w14:checkbox>
              <w14:checked w14:val="0"/>
              <w14:checkedState w14:val="2612" w14:font="MS Gothic"/>
              <w14:uncheckedState w14:val="2610" w14:font="MS Gothic"/>
            </w14:checkbox>
          </w:sdtPr>
          <w:sdtEndPr/>
          <w:sdtContent>
            <w:tc>
              <w:tcPr>
                <w:tcW w:w="1438" w:type="dxa"/>
                <w:tcBorders>
                  <w:top w:val="none" w:sz="0" w:space="0" w:color="auto"/>
                  <w:left w:val="none" w:sz="0" w:space="0" w:color="auto"/>
                  <w:bottom w:val="single" w:sz="4" w:space="0" w:color="auto"/>
                  <w:right w:val="none" w:sz="0" w:space="0" w:color="auto"/>
                  <w:tl2br w:val="none" w:sz="0" w:space="0" w:color="auto"/>
                  <w:tr2bl w:val="none" w:sz="0" w:space="0" w:color="auto"/>
                </w:tcBorders>
                <w:shd w:val="clear" w:color="auto" w:fill="FFFFFF" w:themeFill="background1"/>
                <w:vAlign w:val="center"/>
              </w:tcPr>
              <w:p w14:paraId="184E8E6B" w14:textId="77777777" w:rsidR="004668EF" w:rsidRPr="00E260BC" w:rsidRDefault="004668EF" w:rsidP="000E5506">
                <w:pPr>
                  <w:pStyle w:val="Tabletext"/>
                  <w:spacing w:before="120" w:after="120"/>
                  <w:jc w:val="center"/>
                  <w:cnfStyle w:val="000000010000" w:firstRow="0" w:lastRow="0" w:firstColumn="0" w:lastColumn="0" w:oddVBand="0" w:evenVBand="0" w:oddHBand="0" w:evenHBand="1" w:firstRowFirstColumn="0" w:firstRowLastColumn="0" w:lastRowFirstColumn="0" w:lastRowLastColumn="0"/>
                  <w:rPr>
                    <w:sz w:val="26"/>
                    <w:szCs w:val="26"/>
                  </w:rPr>
                </w:pPr>
                <w:r>
                  <w:rPr>
                    <w:rFonts w:ascii="MS Gothic" w:eastAsia="MS Gothic" w:hAnsi="MS Gothic" w:hint="eastAsia"/>
                    <w:sz w:val="26"/>
                    <w:szCs w:val="26"/>
                  </w:rPr>
                  <w:t>☐</w:t>
                </w:r>
              </w:p>
            </w:tc>
          </w:sdtContent>
        </w:sdt>
      </w:tr>
      <w:tr w:rsidR="004668EF" w:rsidRPr="00CB6FD5" w14:paraId="6788F6D7" w14:textId="77777777" w:rsidTr="000E5506">
        <w:trPr>
          <w:cnfStyle w:val="000000100000" w:firstRow="0" w:lastRow="0" w:firstColumn="0" w:lastColumn="0" w:oddVBand="0" w:evenVBand="0" w:oddHBand="1" w:evenHBand="0" w:firstRowFirstColumn="0" w:firstRowLastColumn="0" w:lastRowFirstColumn="0" w:lastRowLastColumn="0"/>
          <w:trHeight w:hRule="exact" w:val="1153"/>
        </w:trPr>
        <w:tc>
          <w:tcPr>
            <w:cnfStyle w:val="001000000000" w:firstRow="0" w:lastRow="0" w:firstColumn="1" w:lastColumn="0" w:oddVBand="0" w:evenVBand="0" w:oddHBand="0" w:evenHBand="0" w:firstRowFirstColumn="0" w:firstRowLastColumn="0" w:lastRowFirstColumn="0" w:lastRowLastColumn="0"/>
            <w:tcW w:w="7513" w:type="dxa"/>
            <w:tcBorders>
              <w:top w:val="single" w:sz="4" w:space="0" w:color="auto"/>
              <w:left w:val="single" w:sz="4" w:space="0" w:color="auto"/>
              <w:bottom w:val="single" w:sz="4" w:space="0" w:color="auto"/>
              <w:right w:val="single" w:sz="4" w:space="0" w:color="auto"/>
            </w:tcBorders>
          </w:tcPr>
          <w:p w14:paraId="3F604D38" w14:textId="77777777" w:rsidR="004668EF" w:rsidRPr="00E260BC" w:rsidRDefault="004668EF">
            <w:pPr>
              <w:pStyle w:val="Tabletext"/>
              <w:widowControl/>
              <w:numPr>
                <w:ilvl w:val="0"/>
                <w:numId w:val="17"/>
              </w:numPr>
              <w:spacing w:before="120" w:after="120" w:line="312" w:lineRule="auto"/>
              <w:ind w:left="499" w:hanging="357"/>
            </w:pPr>
            <w:r w:rsidRPr="00E260BC">
              <w:t xml:space="preserve">A set of deposited plans clearly showing the current ward boundaries and any proposed changes. Ward boundaries need to follow cadastral boundaries. </w:t>
            </w:r>
            <w:r>
              <w:br/>
            </w:r>
          </w:p>
        </w:tc>
        <w:sdt>
          <w:sdtPr>
            <w:rPr>
              <w:sz w:val="26"/>
              <w:szCs w:val="26"/>
            </w:rPr>
            <w:id w:val="1060896062"/>
            <w14:checkbox>
              <w14:checked w14:val="0"/>
              <w14:checkedState w14:val="2612" w14:font="MS Gothic"/>
              <w14:uncheckedState w14:val="2610" w14:font="MS Gothic"/>
            </w14:checkbox>
          </w:sdtPr>
          <w:sdtEndPr/>
          <w:sdtContent>
            <w:tc>
              <w:tcPr>
                <w:tcW w:w="1438"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6C7F37B4" w14:textId="77777777" w:rsidR="004668EF" w:rsidRPr="00CB6FD5" w:rsidRDefault="004668EF" w:rsidP="000E5506">
                <w:pPr>
                  <w:pStyle w:val="Tabletext"/>
                  <w:widowControl/>
                  <w:spacing w:before="120" w:after="120" w:line="312" w:lineRule="auto"/>
                  <w:ind w:left="499"/>
                  <w:cnfStyle w:val="000000100000" w:firstRow="0" w:lastRow="0" w:firstColumn="0" w:lastColumn="0" w:oddVBand="0" w:evenVBand="0" w:oddHBand="1" w:evenHBand="0" w:firstRowFirstColumn="0" w:firstRowLastColumn="0" w:lastRowFirstColumn="0" w:lastRowLastColumn="0"/>
                </w:pPr>
                <w:r>
                  <w:rPr>
                    <w:rFonts w:ascii="MS Gothic" w:eastAsia="MS Gothic" w:hAnsi="MS Gothic" w:hint="eastAsia"/>
                    <w:sz w:val="26"/>
                    <w:szCs w:val="26"/>
                  </w:rPr>
                  <w:t>☐</w:t>
                </w:r>
              </w:p>
            </w:tc>
          </w:sdtContent>
        </w:sdt>
      </w:tr>
      <w:tr w:rsidR="004668EF" w:rsidRPr="00E260BC" w14:paraId="2AB2B411" w14:textId="77777777" w:rsidTr="000E5506">
        <w:trPr>
          <w:cnfStyle w:val="010000000000" w:firstRow="0" w:lastRow="1" w:firstColumn="0" w:lastColumn="0" w:oddVBand="0" w:evenVBand="0" w:oddHBand="0" w:evenHBand="0" w:firstRowFirstColumn="0" w:firstRowLastColumn="0" w:lastRowFirstColumn="0" w:lastRowLastColumn="0"/>
          <w:trHeight w:hRule="exact" w:val="2261"/>
        </w:trPr>
        <w:tc>
          <w:tcPr>
            <w:cnfStyle w:val="001000000000" w:firstRow="0" w:lastRow="0" w:firstColumn="1" w:lastColumn="0" w:oddVBand="0" w:evenVBand="0" w:oddHBand="0" w:evenHBand="0" w:firstRowFirstColumn="0" w:firstRowLastColumn="0" w:lastRowFirstColumn="0" w:lastRowLastColumn="0"/>
            <w:tcW w:w="7513" w:type="dxa"/>
            <w:tcBorders>
              <w:top w:val="single" w:sz="4" w:space="0" w:color="auto"/>
              <w:left w:val="none" w:sz="0" w:space="0" w:color="auto"/>
              <w:bottom w:val="none" w:sz="0" w:space="0" w:color="auto"/>
              <w:right w:val="none" w:sz="0" w:space="0" w:color="auto"/>
              <w:tl2br w:val="none" w:sz="0" w:space="0" w:color="auto"/>
              <w:tr2bl w:val="none" w:sz="0" w:space="0" w:color="auto"/>
            </w:tcBorders>
          </w:tcPr>
          <w:p w14:paraId="0C727917" w14:textId="77777777" w:rsidR="004668EF" w:rsidRPr="00966109" w:rsidRDefault="004668EF" w:rsidP="001E0754">
            <w:pPr>
              <w:pStyle w:val="Tabletext"/>
              <w:numPr>
                <w:ilvl w:val="0"/>
                <w:numId w:val="17"/>
              </w:numPr>
              <w:spacing w:line="312" w:lineRule="auto"/>
            </w:pPr>
            <w:r>
              <w:t>Please address your review report to</w:t>
            </w:r>
            <w:r>
              <w:br/>
              <w:t>The Chair</w:t>
            </w:r>
            <w:r>
              <w:br/>
              <w:t xml:space="preserve">Local Government Advisory Board </w:t>
            </w:r>
            <w:r>
              <w:br/>
            </w:r>
            <w:r w:rsidRPr="00966109">
              <w:t>Locked Bag 14, CLOISTERS SQUARE PERTH WA 6850</w:t>
            </w:r>
          </w:p>
          <w:p w14:paraId="1E9C18CF" w14:textId="77777777" w:rsidR="004668EF" w:rsidRPr="00E260BC" w:rsidRDefault="004668EF" w:rsidP="000E5506">
            <w:pPr>
              <w:pStyle w:val="Tabletext"/>
              <w:widowControl/>
              <w:spacing w:before="120" w:after="120" w:line="312" w:lineRule="auto"/>
              <w:ind w:left="499"/>
            </w:pPr>
            <w:r w:rsidRPr="00E260BC">
              <w:t>(</w:t>
            </w:r>
            <w:r>
              <w:t xml:space="preserve">Electronic submission by email is preferred to: </w:t>
            </w:r>
            <w:hyperlink r:id="rId21" w:history="1">
              <w:r w:rsidRPr="00117AEA">
                <w:rPr>
                  <w:rStyle w:val="Hyperlink"/>
                  <w:sz w:val="22"/>
                </w:rPr>
                <w:t>advisoryboard@lgirs.wa.gov.au</w:t>
              </w:r>
            </w:hyperlink>
            <w:r w:rsidRPr="00E260BC">
              <w:t xml:space="preserve">) </w:t>
            </w:r>
          </w:p>
        </w:tc>
        <w:sdt>
          <w:sdtPr>
            <w:rPr>
              <w:sz w:val="26"/>
              <w:szCs w:val="26"/>
            </w:rPr>
            <w:id w:val="-357585544"/>
            <w14:checkbox>
              <w14:checked w14:val="0"/>
              <w14:checkedState w14:val="2612" w14:font="MS Gothic"/>
              <w14:uncheckedState w14:val="2610" w14:font="MS Gothic"/>
            </w14:checkbox>
          </w:sdtPr>
          <w:sdtEndPr/>
          <w:sdtContent>
            <w:tc>
              <w:tcPr>
                <w:tcW w:w="1438" w:type="dxa"/>
                <w:tcBorders>
                  <w:top w:val="single" w:sz="4" w:space="0" w:color="auto"/>
                  <w:left w:val="none" w:sz="0" w:space="0" w:color="auto"/>
                  <w:bottom w:val="none" w:sz="0" w:space="0" w:color="auto"/>
                  <w:right w:val="none" w:sz="0" w:space="0" w:color="auto"/>
                  <w:tl2br w:val="none" w:sz="0" w:space="0" w:color="auto"/>
                  <w:tr2bl w:val="none" w:sz="0" w:space="0" w:color="auto"/>
                </w:tcBorders>
                <w:shd w:val="clear" w:color="auto" w:fill="FFFFFF" w:themeFill="background1"/>
                <w:vAlign w:val="center"/>
              </w:tcPr>
              <w:p w14:paraId="6570928A" w14:textId="77777777" w:rsidR="004668EF" w:rsidRPr="00E260BC" w:rsidRDefault="004668EF" w:rsidP="000E5506">
                <w:pPr>
                  <w:pStyle w:val="Tabletext"/>
                  <w:spacing w:before="120" w:after="120" w:line="312" w:lineRule="auto"/>
                  <w:jc w:val="center"/>
                  <w:cnfStyle w:val="010000000000" w:firstRow="0" w:lastRow="1" w:firstColumn="0" w:lastColumn="0" w:oddVBand="0" w:evenVBand="0" w:oddHBand="0" w:evenHBand="0" w:firstRowFirstColumn="0" w:firstRowLastColumn="0" w:lastRowFirstColumn="0" w:lastRowLastColumn="0"/>
                  <w:rPr>
                    <w:sz w:val="26"/>
                    <w:szCs w:val="26"/>
                  </w:rPr>
                </w:pPr>
                <w:r w:rsidRPr="00E260BC">
                  <w:rPr>
                    <w:rFonts w:ascii="MS Gothic" w:eastAsia="MS Gothic" w:hAnsi="MS Gothic" w:hint="eastAsia"/>
                    <w:sz w:val="26"/>
                    <w:szCs w:val="26"/>
                  </w:rPr>
                  <w:t>☐</w:t>
                </w:r>
              </w:p>
            </w:tc>
          </w:sdtContent>
        </w:sdt>
      </w:tr>
    </w:tbl>
    <w:p w14:paraId="1DBEE3D6" w14:textId="77777777" w:rsidR="000331E6" w:rsidRDefault="000331E6" w:rsidP="00B27A5E">
      <w:pPr>
        <w:pStyle w:val="ListNumber"/>
        <w:numPr>
          <w:ilvl w:val="0"/>
          <w:numId w:val="0"/>
        </w:numPr>
        <w:sectPr w:rsidR="000331E6" w:rsidSect="00146BE9">
          <w:pgSz w:w="11900" w:h="16840" w:code="9"/>
          <w:pgMar w:top="1985" w:right="1134" w:bottom="1134" w:left="1134" w:header="567" w:footer="145" w:gutter="0"/>
          <w:cols w:space="567"/>
          <w:docGrid w:linePitch="326"/>
        </w:sectPr>
      </w:pPr>
    </w:p>
    <w:p w14:paraId="4EEB79FB" w14:textId="77777777" w:rsidR="0009155B" w:rsidRPr="001E0754" w:rsidRDefault="0009155B" w:rsidP="008C1FBE">
      <w:pPr>
        <w:pStyle w:val="Heading1"/>
        <w:rPr>
          <w:sz w:val="42"/>
          <w:szCs w:val="42"/>
        </w:rPr>
      </w:pPr>
      <w:bookmarkStart w:id="55" w:name="_Toc167871787"/>
      <w:bookmarkStart w:id="56" w:name="_Toc232593775"/>
      <w:r w:rsidRPr="001E0754">
        <w:rPr>
          <w:sz w:val="42"/>
          <w:szCs w:val="42"/>
        </w:rPr>
        <w:lastRenderedPageBreak/>
        <w:t xml:space="preserve">How to Conduct a Review: </w:t>
      </w:r>
      <w:r w:rsidRPr="001E0754">
        <w:rPr>
          <w:sz w:val="42"/>
          <w:szCs w:val="42"/>
        </w:rPr>
        <w:br w:type="textWrapping" w:clear="all"/>
        <w:t>Local Governments without Wards</w:t>
      </w:r>
      <w:bookmarkEnd w:id="55"/>
      <w:bookmarkEnd w:id="56"/>
    </w:p>
    <w:p w14:paraId="3AB36DE5" w14:textId="71C4C7B3" w:rsidR="0009155B" w:rsidRPr="000B3A45" w:rsidRDefault="0009155B" w:rsidP="007861C2">
      <w:pPr>
        <w:pStyle w:val="AttachmentHeading"/>
        <w:numPr>
          <w:ilvl w:val="0"/>
          <w:numId w:val="18"/>
        </w:numPr>
      </w:pPr>
      <w:r w:rsidRPr="000B3A45">
        <w:t xml:space="preserve">What you </w:t>
      </w:r>
      <w:proofErr w:type="gramStart"/>
      <w:r w:rsidRPr="000B3A45">
        <w:t>have to</w:t>
      </w:r>
      <w:proofErr w:type="gramEnd"/>
      <w:r w:rsidRPr="000B3A45">
        <w:t xml:space="preserve"> do</w:t>
      </w:r>
    </w:p>
    <w:p w14:paraId="108BD09F" w14:textId="77777777" w:rsidR="0009155B" w:rsidRPr="00E260BC" w:rsidRDefault="0009155B" w:rsidP="0009155B">
      <w:pPr>
        <w:pStyle w:val="BodyText"/>
        <w:spacing w:before="120"/>
      </w:pPr>
      <w:r w:rsidRPr="00E260BC">
        <w:t xml:space="preserve">A local government without wards is not required to carry out regular reviews under the provisions of Schedule 2.2 of the </w:t>
      </w:r>
      <w:r w:rsidRPr="00E260BC">
        <w:rPr>
          <w:i/>
        </w:rPr>
        <w:t>Local Government Act 1995</w:t>
      </w:r>
      <w:r w:rsidRPr="00E260BC">
        <w:t xml:space="preserve"> (the Act). However, a local government without wards can undertake an assessment of the number of elected members and the no wards system to explore whether change is desirable. This section of the guide outlines a suggested process.</w:t>
      </w:r>
    </w:p>
    <w:p w14:paraId="5ECF22DA" w14:textId="77777777" w:rsidR="0009155B" w:rsidRPr="00E260BC" w:rsidRDefault="0009155B" w:rsidP="0009155B">
      <w:pPr>
        <w:pStyle w:val="BodyText"/>
        <w:spacing w:before="120"/>
      </w:pPr>
      <w:r w:rsidRPr="00E260BC">
        <w:t xml:space="preserve">A local government without wards may be required to carry out a review if it has received a valid submission from 250 </w:t>
      </w:r>
      <w:r>
        <w:t xml:space="preserve">people </w:t>
      </w:r>
      <w:r w:rsidRPr="00E260BC">
        <w:t>or 10% of the total number of affected electors who petition for a change to the representation system. A full review in accordance with Schedule 2.2 of the Act would be required in this instance.</w:t>
      </w:r>
    </w:p>
    <w:p w14:paraId="4B78DCC9" w14:textId="31B9C812" w:rsidR="0009155B" w:rsidRPr="00EF6454" w:rsidRDefault="0009155B" w:rsidP="007861C2">
      <w:pPr>
        <w:pStyle w:val="AttachmentHeading"/>
        <w:numPr>
          <w:ilvl w:val="0"/>
          <w:numId w:val="18"/>
        </w:numPr>
      </w:pPr>
      <w:r w:rsidRPr="00EF6454">
        <w:t>How to start</w:t>
      </w:r>
    </w:p>
    <w:p w14:paraId="76BAF1D1" w14:textId="77777777" w:rsidR="0009155B" w:rsidRPr="00E260BC" w:rsidRDefault="0009155B" w:rsidP="0009155B">
      <w:pPr>
        <w:pStyle w:val="BodyText"/>
        <w:spacing w:before="120"/>
      </w:pPr>
      <w:r w:rsidRPr="00E260BC">
        <w:t>The Council must resolve to undertake a review of its representation.</w:t>
      </w:r>
    </w:p>
    <w:p w14:paraId="7CDBE738" w14:textId="77777777" w:rsidR="0009155B" w:rsidRPr="00E260BC" w:rsidRDefault="0009155B" w:rsidP="0009155B">
      <w:pPr>
        <w:pStyle w:val="BodyText"/>
        <w:spacing w:before="120"/>
      </w:pPr>
      <w:r w:rsidRPr="00E260BC">
        <w:t xml:space="preserve">Once resolved by Council and before conducting the review, a local government is to give local public notice that a review is to be carried out. The purpose of the public notice is to inform the community that the Council intends to conduct a review – it should not try and “sell” a particular option. </w:t>
      </w:r>
    </w:p>
    <w:p w14:paraId="1B4238C5" w14:textId="77777777" w:rsidR="0009155B" w:rsidRPr="00E260BC" w:rsidRDefault="0009155B" w:rsidP="0009155B">
      <w:pPr>
        <w:pStyle w:val="BodyText"/>
        <w:spacing w:before="120"/>
      </w:pPr>
      <w:r w:rsidRPr="00E260BC">
        <w:t>The notice must also advise that submissions may be made to the local government six weeks from the date of the first notice (not including the day of the notice). The closing date for submissions should not be a weekend or public holiday.</w:t>
      </w:r>
    </w:p>
    <w:p w14:paraId="5688A6EC" w14:textId="77777777" w:rsidR="0009155B" w:rsidRPr="00E260BC" w:rsidRDefault="0009155B" w:rsidP="0009155B">
      <w:pPr>
        <w:pStyle w:val="BodyText"/>
        <w:spacing w:before="120"/>
      </w:pPr>
      <w:r w:rsidRPr="00E260BC">
        <w:t>Attachment 6 is an example of a newspaper advertisement.</w:t>
      </w:r>
    </w:p>
    <w:p w14:paraId="53787EE7" w14:textId="77777777" w:rsidR="0009155B" w:rsidRPr="00E260BC" w:rsidRDefault="0009155B" w:rsidP="0009155B">
      <w:pPr>
        <w:pStyle w:val="BodyText"/>
        <w:spacing w:before="120"/>
      </w:pPr>
      <w:r w:rsidRPr="00E260BC">
        <w:t>It is useful to develop a diverse range of alternatives to the current situation so that all options can be considered. While the Council may have a preferred position, the public notice must not limit the possible responses and suggestions from the community.</w:t>
      </w:r>
    </w:p>
    <w:p w14:paraId="50A95595" w14:textId="77777777" w:rsidR="0009155B" w:rsidRPr="00E260BC" w:rsidRDefault="0009155B" w:rsidP="0009155B">
      <w:pPr>
        <w:pStyle w:val="BodyText"/>
        <w:spacing w:before="120"/>
      </w:pPr>
      <w:r w:rsidRPr="00E260BC">
        <w:t>In addition to giving public notice, local governments may undertake other initiatives to promote community discussion including public and/or ward meetings, media articles and interviews, sending information to non-resident electors, ratepayers or progress associations and distributing information to all households.</w:t>
      </w:r>
    </w:p>
    <w:p w14:paraId="0B452407" w14:textId="77777777" w:rsidR="0009155B" w:rsidRPr="00E260BC" w:rsidRDefault="0009155B" w:rsidP="0009155B">
      <w:pPr>
        <w:pStyle w:val="BodyText"/>
        <w:spacing w:before="120"/>
      </w:pPr>
      <w:r w:rsidRPr="00E260BC">
        <w:t xml:space="preserve">A discussion or information paper can be prepared to outline the various </w:t>
      </w:r>
      <w:proofErr w:type="gramStart"/>
      <w:r w:rsidRPr="00E260BC">
        <w:t>options</w:t>
      </w:r>
      <w:proofErr w:type="gramEnd"/>
      <w:r w:rsidRPr="00E260BC">
        <w:t xml:space="preserve"> and the availability and location of this discussion paper can be included in the public notice. </w:t>
      </w:r>
    </w:p>
    <w:p w14:paraId="7FAE1AC0" w14:textId="77777777" w:rsidR="007E2D1C" w:rsidRDefault="0009155B" w:rsidP="0009155B">
      <w:pPr>
        <w:pStyle w:val="BodyText"/>
        <w:spacing w:before="120"/>
        <w:sectPr w:rsidR="007E2D1C" w:rsidSect="00146BE9">
          <w:pgSz w:w="11900" w:h="16840" w:code="9"/>
          <w:pgMar w:top="1985" w:right="1134" w:bottom="1134" w:left="1134" w:header="567" w:footer="145" w:gutter="0"/>
          <w:cols w:space="567"/>
          <w:docGrid w:linePitch="326"/>
        </w:sectPr>
      </w:pPr>
      <w:r w:rsidRPr="00E260BC">
        <w:t>Attachment 7 is an example of a discussion paper.</w:t>
      </w:r>
    </w:p>
    <w:p w14:paraId="18054B72" w14:textId="7C60A3F7" w:rsidR="00397157" w:rsidRPr="00A53987" w:rsidRDefault="00397157" w:rsidP="007861C2">
      <w:pPr>
        <w:pStyle w:val="AttachmentHeading"/>
        <w:numPr>
          <w:ilvl w:val="0"/>
          <w:numId w:val="18"/>
        </w:numPr>
      </w:pPr>
      <w:r w:rsidRPr="00A53987">
        <w:lastRenderedPageBreak/>
        <w:t>What to consider</w:t>
      </w:r>
    </w:p>
    <w:p w14:paraId="1E2C1694" w14:textId="77777777" w:rsidR="00397157" w:rsidRPr="00E260BC" w:rsidRDefault="00397157" w:rsidP="00397157">
      <w:pPr>
        <w:pStyle w:val="BodyText"/>
        <w:spacing w:before="120"/>
      </w:pPr>
      <w:r w:rsidRPr="00E260BC">
        <w:t>The local government must consider all submissions it receives and record them in the minutes of its meeting along with any other community input received from other initiatives (public meetings etc.).</w:t>
      </w:r>
    </w:p>
    <w:p w14:paraId="1C6AEE28" w14:textId="77777777" w:rsidR="00397157" w:rsidRPr="00E260BC" w:rsidRDefault="00397157" w:rsidP="00397157">
      <w:pPr>
        <w:pStyle w:val="BodyText"/>
        <w:spacing w:before="120"/>
      </w:pPr>
      <w:r w:rsidRPr="00E260BC">
        <w:t>The Council is not required to consider any other factors though it may choose to evaluate for example, the advantages and disadvantages of a reduction in the number of elected members, and the advantages and disadvantages of a no ward system.</w:t>
      </w:r>
    </w:p>
    <w:p w14:paraId="4D3F2575" w14:textId="77777777" w:rsidR="00397157" w:rsidRPr="00E260BC" w:rsidRDefault="00397157" w:rsidP="00397157">
      <w:pPr>
        <w:pStyle w:val="BodyText"/>
        <w:spacing w:before="120"/>
      </w:pPr>
      <w:r w:rsidRPr="00E260BC">
        <w:t>Attachment 8 is an example of an assessment of options.</w:t>
      </w:r>
    </w:p>
    <w:p w14:paraId="0A8CEACD" w14:textId="071038AB" w:rsidR="00397157" w:rsidRPr="00A53987" w:rsidRDefault="00397157" w:rsidP="007861C2">
      <w:pPr>
        <w:pStyle w:val="AttachmentHeading"/>
        <w:numPr>
          <w:ilvl w:val="0"/>
          <w:numId w:val="18"/>
        </w:numPr>
      </w:pPr>
      <w:r w:rsidRPr="00A53987">
        <w:t>Reaching a decision</w:t>
      </w:r>
    </w:p>
    <w:p w14:paraId="5B186029" w14:textId="77777777" w:rsidR="00397157" w:rsidRPr="00E260BC" w:rsidRDefault="00397157" w:rsidP="00397157">
      <w:pPr>
        <w:pStyle w:val="BodyText"/>
        <w:spacing w:before="120"/>
      </w:pPr>
      <w:r w:rsidRPr="00E260BC">
        <w:t>The reasons why a particular option has been chosen as the best one for the district needs to be evident following the consideration of submissions, any other community input and the assessment of any other matters.</w:t>
      </w:r>
    </w:p>
    <w:p w14:paraId="512DECBF" w14:textId="77777777" w:rsidR="00397157" w:rsidRPr="00E260BC" w:rsidRDefault="00397157" w:rsidP="00397157">
      <w:pPr>
        <w:pStyle w:val="BodyText"/>
        <w:spacing w:before="120"/>
      </w:pPr>
      <w:r w:rsidRPr="00E260BC">
        <w:t xml:space="preserve">If the Council proposes to maintain the status quo, then reasons for this </w:t>
      </w:r>
      <w:r w:rsidRPr="00E260BC">
        <w:rPr>
          <w:b/>
          <w:bCs/>
          <w:color w:val="262626" w:themeColor="text1" w:themeTint="D9"/>
        </w:rPr>
        <w:t>must</w:t>
      </w:r>
      <w:r w:rsidRPr="00E260BC">
        <w:rPr>
          <w:b/>
          <w:bCs/>
        </w:rPr>
        <w:t xml:space="preserve"> </w:t>
      </w:r>
      <w:r w:rsidRPr="00E260BC">
        <w:t>be included in the resolution.</w:t>
      </w:r>
    </w:p>
    <w:p w14:paraId="69E02BC8" w14:textId="77777777" w:rsidR="00397157" w:rsidRPr="00E260BC" w:rsidRDefault="00397157" w:rsidP="00397157">
      <w:pPr>
        <w:pStyle w:val="BodyText"/>
        <w:spacing w:before="120"/>
      </w:pPr>
      <w:r w:rsidRPr="00E260BC">
        <w:t xml:space="preserve">If the Council decides to make a change, then the resolution of the Council must propose the making of orders under various sections of the Act. </w:t>
      </w:r>
    </w:p>
    <w:p w14:paraId="57FC9409" w14:textId="77777777" w:rsidR="00397157" w:rsidRPr="00E260BC" w:rsidRDefault="00397157" w:rsidP="00397157">
      <w:pPr>
        <w:pStyle w:val="BodyText"/>
        <w:spacing w:before="120"/>
      </w:pPr>
      <w:r w:rsidRPr="00E260BC">
        <w:t>Attachment 8 gives examples of recommendations.</w:t>
      </w:r>
    </w:p>
    <w:p w14:paraId="0FC80B31" w14:textId="77777777" w:rsidR="00397157" w:rsidRPr="00E260BC" w:rsidRDefault="00397157" w:rsidP="00397157">
      <w:pPr>
        <w:pStyle w:val="BodyText"/>
        <w:spacing w:before="120"/>
      </w:pPr>
      <w:r w:rsidRPr="00E260BC">
        <w:t>In some cases, a local government determines that no change is required at the current time and identifies that other factors within the community may impact on future representation (for example, housing development, increasing or declining populations, new industries, closure of mining operations, or extension of freeways and railway networks). It would be appropriate for a local government to resolve to undertake another review of its system of representation at a specified future time.</w:t>
      </w:r>
    </w:p>
    <w:p w14:paraId="08621C30" w14:textId="4C47CD40" w:rsidR="00397157" w:rsidRPr="00A53987" w:rsidRDefault="00397157" w:rsidP="007861C2">
      <w:pPr>
        <w:pStyle w:val="AttachmentHeading"/>
        <w:numPr>
          <w:ilvl w:val="0"/>
          <w:numId w:val="18"/>
        </w:numPr>
      </w:pPr>
      <w:r w:rsidRPr="00A53987">
        <w:t>The impact of change</w:t>
      </w:r>
    </w:p>
    <w:p w14:paraId="36E0188F" w14:textId="77777777" w:rsidR="00397157" w:rsidRPr="00E260BC" w:rsidRDefault="00397157" w:rsidP="00397157">
      <w:pPr>
        <w:pStyle w:val="BodyText"/>
        <w:spacing w:before="120"/>
      </w:pPr>
      <w:r w:rsidRPr="00E260BC">
        <w:t xml:space="preserve">Once a decision is made the local government may consider the impact of implementing any change at the next ordinary elections. The Board has developed a policy that outlines how various changes impact on the offices of councillor and how change can be implemented.  </w:t>
      </w:r>
    </w:p>
    <w:p w14:paraId="7999E24A" w14:textId="77777777" w:rsidR="00397157" w:rsidRDefault="00397157" w:rsidP="0009155B">
      <w:pPr>
        <w:pStyle w:val="BodyText"/>
        <w:spacing w:before="120"/>
        <w:sectPr w:rsidR="00397157" w:rsidSect="00146BE9">
          <w:pgSz w:w="11900" w:h="16840" w:code="9"/>
          <w:pgMar w:top="1985" w:right="1134" w:bottom="1134" w:left="1134" w:header="567" w:footer="145" w:gutter="0"/>
          <w:cols w:space="567"/>
          <w:docGrid w:linePitch="326"/>
        </w:sectPr>
      </w:pPr>
      <w:r w:rsidRPr="00E260BC">
        <w:t xml:space="preserve">A copy of this policy is included in this </w:t>
      </w:r>
      <w:r w:rsidRPr="00E260BC">
        <w:rPr>
          <w:shd w:val="clear" w:color="auto" w:fill="FFFFFF" w:themeFill="background1"/>
        </w:rPr>
        <w:t>package (see page</w:t>
      </w:r>
      <w:r w:rsidRPr="00E260BC">
        <w:t xml:space="preserve"> 53).</w:t>
      </w:r>
    </w:p>
    <w:p w14:paraId="19C7C322" w14:textId="4D266565" w:rsidR="00B877D3" w:rsidRPr="00A53987" w:rsidRDefault="00B877D3" w:rsidP="007861C2">
      <w:pPr>
        <w:pStyle w:val="AttachmentHeading"/>
        <w:numPr>
          <w:ilvl w:val="0"/>
          <w:numId w:val="18"/>
        </w:numPr>
      </w:pPr>
      <w:r w:rsidRPr="00A53987">
        <w:lastRenderedPageBreak/>
        <w:t>Reporting to the Local Government Advisory Board</w:t>
      </w:r>
    </w:p>
    <w:p w14:paraId="1F95BCC1" w14:textId="77777777" w:rsidR="00B877D3" w:rsidRPr="00E260BC" w:rsidRDefault="00B877D3" w:rsidP="00B877D3">
      <w:pPr>
        <w:pStyle w:val="BodyText"/>
        <w:spacing w:before="120"/>
      </w:pPr>
      <w:r w:rsidRPr="00E260BC">
        <w:t xml:space="preserve">The local government must provide the Local Government Advisory Board with a written report of the </w:t>
      </w:r>
      <w:r>
        <w:t>proposal</w:t>
      </w:r>
      <w:r w:rsidRPr="00E260BC">
        <w:t xml:space="preserve"> once it has been completed. If a local government expects changes to be in place in time for an ordinary election, it must submit its report to the Board no later than </w:t>
      </w:r>
      <w:r w:rsidRPr="00E260BC">
        <w:rPr>
          <w:b/>
        </w:rPr>
        <w:t>31</w:t>
      </w:r>
      <w:r w:rsidRPr="00E260BC">
        <w:rPr>
          <w:b/>
          <w:bCs/>
          <w:color w:val="262626" w:themeColor="text1" w:themeTint="D9"/>
        </w:rPr>
        <w:t xml:space="preserve"> January</w:t>
      </w:r>
      <w:r>
        <w:rPr>
          <w:b/>
          <w:bCs/>
          <w:color w:val="262626" w:themeColor="text1" w:themeTint="D9"/>
        </w:rPr>
        <w:t xml:space="preserve"> </w:t>
      </w:r>
      <w:r w:rsidRPr="00E260BC">
        <w:t>in the year of an ordinary election</w:t>
      </w:r>
      <w:r>
        <w:t xml:space="preserve"> (preferably earlier)</w:t>
      </w:r>
      <w:r w:rsidRPr="00E260BC">
        <w:t>. This will allow sufficient time for any changes to be considered and processed for the beginning of the election cycle.</w:t>
      </w:r>
    </w:p>
    <w:p w14:paraId="4E7703F1" w14:textId="77777777" w:rsidR="00B877D3" w:rsidRPr="00E260BC" w:rsidRDefault="00B877D3" w:rsidP="00B877D3">
      <w:pPr>
        <w:pStyle w:val="BodyText"/>
        <w:spacing w:before="120"/>
      </w:pPr>
      <w:r w:rsidRPr="00E260BC">
        <w:t xml:space="preserve">The report must outline the process and outcome of the review and include any recommendations for change. The officer’s report to the Council forms the basis of this report.  </w:t>
      </w:r>
    </w:p>
    <w:p w14:paraId="46DF077F" w14:textId="77777777" w:rsidR="00B877D3" w:rsidRPr="00E260BC" w:rsidRDefault="00B877D3" w:rsidP="00B877D3">
      <w:pPr>
        <w:spacing w:before="120"/>
        <w:rPr>
          <w:rFonts w:cs="Arial"/>
        </w:rPr>
      </w:pPr>
      <w:r w:rsidRPr="00E260BC">
        <w:rPr>
          <w:rFonts w:cs="Arial"/>
        </w:rPr>
        <w:t xml:space="preserve">Should the review result in a council recommendation to reinstate a ward structure, a copy of an appropriate deposited plan clearly showing the proposed new ward boundaries must be included with the report. Electronic copies of </w:t>
      </w:r>
      <w:r>
        <w:rPr>
          <w:rFonts w:cs="Arial"/>
        </w:rPr>
        <w:t xml:space="preserve">completed reports and associated </w:t>
      </w:r>
      <w:r w:rsidRPr="00E260BC">
        <w:rPr>
          <w:rFonts w:cs="Arial"/>
        </w:rPr>
        <w:t xml:space="preserve">maps can be sent to </w:t>
      </w:r>
      <w:hyperlink r:id="rId22" w:history="1">
        <w:r w:rsidRPr="003B701F">
          <w:rPr>
            <w:rStyle w:val="Hyperlink"/>
            <w:rFonts w:cs="Arial"/>
          </w:rPr>
          <w:t>advisoryboard@lgirs.wa.gov.au</w:t>
        </w:r>
      </w:hyperlink>
      <w:r w:rsidRPr="00E260BC">
        <w:rPr>
          <w:rFonts w:cs="Arial"/>
        </w:rPr>
        <w:t>. The</w:t>
      </w:r>
      <w:r>
        <w:rPr>
          <w:rFonts w:cs="Arial"/>
        </w:rPr>
        <w:t xml:space="preserve"> maps </w:t>
      </w:r>
      <w:r w:rsidRPr="00E260BC">
        <w:rPr>
          <w:rFonts w:cs="Arial"/>
        </w:rPr>
        <w:t xml:space="preserve">are </w:t>
      </w:r>
      <w:r>
        <w:rPr>
          <w:rFonts w:cs="Arial"/>
        </w:rPr>
        <w:t xml:space="preserve">ultimately </w:t>
      </w:r>
      <w:r w:rsidRPr="00E260BC">
        <w:rPr>
          <w:rFonts w:cs="Arial"/>
        </w:rPr>
        <w:t>required by Landgate to assist in the preparation of deposited plans for the proposed new ward boundaries.</w:t>
      </w:r>
    </w:p>
    <w:p w14:paraId="752F6FE5" w14:textId="77777777" w:rsidR="00B877D3" w:rsidRPr="00E260BC" w:rsidRDefault="00B877D3" w:rsidP="00B877D3">
      <w:pPr>
        <w:pStyle w:val="BodyText"/>
        <w:spacing w:before="120"/>
      </w:pPr>
      <w:r w:rsidRPr="00E260BC">
        <w:t>Attachment 9 is an example officer’s report and Attachment 10 provides a checklist of what to provide to the Board.</w:t>
      </w:r>
    </w:p>
    <w:p w14:paraId="37E49F73" w14:textId="77777777" w:rsidR="00B877D3" w:rsidRPr="00E260BC" w:rsidRDefault="00B877D3" w:rsidP="00B877D3">
      <w:pPr>
        <w:pStyle w:val="BodyText"/>
        <w:spacing w:before="120"/>
      </w:pPr>
      <w:r w:rsidRPr="00E260BC">
        <w:t xml:space="preserve">The Board considers all reports submitted by local governments and assesses them against the requirements of the Act. If the Board determines that the </w:t>
      </w:r>
      <w:r>
        <w:t>proposal</w:t>
      </w:r>
      <w:r w:rsidRPr="00E260BC">
        <w:t xml:space="preserve"> (or part of) does not meet the requirements of the Act, then the local government may be requested to undertake another </w:t>
      </w:r>
      <w:r>
        <w:t>review</w:t>
      </w:r>
      <w:r w:rsidRPr="00E260BC">
        <w:t xml:space="preserve"> that does meet the requirements.</w:t>
      </w:r>
    </w:p>
    <w:p w14:paraId="58C5D0F9" w14:textId="77777777" w:rsidR="00B877D3" w:rsidRPr="00E260BC" w:rsidRDefault="00B877D3" w:rsidP="00B877D3">
      <w:pPr>
        <w:pStyle w:val="BodyText"/>
        <w:spacing w:before="120"/>
      </w:pPr>
      <w:r w:rsidRPr="00E260BC">
        <w:t>The Board will consider all recommendations for change submitted as part of the review. The Board will then make recommendations to the Minister for Local Government (the Minister) who may accept or reject the Board’s recommendations.</w:t>
      </w:r>
    </w:p>
    <w:p w14:paraId="37EEC443" w14:textId="2A11CCE6" w:rsidR="00B877D3" w:rsidRPr="00A53987" w:rsidRDefault="00B877D3" w:rsidP="007861C2">
      <w:pPr>
        <w:pStyle w:val="AttachmentHeading"/>
        <w:numPr>
          <w:ilvl w:val="0"/>
          <w:numId w:val="18"/>
        </w:numPr>
      </w:pPr>
      <w:r w:rsidRPr="00A53987">
        <w:t>Implementing changes</w:t>
      </w:r>
    </w:p>
    <w:p w14:paraId="03DC9343" w14:textId="77777777" w:rsidR="00B877D3" w:rsidRDefault="00B877D3" w:rsidP="0009155B">
      <w:pPr>
        <w:pStyle w:val="BodyText"/>
        <w:spacing w:before="120"/>
        <w:sectPr w:rsidR="00B877D3" w:rsidSect="00146BE9">
          <w:pgSz w:w="11900" w:h="16840" w:code="9"/>
          <w:pgMar w:top="1985" w:right="1134" w:bottom="1134" w:left="1134" w:header="567" w:footer="145" w:gutter="0"/>
          <w:cols w:space="567"/>
          <w:docGrid w:linePitch="326"/>
        </w:sectPr>
      </w:pPr>
      <w:r w:rsidRPr="00E260BC">
        <w:t>If the Minister accepts the Board’s recommendations, there may be some time before the changes can be implemented. Changes to wards and representation are subject to a Governor’s order which is then then published in the Government Gazette. The order will include the date of implementation of changes which may be the date of Gazettal (changes to representation only) or the next ordinary elections day.</w:t>
      </w:r>
    </w:p>
    <w:p w14:paraId="2BDA231E" w14:textId="4846649E" w:rsidR="00954FCC" w:rsidRPr="00B71D86" w:rsidRDefault="00A715D9" w:rsidP="00A715D9">
      <w:pPr>
        <w:pStyle w:val="Heading2"/>
        <w:spacing w:before="120" w:after="120"/>
        <w:rPr>
          <w:szCs w:val="30"/>
        </w:rPr>
      </w:pPr>
      <w:bookmarkStart w:id="57" w:name="_Toc374008373"/>
      <w:bookmarkStart w:id="58" w:name="_Toc167871788"/>
      <w:bookmarkStart w:id="59" w:name="_Toc232593776"/>
      <w:r w:rsidRPr="00B71D86">
        <w:rPr>
          <w:szCs w:val="30"/>
        </w:rPr>
        <w:lastRenderedPageBreak/>
        <w:t>A</w:t>
      </w:r>
      <w:r w:rsidR="00954FCC" w:rsidRPr="00B71D86">
        <w:rPr>
          <w:szCs w:val="30"/>
        </w:rPr>
        <w:t>ttachment 6: Example Newspaper Advertisement</w:t>
      </w:r>
      <w:bookmarkEnd w:id="57"/>
      <w:bookmarkEnd w:id="58"/>
      <w:bookmarkEnd w:id="59"/>
    </w:p>
    <w:p w14:paraId="6A81F057" w14:textId="77777777" w:rsidR="00954FCC" w:rsidRPr="00E260BC" w:rsidRDefault="00954FCC" w:rsidP="00954FCC">
      <w:pPr>
        <w:pStyle w:val="BodyText"/>
      </w:pPr>
      <w:r w:rsidRPr="00E260BC">
        <w:t>The following pro forma can be used as a guide for the design of advertisements for giving local public notice of a review.</w:t>
      </w:r>
    </w:p>
    <w:p w14:paraId="15EE2D86" w14:textId="77777777" w:rsidR="00954FCC" w:rsidRPr="00E260BC" w:rsidRDefault="00954FCC" w:rsidP="00954FCC">
      <w:pPr>
        <w:pStyle w:val="BodyText"/>
      </w:pPr>
      <w:r w:rsidRPr="00E260BC">
        <w:t xml:space="preserve">See Clause 7 of Schedule 2.2 of the </w:t>
      </w:r>
      <w:r w:rsidRPr="00E260BC">
        <w:rPr>
          <w:i/>
        </w:rPr>
        <w:t>Local Government Act 1995</w:t>
      </w:r>
      <w:r w:rsidRPr="00E260BC">
        <w:t xml:space="preserve"> for the requirements of advertising a review.</w:t>
      </w:r>
    </w:p>
    <w:p w14:paraId="6D552114" w14:textId="77777777" w:rsidR="00954FCC" w:rsidRPr="00E260BC" w:rsidRDefault="00954FCC" w:rsidP="00954FCC">
      <w:pPr>
        <w:spacing w:after="0" w:line="244" w:lineRule="auto"/>
        <w:ind w:right="-52"/>
        <w:rPr>
          <w:rFonts w:cs="Arial"/>
        </w:rPr>
      </w:pPr>
      <w:r w:rsidRPr="00E260BC">
        <w:rPr>
          <w:rFonts w:cs="Arial"/>
          <w:b/>
          <w:bCs/>
          <w:noProof/>
          <w:lang w:eastAsia="en-AU"/>
        </w:rPr>
        <mc:AlternateContent>
          <mc:Choice Requires="wps">
            <w:drawing>
              <wp:inline distT="0" distB="0" distL="0" distR="0" wp14:anchorId="1DB7B377" wp14:editId="2B6CB120">
                <wp:extent cx="5695950" cy="5670550"/>
                <wp:effectExtent l="9525" t="9525" r="9525" b="6350"/>
                <wp:docPr id="1" name="Rectangle 2"/>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695950" cy="5670550"/>
                        </a:xfrm>
                        <a:prstGeom prst="rect">
                          <a:avLst/>
                        </a:prstGeom>
                        <a:solidFill>
                          <a:srgbClr val="FFFFFF"/>
                        </a:solidFill>
                        <a:ln w="9525">
                          <a:solidFill>
                            <a:srgbClr val="000000"/>
                          </a:solidFill>
                          <a:miter lim="800000"/>
                          <a:headEnd/>
                          <a:tailEnd/>
                        </a:ln>
                      </wps:spPr>
                      <wps:txbx>
                        <w:txbxContent>
                          <w:p w14:paraId="2283569D" w14:textId="77777777" w:rsidR="00954FCC" w:rsidRPr="000365D3" w:rsidRDefault="00954FCC" w:rsidP="00954FCC">
                            <w:pPr>
                              <w:pStyle w:val="BodyText"/>
                              <w:rPr>
                                <w:b/>
                                <w:sz w:val="30"/>
                                <w:szCs w:val="30"/>
                              </w:rPr>
                            </w:pPr>
                            <w:r w:rsidRPr="000365D3">
                              <w:rPr>
                                <w:b/>
                                <w:sz w:val="30"/>
                                <w:szCs w:val="30"/>
                              </w:rPr>
                              <w:t>Shire of Bottlebrush</w:t>
                            </w:r>
                          </w:p>
                          <w:p w14:paraId="239E8E8B" w14:textId="77777777" w:rsidR="00954FCC" w:rsidRPr="00A715D9" w:rsidRDefault="00954FCC" w:rsidP="007861C2">
                            <w:pPr>
                              <w:pStyle w:val="AttachmentHeading"/>
                            </w:pPr>
                            <w:r w:rsidRPr="00A715D9">
                              <w:t>Review of System of Representation</w:t>
                            </w:r>
                          </w:p>
                          <w:p w14:paraId="14CF253E" w14:textId="77777777" w:rsidR="00954FCC" w:rsidRPr="00FC526B" w:rsidRDefault="00954FCC" w:rsidP="00954FCC">
                            <w:pPr>
                              <w:pStyle w:val="BodyText"/>
                            </w:pPr>
                            <w:r w:rsidRPr="00FC526B">
                              <w:t xml:space="preserve">The Shire of Bottlebrush is conducting a review of its </w:t>
                            </w:r>
                            <w:r>
                              <w:t>system of</w:t>
                            </w:r>
                            <w:r w:rsidRPr="00FC526B">
                              <w:t xml:space="preserve"> representation and invites public participation in the review.</w:t>
                            </w:r>
                          </w:p>
                          <w:p w14:paraId="69D47E95" w14:textId="77777777" w:rsidR="00954FCC" w:rsidRPr="004172F6" w:rsidRDefault="00954FCC" w:rsidP="00954FCC">
                            <w:pPr>
                              <w:spacing w:before="240" w:after="240"/>
                              <w:rPr>
                                <w:spacing w:val="2"/>
                              </w:rPr>
                            </w:pPr>
                            <w:r w:rsidRPr="004172F6">
                              <w:rPr>
                                <w:spacing w:val="2"/>
                              </w:rPr>
                              <w:t>The number of elected members and the no ward structure will be assessed though this does not limit the matters that members of the community can raise in relation to the system of representation in the Shire.</w:t>
                            </w:r>
                          </w:p>
                          <w:p w14:paraId="180909C6" w14:textId="77777777" w:rsidR="00954FCC" w:rsidRPr="004172F6" w:rsidRDefault="00954FCC" w:rsidP="00954FCC">
                            <w:pPr>
                              <w:spacing w:before="240" w:after="240"/>
                              <w:rPr>
                                <w:spacing w:val="2"/>
                              </w:rPr>
                            </w:pPr>
                            <w:r w:rsidRPr="004172F6">
                              <w:rPr>
                                <w:spacing w:val="2"/>
                              </w:rPr>
                              <w:t>This assessment will take into account th</w:t>
                            </w:r>
                            <w:r>
                              <w:rPr>
                                <w:spacing w:val="2"/>
                              </w:rPr>
                              <w:t xml:space="preserve">e views of the community and </w:t>
                            </w:r>
                            <w:r w:rsidRPr="004172F6">
                              <w:rPr>
                                <w:spacing w:val="2"/>
                              </w:rPr>
                              <w:t xml:space="preserve">outline any other matters that may </w:t>
                            </w:r>
                            <w:r>
                              <w:rPr>
                                <w:spacing w:val="2"/>
                              </w:rPr>
                              <w:t>be considered.</w:t>
                            </w:r>
                          </w:p>
                          <w:p w14:paraId="2DC8BD22" w14:textId="77777777" w:rsidR="00954FCC" w:rsidRPr="004172F6" w:rsidRDefault="00954FCC" w:rsidP="00954FCC">
                            <w:pPr>
                              <w:spacing w:before="240" w:after="240"/>
                              <w:rPr>
                                <w:spacing w:val="2"/>
                              </w:rPr>
                            </w:pPr>
                            <w:r>
                              <w:rPr>
                                <w:bCs/>
                                <w:spacing w:val="2"/>
                              </w:rPr>
                              <w:t>(*</w:t>
                            </w:r>
                            <w:r w:rsidRPr="004172F6">
                              <w:rPr>
                                <w:spacing w:val="2"/>
                              </w:rPr>
                              <w:t>An information sheet/discussion paper is available outlining the current situation.</w:t>
                            </w:r>
                            <w:r w:rsidRPr="008547BA">
                              <w:rPr>
                                <w:bCs/>
                                <w:spacing w:val="2"/>
                              </w:rPr>
                              <w:t>)</w:t>
                            </w:r>
                          </w:p>
                          <w:p w14:paraId="090C90C7" w14:textId="77777777" w:rsidR="00954FCC" w:rsidRPr="004172F6" w:rsidRDefault="00954FCC" w:rsidP="00954FCC">
                            <w:pPr>
                              <w:spacing w:before="240" w:after="240"/>
                              <w:rPr>
                                <w:spacing w:val="2"/>
                              </w:rPr>
                            </w:pPr>
                            <w:r w:rsidRPr="004172F6">
                              <w:rPr>
                                <w:spacing w:val="2"/>
                              </w:rPr>
                              <w:t>Public submissi</w:t>
                            </w:r>
                            <w:r>
                              <w:rPr>
                                <w:spacing w:val="2"/>
                              </w:rPr>
                              <w:t>ons</w:t>
                            </w:r>
                            <w:r w:rsidRPr="004172F6">
                              <w:rPr>
                                <w:spacing w:val="2"/>
                              </w:rPr>
                              <w:t xml:space="preserve"> are invited and mus</w:t>
                            </w:r>
                            <w:r>
                              <w:rPr>
                                <w:spacing w:val="2"/>
                              </w:rPr>
                              <w:t>t</w:t>
                            </w:r>
                            <w:r w:rsidRPr="004172F6">
                              <w:rPr>
                                <w:spacing w:val="2"/>
                              </w:rPr>
                              <w:t xml:space="preserve"> be submitt</w:t>
                            </w:r>
                            <w:r>
                              <w:rPr>
                                <w:spacing w:val="2"/>
                              </w:rPr>
                              <w:t>ed</w:t>
                            </w:r>
                            <w:r w:rsidRPr="004172F6">
                              <w:rPr>
                                <w:spacing w:val="2"/>
                              </w:rPr>
                              <w:t xml:space="preserve"> to the Shire of</w:t>
                            </w:r>
                            <w:r>
                              <w:rPr>
                                <w:spacing w:val="2"/>
                              </w:rPr>
                              <w:t xml:space="preserve"> </w:t>
                            </w:r>
                            <w:r w:rsidRPr="004172F6">
                              <w:rPr>
                                <w:spacing w:val="2"/>
                              </w:rPr>
                              <w:t>Bottlebrush at:</w:t>
                            </w:r>
                          </w:p>
                          <w:p w14:paraId="421AEA73" w14:textId="77777777" w:rsidR="00954FCC" w:rsidRPr="00FC526B" w:rsidRDefault="00954FCC" w:rsidP="00954FCC">
                            <w:pPr>
                              <w:rPr>
                                <w:rFonts w:cs="Arial"/>
                              </w:rPr>
                            </w:pPr>
                            <w:r w:rsidRPr="00FC526B">
                              <w:rPr>
                                <w:rFonts w:cs="Arial"/>
                              </w:rPr>
                              <w:t>3 Read Road</w:t>
                            </w:r>
                            <w:r>
                              <w:rPr>
                                <w:rFonts w:cs="Arial"/>
                              </w:rPr>
                              <w:t xml:space="preserve">, </w:t>
                            </w:r>
                            <w:r w:rsidRPr="00FC526B">
                              <w:rPr>
                                <w:rFonts w:cs="Arial"/>
                              </w:rPr>
                              <w:t>B</w:t>
                            </w:r>
                            <w:r>
                              <w:rPr>
                                <w:rFonts w:cs="Arial"/>
                              </w:rPr>
                              <w:t>OTTLEBRUSH</w:t>
                            </w:r>
                            <w:r w:rsidRPr="00FC526B">
                              <w:rPr>
                                <w:rFonts w:cs="Arial"/>
                              </w:rPr>
                              <w:t xml:space="preserve"> WA</w:t>
                            </w:r>
                          </w:p>
                          <w:p w14:paraId="1DA1148C" w14:textId="77777777" w:rsidR="00954FCC" w:rsidRPr="00FC526B" w:rsidRDefault="00954FCC" w:rsidP="00954FCC">
                            <w:pPr>
                              <w:rPr>
                                <w:rFonts w:cs="Arial"/>
                              </w:rPr>
                            </w:pPr>
                            <w:r w:rsidRPr="00FC526B">
                              <w:rPr>
                                <w:rFonts w:cs="Arial"/>
                              </w:rPr>
                              <w:t>Fax: (08) [Insert fax number]</w:t>
                            </w:r>
                          </w:p>
                          <w:p w14:paraId="479DFF5F" w14:textId="77777777" w:rsidR="00954FCC" w:rsidRPr="00FC526B" w:rsidRDefault="00954FCC" w:rsidP="00954FCC">
                            <w:pPr>
                              <w:rPr>
                                <w:rFonts w:cs="Arial"/>
                              </w:rPr>
                            </w:pPr>
                            <w:r w:rsidRPr="00FC526B">
                              <w:rPr>
                                <w:rFonts w:cs="Arial"/>
                              </w:rPr>
                              <w:t>Email: Bottlebrush@[insert address]</w:t>
                            </w:r>
                          </w:p>
                          <w:p w14:paraId="135AC86A" w14:textId="77777777" w:rsidR="00954FCC" w:rsidRPr="00FC526B" w:rsidRDefault="00954FCC" w:rsidP="00954FCC">
                            <w:pPr>
                              <w:pStyle w:val="BodyText"/>
                            </w:pPr>
                            <w:r w:rsidRPr="00FC526B">
                              <w:t xml:space="preserve">By [a date not less than 6 weeks after the notice is first given] </w:t>
                            </w:r>
                          </w:p>
                          <w:p w14:paraId="1CC74960" w14:textId="77777777" w:rsidR="00954FCC" w:rsidRPr="00FC526B" w:rsidRDefault="00954FCC" w:rsidP="00954FCC">
                            <w:pPr>
                              <w:pStyle w:val="BodyText"/>
                            </w:pPr>
                            <w:r w:rsidRPr="00FC526B">
                              <w:t xml:space="preserve">For further information </w:t>
                            </w:r>
                            <w:r>
                              <w:t xml:space="preserve">(and </w:t>
                            </w:r>
                            <w:r w:rsidRPr="00FC526B">
                              <w:t>a copy of the information sheet</w:t>
                            </w:r>
                            <w:r>
                              <w:t>/</w:t>
                            </w:r>
                            <w:r w:rsidRPr="00FC526B">
                              <w:t xml:space="preserve">discussion paper) </w:t>
                            </w:r>
                            <w:r>
                              <w:t xml:space="preserve">please </w:t>
                            </w:r>
                            <w:r w:rsidRPr="00FC526B">
                              <w:t xml:space="preserve">contact Ms </w:t>
                            </w:r>
                            <w:r>
                              <w:t xml:space="preserve">Kylie </w:t>
                            </w:r>
                            <w:r w:rsidRPr="00FC526B">
                              <w:t xml:space="preserve">Jones at the Shire of Bottlebrush on [insert phone number] </w:t>
                            </w:r>
                          </w:p>
                        </w:txbxContent>
                      </wps:txbx>
                      <wps:bodyPr rot="0" vert="horz" wrap="square" lIns="91440" tIns="45720" rIns="91440" bIns="45720" anchor="t" anchorCtr="0" upright="1">
                        <a:noAutofit/>
                      </wps:bodyPr>
                    </wps:wsp>
                  </a:graphicData>
                </a:graphic>
              </wp:inline>
            </w:drawing>
          </mc:Choice>
          <mc:Fallback>
            <w:pict>
              <v:rect w14:anchorId="1DB7B377" id="Rectangle 2" o:spid="_x0000_s1026" style="width:448.5pt;height:446.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eaVREAIAACIEAAAOAAAAZHJzL2Uyb0RvYy54bWysU9tu2zAMfR+wfxD0vtgJ4rQx4hRFugwD&#10;ugvQ7QMUWY6FyaJGKbGzrx8lp2l2eRqmB4EUqUPykFzdDZ1hR4Veg634dJJzpqyEWtt9xb9+2b65&#10;5cwHYWthwKqKn5Tnd+vXr1a9K9UMWjC1QkYg1pe9q3gbgiuzzMtWdcJPwClLxgawE4FU3Gc1ip7Q&#10;O5PN8nyR9YC1Q5DKe3p9GI18nfCbRsnwqWm8CsxUnHIL6cZ07+KdrVei3KNwrZbnNMQ/ZNEJbSno&#10;BepBBMEOqP+A6rRE8NCEiYQug6bRUqUaqJpp/ls1T61wKtVC5Hh3ocn/P1j58fjkPmNM3btHkN88&#10;s7Bphd2re0ToWyVqCjeNRGW98+XlQ1Q8fWW7/gPU1FpxCJA4GBrsIiBVx4ZE9elCtRoCk/RYLJbF&#10;sqCOSLIVi5u8ICXGEOXzd4c+vFPQsShUHKmXCV4cH30YXZ9dUvpgdL3VxiQF97uNQXYU1PdtOmd0&#10;f+1mLOsrvixmRUL+xeavIfJ0/gbR6UADbHRX8duLkygjb29tncYrCG1Gmaoz9kxk5C6OqS/DsBvI&#10;MYo7qE9EKcI4qLRYJLSAPzjraUgr7r8fBCrOzHtLbVlO5/M41UmZFzczUvDasru2CCsJquKBs1Hc&#10;hHETDg71vqVI00SDhXtqZaMTyS9ZnfOmQUxtOi9NnPRrPXm9rPb6JwAAAP//AwBQSwMEFAAGAAgA&#10;AAAhAIQKzbbaAAAABQEAAA8AAABkcnMvZG93bnJldi54bWxMj0FPwzAMhe9I/IfISNxYyiaNrTSd&#10;EGhIHLfuws1tTFtonKpJt8Kvn8cFLpafnvX8vWwzuU4daQitZwP3swQUceVty7WBQ7G9W4EKEdli&#10;55kMfFOATX59lWFq/Yl3dNzHWkkIhxQNNDH2qdahashhmPmeWLwPPziMIoda2wFPEu46PU+SpXbY&#10;snxosKfnhqqv/egMlO38gD+74jVx6+0ivk3F5/j+YsztzfT0CCrSFP+O4YIv6JALU+lHtkF1BqRI&#10;/J3irdYPIsvLskhA55n+T5+fAQAA//8DAFBLAQItABQABgAIAAAAIQC2gziS/gAAAOEBAAATAAAA&#10;AAAAAAAAAAAAAAAAAABbQ29udGVudF9UeXBlc10ueG1sUEsBAi0AFAAGAAgAAAAhADj9If/WAAAA&#10;lAEAAAsAAAAAAAAAAAAAAAAALwEAAF9yZWxzLy5yZWxzUEsBAi0AFAAGAAgAAAAhABV5pVEQAgAA&#10;IgQAAA4AAAAAAAAAAAAAAAAALgIAAGRycy9lMm9Eb2MueG1sUEsBAi0AFAAGAAgAAAAhAIQKzbba&#10;AAAABQEAAA8AAAAAAAAAAAAAAAAAagQAAGRycy9kb3ducmV2LnhtbFBLBQYAAAAABAAEAPMAAABx&#10;BQAAAAA=&#10;">
                <v:textbox>
                  <w:txbxContent>
                    <w:p w14:paraId="2283569D" w14:textId="77777777" w:rsidR="00954FCC" w:rsidRPr="000365D3" w:rsidRDefault="00954FCC" w:rsidP="00954FCC">
                      <w:pPr>
                        <w:pStyle w:val="BodyText"/>
                        <w:rPr>
                          <w:b/>
                          <w:sz w:val="30"/>
                          <w:szCs w:val="30"/>
                        </w:rPr>
                      </w:pPr>
                      <w:r w:rsidRPr="000365D3">
                        <w:rPr>
                          <w:b/>
                          <w:sz w:val="30"/>
                          <w:szCs w:val="30"/>
                        </w:rPr>
                        <w:t>Shire of Bottlebrush</w:t>
                      </w:r>
                    </w:p>
                    <w:p w14:paraId="239E8E8B" w14:textId="77777777" w:rsidR="00954FCC" w:rsidRPr="00A715D9" w:rsidRDefault="00954FCC" w:rsidP="007861C2">
                      <w:pPr>
                        <w:pStyle w:val="AttachmentHeading"/>
                      </w:pPr>
                      <w:r w:rsidRPr="00A715D9">
                        <w:t>Review of System of Representation</w:t>
                      </w:r>
                    </w:p>
                    <w:p w14:paraId="14CF253E" w14:textId="77777777" w:rsidR="00954FCC" w:rsidRPr="00FC526B" w:rsidRDefault="00954FCC" w:rsidP="00954FCC">
                      <w:pPr>
                        <w:pStyle w:val="BodyText"/>
                      </w:pPr>
                      <w:r w:rsidRPr="00FC526B">
                        <w:t xml:space="preserve">The Shire of Bottlebrush is conducting a review of its </w:t>
                      </w:r>
                      <w:r>
                        <w:t>system of</w:t>
                      </w:r>
                      <w:r w:rsidRPr="00FC526B">
                        <w:t xml:space="preserve"> representation and invites public participation in the review.</w:t>
                      </w:r>
                    </w:p>
                    <w:p w14:paraId="69D47E95" w14:textId="77777777" w:rsidR="00954FCC" w:rsidRPr="004172F6" w:rsidRDefault="00954FCC" w:rsidP="00954FCC">
                      <w:pPr>
                        <w:spacing w:before="240" w:after="240"/>
                        <w:rPr>
                          <w:spacing w:val="2"/>
                        </w:rPr>
                      </w:pPr>
                      <w:r w:rsidRPr="004172F6">
                        <w:rPr>
                          <w:spacing w:val="2"/>
                        </w:rPr>
                        <w:t>The number of elected members and the no ward structure will be assessed though this does not limit the matters that members of the community can raise in relation to the system of representation in the Shire.</w:t>
                      </w:r>
                    </w:p>
                    <w:p w14:paraId="180909C6" w14:textId="77777777" w:rsidR="00954FCC" w:rsidRPr="004172F6" w:rsidRDefault="00954FCC" w:rsidP="00954FCC">
                      <w:pPr>
                        <w:spacing w:before="240" w:after="240"/>
                        <w:rPr>
                          <w:spacing w:val="2"/>
                        </w:rPr>
                      </w:pPr>
                      <w:r w:rsidRPr="004172F6">
                        <w:rPr>
                          <w:spacing w:val="2"/>
                        </w:rPr>
                        <w:t>This assessment will take into account th</w:t>
                      </w:r>
                      <w:r>
                        <w:rPr>
                          <w:spacing w:val="2"/>
                        </w:rPr>
                        <w:t xml:space="preserve">e views of the community and </w:t>
                      </w:r>
                      <w:r w:rsidRPr="004172F6">
                        <w:rPr>
                          <w:spacing w:val="2"/>
                        </w:rPr>
                        <w:t xml:space="preserve">outline any other matters that may </w:t>
                      </w:r>
                      <w:r>
                        <w:rPr>
                          <w:spacing w:val="2"/>
                        </w:rPr>
                        <w:t>be considered.</w:t>
                      </w:r>
                    </w:p>
                    <w:p w14:paraId="2DC8BD22" w14:textId="77777777" w:rsidR="00954FCC" w:rsidRPr="004172F6" w:rsidRDefault="00954FCC" w:rsidP="00954FCC">
                      <w:pPr>
                        <w:spacing w:before="240" w:after="240"/>
                        <w:rPr>
                          <w:spacing w:val="2"/>
                        </w:rPr>
                      </w:pPr>
                      <w:r>
                        <w:rPr>
                          <w:bCs/>
                          <w:spacing w:val="2"/>
                        </w:rPr>
                        <w:t>(*</w:t>
                      </w:r>
                      <w:r w:rsidRPr="004172F6">
                        <w:rPr>
                          <w:spacing w:val="2"/>
                        </w:rPr>
                        <w:t>An information sheet/discussion paper is available outlining the current situation.</w:t>
                      </w:r>
                      <w:r w:rsidRPr="008547BA">
                        <w:rPr>
                          <w:bCs/>
                          <w:spacing w:val="2"/>
                        </w:rPr>
                        <w:t>)</w:t>
                      </w:r>
                    </w:p>
                    <w:p w14:paraId="090C90C7" w14:textId="77777777" w:rsidR="00954FCC" w:rsidRPr="004172F6" w:rsidRDefault="00954FCC" w:rsidP="00954FCC">
                      <w:pPr>
                        <w:spacing w:before="240" w:after="240"/>
                        <w:rPr>
                          <w:spacing w:val="2"/>
                        </w:rPr>
                      </w:pPr>
                      <w:r w:rsidRPr="004172F6">
                        <w:rPr>
                          <w:spacing w:val="2"/>
                        </w:rPr>
                        <w:t>Public submissi</w:t>
                      </w:r>
                      <w:r>
                        <w:rPr>
                          <w:spacing w:val="2"/>
                        </w:rPr>
                        <w:t>ons</w:t>
                      </w:r>
                      <w:r w:rsidRPr="004172F6">
                        <w:rPr>
                          <w:spacing w:val="2"/>
                        </w:rPr>
                        <w:t xml:space="preserve"> are invited and mus</w:t>
                      </w:r>
                      <w:r>
                        <w:rPr>
                          <w:spacing w:val="2"/>
                        </w:rPr>
                        <w:t>t</w:t>
                      </w:r>
                      <w:r w:rsidRPr="004172F6">
                        <w:rPr>
                          <w:spacing w:val="2"/>
                        </w:rPr>
                        <w:t xml:space="preserve"> be submitt</w:t>
                      </w:r>
                      <w:r>
                        <w:rPr>
                          <w:spacing w:val="2"/>
                        </w:rPr>
                        <w:t>ed</w:t>
                      </w:r>
                      <w:r w:rsidRPr="004172F6">
                        <w:rPr>
                          <w:spacing w:val="2"/>
                        </w:rPr>
                        <w:t xml:space="preserve"> to the Shire of</w:t>
                      </w:r>
                      <w:r>
                        <w:rPr>
                          <w:spacing w:val="2"/>
                        </w:rPr>
                        <w:t xml:space="preserve"> </w:t>
                      </w:r>
                      <w:r w:rsidRPr="004172F6">
                        <w:rPr>
                          <w:spacing w:val="2"/>
                        </w:rPr>
                        <w:t>Bottlebrush at:</w:t>
                      </w:r>
                    </w:p>
                    <w:p w14:paraId="421AEA73" w14:textId="77777777" w:rsidR="00954FCC" w:rsidRPr="00FC526B" w:rsidRDefault="00954FCC" w:rsidP="00954FCC">
                      <w:pPr>
                        <w:rPr>
                          <w:rFonts w:cs="Arial"/>
                        </w:rPr>
                      </w:pPr>
                      <w:r w:rsidRPr="00FC526B">
                        <w:rPr>
                          <w:rFonts w:cs="Arial"/>
                        </w:rPr>
                        <w:t>3 Read Road</w:t>
                      </w:r>
                      <w:r>
                        <w:rPr>
                          <w:rFonts w:cs="Arial"/>
                        </w:rPr>
                        <w:t xml:space="preserve">, </w:t>
                      </w:r>
                      <w:r w:rsidRPr="00FC526B">
                        <w:rPr>
                          <w:rFonts w:cs="Arial"/>
                        </w:rPr>
                        <w:t>B</w:t>
                      </w:r>
                      <w:r>
                        <w:rPr>
                          <w:rFonts w:cs="Arial"/>
                        </w:rPr>
                        <w:t>OTTLEBRUSH</w:t>
                      </w:r>
                      <w:r w:rsidRPr="00FC526B">
                        <w:rPr>
                          <w:rFonts w:cs="Arial"/>
                        </w:rPr>
                        <w:t xml:space="preserve"> WA</w:t>
                      </w:r>
                    </w:p>
                    <w:p w14:paraId="1DA1148C" w14:textId="77777777" w:rsidR="00954FCC" w:rsidRPr="00FC526B" w:rsidRDefault="00954FCC" w:rsidP="00954FCC">
                      <w:pPr>
                        <w:rPr>
                          <w:rFonts w:cs="Arial"/>
                        </w:rPr>
                      </w:pPr>
                      <w:r w:rsidRPr="00FC526B">
                        <w:rPr>
                          <w:rFonts w:cs="Arial"/>
                        </w:rPr>
                        <w:t>Fax: (08) [Insert fax number]</w:t>
                      </w:r>
                    </w:p>
                    <w:p w14:paraId="479DFF5F" w14:textId="77777777" w:rsidR="00954FCC" w:rsidRPr="00FC526B" w:rsidRDefault="00954FCC" w:rsidP="00954FCC">
                      <w:pPr>
                        <w:rPr>
                          <w:rFonts w:cs="Arial"/>
                        </w:rPr>
                      </w:pPr>
                      <w:r w:rsidRPr="00FC526B">
                        <w:rPr>
                          <w:rFonts w:cs="Arial"/>
                        </w:rPr>
                        <w:t>Email: Bottlebrush@[insert address]</w:t>
                      </w:r>
                    </w:p>
                    <w:p w14:paraId="135AC86A" w14:textId="77777777" w:rsidR="00954FCC" w:rsidRPr="00FC526B" w:rsidRDefault="00954FCC" w:rsidP="00954FCC">
                      <w:pPr>
                        <w:pStyle w:val="BodyText"/>
                      </w:pPr>
                      <w:r w:rsidRPr="00FC526B">
                        <w:t xml:space="preserve">By [a date not less than 6 weeks after the notice is first given] </w:t>
                      </w:r>
                    </w:p>
                    <w:p w14:paraId="1CC74960" w14:textId="77777777" w:rsidR="00954FCC" w:rsidRPr="00FC526B" w:rsidRDefault="00954FCC" w:rsidP="00954FCC">
                      <w:pPr>
                        <w:pStyle w:val="BodyText"/>
                      </w:pPr>
                      <w:r w:rsidRPr="00FC526B">
                        <w:t xml:space="preserve">For further information </w:t>
                      </w:r>
                      <w:r>
                        <w:t xml:space="preserve">(and </w:t>
                      </w:r>
                      <w:r w:rsidRPr="00FC526B">
                        <w:t>a copy of the information sheet</w:t>
                      </w:r>
                      <w:r>
                        <w:t>/</w:t>
                      </w:r>
                      <w:r w:rsidRPr="00FC526B">
                        <w:t xml:space="preserve">discussion paper) </w:t>
                      </w:r>
                      <w:r>
                        <w:t xml:space="preserve">please </w:t>
                      </w:r>
                      <w:r w:rsidRPr="00FC526B">
                        <w:t xml:space="preserve">contact Ms </w:t>
                      </w:r>
                      <w:r>
                        <w:t xml:space="preserve">Kylie </w:t>
                      </w:r>
                      <w:r w:rsidRPr="00FC526B">
                        <w:t xml:space="preserve">Jones at the Shire of Bottlebrush on [insert phone number] </w:t>
                      </w:r>
                    </w:p>
                  </w:txbxContent>
                </v:textbox>
                <w10:anchorlock/>
              </v:rect>
            </w:pict>
          </mc:Fallback>
        </mc:AlternateContent>
      </w:r>
    </w:p>
    <w:p w14:paraId="5EF0334C" w14:textId="77777777" w:rsidR="00A715D9" w:rsidRDefault="00954FCC" w:rsidP="00954FCC">
      <w:pPr>
        <w:pStyle w:val="BodyText"/>
        <w:sectPr w:rsidR="00A715D9" w:rsidSect="00146BE9">
          <w:pgSz w:w="11900" w:h="16840" w:code="9"/>
          <w:pgMar w:top="1985" w:right="1134" w:bottom="1134" w:left="1134" w:header="567" w:footer="145" w:gutter="0"/>
          <w:cols w:space="567"/>
          <w:docGrid w:linePitch="326"/>
        </w:sectPr>
      </w:pPr>
      <w:r w:rsidRPr="00E260BC">
        <w:rPr>
          <w:bCs/>
        </w:rPr>
        <w:t xml:space="preserve">* </w:t>
      </w:r>
      <w:r w:rsidRPr="00E260BC">
        <w:t>It is recommended that local governments provide an information sheet outlining the current situation or a discussion paper that includes the current situation and provides several alternatives that might be considered.</w:t>
      </w:r>
    </w:p>
    <w:p w14:paraId="59E0A31C" w14:textId="77777777" w:rsidR="009E4DBE" w:rsidRPr="00654C7B" w:rsidRDefault="009E4DBE" w:rsidP="009802FA">
      <w:pPr>
        <w:pStyle w:val="Heading2"/>
        <w:spacing w:before="120" w:after="120"/>
        <w:rPr>
          <w:sz w:val="28"/>
          <w:szCs w:val="28"/>
        </w:rPr>
      </w:pPr>
      <w:bookmarkStart w:id="60" w:name="_Toc374008374"/>
      <w:bookmarkStart w:id="61" w:name="_Toc167871789"/>
      <w:bookmarkStart w:id="62" w:name="_Toc232593777"/>
      <w:r w:rsidRPr="00654C7B">
        <w:rPr>
          <w:sz w:val="28"/>
          <w:szCs w:val="28"/>
        </w:rPr>
        <w:lastRenderedPageBreak/>
        <w:t>Attachment 7: Example Discussion Paper</w:t>
      </w:r>
      <w:bookmarkEnd w:id="60"/>
      <w:bookmarkEnd w:id="61"/>
      <w:bookmarkEnd w:id="62"/>
    </w:p>
    <w:p w14:paraId="19DE5692" w14:textId="77777777" w:rsidR="009E4DBE" w:rsidRPr="002975B4" w:rsidRDefault="009E4DBE" w:rsidP="009E4DBE">
      <w:r w:rsidRPr="002975B4">
        <w:t>The following example can be used as a guide for a discussion paper to inform the community and to stimulate discussion about representation.</w:t>
      </w:r>
    </w:p>
    <w:p w14:paraId="01ABDA03" w14:textId="77777777" w:rsidR="009E4DBE" w:rsidRPr="00E260BC" w:rsidRDefault="009E4DBE" w:rsidP="007942AF">
      <w:pPr>
        <w:pStyle w:val="Heading3-Attachment"/>
      </w:pPr>
      <w:bookmarkStart w:id="63" w:name="_Toc167871790"/>
      <w:bookmarkStart w:id="64" w:name="_Toc232593778"/>
      <w:r w:rsidRPr="000365D3">
        <w:rPr>
          <w:color w:val="auto"/>
        </w:rPr>
        <w:t xml:space="preserve">Shire of Bottlebrush Review of Representation </w:t>
      </w:r>
      <w:r w:rsidRPr="00E260BC">
        <w:br/>
      </w:r>
      <w:r w:rsidRPr="00CF7D4E">
        <w:rPr>
          <w:rStyle w:val="AttachmentHeadingChar"/>
          <w:b/>
          <w:bCs/>
          <w:sz w:val="24"/>
          <w:szCs w:val="24"/>
        </w:rPr>
        <w:t>Discussion Paper</w:t>
      </w:r>
      <w:bookmarkEnd w:id="63"/>
      <w:bookmarkEnd w:id="64"/>
    </w:p>
    <w:p w14:paraId="38D756B1" w14:textId="77777777" w:rsidR="009E4DBE" w:rsidRPr="00172B2B" w:rsidRDefault="009E4DBE" w:rsidP="007861C2">
      <w:pPr>
        <w:pStyle w:val="AttachmentHeading"/>
      </w:pPr>
      <w:bookmarkStart w:id="65" w:name="_Toc371324971"/>
      <w:bookmarkStart w:id="66" w:name="_Toc371329595"/>
      <w:bookmarkStart w:id="67" w:name="_Toc374008375"/>
      <w:r w:rsidRPr="00172B2B">
        <w:t>Background</w:t>
      </w:r>
      <w:bookmarkEnd w:id="65"/>
      <w:bookmarkEnd w:id="66"/>
      <w:bookmarkEnd w:id="67"/>
    </w:p>
    <w:p w14:paraId="3825A795" w14:textId="77777777" w:rsidR="009E4DBE" w:rsidRPr="00E260BC" w:rsidRDefault="009E4DBE" w:rsidP="009E4DBE">
      <w:pPr>
        <w:pStyle w:val="BodyText"/>
        <w:spacing w:before="120"/>
      </w:pPr>
      <w:r w:rsidRPr="00E260BC">
        <w:t>The Shire of Bottlebrush has resolved to undertake a review of its system of representation. The purpose of the review is to assess whether twelve (12) councillors and a no wards structure is still appropriate for the current situation at the Shire.</w:t>
      </w:r>
    </w:p>
    <w:p w14:paraId="179AE376" w14:textId="77777777" w:rsidR="009E4DBE" w:rsidRDefault="009E4DBE" w:rsidP="009E4DBE">
      <w:pPr>
        <w:pStyle w:val="BodyText"/>
        <w:spacing w:before="120"/>
      </w:pPr>
      <w:r w:rsidRPr="00E260BC">
        <w:t xml:space="preserve">The last review of representation in the Shire of Bottlebrush was undertaken in </w:t>
      </w:r>
      <w:r w:rsidRPr="00E260BC">
        <w:rPr>
          <w:i/>
        </w:rPr>
        <w:t>[Insert date]</w:t>
      </w:r>
      <w:r w:rsidRPr="00E260BC">
        <w:t xml:space="preserve"> and it is now appropriate to carry out another review.</w:t>
      </w:r>
    </w:p>
    <w:p w14:paraId="2C14E1A9" w14:textId="77777777" w:rsidR="009E4DBE" w:rsidRDefault="009E4DBE" w:rsidP="009E4DBE">
      <w:pPr>
        <w:spacing w:before="120"/>
      </w:pPr>
      <w:r>
        <w:t xml:space="preserve">The Minister for Local Government also introduced a package of reforms to the </w:t>
      </w:r>
      <w:r w:rsidRPr="008078B0">
        <w:rPr>
          <w:i/>
          <w:iCs/>
        </w:rPr>
        <w:t>Local Government Act 1995</w:t>
      </w:r>
      <w:r>
        <w:t xml:space="preserve"> (the Act) in 2023. As part of the reforms to strengthen democracy and increase community engagement, new requirements were introduced to provide for: </w:t>
      </w:r>
    </w:p>
    <w:p w14:paraId="3821E849" w14:textId="77777777" w:rsidR="009E4DBE" w:rsidRDefault="009E4DBE">
      <w:pPr>
        <w:pStyle w:val="MinNormal"/>
        <w:numPr>
          <w:ilvl w:val="0"/>
          <w:numId w:val="11"/>
        </w:numPr>
      </w:pPr>
      <w:r>
        <w:t>the introduction of optional preferential voting</w:t>
      </w:r>
    </w:p>
    <w:p w14:paraId="07D914D6" w14:textId="77777777" w:rsidR="009E4DBE" w:rsidRDefault="009E4DBE">
      <w:pPr>
        <w:pStyle w:val="MinNormal"/>
        <w:numPr>
          <w:ilvl w:val="0"/>
          <w:numId w:val="11"/>
        </w:numPr>
      </w:pPr>
      <w:r>
        <w:t>elector Mayors and Presidents for band 1 and 2 local governments</w:t>
      </w:r>
    </w:p>
    <w:p w14:paraId="2E0100D4" w14:textId="77777777" w:rsidR="009E4DBE" w:rsidRDefault="009E4DBE">
      <w:pPr>
        <w:pStyle w:val="MinNormal"/>
        <w:numPr>
          <w:ilvl w:val="0"/>
          <w:numId w:val="11"/>
        </w:numPr>
      </w:pPr>
      <w:r>
        <w:t>councillor numbers based on population</w:t>
      </w:r>
    </w:p>
    <w:p w14:paraId="7789897F" w14:textId="77777777" w:rsidR="009E4DBE" w:rsidRDefault="009E4DBE">
      <w:pPr>
        <w:pStyle w:val="MinNormal"/>
        <w:numPr>
          <w:ilvl w:val="0"/>
          <w:numId w:val="11"/>
        </w:numPr>
      </w:pPr>
      <w:r>
        <w:t>the removal of wards for band 3 and 4 local governments.</w:t>
      </w:r>
    </w:p>
    <w:p w14:paraId="726CCE16" w14:textId="77777777" w:rsidR="009E4DBE" w:rsidRDefault="009E4DBE" w:rsidP="009E4DBE">
      <w:pPr>
        <w:spacing w:before="120"/>
      </w:pPr>
      <w:r>
        <w:t xml:space="preserve">The Shire of Bottlebrush has been identified as needing to make changes to its ward structure to align with the new reforms. To implement these changes, the Shire undertook a review. Feedback received through this consultation process will assist the Shire to transition to the new requirements. </w:t>
      </w:r>
    </w:p>
    <w:p w14:paraId="532B130F" w14:textId="77777777" w:rsidR="009E4DBE" w:rsidRDefault="009E4DBE" w:rsidP="009E4DBE">
      <w:pPr>
        <w:spacing w:before="120"/>
      </w:pPr>
      <w:r>
        <w:t xml:space="preserve">Further information on the reforms is available on the Department of Local Government, Industry Regulation and Safety website at </w:t>
      </w:r>
      <w:bookmarkStart w:id="68" w:name="_Toc371324972"/>
      <w:bookmarkStart w:id="69" w:name="_Toc371329596"/>
      <w:bookmarkStart w:id="70" w:name="_Toc374008376"/>
      <w:r>
        <w:fldChar w:fldCharType="begin"/>
      </w:r>
      <w:r>
        <w:instrText>HYPERLINK "https://www.dlgsc.wa.gov.au/local-government/strengthening-local-government/local-government-act-reform"</w:instrText>
      </w:r>
      <w:r>
        <w:fldChar w:fldCharType="separate"/>
      </w:r>
      <w:r w:rsidRPr="00823D3F">
        <w:rPr>
          <w:rStyle w:val="Hyperlink"/>
        </w:rPr>
        <w:t>Reform of the Local Government Act — update</w:t>
      </w:r>
      <w:r>
        <w:fldChar w:fldCharType="end"/>
      </w:r>
      <w:r>
        <w:t xml:space="preserve"> (</w:t>
      </w:r>
      <w:r w:rsidRPr="00DD0A8D">
        <w:rPr>
          <w:i/>
          <w:iCs/>
        </w:rPr>
        <w:t>NOTE THIS IS FOR EXAMPLE PURPOSES</w:t>
      </w:r>
      <w:r>
        <w:rPr>
          <w:i/>
          <w:iCs/>
        </w:rPr>
        <w:t xml:space="preserve"> ONLY</w:t>
      </w:r>
      <w:r>
        <w:t>).</w:t>
      </w:r>
    </w:p>
    <w:p w14:paraId="36870409" w14:textId="77777777" w:rsidR="009E4DBE" w:rsidRPr="00E260BC" w:rsidRDefault="009E4DBE" w:rsidP="009E4DBE">
      <w:pPr>
        <w:spacing w:before="120"/>
      </w:pPr>
      <w:r w:rsidRPr="00E260BC">
        <w:t>Current situation</w:t>
      </w:r>
      <w:bookmarkEnd w:id="68"/>
      <w:bookmarkEnd w:id="69"/>
      <w:bookmarkEnd w:id="70"/>
    </w:p>
    <w:p w14:paraId="74B2A216" w14:textId="77777777" w:rsidR="009E4DBE" w:rsidRPr="00E260BC" w:rsidRDefault="009E4DBE" w:rsidP="009E4DBE">
      <w:pPr>
        <w:pStyle w:val="BodyText"/>
        <w:spacing w:before="120"/>
      </w:pPr>
      <w:r w:rsidRPr="00E260BC">
        <w:t>Currently the Shire of Bottlebrush has twelve (12) councillors and 3,438 electors with a councillor/elector ratio of 1 councillor to each 286 electors.</w:t>
      </w:r>
    </w:p>
    <w:p w14:paraId="04011783" w14:textId="77777777" w:rsidR="009E4DBE" w:rsidRPr="00172B2B" w:rsidRDefault="009E4DBE" w:rsidP="007861C2">
      <w:pPr>
        <w:pStyle w:val="AttachmentHeading"/>
      </w:pPr>
      <w:bookmarkStart w:id="71" w:name="_Toc371324973"/>
      <w:bookmarkStart w:id="72" w:name="_Toc371329597"/>
      <w:bookmarkStart w:id="73" w:name="_Toc374008377"/>
      <w:r w:rsidRPr="00172B2B">
        <w:t>Review process</w:t>
      </w:r>
      <w:bookmarkEnd w:id="71"/>
      <w:bookmarkEnd w:id="72"/>
      <w:bookmarkEnd w:id="73"/>
    </w:p>
    <w:p w14:paraId="38EFB742" w14:textId="77777777" w:rsidR="009E4DBE" w:rsidRPr="00E260BC" w:rsidRDefault="009E4DBE" w:rsidP="009E4DBE">
      <w:pPr>
        <w:pStyle w:val="BodyText"/>
      </w:pPr>
      <w:r w:rsidRPr="00E260BC">
        <w:t xml:space="preserve">The review process involves </w:t>
      </w:r>
      <w:proofErr w:type="gramStart"/>
      <w:r w:rsidRPr="00E260BC">
        <w:t>a number of</w:t>
      </w:r>
      <w:proofErr w:type="gramEnd"/>
      <w:r w:rsidRPr="00E260BC">
        <w:t xml:space="preserve"> steps:</w:t>
      </w:r>
    </w:p>
    <w:p w14:paraId="5F56416E" w14:textId="77777777" w:rsidR="009E4DBE" w:rsidRPr="00E260BC" w:rsidRDefault="009E4DBE" w:rsidP="009E4DBE">
      <w:pPr>
        <w:pStyle w:val="List"/>
      </w:pPr>
      <w:r w:rsidRPr="00E260BC">
        <w:rPr>
          <w:w w:val="131"/>
        </w:rPr>
        <w:t>•</w:t>
      </w:r>
      <w:r w:rsidRPr="00E260BC">
        <w:tab/>
        <w:t>The Council resolves to undertake the review</w:t>
      </w:r>
    </w:p>
    <w:p w14:paraId="0B190CBB" w14:textId="77777777" w:rsidR="009E4DBE" w:rsidRPr="00E260BC" w:rsidRDefault="009E4DBE" w:rsidP="009E4DBE">
      <w:pPr>
        <w:pStyle w:val="List"/>
      </w:pPr>
      <w:r w:rsidRPr="00E260BC">
        <w:rPr>
          <w:w w:val="131"/>
        </w:rPr>
        <w:t>•</w:t>
      </w:r>
      <w:r w:rsidRPr="00E260BC">
        <w:tab/>
        <w:t>Public submission period opens</w:t>
      </w:r>
    </w:p>
    <w:p w14:paraId="5B0A0765" w14:textId="77777777" w:rsidR="009E4DBE" w:rsidRPr="00E260BC" w:rsidRDefault="009E4DBE" w:rsidP="009E4DBE">
      <w:pPr>
        <w:pStyle w:val="List"/>
      </w:pPr>
      <w:r w:rsidRPr="00E260BC">
        <w:rPr>
          <w:w w:val="131"/>
        </w:rPr>
        <w:t>•</w:t>
      </w:r>
      <w:r w:rsidRPr="00E260BC">
        <w:tab/>
        <w:t>Information provided to the community for discussion</w:t>
      </w:r>
    </w:p>
    <w:p w14:paraId="089CE9B1" w14:textId="77777777" w:rsidR="00172B2B" w:rsidRDefault="009E4DBE" w:rsidP="009E4DBE">
      <w:pPr>
        <w:pStyle w:val="List"/>
      </w:pPr>
      <w:r w:rsidRPr="00E260BC">
        <w:rPr>
          <w:w w:val="131"/>
        </w:rPr>
        <w:t>•</w:t>
      </w:r>
      <w:r w:rsidRPr="00E260BC">
        <w:tab/>
        <w:t>Public submission period close</w:t>
      </w:r>
      <w:r w:rsidR="006F60D7">
        <w:t>s</w:t>
      </w:r>
    </w:p>
    <w:p w14:paraId="7CB3489B" w14:textId="48C69539" w:rsidR="006F60D7" w:rsidRDefault="006F60D7" w:rsidP="006F60D7">
      <w:pPr>
        <w:pStyle w:val="List"/>
        <w:ind w:left="0" w:firstLine="0"/>
        <w:sectPr w:rsidR="006F60D7" w:rsidSect="00146BE9">
          <w:pgSz w:w="11900" w:h="16840" w:code="9"/>
          <w:pgMar w:top="1985" w:right="1134" w:bottom="1134" w:left="1134" w:header="567" w:footer="145" w:gutter="0"/>
          <w:cols w:space="567"/>
          <w:docGrid w:linePitch="326"/>
        </w:sectPr>
      </w:pPr>
    </w:p>
    <w:p w14:paraId="507AFD11" w14:textId="0528B178" w:rsidR="006F60D7" w:rsidRPr="00E260BC" w:rsidRDefault="006F60D7" w:rsidP="006F60D7">
      <w:pPr>
        <w:pStyle w:val="List"/>
      </w:pPr>
      <w:r w:rsidRPr="00E260BC">
        <w:rPr>
          <w:w w:val="131"/>
        </w:rPr>
        <w:lastRenderedPageBreak/>
        <w:t>•</w:t>
      </w:r>
      <w:r w:rsidRPr="00E260BC">
        <w:tab/>
        <w:t xml:space="preserve">The Council considers all submissions and relevant factors and </w:t>
      </w:r>
      <w:proofErr w:type="gramStart"/>
      <w:r w:rsidRPr="00E260BC">
        <w:t>makes a decision</w:t>
      </w:r>
      <w:proofErr w:type="gramEnd"/>
    </w:p>
    <w:p w14:paraId="194B42A8" w14:textId="77777777" w:rsidR="006F60D7" w:rsidRPr="00E260BC" w:rsidRDefault="006F60D7" w:rsidP="006F60D7">
      <w:pPr>
        <w:pStyle w:val="List"/>
      </w:pPr>
      <w:r w:rsidRPr="00E260BC">
        <w:rPr>
          <w:w w:val="131"/>
        </w:rPr>
        <w:t>•</w:t>
      </w:r>
      <w:r w:rsidRPr="00E260BC">
        <w:tab/>
        <w:t>The Council submits a report to the Local Government Advisory Board (the Board) for its consideration</w:t>
      </w:r>
    </w:p>
    <w:p w14:paraId="7748D376" w14:textId="77777777" w:rsidR="006F60D7" w:rsidRPr="00E260BC" w:rsidRDefault="006F60D7" w:rsidP="006F60D7">
      <w:pPr>
        <w:pStyle w:val="List"/>
      </w:pPr>
      <w:r w:rsidRPr="00E260BC">
        <w:rPr>
          <w:w w:val="131"/>
        </w:rPr>
        <w:t>•</w:t>
      </w:r>
      <w:r w:rsidRPr="00E260BC">
        <w:tab/>
        <w:t>(If a change is proposed) The Board submits a recommendation to the Minister for Local Government (the Minister).</w:t>
      </w:r>
    </w:p>
    <w:p w14:paraId="5F45E881" w14:textId="77777777" w:rsidR="00883F42" w:rsidRDefault="006F60D7" w:rsidP="006F60D7">
      <w:pPr>
        <w:pStyle w:val="BodyText"/>
        <w:sectPr w:rsidR="00883F42" w:rsidSect="00146BE9">
          <w:pgSz w:w="11900" w:h="16840" w:code="9"/>
          <w:pgMar w:top="1985" w:right="1134" w:bottom="1134" w:left="1134" w:header="567" w:footer="145" w:gutter="0"/>
          <w:cols w:space="567"/>
          <w:docGrid w:linePitch="326"/>
        </w:sectPr>
      </w:pPr>
      <w:r w:rsidRPr="00E260BC">
        <w:t>Any changes approved by the Minister will be in place for the next ordinary election where possible.</w:t>
      </w:r>
    </w:p>
    <w:p w14:paraId="1E9FEE2C" w14:textId="77777777" w:rsidR="00A774E5" w:rsidRPr="00E260BC" w:rsidRDefault="00A774E5" w:rsidP="007861C2">
      <w:pPr>
        <w:pStyle w:val="AttachmentHeading"/>
      </w:pPr>
      <w:bookmarkStart w:id="74" w:name="_Toc371324974"/>
      <w:bookmarkStart w:id="75" w:name="_Toc371329598"/>
      <w:bookmarkStart w:id="76" w:name="_Toc374008378"/>
      <w:r w:rsidRPr="00E260BC">
        <w:lastRenderedPageBreak/>
        <w:t>Factors to be considered</w:t>
      </w:r>
      <w:bookmarkEnd w:id="74"/>
      <w:bookmarkEnd w:id="75"/>
      <w:bookmarkEnd w:id="76"/>
    </w:p>
    <w:p w14:paraId="7880C607" w14:textId="77777777" w:rsidR="00A774E5" w:rsidRPr="00E260BC" w:rsidRDefault="00A774E5" w:rsidP="00A774E5">
      <w:pPr>
        <w:pStyle w:val="BodyText"/>
      </w:pPr>
      <w:r w:rsidRPr="00E260BC">
        <w:t xml:space="preserve">Several factors will be </w:t>
      </w:r>
      <w:proofErr w:type="gramStart"/>
      <w:r w:rsidRPr="00E260BC">
        <w:t>taken into account</w:t>
      </w:r>
      <w:proofErr w:type="gramEnd"/>
      <w:r w:rsidRPr="00E260BC">
        <w:t xml:space="preserve"> as part of the review process and will include:</w:t>
      </w:r>
    </w:p>
    <w:p w14:paraId="7F39F5A6" w14:textId="77777777" w:rsidR="00A774E5" w:rsidRPr="00E260BC" w:rsidRDefault="00A774E5" w:rsidP="00A774E5">
      <w:pPr>
        <w:pStyle w:val="List"/>
      </w:pPr>
      <w:r w:rsidRPr="00E260BC">
        <w:rPr>
          <w:w w:val="131"/>
        </w:rPr>
        <w:t>•</w:t>
      </w:r>
      <w:r w:rsidRPr="00E260BC">
        <w:tab/>
        <w:t>The advantages and disadvantages of no wards</w:t>
      </w:r>
    </w:p>
    <w:p w14:paraId="6D91CBED" w14:textId="77777777" w:rsidR="00A774E5" w:rsidRPr="00E260BC" w:rsidRDefault="00A774E5" w:rsidP="00A774E5">
      <w:pPr>
        <w:pStyle w:val="List"/>
      </w:pPr>
      <w:r w:rsidRPr="00E260BC">
        <w:rPr>
          <w:w w:val="131"/>
        </w:rPr>
        <w:t>•</w:t>
      </w:r>
      <w:r w:rsidRPr="00E260BC">
        <w:tab/>
        <w:t>The advantages and disadvantages of reducing the number of councillors</w:t>
      </w:r>
    </w:p>
    <w:p w14:paraId="0D492F39" w14:textId="77777777" w:rsidR="00A774E5" w:rsidRPr="00E260BC" w:rsidRDefault="00A774E5" w:rsidP="00A774E5">
      <w:pPr>
        <w:pStyle w:val="List"/>
      </w:pPr>
      <w:r w:rsidRPr="00E260BC">
        <w:rPr>
          <w:w w:val="131"/>
        </w:rPr>
        <w:t>•</w:t>
      </w:r>
      <w:r w:rsidRPr="00E260BC">
        <w:tab/>
        <w:t>The implications of any change to the councillor/elector ratio</w:t>
      </w:r>
    </w:p>
    <w:p w14:paraId="4BA55561" w14:textId="77777777" w:rsidR="00A774E5" w:rsidRPr="00E260BC" w:rsidRDefault="00A774E5" w:rsidP="00A774E5">
      <w:pPr>
        <w:pStyle w:val="List"/>
      </w:pPr>
      <w:r w:rsidRPr="00E260BC">
        <w:rPr>
          <w:w w:val="131"/>
        </w:rPr>
        <w:t>•</w:t>
      </w:r>
      <w:r w:rsidRPr="00E260BC">
        <w:tab/>
        <w:t>The cost of elected members</w:t>
      </w:r>
    </w:p>
    <w:p w14:paraId="20C94282" w14:textId="77777777" w:rsidR="00A774E5" w:rsidRPr="00E260BC" w:rsidRDefault="00A774E5" w:rsidP="00A774E5">
      <w:pPr>
        <w:pStyle w:val="List"/>
      </w:pPr>
      <w:r w:rsidRPr="00E260BC">
        <w:rPr>
          <w:w w:val="131"/>
        </w:rPr>
        <w:t>•</w:t>
      </w:r>
      <w:r w:rsidRPr="00E260BC">
        <w:tab/>
        <w:t>The effectiveness and efficiency of Council meetings</w:t>
      </w:r>
    </w:p>
    <w:p w14:paraId="640927A7" w14:textId="77777777" w:rsidR="00A774E5" w:rsidRPr="00E260BC" w:rsidRDefault="00A774E5" w:rsidP="00A774E5">
      <w:pPr>
        <w:pStyle w:val="List"/>
      </w:pPr>
      <w:r w:rsidRPr="00E260BC">
        <w:rPr>
          <w:w w:val="131"/>
        </w:rPr>
        <w:t>•</w:t>
      </w:r>
      <w:r w:rsidRPr="00E260BC">
        <w:tab/>
        <w:t>The advantages and disadvantages of a ward structure.</w:t>
      </w:r>
    </w:p>
    <w:p w14:paraId="4E4314DF" w14:textId="77777777" w:rsidR="00A774E5" w:rsidRPr="00A774E5" w:rsidRDefault="00A774E5" w:rsidP="007861C2">
      <w:pPr>
        <w:pStyle w:val="AttachmentHeading"/>
      </w:pPr>
      <w:r w:rsidRPr="00A774E5">
        <w:t>Options to consider</w:t>
      </w:r>
    </w:p>
    <w:p w14:paraId="7E849BBB" w14:textId="77777777" w:rsidR="00A774E5" w:rsidRPr="00E260BC" w:rsidRDefault="00A774E5" w:rsidP="00A774E5">
      <w:pPr>
        <w:pStyle w:val="BodyText"/>
        <w:spacing w:before="120"/>
      </w:pPr>
      <w:r w:rsidRPr="00E260BC">
        <w:t>The Council will consider the following options and members of the community may suggest others:</w:t>
      </w:r>
    </w:p>
    <w:p w14:paraId="40574447" w14:textId="77777777" w:rsidR="00A774E5" w:rsidRPr="00E260BC" w:rsidRDefault="00A774E5" w:rsidP="00A774E5">
      <w:pPr>
        <w:pStyle w:val="BodyText"/>
        <w:spacing w:before="120"/>
        <w:ind w:left="1440" w:hanging="1440"/>
      </w:pPr>
      <w:r w:rsidRPr="00E260BC">
        <w:rPr>
          <w:b/>
          <w:bCs/>
          <w:color w:val="404040" w:themeColor="text1" w:themeTint="BF"/>
        </w:rPr>
        <w:t>Option 1:</w:t>
      </w:r>
      <w:r w:rsidRPr="00E260BC">
        <w:rPr>
          <w:b/>
          <w:bCs/>
        </w:rPr>
        <w:tab/>
      </w:r>
      <w:r w:rsidRPr="00E260BC">
        <w:t>Maintain the current system of representation with 12 councillors and no wards.</w:t>
      </w:r>
    </w:p>
    <w:p w14:paraId="6EE32EA2" w14:textId="77777777" w:rsidR="00A774E5" w:rsidRPr="00E260BC" w:rsidRDefault="00A774E5" w:rsidP="00A774E5">
      <w:pPr>
        <w:pStyle w:val="BodyText"/>
        <w:spacing w:before="120"/>
      </w:pPr>
      <w:r w:rsidRPr="00E260BC">
        <w:rPr>
          <w:b/>
          <w:bCs/>
          <w:color w:val="404040" w:themeColor="text1" w:themeTint="BF"/>
        </w:rPr>
        <w:t>Option 2:</w:t>
      </w:r>
      <w:r w:rsidRPr="00E260BC">
        <w:rPr>
          <w:b/>
          <w:bCs/>
          <w:color w:val="404040" w:themeColor="text1" w:themeTint="BF"/>
        </w:rPr>
        <w:tab/>
      </w:r>
      <w:r w:rsidRPr="00E260BC">
        <w:t>Reduce the number of councillors to 10.</w:t>
      </w:r>
    </w:p>
    <w:p w14:paraId="1C80EAB3" w14:textId="77777777" w:rsidR="00A774E5" w:rsidRPr="00E260BC" w:rsidRDefault="00A774E5" w:rsidP="00A774E5">
      <w:pPr>
        <w:pStyle w:val="BodyText"/>
        <w:spacing w:before="120"/>
      </w:pPr>
      <w:r w:rsidRPr="00E260BC">
        <w:rPr>
          <w:b/>
          <w:bCs/>
          <w:color w:val="404040" w:themeColor="text1" w:themeTint="BF"/>
        </w:rPr>
        <w:t>Option 3:</w:t>
      </w:r>
      <w:r w:rsidRPr="00E260BC">
        <w:rPr>
          <w:b/>
          <w:bCs/>
          <w:color w:val="404040" w:themeColor="text1" w:themeTint="BF"/>
        </w:rPr>
        <w:tab/>
      </w:r>
      <w:r w:rsidRPr="00E260BC">
        <w:t>Reduce the number of councillors to 9.</w:t>
      </w:r>
    </w:p>
    <w:p w14:paraId="401C832E" w14:textId="77777777" w:rsidR="00A774E5" w:rsidRDefault="00A774E5" w:rsidP="00A774E5">
      <w:pPr>
        <w:pStyle w:val="BodyText"/>
        <w:spacing w:before="120"/>
        <w:ind w:left="1440" w:hanging="1440"/>
        <w:sectPr w:rsidR="00A774E5" w:rsidSect="00146BE9">
          <w:pgSz w:w="11900" w:h="16840" w:code="9"/>
          <w:pgMar w:top="1985" w:right="1134" w:bottom="1134" w:left="1134" w:header="567" w:footer="145" w:gutter="0"/>
          <w:cols w:space="567"/>
          <w:docGrid w:linePitch="326"/>
        </w:sectPr>
      </w:pPr>
      <w:r w:rsidRPr="00E260BC">
        <w:rPr>
          <w:b/>
          <w:bCs/>
          <w:color w:val="404040" w:themeColor="text1" w:themeTint="BF"/>
        </w:rPr>
        <w:t>Option 4:</w:t>
      </w:r>
      <w:r w:rsidRPr="00E260BC">
        <w:rPr>
          <w:b/>
          <w:bCs/>
          <w:color w:val="404040" w:themeColor="text1" w:themeTint="BF"/>
        </w:rPr>
        <w:tab/>
      </w:r>
      <w:r w:rsidRPr="00E260BC">
        <w:t xml:space="preserve">Create a </w:t>
      </w:r>
      <w:proofErr w:type="gramStart"/>
      <w:r w:rsidRPr="00E260BC">
        <w:t>three ward</w:t>
      </w:r>
      <w:proofErr w:type="gramEnd"/>
      <w:r w:rsidRPr="00E260BC">
        <w:t xml:space="preserve"> structure with 9 councillors. A map showing proposed wards is attached.</w:t>
      </w:r>
    </w:p>
    <w:p w14:paraId="44B9C931" w14:textId="77777777" w:rsidR="00CE5559" w:rsidRPr="00E260BC" w:rsidRDefault="00CE5559" w:rsidP="007861C2">
      <w:pPr>
        <w:pStyle w:val="AttachmentHeading"/>
      </w:pPr>
      <w:r w:rsidRPr="00E260BC">
        <w:lastRenderedPageBreak/>
        <w:t>Public submissions</w:t>
      </w:r>
    </w:p>
    <w:p w14:paraId="26683A2A" w14:textId="77777777" w:rsidR="00CE5559" w:rsidRPr="00E260BC" w:rsidRDefault="00CE5559" w:rsidP="00CE5559">
      <w:pPr>
        <w:pStyle w:val="BodyText"/>
        <w:spacing w:before="120"/>
      </w:pPr>
      <w:r w:rsidRPr="00E260BC">
        <w:t>Members of the community are invited to make a written submission about any aspect of this review and can lodge it at:</w:t>
      </w:r>
    </w:p>
    <w:p w14:paraId="078C1D2D" w14:textId="77777777" w:rsidR="00CE5559" w:rsidRPr="00E260BC" w:rsidRDefault="00CE5559" w:rsidP="00CE5559">
      <w:pPr>
        <w:pStyle w:val="BodyText2"/>
        <w:spacing w:before="120" w:line="276" w:lineRule="auto"/>
      </w:pPr>
      <w:r w:rsidRPr="00E260BC">
        <w:t>Shire of Bottlebrush</w:t>
      </w:r>
    </w:p>
    <w:p w14:paraId="2547F881" w14:textId="77777777" w:rsidR="00CE5559" w:rsidRPr="00E260BC" w:rsidRDefault="00CE5559" w:rsidP="00CE5559">
      <w:pPr>
        <w:pStyle w:val="BodyText2"/>
        <w:spacing w:before="120" w:line="276" w:lineRule="auto"/>
      </w:pPr>
      <w:r w:rsidRPr="00E260BC">
        <w:t>3 Read Road</w:t>
      </w:r>
    </w:p>
    <w:p w14:paraId="55152655" w14:textId="77777777" w:rsidR="00CE5559" w:rsidRPr="00E260BC" w:rsidRDefault="00CE5559" w:rsidP="00CE5559">
      <w:pPr>
        <w:pStyle w:val="BodyText2"/>
        <w:spacing w:before="120" w:line="276" w:lineRule="auto"/>
      </w:pPr>
      <w:r w:rsidRPr="00E260BC">
        <w:t xml:space="preserve">BOTTLEBRUSH WA </w:t>
      </w:r>
    </w:p>
    <w:p w14:paraId="276C70EF" w14:textId="77777777" w:rsidR="00CE5559" w:rsidRPr="00E260BC" w:rsidRDefault="00CE5559" w:rsidP="00CE5559">
      <w:pPr>
        <w:pStyle w:val="BodyText2"/>
        <w:spacing w:before="120"/>
      </w:pPr>
      <w:r w:rsidRPr="00E260BC">
        <w:t>Email: [Insert email address]</w:t>
      </w:r>
    </w:p>
    <w:p w14:paraId="06354370" w14:textId="77777777" w:rsidR="00CE5559" w:rsidRPr="00E260BC" w:rsidRDefault="00CE5559" w:rsidP="00CE5559">
      <w:pPr>
        <w:pStyle w:val="BodyText"/>
        <w:spacing w:before="120"/>
      </w:pPr>
      <w:r w:rsidRPr="00E260BC">
        <w:t>Submissions will also be accepted by email: Bottlebrush</w:t>
      </w:r>
      <w:proofErr w:type="gramStart"/>
      <w:r w:rsidRPr="00E260BC">
        <w:t>@[</w:t>
      </w:r>
      <w:proofErr w:type="gramEnd"/>
      <w:r w:rsidRPr="00E260BC">
        <w:t xml:space="preserve">Insert address] </w:t>
      </w:r>
    </w:p>
    <w:p w14:paraId="4468E585" w14:textId="77777777" w:rsidR="00CE5559" w:rsidRPr="00E260BC" w:rsidRDefault="00CE5559" w:rsidP="00CE5559">
      <w:pPr>
        <w:pStyle w:val="BodyText"/>
        <w:spacing w:before="120"/>
      </w:pPr>
      <w:r w:rsidRPr="00E260BC">
        <w:t>All submissions must be received by 5pm on [Insert date].</w:t>
      </w:r>
    </w:p>
    <w:p w14:paraId="073A0440" w14:textId="77777777" w:rsidR="00CE5559" w:rsidRPr="00E260BC" w:rsidRDefault="00CE5559" w:rsidP="00CE5559">
      <w:pPr>
        <w:pStyle w:val="BodyText"/>
        <w:spacing w:before="120"/>
      </w:pPr>
      <w:r w:rsidRPr="00E260BC">
        <w:t>Thank you for your interest and involvement in this review. Council welcomes your comments on any matters that may assist it to make informed and responsible decisions for the benefit of the people of the Shire of Bottlebrush.</w:t>
      </w:r>
    </w:p>
    <w:p w14:paraId="57C1B210" w14:textId="77777777" w:rsidR="00CE5559" w:rsidRPr="00E260BC" w:rsidRDefault="00CE5559" w:rsidP="00CE5559">
      <w:pPr>
        <w:pStyle w:val="BodyText"/>
        <w:spacing w:before="120"/>
      </w:pPr>
    </w:p>
    <w:p w14:paraId="3CD8ED19" w14:textId="77777777" w:rsidR="00CE5559" w:rsidRPr="00E260BC" w:rsidRDefault="00CE5559" w:rsidP="00CE5559">
      <w:pPr>
        <w:pStyle w:val="BodyText"/>
        <w:spacing w:before="120"/>
      </w:pPr>
    </w:p>
    <w:p w14:paraId="690CB763" w14:textId="77777777" w:rsidR="00CE5559" w:rsidRPr="00E260BC" w:rsidRDefault="00CE5559" w:rsidP="00CE5559">
      <w:pPr>
        <w:pStyle w:val="BodyText"/>
        <w:spacing w:before="120"/>
      </w:pPr>
    </w:p>
    <w:p w14:paraId="65D03DCE" w14:textId="77777777" w:rsidR="004509D1" w:rsidRDefault="00CE5559" w:rsidP="00CE5559">
      <w:pPr>
        <w:pStyle w:val="BodyText"/>
        <w:tabs>
          <w:tab w:val="left" w:pos="4962"/>
        </w:tabs>
        <w:spacing w:before="120"/>
        <w:sectPr w:rsidR="004509D1" w:rsidSect="00146BE9">
          <w:pgSz w:w="11900" w:h="16840" w:code="9"/>
          <w:pgMar w:top="1985" w:right="1134" w:bottom="1134" w:left="1134" w:header="567" w:footer="145" w:gutter="0"/>
          <w:cols w:space="567"/>
          <w:docGrid w:linePitch="326"/>
        </w:sectPr>
      </w:pPr>
      <w:r w:rsidRPr="00E260BC">
        <w:t>Councillor [Insert name]</w:t>
      </w:r>
      <w:r w:rsidRPr="00E260BC">
        <w:tab/>
        <w:t xml:space="preserve">[Insert name] </w:t>
      </w:r>
      <w:r w:rsidRPr="00E260BC">
        <w:br w:type="textWrapping" w:clear="all"/>
        <w:t>PRESIDENT</w:t>
      </w:r>
      <w:r w:rsidRPr="00E260BC">
        <w:tab/>
        <w:t>CHIEF EXECUTIVE OFFICER</w:t>
      </w:r>
    </w:p>
    <w:p w14:paraId="00DFE8CC" w14:textId="77777777" w:rsidR="004509D1" w:rsidRPr="00781A4E" w:rsidRDefault="004509D1" w:rsidP="004509D1">
      <w:pPr>
        <w:pStyle w:val="Heading2"/>
        <w:spacing w:before="120" w:after="120"/>
        <w:rPr>
          <w:szCs w:val="30"/>
        </w:rPr>
      </w:pPr>
      <w:bookmarkStart w:id="77" w:name="_Toc167871791"/>
      <w:bookmarkStart w:id="78" w:name="_Toc232593779"/>
      <w:r w:rsidRPr="00781A4E">
        <w:rPr>
          <w:szCs w:val="30"/>
        </w:rPr>
        <w:lastRenderedPageBreak/>
        <w:t>Attachment 8: Example Assessment of Options</w:t>
      </w:r>
      <w:bookmarkEnd w:id="77"/>
      <w:bookmarkEnd w:id="78"/>
    </w:p>
    <w:p w14:paraId="28F28F3C" w14:textId="77777777" w:rsidR="004509D1" w:rsidRPr="00E260BC" w:rsidRDefault="004509D1" w:rsidP="004509D1">
      <w:pPr>
        <w:spacing w:before="120"/>
      </w:pPr>
      <w:r w:rsidRPr="00E260BC">
        <w:t>A range of options will need to be developed as part of the review. The discussion paper outlines four options for a hypothetical local government.</w:t>
      </w:r>
    </w:p>
    <w:p w14:paraId="7C6DC251" w14:textId="77777777" w:rsidR="004509D1" w:rsidRPr="00E260BC" w:rsidRDefault="004509D1" w:rsidP="004509D1">
      <w:pPr>
        <w:spacing w:before="120"/>
      </w:pPr>
      <w:r w:rsidRPr="00E260BC">
        <w:t>The Act does not specify any criteria to be considered when a local government with no wards undertakes a review of its system of representation. It is for the local government to decide which criteria it applies as part of its assessment.</w:t>
      </w:r>
    </w:p>
    <w:p w14:paraId="19C49ABF" w14:textId="77777777" w:rsidR="004509D1" w:rsidRPr="00E260BC" w:rsidRDefault="004509D1" w:rsidP="004509D1">
      <w:pPr>
        <w:spacing w:before="120"/>
      </w:pPr>
      <w:r w:rsidRPr="00E260BC">
        <w:t xml:space="preserve">The following example details a range of matters that a local government might consider in this process. These are suggestions </w:t>
      </w:r>
      <w:proofErr w:type="gramStart"/>
      <w:r w:rsidRPr="00E260BC">
        <w:t>only,</w:t>
      </w:r>
      <w:proofErr w:type="gramEnd"/>
      <w:r w:rsidRPr="00E260BC">
        <w:t xml:space="preserve"> they are not prescriptive nor are they exhaustive.</w:t>
      </w:r>
    </w:p>
    <w:p w14:paraId="26715041" w14:textId="77777777" w:rsidR="004509D1" w:rsidRPr="00E260BC" w:rsidRDefault="004509D1" w:rsidP="007942AF">
      <w:pPr>
        <w:pStyle w:val="Heading3"/>
      </w:pPr>
      <w:bookmarkStart w:id="79" w:name="_Toc371324977"/>
      <w:bookmarkStart w:id="80" w:name="_Toc371329601"/>
      <w:bookmarkStart w:id="81" w:name="_Toc374008381"/>
      <w:bookmarkStart w:id="82" w:name="_Toc167871792"/>
      <w:bookmarkStart w:id="83" w:name="_Toc232593780"/>
      <w:r w:rsidRPr="00E260BC">
        <w:t>Background Information</w:t>
      </w:r>
      <w:bookmarkEnd w:id="79"/>
      <w:bookmarkEnd w:id="80"/>
      <w:bookmarkEnd w:id="81"/>
      <w:bookmarkEnd w:id="82"/>
      <w:bookmarkEnd w:id="83"/>
    </w:p>
    <w:p w14:paraId="6420904C" w14:textId="77777777" w:rsidR="004509D1" w:rsidRPr="004509D1" w:rsidRDefault="004509D1" w:rsidP="007861C2">
      <w:pPr>
        <w:pStyle w:val="AttachmentHeading"/>
      </w:pPr>
      <w:r w:rsidRPr="004509D1">
        <w:t>Elected Members</w:t>
      </w:r>
    </w:p>
    <w:p w14:paraId="504CA6C6" w14:textId="77777777" w:rsidR="004509D1" w:rsidRPr="00E260BC" w:rsidRDefault="004509D1" w:rsidP="004509D1">
      <w:pPr>
        <w:pStyle w:val="BodyText"/>
        <w:spacing w:before="120"/>
      </w:pPr>
      <w:r w:rsidRPr="00E260BC">
        <w:t>The preferred number of elected members for a local government is a matter for the local government to decide</w:t>
      </w:r>
      <w:r>
        <w:t>, however, in line with the Local Government 2023 reforms, the Shire is required to comply with the new population thresholds</w:t>
      </w:r>
      <w:r w:rsidRPr="00E260BC">
        <w:t>. There is a diverse range of councillor</w:t>
      </w:r>
      <w:r>
        <w:t xml:space="preserve"> to </w:t>
      </w:r>
      <w:r w:rsidRPr="00E260BC">
        <w:t xml:space="preserve">elector ratios across Western Australia reflecting sparsely populated remote areas and the highly populated urban areas. The size and structure of a local government will impact on the deliberations involved in determining the number of elected members needed to service the local government. </w:t>
      </w:r>
    </w:p>
    <w:p w14:paraId="27A6DABD" w14:textId="77777777" w:rsidR="004509D1" w:rsidRPr="00E260BC" w:rsidRDefault="004509D1" w:rsidP="004509D1">
      <w:pPr>
        <w:pStyle w:val="BodyText"/>
        <w:spacing w:before="120"/>
      </w:pPr>
      <w:r w:rsidRPr="00E260BC">
        <w:t xml:space="preserve">The </w:t>
      </w:r>
      <w:r w:rsidRPr="00E260BC">
        <w:rPr>
          <w:b/>
          <w:bCs/>
          <w:color w:val="262626" w:themeColor="text1" w:themeTint="D9"/>
        </w:rPr>
        <w:t>advantages</w:t>
      </w:r>
      <w:r w:rsidRPr="00E260BC">
        <w:rPr>
          <w:b/>
          <w:bCs/>
        </w:rPr>
        <w:t xml:space="preserve"> </w:t>
      </w:r>
      <w:r w:rsidRPr="00E260BC">
        <w:t>of a reduction in the number of elected members may include the following:</w:t>
      </w:r>
    </w:p>
    <w:p w14:paraId="47225236" w14:textId="77777777" w:rsidR="004509D1" w:rsidRPr="00E260BC" w:rsidRDefault="004509D1" w:rsidP="004509D1">
      <w:pPr>
        <w:pStyle w:val="List"/>
        <w:spacing w:line="276" w:lineRule="auto"/>
      </w:pPr>
      <w:r w:rsidRPr="00E260BC">
        <w:rPr>
          <w:w w:val="131"/>
        </w:rPr>
        <w:t>•</w:t>
      </w:r>
      <w:r w:rsidRPr="00E260BC">
        <w:tab/>
        <w:t xml:space="preserve">The </w:t>
      </w:r>
      <w:proofErr w:type="gramStart"/>
      <w:r w:rsidRPr="00E260BC">
        <w:t>decision making</w:t>
      </w:r>
      <w:proofErr w:type="gramEnd"/>
      <w:r w:rsidRPr="00E260BC">
        <w:t xml:space="preserve"> process may be more effective and efficient if the number of elected members is reduced. It is </w:t>
      </w:r>
      <w:proofErr w:type="gramStart"/>
      <w:r w:rsidRPr="00E260BC">
        <w:t>more timely</w:t>
      </w:r>
      <w:proofErr w:type="gramEnd"/>
      <w:r w:rsidRPr="00E260BC">
        <w:t xml:space="preserve"> to ascertain the views of a fewer number of people and decision making may be easier. There is also</w:t>
      </w:r>
      <w:r>
        <w:t xml:space="preserve"> potentially</w:t>
      </w:r>
      <w:r w:rsidRPr="00E260BC">
        <w:t xml:space="preserve"> more scope for team spirit and cooperation amongst a smaller number of people.</w:t>
      </w:r>
    </w:p>
    <w:p w14:paraId="0AB8BB63" w14:textId="77777777" w:rsidR="004509D1" w:rsidRPr="00E260BC" w:rsidRDefault="004509D1" w:rsidP="004509D1">
      <w:pPr>
        <w:pStyle w:val="List"/>
        <w:spacing w:line="276" w:lineRule="auto"/>
      </w:pPr>
      <w:r w:rsidRPr="00E260BC">
        <w:rPr>
          <w:w w:val="131"/>
        </w:rPr>
        <w:t>•</w:t>
      </w:r>
      <w:r w:rsidRPr="00E260BC">
        <w:tab/>
        <w:t>The cost of maintaining elected members is likely to be reduced (an estimate of the cost of reduction would be helpful).</w:t>
      </w:r>
    </w:p>
    <w:p w14:paraId="6BF9694D" w14:textId="77777777" w:rsidR="004509D1" w:rsidRPr="00E260BC" w:rsidRDefault="004509D1" w:rsidP="004509D1">
      <w:pPr>
        <w:pStyle w:val="List"/>
        <w:spacing w:line="276" w:lineRule="auto"/>
      </w:pPr>
      <w:r w:rsidRPr="00E260BC">
        <w:rPr>
          <w:w w:val="131"/>
        </w:rPr>
        <w:t>•</w:t>
      </w:r>
      <w:r w:rsidRPr="00E260BC">
        <w:tab/>
        <w:t>Consultation with the community can be achieved through a variety of means in addition to individuals and groups contacting their local elected member</w:t>
      </w:r>
      <w:r>
        <w:t xml:space="preserve"> directly</w:t>
      </w:r>
      <w:r w:rsidRPr="00E260BC">
        <w:t>.</w:t>
      </w:r>
    </w:p>
    <w:p w14:paraId="5A49B2D8" w14:textId="77777777" w:rsidR="004509D1" w:rsidRPr="00E260BC" w:rsidRDefault="004509D1" w:rsidP="004509D1">
      <w:pPr>
        <w:pStyle w:val="List"/>
        <w:spacing w:line="276" w:lineRule="auto"/>
      </w:pPr>
      <w:r w:rsidRPr="00E260BC">
        <w:rPr>
          <w:w w:val="131"/>
        </w:rPr>
        <w:t>•</w:t>
      </w:r>
      <w:r w:rsidRPr="00E260BC">
        <w:tab/>
        <w:t>A reduction in the number of elected members may result in an increased commitment and interest and participation in Council’s affairs by elected members generally.</w:t>
      </w:r>
    </w:p>
    <w:p w14:paraId="585EFCAE" w14:textId="77777777" w:rsidR="004509D1" w:rsidRPr="00E260BC" w:rsidRDefault="004509D1" w:rsidP="004509D1">
      <w:pPr>
        <w:pStyle w:val="List"/>
        <w:spacing w:line="276" w:lineRule="auto"/>
      </w:pPr>
      <w:r w:rsidRPr="00E260BC">
        <w:rPr>
          <w:w w:val="131"/>
        </w:rPr>
        <w:t>•</w:t>
      </w:r>
      <w:r w:rsidRPr="00E260BC">
        <w:tab/>
        <w:t>Fewer elected members are more readily identifiable to the community.</w:t>
      </w:r>
    </w:p>
    <w:p w14:paraId="1B57311A" w14:textId="77777777" w:rsidR="004D6240" w:rsidRDefault="004509D1" w:rsidP="004509D1">
      <w:pPr>
        <w:pStyle w:val="List"/>
        <w:spacing w:line="276" w:lineRule="auto"/>
        <w:sectPr w:rsidR="004D6240" w:rsidSect="00146BE9">
          <w:pgSz w:w="11900" w:h="16840" w:code="9"/>
          <w:pgMar w:top="1985" w:right="1134" w:bottom="1134" w:left="1134" w:header="567" w:footer="145" w:gutter="0"/>
          <w:cols w:space="567"/>
          <w:docGrid w:linePitch="326"/>
        </w:sectPr>
      </w:pPr>
      <w:r w:rsidRPr="00E260BC">
        <w:rPr>
          <w:w w:val="131"/>
        </w:rPr>
        <w:t>•</w:t>
      </w:r>
      <w:r w:rsidRPr="00E260BC">
        <w:tab/>
        <w:t>Fewer positions on Council may lead to greater interest in elections with contested elections and those elected obtaining a greater level of support from the community.</w:t>
      </w:r>
    </w:p>
    <w:p w14:paraId="4E735D34" w14:textId="77777777" w:rsidR="00E54799" w:rsidRPr="00E260BC" w:rsidRDefault="00E54799" w:rsidP="00E54799">
      <w:pPr>
        <w:pStyle w:val="List"/>
        <w:contextualSpacing w:val="0"/>
      </w:pPr>
      <w:r w:rsidRPr="00E260BC">
        <w:lastRenderedPageBreak/>
        <w:t xml:space="preserve">There is a State wide trend in reductions in the number of elected members and many local governments have found that fewer elected members </w:t>
      </w:r>
      <w:proofErr w:type="gramStart"/>
      <w:r w:rsidRPr="00E260BC">
        <w:t>has</w:t>
      </w:r>
      <w:proofErr w:type="gramEnd"/>
      <w:r w:rsidRPr="00E260BC">
        <w:t xml:space="preserve"> improved their </w:t>
      </w:r>
      <w:proofErr w:type="gramStart"/>
      <w:r w:rsidRPr="00E260BC">
        <w:t>decision making</w:t>
      </w:r>
      <w:proofErr w:type="gramEnd"/>
      <w:r w:rsidRPr="00E260BC">
        <w:t xml:space="preserve"> process.</w:t>
      </w:r>
    </w:p>
    <w:p w14:paraId="3ACB6F9A" w14:textId="77777777" w:rsidR="00E54799" w:rsidRPr="00E260BC" w:rsidRDefault="00E54799" w:rsidP="00E54799">
      <w:pPr>
        <w:pStyle w:val="List"/>
      </w:pPr>
      <w:r w:rsidRPr="00E260BC">
        <w:t xml:space="preserve">The </w:t>
      </w:r>
      <w:r w:rsidRPr="00E260BC">
        <w:rPr>
          <w:b/>
          <w:bCs/>
          <w:color w:val="404040" w:themeColor="text1" w:themeTint="BF"/>
        </w:rPr>
        <w:t>disadvantages</w:t>
      </w:r>
      <w:r w:rsidRPr="00E260BC">
        <w:rPr>
          <w:b/>
          <w:bCs/>
        </w:rPr>
        <w:t xml:space="preserve"> </w:t>
      </w:r>
      <w:r w:rsidRPr="00E260BC">
        <w:t>of a reduction in the number of elected members may include the following:</w:t>
      </w:r>
    </w:p>
    <w:p w14:paraId="29854D60" w14:textId="77777777" w:rsidR="00E54799" w:rsidRPr="00E260BC" w:rsidRDefault="00E54799" w:rsidP="00E54799">
      <w:pPr>
        <w:pStyle w:val="List"/>
      </w:pPr>
      <w:r w:rsidRPr="00E260BC">
        <w:rPr>
          <w:w w:val="131"/>
        </w:rPr>
        <w:t>•</w:t>
      </w:r>
      <w:r w:rsidRPr="00E260BC">
        <w:tab/>
        <w:t xml:space="preserve">A smaller number of elected members may result in an increased workload for incumbent members and may reduce efficiency and effectiveness.  </w:t>
      </w:r>
    </w:p>
    <w:p w14:paraId="79F61AF6" w14:textId="77777777" w:rsidR="00E54799" w:rsidRPr="00E260BC" w:rsidRDefault="00E54799" w:rsidP="00E54799">
      <w:pPr>
        <w:pStyle w:val="List"/>
      </w:pPr>
      <w:r w:rsidRPr="00E260BC">
        <w:rPr>
          <w:w w:val="131"/>
        </w:rPr>
        <w:t>•</w:t>
      </w:r>
      <w:r w:rsidRPr="00E260BC">
        <w:tab/>
        <w:t>There is the potential for dominance in the Council by a particular interest group.</w:t>
      </w:r>
    </w:p>
    <w:p w14:paraId="71754D52" w14:textId="77777777" w:rsidR="00E54799" w:rsidRPr="00E260BC" w:rsidRDefault="00E54799" w:rsidP="00E54799">
      <w:pPr>
        <w:pStyle w:val="List"/>
      </w:pPr>
      <w:r w:rsidRPr="00E260BC">
        <w:rPr>
          <w:w w:val="131"/>
        </w:rPr>
        <w:t>•</w:t>
      </w:r>
      <w:r w:rsidRPr="00E260BC">
        <w:tab/>
        <w:t>A reduction in the number of elected members may limit the diversity of interests around the Council table.</w:t>
      </w:r>
    </w:p>
    <w:p w14:paraId="3C2429AB" w14:textId="77777777" w:rsidR="00E54799" w:rsidRPr="00E260BC" w:rsidRDefault="00E54799" w:rsidP="00E54799">
      <w:pPr>
        <w:pStyle w:val="List"/>
      </w:pPr>
      <w:r w:rsidRPr="00E260BC">
        <w:rPr>
          <w:w w:val="131"/>
        </w:rPr>
        <w:t>•</w:t>
      </w:r>
      <w:r w:rsidRPr="00E260BC">
        <w:tab/>
        <w:t>Opportunities for community participation in Council’s affairs may be reduced if there are fewer elected members for the community to contact.</w:t>
      </w:r>
    </w:p>
    <w:p w14:paraId="525F47BB" w14:textId="77777777" w:rsidR="00E54799" w:rsidRPr="00150A1A" w:rsidRDefault="00E54799" w:rsidP="007861C2">
      <w:pPr>
        <w:pStyle w:val="AttachmentHeading"/>
      </w:pPr>
      <w:r w:rsidRPr="00150A1A">
        <w:t>No Ward System</w:t>
      </w:r>
    </w:p>
    <w:p w14:paraId="2C4FBD22" w14:textId="77777777" w:rsidR="00E54799" w:rsidRPr="00E260BC" w:rsidRDefault="00E54799" w:rsidP="00E54799">
      <w:pPr>
        <w:pStyle w:val="BodyText"/>
        <w:spacing w:before="120"/>
      </w:pPr>
      <w:r w:rsidRPr="00E260BC">
        <w:t xml:space="preserve">The </w:t>
      </w:r>
      <w:r w:rsidRPr="00E260BC">
        <w:rPr>
          <w:b/>
          <w:bCs/>
          <w:color w:val="262626" w:themeColor="text1" w:themeTint="D9"/>
        </w:rPr>
        <w:t>advantages</w:t>
      </w:r>
      <w:r w:rsidRPr="00E260BC">
        <w:rPr>
          <w:b/>
          <w:bCs/>
        </w:rPr>
        <w:t xml:space="preserve"> </w:t>
      </w:r>
      <w:r w:rsidRPr="00E260BC">
        <w:t>of a no ward system may include:</w:t>
      </w:r>
    </w:p>
    <w:p w14:paraId="0A177FEC" w14:textId="77777777" w:rsidR="00E54799" w:rsidRPr="00E260BC" w:rsidRDefault="00E54799" w:rsidP="00E54799">
      <w:pPr>
        <w:pStyle w:val="List"/>
        <w:spacing w:line="276" w:lineRule="auto"/>
      </w:pPr>
      <w:r w:rsidRPr="00E260BC">
        <w:rPr>
          <w:w w:val="131"/>
        </w:rPr>
        <w:t>•</w:t>
      </w:r>
      <w:r w:rsidRPr="00E260BC">
        <w:tab/>
        <w:t xml:space="preserve">Elected members are elected by the whole community not just a section of it.  Knowledge and interest in all areas of the Council’s affairs would result </w:t>
      </w:r>
      <w:r>
        <w:t xml:space="preserve">in </w:t>
      </w:r>
      <w:r w:rsidRPr="00E260BC">
        <w:t>broadening the views beyond the immediate concerns of those in a ward.</w:t>
      </w:r>
    </w:p>
    <w:p w14:paraId="4293278C" w14:textId="77777777" w:rsidR="00E54799" w:rsidRPr="00E260BC" w:rsidRDefault="00E54799" w:rsidP="00E54799">
      <w:pPr>
        <w:pStyle w:val="List"/>
        <w:spacing w:line="276" w:lineRule="auto"/>
      </w:pPr>
      <w:r w:rsidRPr="00E260BC">
        <w:rPr>
          <w:w w:val="131"/>
        </w:rPr>
        <w:t>•</w:t>
      </w:r>
      <w:r w:rsidRPr="00E260BC">
        <w:tab/>
        <w:t xml:space="preserve">The smaller town sites and rural areas </w:t>
      </w:r>
      <w:r>
        <w:t xml:space="preserve">would </w:t>
      </w:r>
      <w:r w:rsidRPr="00E260BC">
        <w:t>have the whole Council working for them.</w:t>
      </w:r>
    </w:p>
    <w:p w14:paraId="22610326" w14:textId="77777777" w:rsidR="00E54799" w:rsidRPr="00E260BC" w:rsidRDefault="00E54799" w:rsidP="00E54799">
      <w:pPr>
        <w:pStyle w:val="List"/>
        <w:spacing w:line="276" w:lineRule="auto"/>
      </w:pPr>
      <w:r w:rsidRPr="00E260BC">
        <w:rPr>
          <w:w w:val="131"/>
        </w:rPr>
        <w:t>•</w:t>
      </w:r>
      <w:r w:rsidRPr="00E260BC">
        <w:tab/>
        <w:t>Members of the community who want to approach an elected member can speak to any elected member.</w:t>
      </w:r>
    </w:p>
    <w:p w14:paraId="7EC281BF" w14:textId="77777777" w:rsidR="00E54799" w:rsidRPr="00E260BC" w:rsidRDefault="00E54799" w:rsidP="00E54799">
      <w:pPr>
        <w:pStyle w:val="List"/>
        <w:spacing w:line="276" w:lineRule="auto"/>
      </w:pPr>
      <w:r w:rsidRPr="00E260BC">
        <w:rPr>
          <w:w w:val="131"/>
        </w:rPr>
        <w:t>•</w:t>
      </w:r>
      <w:r w:rsidRPr="00E260BC">
        <w:tab/>
        <w:t xml:space="preserve">Social networks and communities of interest are often spread across a local </w:t>
      </w:r>
      <w:proofErr w:type="gramStart"/>
      <w:r w:rsidRPr="00E260BC">
        <w:t>government</w:t>
      </w:r>
      <w:proofErr w:type="gramEnd"/>
      <w:r w:rsidRPr="00E260BC">
        <w:t xml:space="preserve"> and elected members </w:t>
      </w:r>
      <w:r>
        <w:t>could</w:t>
      </w:r>
      <w:r w:rsidRPr="00E260BC">
        <w:t xml:space="preserve"> have a</w:t>
      </w:r>
      <w:r>
        <w:t xml:space="preserve"> broader</w:t>
      </w:r>
      <w:r w:rsidRPr="00E260BC">
        <w:t xml:space="preserve"> overview </w:t>
      </w:r>
      <w:r>
        <w:t xml:space="preserve">and understanding </w:t>
      </w:r>
      <w:r w:rsidRPr="00E260BC">
        <w:t>of these.</w:t>
      </w:r>
    </w:p>
    <w:p w14:paraId="06F87E64" w14:textId="77777777" w:rsidR="00E54799" w:rsidRPr="00E260BC" w:rsidRDefault="00E54799" w:rsidP="00E54799">
      <w:pPr>
        <w:pStyle w:val="List"/>
        <w:spacing w:line="276" w:lineRule="auto"/>
      </w:pPr>
      <w:r w:rsidRPr="00E260BC">
        <w:rPr>
          <w:w w:val="131"/>
        </w:rPr>
        <w:t>•</w:t>
      </w:r>
      <w:r w:rsidRPr="00E260BC">
        <w:tab/>
        <w:t>Elected members can use their specialty skills and knowledge for the benefit of the whole local government.</w:t>
      </w:r>
    </w:p>
    <w:p w14:paraId="06157B81" w14:textId="77777777" w:rsidR="00E54799" w:rsidRPr="00E260BC" w:rsidRDefault="00E54799" w:rsidP="00E54799">
      <w:pPr>
        <w:pStyle w:val="List"/>
        <w:spacing w:line="276" w:lineRule="auto"/>
      </w:pPr>
      <w:r w:rsidRPr="00E260BC">
        <w:rPr>
          <w:w w:val="131"/>
        </w:rPr>
        <w:t>•</w:t>
      </w:r>
      <w:r w:rsidRPr="00E260BC">
        <w:tab/>
        <w:t>There is balanced representation with each elected member representing the whole community.</w:t>
      </w:r>
    </w:p>
    <w:p w14:paraId="012FA7AF" w14:textId="77777777" w:rsidR="00E54799" w:rsidRPr="00E260BC" w:rsidRDefault="00E54799" w:rsidP="00E54799">
      <w:pPr>
        <w:pStyle w:val="List"/>
        <w:spacing w:line="276" w:lineRule="auto"/>
      </w:pPr>
      <w:r w:rsidRPr="00E260BC">
        <w:rPr>
          <w:w w:val="131"/>
        </w:rPr>
        <w:t>•</w:t>
      </w:r>
      <w:r w:rsidRPr="00E260BC">
        <w:tab/>
        <w:t>The election process is much simpler for the community to understand and for the Council to administer.</w:t>
      </w:r>
    </w:p>
    <w:p w14:paraId="1C40914F" w14:textId="77777777" w:rsidR="00E54799" w:rsidRPr="00E260BC" w:rsidRDefault="00E54799" w:rsidP="00E54799">
      <w:pPr>
        <w:pStyle w:val="BodyText"/>
        <w:spacing w:before="120"/>
      </w:pPr>
      <w:r w:rsidRPr="00E260BC">
        <w:t xml:space="preserve">The </w:t>
      </w:r>
      <w:r w:rsidRPr="00E260BC">
        <w:rPr>
          <w:b/>
          <w:bCs/>
          <w:color w:val="262626" w:themeColor="text1" w:themeTint="D9"/>
        </w:rPr>
        <w:t>disadvantages</w:t>
      </w:r>
      <w:r w:rsidRPr="00E260BC">
        <w:rPr>
          <w:b/>
          <w:bCs/>
        </w:rPr>
        <w:t xml:space="preserve"> </w:t>
      </w:r>
      <w:r w:rsidRPr="00E260BC">
        <w:t>of a no ward system may include:</w:t>
      </w:r>
    </w:p>
    <w:p w14:paraId="74134808" w14:textId="77777777" w:rsidR="00E54799" w:rsidRPr="00E260BC" w:rsidRDefault="00E54799" w:rsidP="00E54799">
      <w:pPr>
        <w:pStyle w:val="List"/>
        <w:spacing w:line="276" w:lineRule="auto"/>
      </w:pPr>
      <w:r w:rsidRPr="00E260BC">
        <w:rPr>
          <w:w w:val="131"/>
        </w:rPr>
        <w:t>•</w:t>
      </w:r>
      <w:r w:rsidRPr="00E260BC">
        <w:tab/>
        <w:t>Electors may feel that they are not adequately represented if they don’t have an affinity with any of the elected members.</w:t>
      </w:r>
    </w:p>
    <w:p w14:paraId="22BF596D" w14:textId="77777777" w:rsidR="00E54799" w:rsidRPr="00E260BC" w:rsidRDefault="00E54799" w:rsidP="00E54799">
      <w:pPr>
        <w:pStyle w:val="List"/>
        <w:spacing w:line="276" w:lineRule="auto"/>
      </w:pPr>
      <w:r w:rsidRPr="00E260BC">
        <w:rPr>
          <w:w w:val="131"/>
        </w:rPr>
        <w:t>•</w:t>
      </w:r>
      <w:r w:rsidRPr="00E260BC">
        <w:tab/>
        <w:t>Elected members living in a certain area may have a greater affinity and understanding of the issues specific to that area.</w:t>
      </w:r>
    </w:p>
    <w:p w14:paraId="611088CE" w14:textId="69025AE1" w:rsidR="002A4C40" w:rsidRPr="00E260BC" w:rsidRDefault="00E54799" w:rsidP="002A4C40">
      <w:pPr>
        <w:pStyle w:val="List"/>
        <w:spacing w:line="276" w:lineRule="auto"/>
      </w:pPr>
      <w:r w:rsidRPr="00E260BC">
        <w:rPr>
          <w:w w:val="131"/>
        </w:rPr>
        <w:t>•</w:t>
      </w:r>
      <w:r w:rsidRPr="00E260BC">
        <w:tab/>
        <w:t>There is potential for an interest group to dominate the Council.</w:t>
      </w:r>
    </w:p>
    <w:p w14:paraId="60943452" w14:textId="662BED52" w:rsidR="00330CC5" w:rsidRPr="00E260BC" w:rsidRDefault="00E54799" w:rsidP="00330CC5">
      <w:pPr>
        <w:pStyle w:val="List"/>
        <w:spacing w:line="276" w:lineRule="auto"/>
      </w:pPr>
      <w:r w:rsidRPr="00E260BC">
        <w:rPr>
          <w:w w:val="131"/>
        </w:rPr>
        <w:t>•</w:t>
      </w:r>
      <w:r w:rsidRPr="00E260BC">
        <w:tab/>
        <w:t>Elected members may feel overwhelmed by having to represent all electors and may not have the time or opportunity to understand and represent all the issues</w:t>
      </w:r>
      <w:r w:rsidR="002A4C40">
        <w:t>.</w:t>
      </w:r>
    </w:p>
    <w:p w14:paraId="05F099A0" w14:textId="4ADFA648" w:rsidR="00330CC5" w:rsidRDefault="00330CC5" w:rsidP="00743C8E">
      <w:pPr>
        <w:pStyle w:val="List"/>
        <w:numPr>
          <w:ilvl w:val="0"/>
          <w:numId w:val="26"/>
        </w:numPr>
        <w:spacing w:line="276" w:lineRule="auto"/>
      </w:pPr>
      <w:r>
        <w:t>It may be more difficult and costly for candidates to</w:t>
      </w:r>
      <w:r w:rsidR="00E07664">
        <w:t xml:space="preserve"> be elected if they to canvass the      whole local government area.</w:t>
      </w:r>
    </w:p>
    <w:p w14:paraId="3D9DD421" w14:textId="03E76183" w:rsidR="00E07664" w:rsidRDefault="00E07664" w:rsidP="00330CC5">
      <w:pPr>
        <w:pStyle w:val="List"/>
        <w:spacing w:line="276" w:lineRule="auto"/>
        <w:ind w:left="0" w:firstLine="0"/>
        <w:sectPr w:rsidR="00E07664" w:rsidSect="00146BE9">
          <w:pgSz w:w="11900" w:h="16840" w:code="9"/>
          <w:pgMar w:top="1985" w:right="1134" w:bottom="1134" w:left="1134" w:header="567" w:footer="145" w:gutter="0"/>
          <w:cols w:space="567"/>
          <w:docGrid w:linePitch="326"/>
        </w:sectPr>
      </w:pPr>
    </w:p>
    <w:p w14:paraId="18DCB9E9" w14:textId="77777777" w:rsidR="00206B2F" w:rsidRPr="00206B2F" w:rsidRDefault="00206B2F" w:rsidP="00743C8E">
      <w:pPr>
        <w:pStyle w:val="AttachmentHeading"/>
        <w:ind w:left="0" w:firstLine="0"/>
      </w:pPr>
      <w:r w:rsidRPr="00206B2F">
        <w:lastRenderedPageBreak/>
        <w:t>Ward System</w:t>
      </w:r>
    </w:p>
    <w:p w14:paraId="66D4CE19" w14:textId="77777777" w:rsidR="00206B2F" w:rsidRPr="00E260BC" w:rsidRDefault="00206B2F" w:rsidP="00206B2F">
      <w:pPr>
        <w:pStyle w:val="BodyText"/>
        <w:spacing w:before="120"/>
      </w:pPr>
      <w:r w:rsidRPr="00E260BC">
        <w:t xml:space="preserve">Many local governments have a ward system and find that it works well for them. The </w:t>
      </w:r>
      <w:r w:rsidRPr="00E260BC">
        <w:rPr>
          <w:b/>
          <w:bCs/>
          <w:color w:val="404040" w:themeColor="text1" w:themeTint="BF"/>
        </w:rPr>
        <w:t>advantages</w:t>
      </w:r>
      <w:r w:rsidRPr="00E260BC">
        <w:rPr>
          <w:b/>
          <w:bCs/>
        </w:rPr>
        <w:t xml:space="preserve"> </w:t>
      </w:r>
      <w:r w:rsidRPr="00E260BC">
        <w:t>of a ward system may include:</w:t>
      </w:r>
    </w:p>
    <w:p w14:paraId="0CF3869A" w14:textId="77777777" w:rsidR="00206B2F" w:rsidRPr="00E260BC" w:rsidRDefault="00206B2F" w:rsidP="00206B2F">
      <w:pPr>
        <w:pStyle w:val="List"/>
        <w:spacing w:line="276" w:lineRule="auto"/>
      </w:pPr>
      <w:r w:rsidRPr="00E260BC">
        <w:rPr>
          <w:w w:val="131"/>
        </w:rPr>
        <w:t>•</w:t>
      </w:r>
      <w:r w:rsidRPr="00E260BC">
        <w:tab/>
        <w:t>Different sectors of the community can be represented ensuring a good spread of representation and interests amongst elected members.</w:t>
      </w:r>
    </w:p>
    <w:p w14:paraId="757F7C89" w14:textId="77777777" w:rsidR="00206B2F" w:rsidRPr="00E260BC" w:rsidRDefault="00206B2F" w:rsidP="00206B2F">
      <w:pPr>
        <w:pStyle w:val="List"/>
        <w:spacing w:line="276" w:lineRule="auto"/>
      </w:pPr>
      <w:r w:rsidRPr="00E260BC">
        <w:rPr>
          <w:w w:val="131"/>
        </w:rPr>
        <w:t>•</w:t>
      </w:r>
      <w:r w:rsidRPr="00E260BC">
        <w:tab/>
        <w:t xml:space="preserve">There is </w:t>
      </w:r>
      <w:r>
        <w:t xml:space="preserve">potentially </w:t>
      </w:r>
      <w:r w:rsidRPr="00E260BC">
        <w:t>more opportunity for elected members to have a greater knowledge and interest in the issues in the ward.</w:t>
      </w:r>
    </w:p>
    <w:p w14:paraId="36D9959F" w14:textId="77777777" w:rsidR="00206B2F" w:rsidRPr="00E260BC" w:rsidRDefault="00206B2F" w:rsidP="00206B2F">
      <w:pPr>
        <w:pStyle w:val="List"/>
        <w:spacing w:line="276" w:lineRule="auto"/>
      </w:pPr>
      <w:r w:rsidRPr="00E260BC">
        <w:rPr>
          <w:w w:val="131"/>
        </w:rPr>
        <w:t>•</w:t>
      </w:r>
      <w:r w:rsidRPr="00E260BC">
        <w:tab/>
        <w:t>It may be easier for a candidate to be elected if they only need to canvass one ward.</w:t>
      </w:r>
    </w:p>
    <w:p w14:paraId="544DC65C" w14:textId="77777777" w:rsidR="00206B2F" w:rsidRPr="00E260BC" w:rsidRDefault="00206B2F" w:rsidP="00206B2F">
      <w:pPr>
        <w:pStyle w:val="BodyText"/>
      </w:pPr>
      <w:r w:rsidRPr="00E260BC">
        <w:t xml:space="preserve">The </w:t>
      </w:r>
      <w:r w:rsidRPr="00E260BC">
        <w:rPr>
          <w:b/>
          <w:bCs/>
          <w:color w:val="404040" w:themeColor="text1" w:themeTint="BF"/>
        </w:rPr>
        <w:t xml:space="preserve">disadvantages </w:t>
      </w:r>
      <w:r w:rsidRPr="00E260BC">
        <w:t>of a ward system may include:</w:t>
      </w:r>
    </w:p>
    <w:p w14:paraId="46BF89D8" w14:textId="77777777" w:rsidR="00206B2F" w:rsidRPr="00E260BC" w:rsidRDefault="00206B2F" w:rsidP="00206B2F">
      <w:pPr>
        <w:pStyle w:val="List"/>
        <w:spacing w:line="276" w:lineRule="auto"/>
      </w:pPr>
      <w:r w:rsidRPr="00E260BC">
        <w:rPr>
          <w:w w:val="131"/>
        </w:rPr>
        <w:t>•</w:t>
      </w:r>
      <w:r w:rsidRPr="00E260BC">
        <w:tab/>
        <w:t>Elected members can become too focused on their wards and less focused on the affairs of other wards and the whole local government.</w:t>
      </w:r>
    </w:p>
    <w:p w14:paraId="3D17F5D1" w14:textId="77777777" w:rsidR="00206B2F" w:rsidRPr="00E260BC" w:rsidRDefault="00206B2F" w:rsidP="00206B2F">
      <w:pPr>
        <w:pStyle w:val="List"/>
        <w:spacing w:line="276" w:lineRule="auto"/>
      </w:pPr>
      <w:r w:rsidRPr="00E260BC">
        <w:rPr>
          <w:w w:val="131"/>
        </w:rPr>
        <w:t>•</w:t>
      </w:r>
      <w:r w:rsidRPr="00E260BC">
        <w:tab/>
        <w:t xml:space="preserve">An unhealthy competition for resources can develop where electors in each ward come to expect the services and facilities provided in other </w:t>
      </w:r>
      <w:proofErr w:type="spellStart"/>
      <w:r w:rsidRPr="00E260BC">
        <w:t>wards</w:t>
      </w:r>
      <w:proofErr w:type="spellEnd"/>
      <w:r w:rsidRPr="00E260BC">
        <w:t>, whether they are appropriate or not.</w:t>
      </w:r>
    </w:p>
    <w:p w14:paraId="5B3E1E4D" w14:textId="77777777" w:rsidR="00206B2F" w:rsidRPr="00E260BC" w:rsidRDefault="00206B2F" w:rsidP="00206B2F">
      <w:pPr>
        <w:pStyle w:val="List"/>
        <w:spacing w:line="276" w:lineRule="auto"/>
      </w:pPr>
      <w:r w:rsidRPr="00E260BC">
        <w:rPr>
          <w:w w:val="131"/>
        </w:rPr>
        <w:t>•</w:t>
      </w:r>
      <w:r w:rsidRPr="00E260BC">
        <w:tab/>
        <w:t>The community and elected members may regard the local government in terms of wards rather than as a whole community.</w:t>
      </w:r>
    </w:p>
    <w:p w14:paraId="791D65D5" w14:textId="77777777" w:rsidR="00206B2F" w:rsidRPr="00E260BC" w:rsidRDefault="00206B2F" w:rsidP="00206B2F">
      <w:pPr>
        <w:pStyle w:val="List"/>
        <w:spacing w:line="276" w:lineRule="auto"/>
      </w:pPr>
      <w:r w:rsidRPr="00E260BC">
        <w:rPr>
          <w:w w:val="131"/>
        </w:rPr>
        <w:t>•</w:t>
      </w:r>
      <w:r w:rsidRPr="00E260BC">
        <w:tab/>
        <w:t>Ward boundaries may appear to be placed arbitrarily and may not reflect the social interaction and communities of interest of the community.</w:t>
      </w:r>
    </w:p>
    <w:p w14:paraId="26DC1653" w14:textId="77777777" w:rsidR="00206B2F" w:rsidRDefault="00206B2F" w:rsidP="00206B2F">
      <w:pPr>
        <w:pStyle w:val="List"/>
        <w:spacing w:line="276" w:lineRule="auto"/>
        <w:sectPr w:rsidR="00206B2F" w:rsidSect="00146BE9">
          <w:pgSz w:w="11900" w:h="16840" w:code="9"/>
          <w:pgMar w:top="1985" w:right="1134" w:bottom="1134" w:left="1134" w:header="567" w:footer="145" w:gutter="0"/>
          <w:cols w:space="567"/>
          <w:docGrid w:linePitch="326"/>
        </w:sectPr>
      </w:pPr>
      <w:r w:rsidRPr="00E260BC">
        <w:rPr>
          <w:w w:val="131"/>
        </w:rPr>
        <w:t>•</w:t>
      </w:r>
      <w:r w:rsidRPr="00E260BC">
        <w:tab/>
        <w:t>Balanced representation across the local government may be difficult to achieve, particularly if a local government has highly populated urban areas and sparsely populated rural areas.</w:t>
      </w:r>
    </w:p>
    <w:p w14:paraId="49E7F1E8" w14:textId="77777777" w:rsidR="00C92C61" w:rsidRPr="00C92C61" w:rsidRDefault="00C92C61" w:rsidP="007861C2">
      <w:pPr>
        <w:pStyle w:val="AttachmentHeading"/>
      </w:pPr>
      <w:r w:rsidRPr="00C92C61">
        <w:lastRenderedPageBreak/>
        <w:t>Discussion of Options</w:t>
      </w:r>
    </w:p>
    <w:p w14:paraId="62381AEF" w14:textId="77777777" w:rsidR="00C92C61" w:rsidRPr="00E260BC" w:rsidRDefault="00C92C61" w:rsidP="00C92C61">
      <w:pPr>
        <w:pStyle w:val="BodyText"/>
        <w:spacing w:before="120"/>
      </w:pPr>
      <w:r w:rsidRPr="00E260BC">
        <w:t>It is helpful to discuss the advantages and disadvantages outlined for each option. If a new ward system is one of the options</w:t>
      </w:r>
      <w:r>
        <w:t>,</w:t>
      </w:r>
      <w:r w:rsidRPr="00E260BC">
        <w:t xml:space="preserve"> then a map showing the proposed ward boundaries is essential.</w:t>
      </w:r>
    </w:p>
    <w:p w14:paraId="1D6E31DF" w14:textId="77777777" w:rsidR="00C92C61" w:rsidRPr="00C92C61" w:rsidRDefault="00C92C61" w:rsidP="007861C2">
      <w:pPr>
        <w:pStyle w:val="AttachmentHeading"/>
      </w:pPr>
      <w:bookmarkStart w:id="84" w:name="_Toc374008383"/>
      <w:r w:rsidRPr="00C92C61">
        <w:t>Which option is the best one?</w:t>
      </w:r>
      <w:bookmarkEnd w:id="84"/>
    </w:p>
    <w:p w14:paraId="277BF2D5" w14:textId="77777777" w:rsidR="00C92C61" w:rsidRPr="00E260BC" w:rsidRDefault="00C92C61" w:rsidP="00C92C61">
      <w:pPr>
        <w:pStyle w:val="BodyText"/>
        <w:spacing w:before="120"/>
      </w:pPr>
      <w:r w:rsidRPr="00E260BC">
        <w:t>The consideration of public submissions, any other community input and the discussion of options will, in most cases provide sufficient information for the Council to determine which option is the best one.</w:t>
      </w:r>
    </w:p>
    <w:p w14:paraId="79B394B5" w14:textId="77777777" w:rsidR="00C92C61" w:rsidRDefault="00C92C61" w:rsidP="00C92C61">
      <w:pPr>
        <w:pStyle w:val="BodyText"/>
        <w:spacing w:before="120"/>
        <w:sectPr w:rsidR="00C92C61" w:rsidSect="00146BE9">
          <w:pgSz w:w="11900" w:h="16840" w:code="9"/>
          <w:pgMar w:top="1985" w:right="1134" w:bottom="1134" w:left="1134" w:header="567" w:footer="145" w:gutter="0"/>
          <w:cols w:space="567"/>
          <w:docGrid w:linePitch="326"/>
        </w:sectPr>
      </w:pPr>
      <w:r w:rsidRPr="00E260BC">
        <w:t>Local governments without wards are not required to carry out reviews on a regular basis</w:t>
      </w:r>
      <w:r>
        <w:t>,</w:t>
      </w:r>
      <w:r w:rsidRPr="00E260BC">
        <w:t xml:space="preserve"> so an assessment of the system of representation can be undertaken at any time. At the conclusion of the review, it may be useful to propose the </w:t>
      </w:r>
      <w:r>
        <w:t xml:space="preserve">anticipated </w:t>
      </w:r>
      <w:r w:rsidRPr="00E260BC">
        <w:t>time</w:t>
      </w:r>
      <w:r>
        <w:t>frame</w:t>
      </w:r>
      <w:r w:rsidRPr="00E260BC">
        <w:t xml:space="preserve"> for the next one.</w:t>
      </w:r>
    </w:p>
    <w:p w14:paraId="5BCCF1BB" w14:textId="77777777" w:rsidR="003C13A5" w:rsidRPr="003C13A5" w:rsidRDefault="003C13A5" w:rsidP="007861C2">
      <w:pPr>
        <w:pStyle w:val="AttachmentHeading"/>
      </w:pPr>
      <w:r w:rsidRPr="003C13A5">
        <w:lastRenderedPageBreak/>
        <w:t>Recommendations</w:t>
      </w:r>
    </w:p>
    <w:p w14:paraId="606271DE" w14:textId="77777777" w:rsidR="003C13A5" w:rsidRPr="00E260BC" w:rsidRDefault="003C13A5" w:rsidP="003C13A5">
      <w:pPr>
        <w:pStyle w:val="BodyText"/>
        <w:spacing w:before="120"/>
      </w:pPr>
      <w:r w:rsidRPr="00E260BC">
        <w:t>The following are examples of recommendations that may be considered if the local government proposes change to the system of representation.</w:t>
      </w:r>
    </w:p>
    <w:p w14:paraId="3BB730CF" w14:textId="77777777" w:rsidR="003C13A5" w:rsidRPr="00E522CA" w:rsidRDefault="003C13A5" w:rsidP="003C13A5">
      <w:pPr>
        <w:pStyle w:val="BodyText"/>
        <w:spacing w:before="120"/>
        <w:rPr>
          <w:b/>
        </w:rPr>
      </w:pPr>
      <w:r w:rsidRPr="00E522CA">
        <w:rPr>
          <w:b/>
        </w:rPr>
        <w:t xml:space="preserve">The Shire of Bottlebrush recommends to the Local Government Advisory Board that an order be made under s 2.18 (3) of the </w:t>
      </w:r>
      <w:r w:rsidRPr="00E522CA">
        <w:rPr>
          <w:b/>
          <w:i/>
        </w:rPr>
        <w:t>Local Government Act 1995</w:t>
      </w:r>
      <w:r w:rsidRPr="00E522CA">
        <w:rPr>
          <w:b/>
        </w:rPr>
        <w:t xml:space="preserve"> to reduce the number of offices of councillor on the Council from eleven (11) to nine (9).</w:t>
      </w:r>
    </w:p>
    <w:p w14:paraId="7DD842E5" w14:textId="77777777" w:rsidR="003C13A5" w:rsidRPr="00E522CA" w:rsidRDefault="003C13A5" w:rsidP="003C13A5">
      <w:pPr>
        <w:pStyle w:val="BodyText"/>
        <w:spacing w:before="120"/>
        <w:rPr>
          <w:b/>
        </w:rPr>
      </w:pPr>
      <w:r w:rsidRPr="00E522CA">
        <w:rPr>
          <w:b/>
        </w:rPr>
        <w:t>Moved</w:t>
      </w:r>
      <w:r w:rsidRPr="00E522CA">
        <w:rPr>
          <w:b/>
        </w:rPr>
        <w:br/>
        <w:t>Seconded</w:t>
      </w:r>
      <w:r w:rsidRPr="00E522CA">
        <w:rPr>
          <w:b/>
        </w:rPr>
        <w:br/>
        <w:t>ABSOLUTE MAJORITY REQUIRED</w:t>
      </w:r>
    </w:p>
    <w:p w14:paraId="6C8B5941" w14:textId="77777777" w:rsidR="003C13A5" w:rsidRPr="00E522CA" w:rsidRDefault="003C13A5" w:rsidP="003C13A5">
      <w:pPr>
        <w:pStyle w:val="BodyText"/>
        <w:spacing w:before="120"/>
        <w:rPr>
          <w:b/>
        </w:rPr>
      </w:pPr>
      <w:r w:rsidRPr="00E522CA">
        <w:rPr>
          <w:b/>
        </w:rPr>
        <w:t>The Shire of Bottlebrush recommends to the Local Government Advisory Board that:</w:t>
      </w:r>
    </w:p>
    <w:p w14:paraId="5621F520" w14:textId="77777777" w:rsidR="00B27A5E" w:rsidRPr="00E522CA" w:rsidRDefault="003C13A5" w:rsidP="00B27A5E">
      <w:pPr>
        <w:pStyle w:val="ListNumber"/>
        <w:rPr>
          <w:b/>
          <w:bCs/>
          <w:color w:val="auto"/>
        </w:rPr>
      </w:pPr>
      <w:r w:rsidRPr="00E522CA">
        <w:rPr>
          <w:b/>
          <w:bCs/>
          <w:color w:val="auto"/>
        </w:rPr>
        <w:t>An order be made under s 2.2 (1) to divide the district into three wards with boundaries as detailed in the attached map.</w:t>
      </w:r>
    </w:p>
    <w:p w14:paraId="104E6EFB" w14:textId="77777777" w:rsidR="00B27A5E" w:rsidRPr="00E522CA" w:rsidRDefault="003C13A5" w:rsidP="00B27A5E">
      <w:pPr>
        <w:pStyle w:val="ListNumber"/>
        <w:rPr>
          <w:b/>
          <w:bCs/>
          <w:color w:val="auto"/>
        </w:rPr>
      </w:pPr>
      <w:r w:rsidRPr="00E522CA">
        <w:rPr>
          <w:b/>
          <w:bCs/>
          <w:color w:val="auto"/>
        </w:rPr>
        <w:t>An order be made under s 2.3 (2) to name the three wards Patterson, McDowell and Brown (as detailed in the map).</w:t>
      </w:r>
    </w:p>
    <w:p w14:paraId="0A3471F5" w14:textId="7E90B3CB" w:rsidR="003C13A5" w:rsidRPr="00E522CA" w:rsidRDefault="003C13A5" w:rsidP="00B27A5E">
      <w:pPr>
        <w:pStyle w:val="ListNumber"/>
        <w:rPr>
          <w:b/>
          <w:bCs/>
          <w:color w:val="auto"/>
        </w:rPr>
      </w:pPr>
      <w:r w:rsidRPr="00E522CA">
        <w:rPr>
          <w:b/>
          <w:bCs/>
          <w:color w:val="auto"/>
        </w:rPr>
        <w:t>An order be made under s2.18 (3) to designate the following number of offices of councillor for each ward: Patterson (3), McDowell (3), Brown (3).</w:t>
      </w:r>
    </w:p>
    <w:p w14:paraId="606C0A72" w14:textId="77777777" w:rsidR="003C13A5" w:rsidRPr="00E522CA" w:rsidRDefault="003C13A5" w:rsidP="003C13A5">
      <w:pPr>
        <w:pStyle w:val="BodyText"/>
        <w:spacing w:before="120"/>
        <w:rPr>
          <w:b/>
        </w:rPr>
        <w:sectPr w:rsidR="003C13A5" w:rsidRPr="00E522CA" w:rsidSect="00146BE9">
          <w:pgSz w:w="11900" w:h="16840" w:code="9"/>
          <w:pgMar w:top="1985" w:right="1134" w:bottom="1134" w:left="1134" w:header="567" w:footer="145" w:gutter="0"/>
          <w:cols w:space="567"/>
          <w:docGrid w:linePitch="326"/>
        </w:sectPr>
      </w:pPr>
      <w:r w:rsidRPr="00E522CA">
        <w:rPr>
          <w:b/>
        </w:rPr>
        <w:t>Moved</w:t>
      </w:r>
      <w:r w:rsidRPr="00E522CA">
        <w:rPr>
          <w:b/>
        </w:rPr>
        <w:br/>
        <w:t>Seconded</w:t>
      </w:r>
      <w:r w:rsidRPr="00E522CA">
        <w:rPr>
          <w:b/>
        </w:rPr>
        <w:br/>
        <w:t>ABSOLUTE MAJORITY REQUIRED</w:t>
      </w:r>
    </w:p>
    <w:p w14:paraId="6E4C4E64" w14:textId="77777777" w:rsidR="008B4E1D" w:rsidRPr="00B27EFF" w:rsidRDefault="008B4E1D" w:rsidP="008B4E1D">
      <w:pPr>
        <w:pStyle w:val="Heading2"/>
        <w:spacing w:before="120" w:after="120"/>
        <w:rPr>
          <w:sz w:val="28"/>
          <w:szCs w:val="28"/>
        </w:rPr>
      </w:pPr>
      <w:bookmarkStart w:id="85" w:name="_Toc374008385"/>
      <w:bookmarkStart w:id="86" w:name="_Toc167871793"/>
      <w:bookmarkStart w:id="87" w:name="_Toc232593781"/>
      <w:r w:rsidRPr="00B27EFF">
        <w:rPr>
          <w:sz w:val="28"/>
          <w:szCs w:val="28"/>
        </w:rPr>
        <w:lastRenderedPageBreak/>
        <w:t xml:space="preserve">Attachment 9: </w:t>
      </w:r>
      <w:r w:rsidRPr="007F30CF">
        <w:rPr>
          <w:szCs w:val="30"/>
        </w:rPr>
        <w:t>Example</w:t>
      </w:r>
      <w:r w:rsidRPr="00B27EFF">
        <w:rPr>
          <w:sz w:val="28"/>
          <w:szCs w:val="28"/>
        </w:rPr>
        <w:t xml:space="preserve"> Officer’s Report</w:t>
      </w:r>
      <w:bookmarkEnd w:id="85"/>
      <w:bookmarkEnd w:id="86"/>
      <w:bookmarkEnd w:id="87"/>
    </w:p>
    <w:p w14:paraId="006854A2" w14:textId="77777777" w:rsidR="008B4E1D" w:rsidRPr="00E260BC" w:rsidRDefault="008B4E1D" w:rsidP="008B4E1D">
      <w:pPr>
        <w:spacing w:before="120"/>
      </w:pPr>
      <w:r w:rsidRPr="00E260BC">
        <w:t xml:space="preserve">It is recommended that the following format be used as an outline for an officer’s </w:t>
      </w:r>
      <w:r>
        <w:t xml:space="preserve">ward and representation review </w:t>
      </w:r>
      <w:r w:rsidRPr="00E260BC">
        <w:t>report to Council. It can then be used as the basis for a report to the Local Government Advisory Board.</w:t>
      </w:r>
    </w:p>
    <w:p w14:paraId="3D837988" w14:textId="77777777" w:rsidR="008B4E1D" w:rsidRPr="00E260BC" w:rsidRDefault="008B4E1D" w:rsidP="007942AF">
      <w:pPr>
        <w:pStyle w:val="Heading3"/>
      </w:pPr>
      <w:bookmarkStart w:id="88" w:name="_Toc167871794"/>
      <w:bookmarkStart w:id="89" w:name="_Toc232593782"/>
      <w:bookmarkStart w:id="90" w:name="_Toc371324980"/>
      <w:bookmarkStart w:id="91" w:name="_Toc371329604"/>
      <w:bookmarkStart w:id="92" w:name="_Toc374008386"/>
      <w:r w:rsidRPr="00E260BC">
        <w:t>Report Title</w:t>
      </w:r>
      <w:bookmarkEnd w:id="88"/>
      <w:bookmarkEnd w:id="89"/>
    </w:p>
    <w:p w14:paraId="77DA3676" w14:textId="77777777" w:rsidR="008B4E1D" w:rsidRPr="008B4E1D" w:rsidRDefault="008B4E1D" w:rsidP="007861C2">
      <w:pPr>
        <w:pStyle w:val="AttachmentHeading"/>
      </w:pPr>
      <w:r w:rsidRPr="008B4E1D">
        <w:t>Introduction</w:t>
      </w:r>
      <w:bookmarkEnd w:id="90"/>
      <w:bookmarkEnd w:id="91"/>
      <w:bookmarkEnd w:id="92"/>
    </w:p>
    <w:p w14:paraId="09685637" w14:textId="77777777" w:rsidR="008B4E1D" w:rsidRPr="00E260BC" w:rsidRDefault="008B4E1D" w:rsidP="008B4E1D">
      <w:pPr>
        <w:pStyle w:val="BodyText"/>
        <w:spacing w:before="120"/>
      </w:pPr>
      <w:r w:rsidRPr="00E260BC">
        <w:t xml:space="preserve">A description of the current situation and information on the number of councillors and electors is included </w:t>
      </w:r>
      <w:proofErr w:type="gramStart"/>
      <w:r w:rsidRPr="00E260BC">
        <w:t>here</w:t>
      </w:r>
      <w:proofErr w:type="gramEnd"/>
      <w:r w:rsidRPr="00E260BC">
        <w:t xml:space="preserve"> and an explanation of how the review came about.</w:t>
      </w:r>
    </w:p>
    <w:p w14:paraId="02C02D83" w14:textId="77777777" w:rsidR="008B4E1D" w:rsidRPr="00E260BC" w:rsidRDefault="008B4E1D" w:rsidP="008B4E1D">
      <w:pPr>
        <w:pStyle w:val="BodyText"/>
        <w:spacing w:before="120"/>
      </w:pPr>
      <w:r w:rsidRPr="00E260BC">
        <w:t>The date of the last review is included along with what, if any, changes were made</w:t>
      </w:r>
      <w:r>
        <w:t xml:space="preserve"> at that time</w:t>
      </w:r>
      <w:r w:rsidRPr="00E260BC">
        <w:t>.</w:t>
      </w:r>
    </w:p>
    <w:p w14:paraId="219EB08A" w14:textId="77777777" w:rsidR="008B4E1D" w:rsidRPr="008B4E1D" w:rsidRDefault="008B4E1D" w:rsidP="007861C2">
      <w:pPr>
        <w:pStyle w:val="AttachmentHeading"/>
      </w:pPr>
      <w:bookmarkStart w:id="93" w:name="_Toc371324981"/>
      <w:bookmarkStart w:id="94" w:name="_Toc371329605"/>
      <w:bookmarkStart w:id="95" w:name="_Toc374008387"/>
      <w:r w:rsidRPr="008B4E1D">
        <w:t>The Review Process</w:t>
      </w:r>
      <w:bookmarkEnd w:id="93"/>
      <w:bookmarkEnd w:id="94"/>
      <w:bookmarkEnd w:id="95"/>
    </w:p>
    <w:p w14:paraId="5FE76F95" w14:textId="77777777" w:rsidR="008B4E1D" w:rsidRPr="00E260BC" w:rsidRDefault="008B4E1D" w:rsidP="008B4E1D">
      <w:pPr>
        <w:pStyle w:val="BodyText"/>
        <w:spacing w:before="120"/>
      </w:pPr>
      <w:r w:rsidRPr="00E260BC">
        <w:t xml:space="preserve">This section </w:t>
      </w:r>
      <w:r>
        <w:t xml:space="preserve">should </w:t>
      </w:r>
      <w:r w:rsidRPr="00E260BC">
        <w:t xml:space="preserve">include information about advertising (dates and newspapers) and the community consultation process. It </w:t>
      </w:r>
      <w:r>
        <w:t xml:space="preserve">should </w:t>
      </w:r>
      <w:r w:rsidRPr="00E260BC">
        <w:t>also indicate whether a discussion paper was provided to the community. Copies of the advertisement and any other material circulated to the community (including discussion papers) are to appear as appendices.</w:t>
      </w:r>
      <w:r>
        <w:t xml:space="preserve"> This may also include </w:t>
      </w:r>
      <w:r w:rsidRPr="00E260BC">
        <w:t>Facebook/email circulation/</w:t>
      </w:r>
      <w:r>
        <w:t>other social media/</w:t>
      </w:r>
      <w:r w:rsidRPr="00E260BC">
        <w:t>information posters in public buildings</w:t>
      </w:r>
      <w:r>
        <w:t xml:space="preserve"> etc</w:t>
      </w:r>
      <w:r w:rsidRPr="00E260BC">
        <w:t>.</w:t>
      </w:r>
    </w:p>
    <w:p w14:paraId="4CB0829E" w14:textId="77777777" w:rsidR="008B4E1D" w:rsidRPr="008B4E1D" w:rsidRDefault="008B4E1D" w:rsidP="007861C2">
      <w:pPr>
        <w:pStyle w:val="AttachmentHeading"/>
      </w:pPr>
      <w:bookmarkStart w:id="96" w:name="_Toc371324982"/>
      <w:bookmarkStart w:id="97" w:name="_Toc371329606"/>
      <w:bookmarkStart w:id="98" w:name="_Toc374008388"/>
      <w:r w:rsidRPr="008B4E1D">
        <w:t>Summary of Public Submissions</w:t>
      </w:r>
      <w:bookmarkEnd w:id="96"/>
      <w:bookmarkEnd w:id="97"/>
      <w:bookmarkEnd w:id="98"/>
    </w:p>
    <w:p w14:paraId="2A8FB8EC" w14:textId="77777777" w:rsidR="008B4E1D" w:rsidRPr="00E260BC" w:rsidRDefault="008B4E1D" w:rsidP="008B4E1D">
      <w:pPr>
        <w:pStyle w:val="BodyText"/>
        <w:spacing w:before="120"/>
      </w:pPr>
      <w:r w:rsidRPr="00E260BC">
        <w:t>This is to include the number and content of the submissions received. If any other initiatives were undertaken to obtain community input, a summary of the views expressed is to be included.</w:t>
      </w:r>
    </w:p>
    <w:p w14:paraId="66B6012F" w14:textId="77777777" w:rsidR="008B4E1D" w:rsidRPr="008B4E1D" w:rsidRDefault="008B4E1D" w:rsidP="007861C2">
      <w:pPr>
        <w:pStyle w:val="AttachmentHeading"/>
      </w:pPr>
      <w:bookmarkStart w:id="99" w:name="_Toc371324983"/>
      <w:bookmarkStart w:id="100" w:name="_Toc371329607"/>
      <w:bookmarkStart w:id="101" w:name="_Toc374008389"/>
      <w:r w:rsidRPr="008B4E1D">
        <w:t>Assessment of the Options</w:t>
      </w:r>
      <w:bookmarkEnd w:id="99"/>
      <w:bookmarkEnd w:id="100"/>
      <w:bookmarkEnd w:id="101"/>
    </w:p>
    <w:p w14:paraId="6F5864E7" w14:textId="77777777" w:rsidR="008B4E1D" w:rsidRPr="00E260BC" w:rsidRDefault="008B4E1D" w:rsidP="008B4E1D">
      <w:pPr>
        <w:pStyle w:val="BodyText"/>
        <w:spacing w:before="120"/>
      </w:pPr>
      <w:r w:rsidRPr="00E260BC">
        <w:t>This section</w:t>
      </w:r>
      <w:r>
        <w:t xml:space="preserve"> should</w:t>
      </w:r>
      <w:r w:rsidRPr="00E260BC">
        <w:t xml:space="preserve"> include an assessment of options and any other matters that are relevant to the review. </w:t>
      </w:r>
    </w:p>
    <w:p w14:paraId="29823896" w14:textId="77777777" w:rsidR="002737BD" w:rsidRDefault="008B4E1D" w:rsidP="002737BD">
      <w:pPr>
        <w:pStyle w:val="BodyText"/>
        <w:tabs>
          <w:tab w:val="left" w:pos="3449"/>
        </w:tabs>
        <w:spacing w:before="120"/>
        <w:sectPr w:rsidR="002737BD" w:rsidSect="00146BE9">
          <w:pgSz w:w="11900" w:h="16840" w:code="9"/>
          <w:pgMar w:top="1985" w:right="1134" w:bottom="1134" w:left="1134" w:header="567" w:footer="145" w:gutter="0"/>
          <w:cols w:space="567"/>
          <w:docGrid w:linePitch="326"/>
        </w:sectPr>
      </w:pPr>
      <w:r w:rsidRPr="00E260BC">
        <w:t>Attachment 8 is an example</w:t>
      </w:r>
      <w:r>
        <w:t>.</w:t>
      </w:r>
    </w:p>
    <w:p w14:paraId="03C1A1D8" w14:textId="77777777" w:rsidR="002737BD" w:rsidRPr="002737BD" w:rsidRDefault="002737BD" w:rsidP="007861C2">
      <w:pPr>
        <w:pStyle w:val="AttachmentHeading"/>
      </w:pPr>
      <w:r w:rsidRPr="002737BD">
        <w:lastRenderedPageBreak/>
        <w:t>Recommendations</w:t>
      </w:r>
    </w:p>
    <w:p w14:paraId="366A9CA8" w14:textId="77777777" w:rsidR="002737BD" w:rsidRPr="00E260BC" w:rsidRDefault="002737BD" w:rsidP="002737BD">
      <w:pPr>
        <w:pStyle w:val="BodyText"/>
        <w:spacing w:before="120"/>
      </w:pPr>
      <w:r w:rsidRPr="00E260BC">
        <w:t>The recommendations are to be consistent with the consideration of public submissions, any other community input and relevant matters. The recommendations should be clear and explain exactly what changes are being suggested.</w:t>
      </w:r>
    </w:p>
    <w:p w14:paraId="3308B3EC" w14:textId="77777777" w:rsidR="002737BD" w:rsidRPr="00E260BC" w:rsidRDefault="002737BD" w:rsidP="002737BD">
      <w:pPr>
        <w:pStyle w:val="BodyText"/>
        <w:spacing w:before="120"/>
      </w:pPr>
      <w:r w:rsidRPr="00E260BC">
        <w:t>The reasons for the recommendations need to be identified, either within the resolution or by reference to an officer’s report. All recommendation</w:t>
      </w:r>
      <w:r>
        <w:t>s</w:t>
      </w:r>
      <w:r w:rsidRPr="00E260BC">
        <w:t xml:space="preserve"> must be clearly and logically justified. This includes a recommendation to maintain the current situation.  </w:t>
      </w:r>
    </w:p>
    <w:p w14:paraId="6FEB24DF" w14:textId="77777777" w:rsidR="002737BD" w:rsidRPr="00E260BC" w:rsidRDefault="002737BD" w:rsidP="002737BD">
      <w:pPr>
        <w:pStyle w:val="BodyText"/>
        <w:spacing w:before="120"/>
      </w:pPr>
      <w:r w:rsidRPr="00E260BC">
        <w:t>Attachment 8 provides example recommendations.</w:t>
      </w:r>
    </w:p>
    <w:p w14:paraId="2AF26B6F" w14:textId="77777777" w:rsidR="002737BD" w:rsidRPr="002737BD" w:rsidRDefault="002737BD" w:rsidP="007861C2">
      <w:pPr>
        <w:pStyle w:val="AttachmentHeading"/>
      </w:pPr>
      <w:bookmarkStart w:id="102" w:name="_Toc371324985"/>
      <w:bookmarkStart w:id="103" w:name="_Toc371329609"/>
      <w:bookmarkStart w:id="104" w:name="_Toc374008391"/>
      <w:r w:rsidRPr="002737BD">
        <w:t>Implementation of Proposed Changes</w:t>
      </w:r>
      <w:bookmarkEnd w:id="102"/>
      <w:bookmarkEnd w:id="103"/>
      <w:bookmarkEnd w:id="104"/>
    </w:p>
    <w:p w14:paraId="311054DF" w14:textId="77777777" w:rsidR="002737BD" w:rsidRPr="00E260BC" w:rsidRDefault="002737BD" w:rsidP="002737BD">
      <w:pPr>
        <w:pStyle w:val="BodyText"/>
        <w:spacing w:before="120"/>
      </w:pPr>
      <w:r w:rsidRPr="00E260BC">
        <w:t>The local government can indicate to the Board when it prefers the implementation of proposed changes to take place. In most cases this will be at the next ordinary elections day</w:t>
      </w:r>
      <w:r>
        <w:t>. H</w:t>
      </w:r>
      <w:r w:rsidRPr="00E260BC">
        <w:t>owever, there may be some instances where proposed changes are requested as soon as possible.</w:t>
      </w:r>
    </w:p>
    <w:p w14:paraId="5A94B6CB" w14:textId="77777777" w:rsidR="002737BD" w:rsidRPr="00E260BC" w:rsidRDefault="002737BD" w:rsidP="002737BD">
      <w:pPr>
        <w:pStyle w:val="BodyText"/>
        <w:spacing w:before="120"/>
      </w:pPr>
      <w:r w:rsidRPr="00E260BC">
        <w:t xml:space="preserve">When offices of councillor are to be redistributed into new wards, or </w:t>
      </w:r>
      <w:r>
        <w:t xml:space="preserve">if </w:t>
      </w:r>
      <w:r w:rsidRPr="00E260BC">
        <w:t xml:space="preserve">there is a </w:t>
      </w:r>
      <w:r>
        <w:t>decrease</w:t>
      </w:r>
      <w:r w:rsidRPr="00E260BC">
        <w:t xml:space="preserve"> or increase in the number of offices of councillor, the implementation method should </w:t>
      </w:r>
      <w:proofErr w:type="gramStart"/>
      <w:r w:rsidRPr="00E260BC">
        <w:t>give consideration to</w:t>
      </w:r>
      <w:proofErr w:type="gramEnd"/>
      <w:r w:rsidRPr="00E260BC">
        <w:t xml:space="preserve"> clauses 1 and 2 of Schedule 4.2 of the </w:t>
      </w:r>
      <w:r w:rsidRPr="00940C90">
        <w:rPr>
          <w:i/>
          <w:iCs/>
        </w:rPr>
        <w:t>Local Government Act 1995</w:t>
      </w:r>
      <w:r w:rsidRPr="00E260BC">
        <w:t xml:space="preserve"> (the Act). As near as practical to half of the total number of councillors are to retire every two years and as near as practical to half of the councillors representing each ward are to retire every two years. </w:t>
      </w:r>
    </w:p>
    <w:p w14:paraId="1635640A" w14:textId="77777777" w:rsidR="002737BD" w:rsidRPr="002737BD" w:rsidRDefault="002737BD" w:rsidP="007861C2">
      <w:pPr>
        <w:pStyle w:val="AttachmentHeading"/>
      </w:pPr>
      <w:bookmarkStart w:id="105" w:name="_Toc371329610"/>
      <w:bookmarkStart w:id="106" w:name="_Toc374008392"/>
      <w:r w:rsidRPr="002737BD">
        <w:t>Appendices</w:t>
      </w:r>
      <w:bookmarkEnd w:id="105"/>
      <w:bookmarkEnd w:id="106"/>
    </w:p>
    <w:p w14:paraId="194B8264" w14:textId="77777777" w:rsidR="002737BD" w:rsidRPr="00E260BC" w:rsidRDefault="002737BD" w:rsidP="002737BD">
      <w:pPr>
        <w:pStyle w:val="BodyText"/>
        <w:spacing w:before="120"/>
      </w:pPr>
      <w:r w:rsidRPr="00E260BC">
        <w:t xml:space="preserve">The following are to be </w:t>
      </w:r>
      <w:r>
        <w:t xml:space="preserve">included as attachments </w:t>
      </w:r>
      <w:r w:rsidRPr="00E260BC">
        <w:t>to the officer’s report:</w:t>
      </w:r>
    </w:p>
    <w:p w14:paraId="00D5F6FF" w14:textId="26C3855D" w:rsidR="002737BD" w:rsidRPr="002737BD" w:rsidRDefault="002737BD" w:rsidP="004F7084">
      <w:pPr>
        <w:pStyle w:val="ListNumber"/>
        <w:numPr>
          <w:ilvl w:val="0"/>
          <w:numId w:val="28"/>
        </w:numPr>
      </w:pPr>
      <w:r w:rsidRPr="002737BD">
        <w:t>A copy of the sections of the Council minutes that record:</w:t>
      </w:r>
    </w:p>
    <w:p w14:paraId="2B713EBF" w14:textId="77777777" w:rsidR="002737BD" w:rsidRPr="002737BD" w:rsidRDefault="002737BD" w:rsidP="002737BD">
      <w:pPr>
        <w:pStyle w:val="List"/>
        <w:spacing w:line="276" w:lineRule="auto"/>
      </w:pPr>
      <w:r w:rsidRPr="002737BD">
        <w:t>•</w:t>
      </w:r>
      <w:r w:rsidRPr="002737BD">
        <w:tab/>
        <w:t>The decision to undertake a review</w:t>
      </w:r>
    </w:p>
    <w:p w14:paraId="32810260" w14:textId="77777777" w:rsidR="002737BD" w:rsidRPr="002737BD" w:rsidRDefault="002737BD" w:rsidP="002737BD">
      <w:pPr>
        <w:pStyle w:val="List"/>
        <w:spacing w:line="276" w:lineRule="auto"/>
      </w:pPr>
      <w:r w:rsidRPr="002737BD">
        <w:t>•</w:t>
      </w:r>
      <w:r w:rsidRPr="002737BD">
        <w:tab/>
        <w:t>Consideration of public submissions and community input received</w:t>
      </w:r>
    </w:p>
    <w:p w14:paraId="1A44EBD1" w14:textId="77777777" w:rsidR="002737BD" w:rsidRPr="002737BD" w:rsidRDefault="002737BD" w:rsidP="002737BD">
      <w:pPr>
        <w:pStyle w:val="List"/>
        <w:spacing w:line="276" w:lineRule="auto"/>
      </w:pPr>
      <w:r w:rsidRPr="002737BD">
        <w:t>•</w:t>
      </w:r>
      <w:r w:rsidRPr="002737BD">
        <w:tab/>
        <w:t>Assessment of relevant matters</w:t>
      </w:r>
    </w:p>
    <w:p w14:paraId="61175EF8" w14:textId="77777777" w:rsidR="002737BD" w:rsidRPr="002737BD" w:rsidRDefault="002737BD" w:rsidP="002737BD">
      <w:pPr>
        <w:pStyle w:val="List"/>
        <w:spacing w:line="276" w:lineRule="auto"/>
      </w:pPr>
      <w:r w:rsidRPr="002737BD">
        <w:t>•</w:t>
      </w:r>
      <w:r w:rsidRPr="002737BD">
        <w:tab/>
        <w:t>Final decision of the Council in relation to the review.</w:t>
      </w:r>
    </w:p>
    <w:p w14:paraId="58A32E77" w14:textId="644CC05A" w:rsidR="002737BD" w:rsidRPr="002737BD" w:rsidRDefault="002737BD" w:rsidP="004F7084">
      <w:pPr>
        <w:pStyle w:val="ListNumber"/>
        <w:numPr>
          <w:ilvl w:val="0"/>
          <w:numId w:val="28"/>
        </w:numPr>
      </w:pPr>
      <w:r w:rsidRPr="002737BD">
        <w:t>A copy of the newspaper advertisement as it appeared in the press, online, or via social media, the name of the publication/s and the date/s it was published.</w:t>
      </w:r>
    </w:p>
    <w:p w14:paraId="5F0293B9" w14:textId="77777777" w:rsidR="002737BD" w:rsidRDefault="002737BD" w:rsidP="004F7084">
      <w:pPr>
        <w:pStyle w:val="ListNumber"/>
        <w:numPr>
          <w:ilvl w:val="0"/>
          <w:numId w:val="28"/>
        </w:numPr>
        <w:sectPr w:rsidR="002737BD" w:rsidSect="00146BE9">
          <w:pgSz w:w="11900" w:h="16840" w:code="9"/>
          <w:pgMar w:top="1985" w:right="1134" w:bottom="1134" w:left="1134" w:header="567" w:footer="145" w:gutter="0"/>
          <w:cols w:space="567"/>
          <w:docGrid w:linePitch="326"/>
        </w:sectPr>
      </w:pPr>
      <w:r w:rsidRPr="002737BD">
        <w:t>A copy of the discussion or information paper, and any other materials circulated to the community.</w:t>
      </w:r>
    </w:p>
    <w:p w14:paraId="5CE77FFD" w14:textId="77777777" w:rsidR="00A55A8A" w:rsidRPr="00B27EFF" w:rsidRDefault="00A55A8A" w:rsidP="00A55A8A">
      <w:pPr>
        <w:pStyle w:val="Heading2"/>
        <w:spacing w:before="120" w:after="120"/>
        <w:ind w:left="0" w:firstLine="0"/>
        <w:rPr>
          <w:sz w:val="28"/>
          <w:szCs w:val="28"/>
        </w:rPr>
      </w:pPr>
      <w:bookmarkStart w:id="107" w:name="_Toc374008393"/>
      <w:bookmarkStart w:id="108" w:name="_Toc167871795"/>
      <w:bookmarkStart w:id="109" w:name="_Toc232593783"/>
      <w:r w:rsidRPr="00B27EFF">
        <w:rPr>
          <w:sz w:val="28"/>
          <w:szCs w:val="28"/>
        </w:rPr>
        <w:lastRenderedPageBreak/>
        <w:t xml:space="preserve">Attachment </w:t>
      </w:r>
      <w:r w:rsidRPr="00601D53">
        <w:rPr>
          <w:szCs w:val="30"/>
        </w:rPr>
        <w:t>10</w:t>
      </w:r>
      <w:r w:rsidRPr="00B27EFF">
        <w:rPr>
          <w:sz w:val="28"/>
          <w:szCs w:val="28"/>
        </w:rPr>
        <w:t>: Checklist</w:t>
      </w:r>
      <w:bookmarkEnd w:id="107"/>
      <w:bookmarkEnd w:id="108"/>
      <w:bookmarkEnd w:id="109"/>
    </w:p>
    <w:p w14:paraId="3825F7AF" w14:textId="77777777" w:rsidR="00A55A8A" w:rsidRPr="00E260BC" w:rsidRDefault="00A55A8A" w:rsidP="00A55A8A">
      <w:r w:rsidRPr="00E260BC">
        <w:t>It is suggested that the following checklist be used when submitting a ward review report to the Board to ensure that all the legislative requirements are met.</w:t>
      </w:r>
    </w:p>
    <w:p w14:paraId="239BC832" w14:textId="77777777" w:rsidR="00A55A8A" w:rsidRPr="00CD3425" w:rsidRDefault="00A55A8A" w:rsidP="007942AF">
      <w:pPr>
        <w:pStyle w:val="Heading3"/>
      </w:pPr>
      <w:bookmarkStart w:id="110" w:name="_Toc167871796"/>
      <w:bookmarkStart w:id="111" w:name="_Toc232593784"/>
      <w:r w:rsidRPr="00CD3425">
        <w:t>Local governments without wards checklist</w:t>
      </w:r>
      <w:bookmarkEnd w:id="110"/>
      <w:bookmarkEnd w:id="111"/>
    </w:p>
    <w:tbl>
      <w:tblPr>
        <w:tblW w:w="9103" w:type="dxa"/>
        <w:tblInd w:w="1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1E0" w:firstRow="1" w:lastRow="1" w:firstColumn="1" w:lastColumn="1" w:noHBand="0" w:noVBand="0"/>
        <w:tblCaption w:val="Local governments with a wards checklist"/>
        <w:tblDescription w:val="Local governments with a wards checklist"/>
      </w:tblPr>
      <w:tblGrid>
        <w:gridCol w:w="7664"/>
        <w:gridCol w:w="1439"/>
      </w:tblGrid>
      <w:tr w:rsidR="00A55A8A" w:rsidRPr="00E260BC" w14:paraId="491B12D7" w14:textId="77777777" w:rsidTr="00A55A8A">
        <w:trPr>
          <w:trHeight w:hRule="exact" w:val="510"/>
        </w:trPr>
        <w:tc>
          <w:tcPr>
            <w:tcW w:w="7664" w:type="dxa"/>
            <w:shd w:val="clear" w:color="auto" w:fill="EAF6F0" w:themeFill="accent3" w:themeFillTint="33"/>
          </w:tcPr>
          <w:p w14:paraId="2A5BF4EA" w14:textId="77777777" w:rsidR="00A55A8A" w:rsidRPr="00E522CA" w:rsidRDefault="00A55A8A" w:rsidP="000E5506">
            <w:pPr>
              <w:pStyle w:val="Tabletext"/>
              <w:rPr>
                <w:b/>
                <w:bCs/>
                <w:color w:val="auto"/>
              </w:rPr>
            </w:pPr>
            <w:r w:rsidRPr="00E522CA">
              <w:rPr>
                <w:b/>
                <w:bCs/>
                <w:color w:val="auto"/>
              </w:rPr>
              <w:t>Item</w:t>
            </w:r>
          </w:p>
        </w:tc>
        <w:tc>
          <w:tcPr>
            <w:tcW w:w="1439" w:type="dxa"/>
            <w:shd w:val="clear" w:color="auto" w:fill="EAF6F0" w:themeFill="accent3" w:themeFillTint="33"/>
          </w:tcPr>
          <w:p w14:paraId="24CF8B2D" w14:textId="77777777" w:rsidR="00A55A8A" w:rsidRPr="00E522CA" w:rsidRDefault="00A55A8A" w:rsidP="000E5506">
            <w:pPr>
              <w:pStyle w:val="Tabletext"/>
              <w:rPr>
                <w:b/>
                <w:bCs/>
                <w:color w:val="auto"/>
              </w:rPr>
            </w:pPr>
            <w:r w:rsidRPr="00E522CA">
              <w:rPr>
                <w:b/>
                <w:bCs/>
                <w:color w:val="auto"/>
              </w:rPr>
              <w:t>Included</w:t>
            </w:r>
          </w:p>
        </w:tc>
      </w:tr>
      <w:tr w:rsidR="00A55A8A" w:rsidRPr="00E260BC" w14:paraId="0B1803C8" w14:textId="77777777" w:rsidTr="000E5506">
        <w:trPr>
          <w:trHeight w:hRule="exact" w:val="510"/>
        </w:trPr>
        <w:tc>
          <w:tcPr>
            <w:tcW w:w="7664" w:type="dxa"/>
          </w:tcPr>
          <w:p w14:paraId="2EAEA59D" w14:textId="77777777" w:rsidR="00A55A8A" w:rsidRPr="00A55A8A" w:rsidRDefault="00A55A8A">
            <w:pPr>
              <w:pStyle w:val="Tabletext"/>
              <w:widowControl/>
              <w:numPr>
                <w:ilvl w:val="0"/>
                <w:numId w:val="20"/>
              </w:numPr>
              <w:spacing w:before="120" w:after="120"/>
              <w:rPr>
                <w:color w:val="auto"/>
              </w:rPr>
            </w:pPr>
            <w:r w:rsidRPr="00A55A8A">
              <w:rPr>
                <w:color w:val="auto"/>
              </w:rPr>
              <w:t>Ward Review Report, including an executive summary.</w:t>
            </w:r>
          </w:p>
        </w:tc>
        <w:sdt>
          <w:sdtPr>
            <w:rPr>
              <w:sz w:val="26"/>
              <w:szCs w:val="26"/>
            </w:rPr>
            <w:id w:val="-1288739589"/>
            <w14:checkbox>
              <w14:checked w14:val="0"/>
              <w14:checkedState w14:val="2612" w14:font="MS Gothic"/>
              <w14:uncheckedState w14:val="2610" w14:font="MS Gothic"/>
            </w14:checkbox>
          </w:sdtPr>
          <w:sdtEndPr/>
          <w:sdtContent>
            <w:tc>
              <w:tcPr>
                <w:tcW w:w="1439" w:type="dxa"/>
              </w:tcPr>
              <w:p w14:paraId="7D1433E6" w14:textId="77777777" w:rsidR="00A55A8A" w:rsidRPr="00E260BC" w:rsidRDefault="00A55A8A" w:rsidP="000E5506">
                <w:pPr>
                  <w:pStyle w:val="Tabletext"/>
                  <w:spacing w:before="120" w:after="120"/>
                  <w:jc w:val="center"/>
                  <w:rPr>
                    <w:sz w:val="26"/>
                    <w:szCs w:val="26"/>
                  </w:rPr>
                </w:pPr>
                <w:r w:rsidRPr="00E260BC">
                  <w:rPr>
                    <w:rFonts w:ascii="MS Gothic" w:eastAsia="MS Gothic" w:hAnsi="MS Gothic" w:hint="eastAsia"/>
                    <w:sz w:val="26"/>
                    <w:szCs w:val="26"/>
                  </w:rPr>
                  <w:t>☐</w:t>
                </w:r>
              </w:p>
            </w:tc>
          </w:sdtContent>
        </w:sdt>
      </w:tr>
      <w:tr w:rsidR="00A55A8A" w:rsidRPr="00E260BC" w14:paraId="181896C2" w14:textId="77777777" w:rsidTr="000E5506">
        <w:trPr>
          <w:trHeight w:hRule="exact" w:val="737"/>
        </w:trPr>
        <w:tc>
          <w:tcPr>
            <w:tcW w:w="7664" w:type="dxa"/>
          </w:tcPr>
          <w:p w14:paraId="3355C1A2" w14:textId="77777777" w:rsidR="00A55A8A" w:rsidRPr="00A55A8A" w:rsidRDefault="00A55A8A">
            <w:pPr>
              <w:pStyle w:val="Tabletext"/>
              <w:widowControl/>
              <w:numPr>
                <w:ilvl w:val="0"/>
                <w:numId w:val="20"/>
              </w:numPr>
              <w:spacing w:before="120" w:after="120"/>
              <w:rPr>
                <w:color w:val="auto"/>
              </w:rPr>
            </w:pPr>
            <w:r w:rsidRPr="00A55A8A">
              <w:rPr>
                <w:color w:val="auto"/>
              </w:rPr>
              <w:t>Copy of Council Minutes recording the decision to undertake an assessment of structure of representation.</w:t>
            </w:r>
          </w:p>
        </w:tc>
        <w:sdt>
          <w:sdtPr>
            <w:rPr>
              <w:sz w:val="26"/>
              <w:szCs w:val="26"/>
            </w:rPr>
            <w:id w:val="928928084"/>
            <w14:checkbox>
              <w14:checked w14:val="0"/>
              <w14:checkedState w14:val="2612" w14:font="MS Gothic"/>
              <w14:uncheckedState w14:val="2610" w14:font="MS Gothic"/>
            </w14:checkbox>
          </w:sdtPr>
          <w:sdtEndPr/>
          <w:sdtContent>
            <w:tc>
              <w:tcPr>
                <w:tcW w:w="1439" w:type="dxa"/>
              </w:tcPr>
              <w:p w14:paraId="7BF2439B" w14:textId="77777777" w:rsidR="00A55A8A" w:rsidRPr="00E260BC" w:rsidRDefault="00A55A8A" w:rsidP="000E5506">
                <w:pPr>
                  <w:pStyle w:val="Tabletext"/>
                  <w:spacing w:before="120" w:after="120"/>
                  <w:jc w:val="center"/>
                  <w:rPr>
                    <w:sz w:val="26"/>
                    <w:szCs w:val="26"/>
                  </w:rPr>
                </w:pPr>
                <w:r w:rsidRPr="00E260BC">
                  <w:rPr>
                    <w:rFonts w:ascii="MS Gothic" w:eastAsia="MS Gothic" w:hAnsi="MS Gothic" w:cs="MS Gothic" w:hint="eastAsia"/>
                    <w:sz w:val="26"/>
                    <w:szCs w:val="26"/>
                  </w:rPr>
                  <w:t>☐</w:t>
                </w:r>
              </w:p>
            </w:tc>
          </w:sdtContent>
        </w:sdt>
      </w:tr>
      <w:tr w:rsidR="00A55A8A" w:rsidRPr="00E260BC" w14:paraId="6873C33E" w14:textId="77777777" w:rsidTr="000E5506">
        <w:trPr>
          <w:trHeight w:hRule="exact" w:val="737"/>
        </w:trPr>
        <w:tc>
          <w:tcPr>
            <w:tcW w:w="7664" w:type="dxa"/>
          </w:tcPr>
          <w:p w14:paraId="025C574A" w14:textId="77777777" w:rsidR="00A55A8A" w:rsidRPr="00A55A8A" w:rsidRDefault="00A55A8A">
            <w:pPr>
              <w:pStyle w:val="Tabletext"/>
              <w:widowControl/>
              <w:numPr>
                <w:ilvl w:val="0"/>
                <w:numId w:val="20"/>
              </w:numPr>
              <w:spacing w:before="120" w:after="120"/>
              <w:rPr>
                <w:color w:val="auto"/>
              </w:rPr>
            </w:pPr>
            <w:r w:rsidRPr="00A55A8A">
              <w:rPr>
                <w:color w:val="auto"/>
              </w:rPr>
              <w:t>Copy of Council Minutes recording the consideration of public submissions and any other community input received.</w:t>
            </w:r>
          </w:p>
        </w:tc>
        <w:sdt>
          <w:sdtPr>
            <w:rPr>
              <w:sz w:val="26"/>
              <w:szCs w:val="26"/>
            </w:rPr>
            <w:id w:val="1191647571"/>
            <w14:checkbox>
              <w14:checked w14:val="0"/>
              <w14:checkedState w14:val="2612" w14:font="MS Gothic"/>
              <w14:uncheckedState w14:val="2610" w14:font="MS Gothic"/>
            </w14:checkbox>
          </w:sdtPr>
          <w:sdtEndPr/>
          <w:sdtContent>
            <w:tc>
              <w:tcPr>
                <w:tcW w:w="1439" w:type="dxa"/>
              </w:tcPr>
              <w:p w14:paraId="2B8D57F3" w14:textId="77777777" w:rsidR="00A55A8A" w:rsidRPr="00E260BC" w:rsidRDefault="00A55A8A" w:rsidP="000E5506">
                <w:pPr>
                  <w:pStyle w:val="Tabletext"/>
                  <w:spacing w:before="120" w:after="120"/>
                  <w:jc w:val="center"/>
                  <w:rPr>
                    <w:sz w:val="26"/>
                    <w:szCs w:val="26"/>
                  </w:rPr>
                </w:pPr>
                <w:r w:rsidRPr="00E260BC">
                  <w:rPr>
                    <w:rFonts w:ascii="MS Gothic" w:eastAsia="MS Gothic" w:hAnsi="MS Gothic" w:cs="MS Gothic" w:hint="eastAsia"/>
                    <w:sz w:val="26"/>
                    <w:szCs w:val="26"/>
                  </w:rPr>
                  <w:t>☐</w:t>
                </w:r>
              </w:p>
            </w:tc>
          </w:sdtContent>
        </w:sdt>
      </w:tr>
      <w:tr w:rsidR="00A55A8A" w:rsidRPr="00E260BC" w14:paraId="28067831" w14:textId="77777777" w:rsidTr="000E5506">
        <w:trPr>
          <w:trHeight w:hRule="exact" w:val="762"/>
        </w:trPr>
        <w:tc>
          <w:tcPr>
            <w:tcW w:w="7664" w:type="dxa"/>
          </w:tcPr>
          <w:p w14:paraId="3C161AAF" w14:textId="77777777" w:rsidR="00A55A8A" w:rsidRPr="00A55A8A" w:rsidRDefault="00A55A8A">
            <w:pPr>
              <w:pStyle w:val="Tabletext"/>
              <w:widowControl/>
              <w:numPr>
                <w:ilvl w:val="0"/>
                <w:numId w:val="20"/>
              </w:numPr>
              <w:spacing w:before="120" w:after="120"/>
              <w:rPr>
                <w:color w:val="auto"/>
              </w:rPr>
            </w:pPr>
            <w:r w:rsidRPr="00A55A8A">
              <w:rPr>
                <w:color w:val="auto"/>
              </w:rPr>
              <w:t>Copy of Council Minutes recording the assessment of relevant matters.</w:t>
            </w:r>
          </w:p>
        </w:tc>
        <w:sdt>
          <w:sdtPr>
            <w:rPr>
              <w:sz w:val="26"/>
              <w:szCs w:val="26"/>
            </w:rPr>
            <w:id w:val="-922795997"/>
            <w14:checkbox>
              <w14:checked w14:val="0"/>
              <w14:checkedState w14:val="2612" w14:font="MS Gothic"/>
              <w14:uncheckedState w14:val="2610" w14:font="MS Gothic"/>
            </w14:checkbox>
          </w:sdtPr>
          <w:sdtEndPr/>
          <w:sdtContent>
            <w:tc>
              <w:tcPr>
                <w:tcW w:w="1439" w:type="dxa"/>
              </w:tcPr>
              <w:p w14:paraId="370A7A66" w14:textId="77777777" w:rsidR="00A55A8A" w:rsidRPr="00E260BC" w:rsidRDefault="00A55A8A" w:rsidP="000E5506">
                <w:pPr>
                  <w:pStyle w:val="Tabletext"/>
                  <w:spacing w:before="120" w:after="120"/>
                  <w:jc w:val="center"/>
                  <w:rPr>
                    <w:sz w:val="26"/>
                    <w:szCs w:val="26"/>
                  </w:rPr>
                </w:pPr>
                <w:r w:rsidRPr="00E260BC">
                  <w:rPr>
                    <w:rFonts w:ascii="MS Gothic" w:eastAsia="MS Gothic" w:hAnsi="MS Gothic" w:cs="MS Gothic" w:hint="eastAsia"/>
                    <w:sz w:val="26"/>
                    <w:szCs w:val="26"/>
                  </w:rPr>
                  <w:t>☐</w:t>
                </w:r>
              </w:p>
            </w:tc>
          </w:sdtContent>
        </w:sdt>
      </w:tr>
      <w:tr w:rsidR="00A55A8A" w:rsidRPr="00E260BC" w14:paraId="4F7D34FE" w14:textId="77777777" w:rsidTr="000E5506">
        <w:trPr>
          <w:trHeight w:hRule="exact" w:val="510"/>
        </w:trPr>
        <w:tc>
          <w:tcPr>
            <w:tcW w:w="7664" w:type="dxa"/>
          </w:tcPr>
          <w:p w14:paraId="1B3DC12D" w14:textId="77777777" w:rsidR="00A55A8A" w:rsidRPr="00A55A8A" w:rsidRDefault="00A55A8A">
            <w:pPr>
              <w:pStyle w:val="Tabletext"/>
              <w:widowControl/>
              <w:numPr>
                <w:ilvl w:val="0"/>
                <w:numId w:val="20"/>
              </w:numPr>
              <w:spacing w:before="120" w:after="120"/>
              <w:rPr>
                <w:color w:val="auto"/>
              </w:rPr>
            </w:pPr>
            <w:r w:rsidRPr="00A55A8A">
              <w:rPr>
                <w:color w:val="auto"/>
              </w:rPr>
              <w:t>Copy of Council Minutes recording the final decision of Council.</w:t>
            </w:r>
          </w:p>
        </w:tc>
        <w:sdt>
          <w:sdtPr>
            <w:rPr>
              <w:sz w:val="26"/>
              <w:szCs w:val="26"/>
            </w:rPr>
            <w:id w:val="-796921442"/>
            <w14:checkbox>
              <w14:checked w14:val="0"/>
              <w14:checkedState w14:val="2612" w14:font="MS Gothic"/>
              <w14:uncheckedState w14:val="2610" w14:font="MS Gothic"/>
            </w14:checkbox>
          </w:sdtPr>
          <w:sdtEndPr/>
          <w:sdtContent>
            <w:tc>
              <w:tcPr>
                <w:tcW w:w="1439" w:type="dxa"/>
              </w:tcPr>
              <w:p w14:paraId="2B2898DE" w14:textId="77777777" w:rsidR="00A55A8A" w:rsidRPr="00E260BC" w:rsidRDefault="00A55A8A" w:rsidP="000E5506">
                <w:pPr>
                  <w:pStyle w:val="Tabletext"/>
                  <w:spacing w:before="120" w:after="120"/>
                  <w:jc w:val="center"/>
                  <w:rPr>
                    <w:sz w:val="26"/>
                    <w:szCs w:val="26"/>
                  </w:rPr>
                </w:pPr>
                <w:r w:rsidRPr="00E260BC">
                  <w:rPr>
                    <w:rFonts w:ascii="MS Gothic" w:eastAsia="MS Gothic" w:hAnsi="MS Gothic" w:cs="MS Gothic" w:hint="eastAsia"/>
                    <w:sz w:val="26"/>
                    <w:szCs w:val="26"/>
                  </w:rPr>
                  <w:t>☐</w:t>
                </w:r>
              </w:p>
            </w:tc>
          </w:sdtContent>
        </w:sdt>
      </w:tr>
      <w:tr w:rsidR="00A55A8A" w:rsidRPr="00E260BC" w14:paraId="31F88968" w14:textId="77777777" w:rsidTr="000E5506">
        <w:trPr>
          <w:trHeight w:hRule="exact" w:val="702"/>
        </w:trPr>
        <w:tc>
          <w:tcPr>
            <w:tcW w:w="7664" w:type="dxa"/>
          </w:tcPr>
          <w:p w14:paraId="1166E4E5" w14:textId="77777777" w:rsidR="00A55A8A" w:rsidRPr="00A55A8A" w:rsidRDefault="00A55A8A">
            <w:pPr>
              <w:pStyle w:val="Tabletext"/>
              <w:widowControl/>
              <w:numPr>
                <w:ilvl w:val="0"/>
                <w:numId w:val="20"/>
              </w:numPr>
              <w:spacing w:before="120" w:after="120"/>
              <w:rPr>
                <w:color w:val="auto"/>
              </w:rPr>
            </w:pPr>
            <w:r w:rsidRPr="00A55A8A">
              <w:rPr>
                <w:color w:val="auto"/>
              </w:rPr>
              <w:t>Copy of the newspaper advertisement as it appeared in the press, online or via social media.</w:t>
            </w:r>
          </w:p>
        </w:tc>
        <w:sdt>
          <w:sdtPr>
            <w:rPr>
              <w:sz w:val="26"/>
              <w:szCs w:val="26"/>
            </w:rPr>
            <w:id w:val="-1615210213"/>
            <w14:checkbox>
              <w14:checked w14:val="0"/>
              <w14:checkedState w14:val="2612" w14:font="MS Gothic"/>
              <w14:uncheckedState w14:val="2610" w14:font="MS Gothic"/>
            </w14:checkbox>
          </w:sdtPr>
          <w:sdtEndPr/>
          <w:sdtContent>
            <w:tc>
              <w:tcPr>
                <w:tcW w:w="1439" w:type="dxa"/>
              </w:tcPr>
              <w:p w14:paraId="3367D8E5" w14:textId="77777777" w:rsidR="00A55A8A" w:rsidRPr="00E260BC" w:rsidRDefault="00A55A8A" w:rsidP="000E5506">
                <w:pPr>
                  <w:pStyle w:val="Tabletext"/>
                  <w:spacing w:before="120" w:after="120"/>
                  <w:jc w:val="center"/>
                  <w:rPr>
                    <w:sz w:val="26"/>
                    <w:szCs w:val="26"/>
                  </w:rPr>
                </w:pPr>
                <w:r w:rsidRPr="00E260BC">
                  <w:rPr>
                    <w:rFonts w:ascii="MS Gothic" w:eastAsia="MS Gothic" w:hAnsi="MS Gothic" w:cs="MS Gothic" w:hint="eastAsia"/>
                    <w:sz w:val="26"/>
                    <w:szCs w:val="26"/>
                  </w:rPr>
                  <w:t>☐</w:t>
                </w:r>
              </w:p>
            </w:tc>
          </w:sdtContent>
        </w:sdt>
      </w:tr>
      <w:tr w:rsidR="00A55A8A" w:rsidRPr="00E260BC" w14:paraId="670B8569" w14:textId="77777777" w:rsidTr="000E5506">
        <w:trPr>
          <w:trHeight w:hRule="exact" w:val="737"/>
        </w:trPr>
        <w:tc>
          <w:tcPr>
            <w:tcW w:w="7664" w:type="dxa"/>
          </w:tcPr>
          <w:p w14:paraId="26BC27CF" w14:textId="77777777" w:rsidR="00A55A8A" w:rsidRPr="00A55A8A" w:rsidRDefault="00A55A8A">
            <w:pPr>
              <w:pStyle w:val="Tabletext"/>
              <w:widowControl/>
              <w:numPr>
                <w:ilvl w:val="0"/>
                <w:numId w:val="20"/>
              </w:numPr>
              <w:spacing w:before="120" w:after="120"/>
              <w:rPr>
                <w:color w:val="auto"/>
              </w:rPr>
            </w:pPr>
            <w:r w:rsidRPr="00A55A8A">
              <w:rPr>
                <w:color w:val="auto"/>
              </w:rPr>
              <w:t>Copy of the discussion or information paper and any other materials circulated to the community.</w:t>
            </w:r>
          </w:p>
        </w:tc>
        <w:sdt>
          <w:sdtPr>
            <w:rPr>
              <w:sz w:val="26"/>
              <w:szCs w:val="26"/>
            </w:rPr>
            <w:id w:val="1300415630"/>
            <w14:checkbox>
              <w14:checked w14:val="0"/>
              <w14:checkedState w14:val="2612" w14:font="MS Gothic"/>
              <w14:uncheckedState w14:val="2610" w14:font="MS Gothic"/>
            </w14:checkbox>
          </w:sdtPr>
          <w:sdtEndPr/>
          <w:sdtContent>
            <w:tc>
              <w:tcPr>
                <w:tcW w:w="1439" w:type="dxa"/>
              </w:tcPr>
              <w:p w14:paraId="1B4FFF8D" w14:textId="77777777" w:rsidR="00A55A8A" w:rsidRPr="00E260BC" w:rsidRDefault="00A55A8A" w:rsidP="000E5506">
                <w:pPr>
                  <w:pStyle w:val="Tabletext"/>
                  <w:spacing w:before="120" w:after="120"/>
                  <w:jc w:val="center"/>
                  <w:rPr>
                    <w:sz w:val="26"/>
                    <w:szCs w:val="26"/>
                  </w:rPr>
                </w:pPr>
                <w:r w:rsidRPr="00E260BC">
                  <w:rPr>
                    <w:rFonts w:ascii="MS Gothic" w:eastAsia="MS Gothic" w:hAnsi="MS Gothic" w:cs="MS Gothic" w:hint="eastAsia"/>
                    <w:sz w:val="26"/>
                    <w:szCs w:val="26"/>
                  </w:rPr>
                  <w:t>☐</w:t>
                </w:r>
              </w:p>
            </w:tc>
          </w:sdtContent>
        </w:sdt>
      </w:tr>
      <w:tr w:rsidR="00A55A8A" w:rsidRPr="00E260BC" w14:paraId="3700BF34" w14:textId="77777777" w:rsidTr="000E5506">
        <w:trPr>
          <w:trHeight w:hRule="exact" w:val="510"/>
        </w:trPr>
        <w:tc>
          <w:tcPr>
            <w:tcW w:w="7664" w:type="dxa"/>
          </w:tcPr>
          <w:p w14:paraId="4009E808" w14:textId="77777777" w:rsidR="00A55A8A" w:rsidRPr="00A55A8A" w:rsidRDefault="00A55A8A">
            <w:pPr>
              <w:pStyle w:val="Tabletext"/>
              <w:widowControl/>
              <w:numPr>
                <w:ilvl w:val="0"/>
                <w:numId w:val="20"/>
              </w:numPr>
              <w:spacing w:before="120" w:after="120"/>
              <w:rPr>
                <w:color w:val="auto"/>
              </w:rPr>
            </w:pPr>
            <w:r w:rsidRPr="00A55A8A">
              <w:rPr>
                <w:color w:val="auto"/>
              </w:rPr>
              <w:t>Copy of the officer’s report to Council.</w:t>
            </w:r>
          </w:p>
        </w:tc>
        <w:sdt>
          <w:sdtPr>
            <w:rPr>
              <w:sz w:val="26"/>
              <w:szCs w:val="26"/>
            </w:rPr>
            <w:id w:val="-310485248"/>
            <w14:checkbox>
              <w14:checked w14:val="0"/>
              <w14:checkedState w14:val="2612" w14:font="MS Gothic"/>
              <w14:uncheckedState w14:val="2610" w14:font="MS Gothic"/>
            </w14:checkbox>
          </w:sdtPr>
          <w:sdtEndPr/>
          <w:sdtContent>
            <w:tc>
              <w:tcPr>
                <w:tcW w:w="1439" w:type="dxa"/>
              </w:tcPr>
              <w:p w14:paraId="57176168" w14:textId="195506FD" w:rsidR="00A55A8A" w:rsidRPr="00E260BC" w:rsidRDefault="00A55A8A" w:rsidP="000E5506">
                <w:pPr>
                  <w:pStyle w:val="Tabletext"/>
                  <w:spacing w:before="120" w:after="120"/>
                  <w:jc w:val="center"/>
                  <w:rPr>
                    <w:sz w:val="26"/>
                    <w:szCs w:val="26"/>
                  </w:rPr>
                </w:pPr>
                <w:r>
                  <w:rPr>
                    <w:rFonts w:ascii="MS Gothic" w:eastAsia="MS Gothic" w:hAnsi="MS Gothic" w:hint="eastAsia"/>
                    <w:sz w:val="26"/>
                    <w:szCs w:val="26"/>
                  </w:rPr>
                  <w:t>☐</w:t>
                </w:r>
              </w:p>
            </w:tc>
          </w:sdtContent>
        </w:sdt>
      </w:tr>
      <w:tr w:rsidR="00A55A8A" w:rsidRPr="00E260BC" w14:paraId="5D0784FD" w14:textId="77777777" w:rsidTr="000E5506">
        <w:trPr>
          <w:trHeight w:hRule="exact" w:val="1507"/>
        </w:trPr>
        <w:tc>
          <w:tcPr>
            <w:tcW w:w="7664" w:type="dxa"/>
          </w:tcPr>
          <w:p w14:paraId="32B4015D" w14:textId="7DDBB736" w:rsidR="00A55A8A" w:rsidRPr="00E260BC" w:rsidRDefault="00A55A8A">
            <w:pPr>
              <w:pStyle w:val="Tabletext"/>
              <w:widowControl/>
              <w:numPr>
                <w:ilvl w:val="0"/>
                <w:numId w:val="20"/>
              </w:numPr>
              <w:spacing w:before="120" w:after="120"/>
            </w:pPr>
            <w:r w:rsidRPr="0096638D">
              <w:rPr>
                <w:color w:val="auto"/>
              </w:rPr>
              <w:t xml:space="preserve">If it is resolved to reinstate a ward structure a set of a deposited plans clearly showing the proposed new ward boundaries is required. Ward boundaries need to follow cadastral boundaries. (Electronic copies of the review report and maps can be sent to </w:t>
            </w:r>
            <w:hyperlink r:id="rId23" w:history="1">
              <w:r w:rsidRPr="003B701F">
                <w:rPr>
                  <w:rStyle w:val="Hyperlink"/>
                  <w:sz w:val="22"/>
                </w:rPr>
                <w:t>advisoryboard@lgirs.wa.gov.au</w:t>
              </w:r>
            </w:hyperlink>
            <w:r w:rsidRPr="0096638D">
              <w:rPr>
                <w:color w:val="auto"/>
              </w:rPr>
              <w:t xml:space="preserve">) </w:t>
            </w:r>
          </w:p>
        </w:tc>
        <w:sdt>
          <w:sdtPr>
            <w:rPr>
              <w:sz w:val="26"/>
              <w:szCs w:val="26"/>
            </w:rPr>
            <w:id w:val="-924253993"/>
            <w14:checkbox>
              <w14:checked w14:val="0"/>
              <w14:checkedState w14:val="2612" w14:font="MS Gothic"/>
              <w14:uncheckedState w14:val="2610" w14:font="MS Gothic"/>
            </w14:checkbox>
          </w:sdtPr>
          <w:sdtEndPr/>
          <w:sdtContent>
            <w:tc>
              <w:tcPr>
                <w:tcW w:w="1439" w:type="dxa"/>
              </w:tcPr>
              <w:p w14:paraId="3EA50D99" w14:textId="77777777" w:rsidR="00A55A8A" w:rsidRPr="00E260BC" w:rsidRDefault="00A55A8A" w:rsidP="000E5506">
                <w:pPr>
                  <w:pStyle w:val="Tabletext"/>
                  <w:spacing w:before="120" w:after="120"/>
                  <w:jc w:val="center"/>
                  <w:rPr>
                    <w:sz w:val="26"/>
                    <w:szCs w:val="26"/>
                  </w:rPr>
                </w:pPr>
                <w:r w:rsidRPr="00E260BC">
                  <w:rPr>
                    <w:rFonts w:ascii="MS Gothic" w:eastAsia="MS Gothic" w:hAnsi="MS Gothic" w:cs="MS Gothic" w:hint="eastAsia"/>
                    <w:sz w:val="26"/>
                    <w:szCs w:val="26"/>
                  </w:rPr>
                  <w:t>☐</w:t>
                </w:r>
              </w:p>
            </w:tc>
          </w:sdtContent>
        </w:sdt>
      </w:tr>
    </w:tbl>
    <w:p w14:paraId="0A82AE0A" w14:textId="77777777" w:rsidR="00AB7BE0" w:rsidRDefault="00AB7BE0" w:rsidP="00B27A5E">
      <w:pPr>
        <w:pStyle w:val="ListNumber"/>
        <w:numPr>
          <w:ilvl w:val="0"/>
          <w:numId w:val="0"/>
        </w:numPr>
        <w:sectPr w:rsidR="00AB7BE0" w:rsidSect="00146BE9">
          <w:pgSz w:w="11900" w:h="16840" w:code="9"/>
          <w:pgMar w:top="1985" w:right="1134" w:bottom="1134" w:left="1134" w:header="567" w:footer="145" w:gutter="0"/>
          <w:cols w:space="567"/>
          <w:docGrid w:linePitch="326"/>
        </w:sectPr>
      </w:pPr>
    </w:p>
    <w:p w14:paraId="6524C08F" w14:textId="77777777" w:rsidR="00B42F4D" w:rsidRPr="00972128" w:rsidRDefault="00B42F4D" w:rsidP="008C1FBE">
      <w:pPr>
        <w:pStyle w:val="Heading1"/>
        <w:rPr>
          <w:sz w:val="42"/>
          <w:szCs w:val="42"/>
        </w:rPr>
      </w:pPr>
      <w:bookmarkStart w:id="112" w:name="_Toc374008394"/>
      <w:bookmarkStart w:id="113" w:name="_Toc167871797"/>
      <w:bookmarkStart w:id="114" w:name="_Toc232593785"/>
      <w:r w:rsidRPr="00972128">
        <w:rPr>
          <w:sz w:val="42"/>
          <w:szCs w:val="42"/>
        </w:rPr>
        <w:lastRenderedPageBreak/>
        <w:t>The Impact of Ward and Representation Changes on Councillor Terms and Representation</w:t>
      </w:r>
      <w:bookmarkEnd w:id="112"/>
      <w:bookmarkEnd w:id="113"/>
      <w:bookmarkEnd w:id="114"/>
    </w:p>
    <w:p w14:paraId="4DFC1A5F" w14:textId="77777777" w:rsidR="00B42F4D" w:rsidRPr="00E260BC" w:rsidRDefault="00B42F4D" w:rsidP="00B42F4D">
      <w:pPr>
        <w:pStyle w:val="BodyText"/>
        <w:spacing w:before="120"/>
      </w:pPr>
      <w:r w:rsidRPr="00E260BC">
        <w:t>The following information details the Local Government Advisory Board’s policy regarding the implementation of ward and representation changes.</w:t>
      </w:r>
    </w:p>
    <w:p w14:paraId="5B8C81FB" w14:textId="522841B8" w:rsidR="00B42F4D" w:rsidRPr="00B42F4D" w:rsidRDefault="00B42F4D" w:rsidP="007861C2">
      <w:pPr>
        <w:pStyle w:val="AttachmentHeading"/>
        <w:numPr>
          <w:ilvl w:val="0"/>
          <w:numId w:val="21"/>
        </w:numPr>
      </w:pPr>
      <w:r w:rsidRPr="00B42F4D">
        <w:t>All wards are abolished</w:t>
      </w:r>
    </w:p>
    <w:p w14:paraId="3863615C" w14:textId="77777777" w:rsidR="00B42F4D" w:rsidRPr="00E260BC" w:rsidRDefault="00B42F4D" w:rsidP="00B42F4D">
      <w:pPr>
        <w:pStyle w:val="BodyText"/>
        <w:spacing w:before="120"/>
      </w:pPr>
      <w:r w:rsidRPr="00E260BC">
        <w:t>It is not necessary for all offices of councillor to be declared vacant to implement a change from a ward system to no wards.</w:t>
      </w:r>
    </w:p>
    <w:p w14:paraId="579AE4D5" w14:textId="77777777" w:rsidR="00B42F4D" w:rsidRPr="00E260BC" w:rsidRDefault="00B42F4D" w:rsidP="00B42F4D">
      <w:pPr>
        <w:pStyle w:val="BodyText"/>
        <w:spacing w:before="120"/>
      </w:pPr>
      <w:r w:rsidRPr="00E260BC">
        <w:t>If a local government proposes that councillors whose terms do not expire at the next ordinary elections continue to serve in the district ward, and the request is supported by the Board, at the next ordinary elections councillors complete their terms as normal and nominations are called to fill these vacancies. The remaining councillors who still have two years in office represent the electors of the whole district.</w:t>
      </w:r>
    </w:p>
    <w:p w14:paraId="6C49941F" w14:textId="77777777" w:rsidR="00B42F4D" w:rsidRPr="00E522CA" w:rsidRDefault="00B42F4D" w:rsidP="00B42F4D">
      <w:pPr>
        <w:pStyle w:val="Heading5"/>
        <w:rPr>
          <w:i w:val="0"/>
          <w:iCs w:val="0"/>
          <w:sz w:val="24"/>
          <w:szCs w:val="24"/>
        </w:rPr>
      </w:pPr>
      <w:r w:rsidRPr="00E522CA">
        <w:rPr>
          <w:i w:val="0"/>
          <w:iCs w:val="0"/>
          <w:sz w:val="24"/>
          <w:szCs w:val="24"/>
        </w:rPr>
        <w:t>Example 1</w:t>
      </w:r>
    </w:p>
    <w:p w14:paraId="5DC453CF" w14:textId="77777777" w:rsidR="00B42F4D" w:rsidRPr="00E260BC" w:rsidRDefault="00B42F4D" w:rsidP="00B42F4D">
      <w:pPr>
        <w:pStyle w:val="BodyText"/>
        <w:spacing w:before="120"/>
      </w:pPr>
      <w:r w:rsidRPr="00E260BC">
        <w:t xml:space="preserve">A local government with four wards and nine councillors decides to abolish its wards. It is </w:t>
      </w:r>
      <w:r w:rsidRPr="00F63801">
        <w:rPr>
          <w:u w:val="single"/>
        </w:rPr>
        <w:t>not necessary</w:t>
      </w:r>
      <w:r w:rsidRPr="00E260BC">
        <w:t xml:space="preserve"> to declare all offices of councillor vacant. At the next ordinary elections, five councillors complete their terms leaving four councillors who still have two years in office. Elections are held for the five vacant </w:t>
      </w:r>
      <w:proofErr w:type="gramStart"/>
      <w:r w:rsidRPr="00E260BC">
        <w:t>positions</w:t>
      </w:r>
      <w:proofErr w:type="gramEnd"/>
      <w:r w:rsidRPr="00E260BC">
        <w:t xml:space="preserve"> and the four remaining councillors represent the whole district.</w:t>
      </w:r>
    </w:p>
    <w:p w14:paraId="4FD0116D" w14:textId="671BA792" w:rsidR="00B42F4D" w:rsidRPr="00B42F4D" w:rsidRDefault="00B42F4D" w:rsidP="007861C2">
      <w:pPr>
        <w:pStyle w:val="AttachmentHeading"/>
        <w:numPr>
          <w:ilvl w:val="0"/>
          <w:numId w:val="21"/>
        </w:numPr>
      </w:pPr>
      <w:r w:rsidRPr="00B42F4D">
        <w:t>New wards are created</w:t>
      </w:r>
    </w:p>
    <w:p w14:paraId="7C396BA5" w14:textId="77777777" w:rsidR="00B42F4D" w:rsidRPr="00E260BC" w:rsidRDefault="00B42F4D" w:rsidP="00B42F4D">
      <w:pPr>
        <w:pStyle w:val="BodyText"/>
        <w:spacing w:before="120"/>
      </w:pPr>
      <w:r w:rsidRPr="00E260BC">
        <w:t xml:space="preserve">It is </w:t>
      </w:r>
      <w:r w:rsidRPr="00F63801">
        <w:rPr>
          <w:u w:val="single"/>
        </w:rPr>
        <w:t>not necessary</w:t>
      </w:r>
      <w:r w:rsidRPr="00E260BC">
        <w:t xml:space="preserve"> for all offices of councillor to be declared vacant to implement the creation of a ward system where there are </w:t>
      </w:r>
      <w:r>
        <w:t xml:space="preserve">currently </w:t>
      </w:r>
      <w:r w:rsidRPr="00E260BC">
        <w:t>no wards.</w:t>
      </w:r>
    </w:p>
    <w:p w14:paraId="41E38C1B" w14:textId="77777777" w:rsidR="00B42F4D" w:rsidRPr="00E260BC" w:rsidRDefault="00B42F4D" w:rsidP="00B42F4D">
      <w:pPr>
        <w:pStyle w:val="BodyText"/>
        <w:spacing w:before="120"/>
      </w:pPr>
      <w:r w:rsidRPr="00E260BC">
        <w:t xml:space="preserve">A local government can recommend the allocation of councillors who still have two years in office to the new wards. </w:t>
      </w:r>
    </w:p>
    <w:p w14:paraId="5182C8B1" w14:textId="77777777" w:rsidR="00B42F4D" w:rsidRPr="00E260BC" w:rsidRDefault="00B42F4D" w:rsidP="00B42F4D">
      <w:pPr>
        <w:pStyle w:val="BodyText"/>
        <w:spacing w:before="120"/>
      </w:pPr>
      <w:r w:rsidRPr="00E260BC">
        <w:t>If the request is supported</w:t>
      </w:r>
      <w:r>
        <w:t xml:space="preserve"> by the Board,</w:t>
      </w:r>
      <w:r w:rsidRPr="00E260BC">
        <w:t xml:space="preserve"> at the next ordinary elections councillors complete their terms as normal. Continuing councillors would be allocated to the new wards and elections are held for all vacant positions.</w:t>
      </w:r>
    </w:p>
    <w:p w14:paraId="215A02D2" w14:textId="77777777" w:rsidR="00B42F4D" w:rsidRPr="00E522CA" w:rsidRDefault="00B42F4D" w:rsidP="00B42F4D">
      <w:pPr>
        <w:pStyle w:val="Heading5"/>
        <w:rPr>
          <w:i w:val="0"/>
          <w:iCs w:val="0"/>
          <w:sz w:val="24"/>
          <w:szCs w:val="24"/>
        </w:rPr>
      </w:pPr>
      <w:r w:rsidRPr="00E522CA">
        <w:rPr>
          <w:i w:val="0"/>
          <w:iCs w:val="0"/>
          <w:sz w:val="24"/>
          <w:szCs w:val="24"/>
        </w:rPr>
        <w:t>Example 2</w:t>
      </w:r>
    </w:p>
    <w:p w14:paraId="2AF87012" w14:textId="77777777" w:rsidR="00B42F4D" w:rsidRDefault="00B42F4D" w:rsidP="00B42F4D">
      <w:pPr>
        <w:spacing w:before="120"/>
        <w:sectPr w:rsidR="00B42F4D" w:rsidSect="00146BE9">
          <w:pgSz w:w="11900" w:h="16840" w:code="9"/>
          <w:pgMar w:top="1985" w:right="1134" w:bottom="1134" w:left="1134" w:header="567" w:footer="145" w:gutter="0"/>
          <w:cols w:space="567"/>
          <w:docGrid w:linePitch="326"/>
        </w:sectPr>
      </w:pPr>
      <w:r w:rsidRPr="00E260BC">
        <w:t xml:space="preserve">A local government with no wards and nine councillors decides to create a </w:t>
      </w:r>
      <w:proofErr w:type="gramStart"/>
      <w:r w:rsidRPr="00E260BC">
        <w:t>three ward</w:t>
      </w:r>
      <w:proofErr w:type="gramEnd"/>
      <w:r w:rsidRPr="00E260BC">
        <w:t xml:space="preserve"> system (Patterson Ward, Brown Ward and McDowell Ward) with three councillors in each ward.</w:t>
      </w:r>
    </w:p>
    <w:p w14:paraId="116291F3" w14:textId="77777777" w:rsidR="00DE63E1" w:rsidRPr="00E260BC" w:rsidRDefault="00DE63E1" w:rsidP="00DE63E1">
      <w:pPr>
        <w:pStyle w:val="BodyText"/>
        <w:spacing w:before="120"/>
      </w:pPr>
      <w:r w:rsidRPr="00E260BC">
        <w:lastRenderedPageBreak/>
        <w:t xml:space="preserve">At the next ordinary elections four councillors are due to complete their terms leaving five who still have two years in office. The local government </w:t>
      </w:r>
      <w:r>
        <w:t xml:space="preserve">publicly </w:t>
      </w:r>
      <w:r w:rsidRPr="00E260BC">
        <w:t>advertises that it intends to make a submission to the Board recommending the allocation of the remaining five councillors to the three wards with one in Patterson Ward, two in the Brown Ward and two in the McDowell Ward</w:t>
      </w:r>
      <w:r>
        <w:t>,</w:t>
      </w:r>
      <w:r w:rsidRPr="00E260BC">
        <w:t xml:space="preserve"> based on where the councillors currently reside. Public submissions are invited. </w:t>
      </w:r>
    </w:p>
    <w:p w14:paraId="0D85C2F7" w14:textId="77777777" w:rsidR="00DE63E1" w:rsidRPr="00E260BC" w:rsidRDefault="00DE63E1" w:rsidP="00DE63E1">
      <w:pPr>
        <w:pStyle w:val="BodyText"/>
        <w:spacing w:before="120"/>
      </w:pPr>
      <w:r w:rsidRPr="00E260BC">
        <w:t>After consideration of submissions the allocations are recommended to the Board.  This is supported, councillors are allocated to the new wards and elections are held for two vacancies in the Patterson Ward, one vacancy in the Brown Ward and one vacancy in the McDowell Ward.</w:t>
      </w:r>
    </w:p>
    <w:p w14:paraId="5F952D3C" w14:textId="0C33A7E0" w:rsidR="00DE63E1" w:rsidRPr="00DE63E1" w:rsidRDefault="00DE63E1" w:rsidP="007861C2">
      <w:pPr>
        <w:pStyle w:val="AttachmentHeading"/>
        <w:numPr>
          <w:ilvl w:val="0"/>
          <w:numId w:val="21"/>
        </w:numPr>
      </w:pPr>
      <w:r w:rsidRPr="00DE63E1">
        <w:t>All wards are abolished and new wards created</w:t>
      </w:r>
    </w:p>
    <w:p w14:paraId="78F536C7" w14:textId="77777777" w:rsidR="00DE63E1" w:rsidRPr="00E260BC" w:rsidRDefault="00DE63E1" w:rsidP="00DE63E1">
      <w:pPr>
        <w:pStyle w:val="BodyText"/>
        <w:spacing w:before="120"/>
      </w:pPr>
      <w:r w:rsidRPr="00E260BC">
        <w:t xml:space="preserve">It is </w:t>
      </w:r>
      <w:r w:rsidRPr="00F63801">
        <w:rPr>
          <w:u w:val="single"/>
        </w:rPr>
        <w:t>not necessary</w:t>
      </w:r>
      <w:r w:rsidRPr="00E260BC">
        <w:t xml:space="preserve"> for all offices of councillor to be declared vacant where all wards are abolished, and a new ward system created.</w:t>
      </w:r>
    </w:p>
    <w:p w14:paraId="72436447" w14:textId="77777777" w:rsidR="00DE63E1" w:rsidRPr="00E260BC" w:rsidRDefault="00DE63E1" w:rsidP="00DE63E1">
      <w:pPr>
        <w:pStyle w:val="BodyText"/>
        <w:spacing w:before="120"/>
      </w:pPr>
      <w:r w:rsidRPr="00E260BC">
        <w:t xml:space="preserve">A local government can recommend the allocation of councillors who still have two years in office to the new wards. </w:t>
      </w:r>
    </w:p>
    <w:p w14:paraId="1E6AFEE4" w14:textId="77777777" w:rsidR="00DE63E1" w:rsidRPr="00E260BC" w:rsidRDefault="00DE63E1" w:rsidP="00DE63E1">
      <w:pPr>
        <w:pStyle w:val="BodyText"/>
        <w:spacing w:before="120"/>
      </w:pPr>
      <w:r w:rsidRPr="00E260BC">
        <w:t>If the local government request is supported</w:t>
      </w:r>
      <w:r>
        <w:t xml:space="preserve"> by the Board</w:t>
      </w:r>
      <w:r w:rsidRPr="00E260BC">
        <w:t>, at the next ordinary elections councillors complete their terms as normal. Continuing councillors would be allocated to the new wards and elections are held for all vacant positions.</w:t>
      </w:r>
    </w:p>
    <w:p w14:paraId="09C1377D" w14:textId="77777777" w:rsidR="00DE63E1" w:rsidRPr="00E522CA" w:rsidRDefault="00DE63E1" w:rsidP="00DE63E1">
      <w:pPr>
        <w:pStyle w:val="Heading5"/>
        <w:rPr>
          <w:i w:val="0"/>
          <w:iCs w:val="0"/>
          <w:sz w:val="24"/>
          <w:szCs w:val="24"/>
        </w:rPr>
      </w:pPr>
      <w:r w:rsidRPr="00E522CA">
        <w:rPr>
          <w:i w:val="0"/>
          <w:iCs w:val="0"/>
          <w:sz w:val="24"/>
          <w:szCs w:val="24"/>
        </w:rPr>
        <w:t>Example 3</w:t>
      </w:r>
    </w:p>
    <w:p w14:paraId="547A74E6" w14:textId="77777777" w:rsidR="00DE63E1" w:rsidRPr="00E260BC" w:rsidRDefault="00DE63E1" w:rsidP="00DE63E1">
      <w:pPr>
        <w:spacing w:before="120"/>
      </w:pPr>
      <w:r w:rsidRPr="00E260BC">
        <w:t xml:space="preserve">A local government with five wards and ten councillors decides to create a new ward structure with two wards (Patterson Ward and McDowell Ward) and four councillors in each ward. </w:t>
      </w:r>
    </w:p>
    <w:p w14:paraId="78E3881F" w14:textId="77777777" w:rsidR="00DE63E1" w:rsidRPr="00E260BC" w:rsidRDefault="00DE63E1" w:rsidP="00DE63E1">
      <w:pPr>
        <w:spacing w:before="120"/>
      </w:pPr>
      <w:r w:rsidRPr="00E260BC">
        <w:t xml:space="preserve">At the next ordinary elections five councillors are due to retire leaving five who still have two years in office. The local government advertises that it intends to make a submission to the Board recommending the allocation of the remaining five councillors to the new wards with three in the Patterson Ward and two in the McDowell Ward based on where the councillors currently reside. Public submissions are invited. </w:t>
      </w:r>
    </w:p>
    <w:p w14:paraId="4BEA1508" w14:textId="77777777" w:rsidR="00DE63E1" w:rsidRPr="00E260BC" w:rsidRDefault="00DE63E1" w:rsidP="00DE63E1">
      <w:pPr>
        <w:spacing w:before="120"/>
      </w:pPr>
      <w:r w:rsidRPr="00E260BC">
        <w:t>After consideration of submissions the allocations are recommended to the Board.  This is supported, councillors are allocated to the new wards and elections are held for one vacancy in the Patterson Ward and two vacancies in the Brown Ward.</w:t>
      </w:r>
    </w:p>
    <w:p w14:paraId="6E35B2D7" w14:textId="1F76BA98" w:rsidR="00DE63E1" w:rsidRPr="00DE63E1" w:rsidRDefault="00DE63E1" w:rsidP="007861C2">
      <w:pPr>
        <w:pStyle w:val="AttachmentHeading"/>
        <w:numPr>
          <w:ilvl w:val="0"/>
          <w:numId w:val="21"/>
        </w:numPr>
      </w:pPr>
      <w:r w:rsidRPr="00DE63E1">
        <w:t>Ward boundaries are amended</w:t>
      </w:r>
    </w:p>
    <w:p w14:paraId="1D1AC144" w14:textId="77777777" w:rsidR="00DE63E1" w:rsidRPr="00E260BC" w:rsidRDefault="00DE63E1" w:rsidP="00DE63E1">
      <w:pPr>
        <w:pStyle w:val="BodyText"/>
        <w:spacing w:before="120"/>
      </w:pPr>
      <w:r w:rsidRPr="00E260BC">
        <w:t xml:space="preserve">It is </w:t>
      </w:r>
      <w:r w:rsidRPr="00F63801">
        <w:rPr>
          <w:u w:val="single"/>
        </w:rPr>
        <w:t>not necessary</w:t>
      </w:r>
      <w:r w:rsidRPr="00E260BC">
        <w:t xml:space="preserve"> for offices of councillor to be declared vacant to implement amendments to ward boundaries.</w:t>
      </w:r>
    </w:p>
    <w:p w14:paraId="28E12C3E" w14:textId="77777777" w:rsidR="00DE63E1" w:rsidRDefault="00DE63E1" w:rsidP="00DE63E1">
      <w:pPr>
        <w:spacing w:before="120"/>
        <w:sectPr w:rsidR="00DE63E1" w:rsidSect="00146BE9">
          <w:pgSz w:w="11900" w:h="16840" w:code="9"/>
          <w:pgMar w:top="1985" w:right="1134" w:bottom="1134" w:left="1134" w:header="567" w:footer="145" w:gutter="0"/>
          <w:cols w:space="567"/>
          <w:docGrid w:linePitch="326"/>
        </w:sectPr>
      </w:pPr>
      <w:r w:rsidRPr="00E260BC">
        <w:t>The local government can recommend the allocation of councillors who still have two years in office to the new wards if necessary.</w:t>
      </w:r>
    </w:p>
    <w:p w14:paraId="23F6773C" w14:textId="77777777" w:rsidR="00261BF3" w:rsidRPr="00E260BC" w:rsidRDefault="00261BF3" w:rsidP="00261BF3">
      <w:pPr>
        <w:pStyle w:val="BodyText"/>
        <w:spacing w:before="120"/>
      </w:pPr>
      <w:r w:rsidRPr="00E260BC">
        <w:lastRenderedPageBreak/>
        <w:t>If the local government request is supported, at the next ordinary elections councillors complete their terms as normal. Continuing councillors may be allocated to the new wards and elections are held for all vacant positions.</w:t>
      </w:r>
    </w:p>
    <w:p w14:paraId="4149091F" w14:textId="77777777" w:rsidR="00261BF3" w:rsidRPr="00E522CA" w:rsidRDefault="00261BF3" w:rsidP="00261BF3">
      <w:pPr>
        <w:pStyle w:val="Heading5"/>
        <w:rPr>
          <w:i w:val="0"/>
          <w:iCs w:val="0"/>
          <w:sz w:val="24"/>
          <w:szCs w:val="24"/>
        </w:rPr>
      </w:pPr>
      <w:r w:rsidRPr="00E522CA">
        <w:rPr>
          <w:i w:val="0"/>
          <w:iCs w:val="0"/>
          <w:sz w:val="24"/>
          <w:szCs w:val="24"/>
        </w:rPr>
        <w:t>Example 4</w:t>
      </w:r>
    </w:p>
    <w:p w14:paraId="29EFB950" w14:textId="77777777" w:rsidR="00261BF3" w:rsidRPr="00E260BC" w:rsidRDefault="00261BF3" w:rsidP="00261BF3">
      <w:pPr>
        <w:spacing w:before="120"/>
      </w:pPr>
      <w:r w:rsidRPr="00E260BC">
        <w:t xml:space="preserve">A local government with four wards and two councillors in each ward abolishes one ward (Ritchie Ward) and amends the boundaries of the other three wards (Patterson Ward with three councillors; Brown Ward with three councillors and McDowell Ward with two councillors). </w:t>
      </w:r>
    </w:p>
    <w:p w14:paraId="6CA4FDBD" w14:textId="77777777" w:rsidR="00261BF3" w:rsidRPr="00E260BC" w:rsidRDefault="00261BF3" w:rsidP="00261BF3">
      <w:pPr>
        <w:spacing w:before="120"/>
      </w:pPr>
      <w:r w:rsidRPr="00E260BC">
        <w:t xml:space="preserve">At the next ordinary elections four councillors complete their terms leaving four who still have two years in office. Three of these councillors continue to reside in the wards from which they were elected however one councillor, Cr Keen, was elected from the Ritchie Ward that no longer exists. Cr Keen can be reallocated to any of the new wards, however the local government must give consideration to clauses 1 and 2 of Schedule 4.2 of the </w:t>
      </w:r>
      <w:r w:rsidRPr="00E260BC">
        <w:rPr>
          <w:i/>
        </w:rPr>
        <w:t>Local Government Act 1995</w:t>
      </w:r>
      <w:r w:rsidRPr="00E260BC">
        <w:t xml:space="preserve">, where near as practical to half of the total number of councillors are to retire every two years and as near as practical to half of the councillors representing each ward are to retire every two years.  </w:t>
      </w:r>
    </w:p>
    <w:p w14:paraId="10A72709" w14:textId="77777777" w:rsidR="00261BF3" w:rsidRPr="00E260BC" w:rsidRDefault="00261BF3" w:rsidP="00261BF3">
      <w:pPr>
        <w:spacing w:before="120"/>
      </w:pPr>
      <w:r w:rsidRPr="00E260BC">
        <w:t>Although Cr Keen now resides in the Patterson Ward most of her former constituents live in the Brown Ward. The local government advertises that it intends to make a submission to the Board recommending the allocation of Cr Keen to the Brown Ward. Public submissions are invited.</w:t>
      </w:r>
    </w:p>
    <w:p w14:paraId="779142FB" w14:textId="77777777" w:rsidR="00261BF3" w:rsidRPr="00E260BC" w:rsidRDefault="00261BF3" w:rsidP="00261BF3">
      <w:pPr>
        <w:spacing w:before="120"/>
      </w:pPr>
      <w:r w:rsidRPr="00E260BC">
        <w:t xml:space="preserve">After consideration of submissions the allocation of Cr Keen to the Brown Ward is recommended to the Board. This is supported, Cr Keen is allocated to the Brown </w:t>
      </w:r>
      <w:proofErr w:type="gramStart"/>
      <w:r w:rsidRPr="00E260BC">
        <w:t>Ward</w:t>
      </w:r>
      <w:proofErr w:type="gramEnd"/>
      <w:r w:rsidRPr="00E260BC">
        <w:t xml:space="preserve"> and elections are held for two vacancies in the Patterson Ward, one vacancy in the Brown Ward and one vacancy in the McDowell Ward.</w:t>
      </w:r>
    </w:p>
    <w:p w14:paraId="1AC398AA" w14:textId="1C2EBCBA" w:rsidR="00261BF3" w:rsidRPr="00F0103B" w:rsidRDefault="00261BF3" w:rsidP="007861C2">
      <w:pPr>
        <w:pStyle w:val="AttachmentHeading"/>
        <w:numPr>
          <w:ilvl w:val="0"/>
          <w:numId w:val="21"/>
        </w:numPr>
      </w:pPr>
      <w:r w:rsidRPr="00F0103B">
        <w:t>Number of councillors reduced</w:t>
      </w:r>
    </w:p>
    <w:p w14:paraId="5CC46070" w14:textId="77777777" w:rsidR="00261BF3" w:rsidRPr="00E260BC" w:rsidRDefault="00261BF3" w:rsidP="00261BF3">
      <w:pPr>
        <w:pStyle w:val="BodyText"/>
        <w:spacing w:before="120"/>
      </w:pPr>
      <w:r w:rsidRPr="00E260BC">
        <w:t>In most instances, a reduction to the number of councillors can be implemented by reducing the number of vacancies at the next ordinary election.</w:t>
      </w:r>
    </w:p>
    <w:p w14:paraId="74B488BE" w14:textId="77777777" w:rsidR="00261BF3" w:rsidRPr="00E260BC" w:rsidRDefault="00261BF3" w:rsidP="00261BF3">
      <w:pPr>
        <w:pStyle w:val="BodyText"/>
        <w:spacing w:before="120"/>
      </w:pPr>
      <w:r w:rsidRPr="00E260BC">
        <w:t xml:space="preserve">There are some exceptions to </w:t>
      </w:r>
      <w:proofErr w:type="gramStart"/>
      <w:r w:rsidRPr="00E260BC">
        <w:t>this</w:t>
      </w:r>
      <w:proofErr w:type="gramEnd"/>
      <w:r w:rsidRPr="00E260BC">
        <w:t xml:space="preserve"> and the Board may declare offices of councillor vacant in the following circumstances:</w:t>
      </w:r>
    </w:p>
    <w:p w14:paraId="480AE74A" w14:textId="77777777" w:rsidR="00261BF3" w:rsidRDefault="00261BF3" w:rsidP="00261BF3">
      <w:pPr>
        <w:pStyle w:val="BodyText"/>
        <w:spacing w:before="120"/>
        <w:ind w:left="425" w:hanging="425"/>
        <w:sectPr w:rsidR="00261BF3" w:rsidSect="00146BE9">
          <w:pgSz w:w="11900" w:h="16840" w:code="9"/>
          <w:pgMar w:top="1985" w:right="1134" w:bottom="1134" w:left="1134" w:header="567" w:footer="145" w:gutter="0"/>
          <w:cols w:space="567"/>
          <w:docGrid w:linePitch="326"/>
        </w:sectPr>
      </w:pPr>
      <w:r w:rsidRPr="00E260BC">
        <w:rPr>
          <w:w w:val="130"/>
        </w:rPr>
        <w:t>•</w:t>
      </w:r>
      <w:r w:rsidRPr="00E260BC">
        <w:rPr>
          <w:rFonts w:ascii="Times New Roman" w:eastAsia="Times New Roman" w:hAnsi="Times New Roman" w:cs="Times New Roman"/>
        </w:rPr>
        <w:tab/>
      </w:r>
      <w:r w:rsidRPr="00E260BC">
        <w:t>Where the number of councillors in a ward or district is reduced and the number of councillors remaining after the next ordinary election would be greater than the number of positions available.</w:t>
      </w:r>
    </w:p>
    <w:p w14:paraId="74AA1CCE" w14:textId="77777777" w:rsidR="008C22F9" w:rsidRPr="00E522CA" w:rsidRDefault="008C22F9" w:rsidP="008C22F9">
      <w:pPr>
        <w:pStyle w:val="Heading5"/>
        <w:rPr>
          <w:i w:val="0"/>
          <w:iCs w:val="0"/>
          <w:sz w:val="24"/>
          <w:szCs w:val="24"/>
        </w:rPr>
      </w:pPr>
      <w:r w:rsidRPr="00E522CA">
        <w:rPr>
          <w:i w:val="0"/>
          <w:iCs w:val="0"/>
          <w:sz w:val="24"/>
          <w:szCs w:val="24"/>
        </w:rPr>
        <w:lastRenderedPageBreak/>
        <w:t>Example 5</w:t>
      </w:r>
    </w:p>
    <w:p w14:paraId="3D1FFBAE" w14:textId="77777777" w:rsidR="008C22F9" w:rsidRPr="00E260BC" w:rsidRDefault="008C22F9" w:rsidP="008C22F9">
      <w:pPr>
        <w:spacing w:before="120"/>
      </w:pPr>
      <w:r w:rsidRPr="00E260BC">
        <w:t>A local government decides to reduce the number of councillors in a ward from three to one. At the next ordinary election only one councillor in that ward is due to complete his term leaving two councillors but only one position. One or more of the continuing councillors are therefore required to conclude their terms and an election is held for the one vacancy.</w:t>
      </w:r>
    </w:p>
    <w:p w14:paraId="0F070AF8" w14:textId="6BAF655E" w:rsidR="008C22F9" w:rsidRPr="00F0103B" w:rsidRDefault="008C22F9" w:rsidP="007861C2">
      <w:pPr>
        <w:pStyle w:val="AttachmentHeading"/>
        <w:numPr>
          <w:ilvl w:val="0"/>
          <w:numId w:val="21"/>
        </w:numPr>
      </w:pPr>
      <w:r w:rsidRPr="00F0103B">
        <w:t>Declaring offices vacant</w:t>
      </w:r>
    </w:p>
    <w:p w14:paraId="1C3C8DE2" w14:textId="77777777" w:rsidR="008C22F9" w:rsidRPr="00E260BC" w:rsidRDefault="008C22F9" w:rsidP="008C22F9">
      <w:pPr>
        <w:pStyle w:val="BodyText"/>
        <w:spacing w:before="120"/>
      </w:pPr>
      <w:r w:rsidRPr="00E260BC">
        <w:t xml:space="preserve">Section 2.35 of the </w:t>
      </w:r>
      <w:r w:rsidRPr="00E260BC">
        <w:rPr>
          <w:i/>
        </w:rPr>
        <w:t>Local Government Act 1995</w:t>
      </w:r>
      <w:r w:rsidRPr="00E260BC">
        <w:t xml:space="preserve"> deals with vacancies on the restructure of districts, wards and representation. This section provides that offices of council can be declared vacant where it is </w:t>
      </w:r>
      <w:r w:rsidRPr="00E260BC">
        <w:rPr>
          <w:u w:val="single"/>
        </w:rPr>
        <w:t>necessary to effect changes in boundaries or wards</w:t>
      </w:r>
      <w:r w:rsidRPr="00E260BC">
        <w:t xml:space="preserve">. It is very rare that a change to a local government’s ward structure or boundaries and or representation will require any offices of councillor to become vacant, as councillors with terms continuing beyond the next ordinary election have a right to complete their terms in office. </w:t>
      </w:r>
    </w:p>
    <w:p w14:paraId="5A1BDD02" w14:textId="381DDF71" w:rsidR="008C22F9" w:rsidRDefault="008C22F9" w:rsidP="008C22F9">
      <w:pPr>
        <w:pStyle w:val="BodyText"/>
        <w:spacing w:before="120"/>
      </w:pPr>
      <w:proofErr w:type="gramStart"/>
      <w:r w:rsidRPr="00E260BC">
        <w:t>A ‘complete spill’ of positions,</w:t>
      </w:r>
      <w:proofErr w:type="gramEnd"/>
      <w:r w:rsidRPr="00E260BC">
        <w:t xml:space="preserve"> could be </w:t>
      </w:r>
      <w:proofErr w:type="gramStart"/>
      <w:r w:rsidRPr="00E260BC">
        <w:t>effected</w:t>
      </w:r>
      <w:proofErr w:type="gramEnd"/>
      <w:r w:rsidRPr="00E260BC">
        <w:t xml:space="preserve"> if </w:t>
      </w:r>
      <w:proofErr w:type="gramStart"/>
      <w:r w:rsidRPr="00E260BC">
        <w:t>all of</w:t>
      </w:r>
      <w:proofErr w:type="gramEnd"/>
      <w:r w:rsidRPr="00E260BC">
        <w:t xml:space="preserve"> the continuing councillors agree to resign prior to the next ordinary election.</w:t>
      </w:r>
    </w:p>
    <w:p w14:paraId="28BEEE0B" w14:textId="5D287E8E" w:rsidR="007E2D1C" w:rsidRPr="002737BD" w:rsidRDefault="00C25CEE" w:rsidP="00C25CEE">
      <w:pPr>
        <w:pStyle w:val="BodyText"/>
        <w:spacing w:before="120"/>
      </w:pPr>
      <w:r>
        <w:t>If a local government is considering declaring all offices vacant it is recommended that the local government seeks advice from the Department of Local Government, Industry Regulation and Safety prior to submitting a recommendation to the Board.</w:t>
      </w:r>
    </w:p>
    <w:sectPr w:rsidR="007E2D1C" w:rsidRPr="002737BD" w:rsidSect="00146BE9">
      <w:pgSz w:w="11900" w:h="16840" w:code="9"/>
      <w:pgMar w:top="1985" w:right="1134" w:bottom="1134" w:left="1134" w:header="567" w:footer="145" w:gutter="0"/>
      <w:cols w:space="567"/>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ED73E00" w14:textId="77777777" w:rsidR="00635211" w:rsidRDefault="00635211" w:rsidP="00D41211">
      <w:r>
        <w:separator/>
      </w:r>
    </w:p>
  </w:endnote>
  <w:endnote w:type="continuationSeparator" w:id="0">
    <w:p w14:paraId="47833BE9" w14:textId="77777777" w:rsidR="00635211" w:rsidRDefault="00635211" w:rsidP="00D41211">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Gibson">
    <w:altName w:val="Arial"/>
    <w:panose1 w:val="00000000000000000000"/>
    <w:charset w:val="00"/>
    <w:family w:val="modern"/>
    <w:notTrueType/>
    <w:pitch w:val="variable"/>
    <w:sig w:usb0="A000002F" w:usb1="5000004A" w:usb2="00000000" w:usb3="00000000" w:csb0="00000093" w:csb1="00000000"/>
  </w:font>
  <w:font w:name="Helvetica-Bold">
    <w:altName w:val="Arial"/>
    <w:panose1 w:val="00000000000000000000"/>
    <w:charset w:val="4D"/>
    <w:family w:val="auto"/>
    <w:notTrueType/>
    <w:pitch w:val="default"/>
    <w:sig w:usb0="00000003" w:usb1="00000000" w:usb2="00000000" w:usb3="00000000" w:csb0="00000001" w:csb1="00000000"/>
  </w:font>
  <w:font w:name="Helvetica">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AB5238" w14:textId="2CAC6832" w:rsidR="00C13A96" w:rsidRPr="000B3BDE" w:rsidRDefault="0035214B" w:rsidP="00674712">
    <w:pPr>
      <w:pStyle w:val="Footer"/>
      <w:rPr>
        <w:rStyle w:val="PageNumber"/>
        <w:sz w:val="20"/>
      </w:rPr>
    </w:pPr>
    <w:r>
      <w:rPr>
        <w:noProof/>
        <w:lang w:eastAsia="en-AU"/>
      </w:rPr>
      <w:drawing>
        <wp:anchor distT="0" distB="0" distL="114300" distR="114300" simplePos="0" relativeHeight="251658241" behindDoc="1" locked="0" layoutInCell="1" allowOverlap="1" wp14:anchorId="6D26089F" wp14:editId="4D7340FD">
          <wp:simplePos x="0" y="0"/>
          <wp:positionH relativeFrom="page">
            <wp:align>right</wp:align>
          </wp:positionH>
          <wp:positionV relativeFrom="paragraph">
            <wp:posOffset>-252095</wp:posOffset>
          </wp:positionV>
          <wp:extent cx="7548880" cy="584429"/>
          <wp:effectExtent l="0" t="0" r="0" b="6350"/>
          <wp:wrapNone/>
          <wp:docPr id="187162601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7779222" name="Picture 1"/>
                  <pic:cNvPicPr/>
                </pic:nvPicPr>
                <pic:blipFill>
                  <a:blip r:embed="rId1">
                    <a:extLst>
                      <a:ext uri="{28A0092B-C50C-407E-A947-70E740481C1C}">
                        <a14:useLocalDpi xmlns:a14="http://schemas.microsoft.com/office/drawing/2010/main" val="0"/>
                      </a:ext>
                    </a:extLst>
                  </a:blip>
                  <a:stretch>
                    <a:fillRect/>
                  </a:stretch>
                </pic:blipFill>
                <pic:spPr>
                  <a:xfrm>
                    <a:off x="0" y="0"/>
                    <a:ext cx="7548880" cy="584429"/>
                  </a:xfrm>
                  <a:prstGeom prst="rect">
                    <a:avLst/>
                  </a:prstGeom>
                </pic:spPr>
              </pic:pic>
            </a:graphicData>
          </a:graphic>
          <wp14:sizeRelH relativeFrom="page">
            <wp14:pctWidth>0</wp14:pctWidth>
          </wp14:sizeRelH>
          <wp14:sizeRelV relativeFrom="page">
            <wp14:pctHeight>0</wp14:pctHeight>
          </wp14:sizeRelV>
        </wp:anchor>
      </w:drawing>
    </w:r>
    <w:sdt>
      <w:sdtPr>
        <w:id w:val="-2141409493"/>
        <w:docPartObj>
          <w:docPartGallery w:val="Page Numbers (Bottom of Page)"/>
          <w:docPartUnique/>
        </w:docPartObj>
      </w:sdtPr>
      <w:sdtEndPr>
        <w:rPr>
          <w:noProof/>
        </w:rPr>
      </w:sdtEndPr>
      <w:sdtContent>
        <w:r w:rsidR="00C13A96">
          <w:fldChar w:fldCharType="begin"/>
        </w:r>
        <w:r w:rsidR="00C13A96">
          <w:instrText xml:space="preserve"> PAGE   \* MERGEFORMAT </w:instrText>
        </w:r>
        <w:r w:rsidR="00C13A96">
          <w:fldChar w:fldCharType="separate"/>
        </w:r>
        <w:r w:rsidR="00C13A96">
          <w:rPr>
            <w:noProof/>
          </w:rPr>
          <w:t>i</w:t>
        </w:r>
        <w:r w:rsidR="00C13A96">
          <w:rPr>
            <w:noProof/>
          </w:rPr>
          <w:fldChar w:fldCharType="end"/>
        </w:r>
      </w:sdtContent>
    </w:sdt>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583AEE" w14:textId="26E404CA" w:rsidR="000B3BDE" w:rsidRPr="00085A49" w:rsidRDefault="0035214B" w:rsidP="00674712">
    <w:pPr>
      <w:pStyle w:val="Footer"/>
      <w:rPr>
        <w:rStyle w:val="PageNumber"/>
        <w:sz w:val="20"/>
      </w:rPr>
    </w:pPr>
    <w:bookmarkStart w:id="1" w:name="_Hlk504552203"/>
    <w:bookmarkStart w:id="2" w:name="_Hlk504552204"/>
    <w:bookmarkStart w:id="3" w:name="_Hlk504552205"/>
    <w:r>
      <w:rPr>
        <w:noProof/>
        <w:lang w:eastAsia="en-AU"/>
      </w:rPr>
      <w:drawing>
        <wp:anchor distT="0" distB="0" distL="114300" distR="114300" simplePos="0" relativeHeight="251658242" behindDoc="1" locked="0" layoutInCell="1" allowOverlap="1" wp14:anchorId="1A6FF202" wp14:editId="2C4FDA68">
          <wp:simplePos x="0" y="0"/>
          <wp:positionH relativeFrom="page">
            <wp:align>right</wp:align>
          </wp:positionH>
          <wp:positionV relativeFrom="paragraph">
            <wp:posOffset>-249555</wp:posOffset>
          </wp:positionV>
          <wp:extent cx="7548880" cy="584429"/>
          <wp:effectExtent l="0" t="0" r="0" b="6350"/>
          <wp:wrapNone/>
          <wp:docPr id="5057182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69907331" name="Picture 1"/>
                  <pic:cNvPicPr/>
                </pic:nvPicPr>
                <pic:blipFill>
                  <a:blip r:embed="rId1">
                    <a:extLst>
                      <a:ext uri="{28A0092B-C50C-407E-A947-70E740481C1C}">
                        <a14:useLocalDpi xmlns:a14="http://schemas.microsoft.com/office/drawing/2010/main" val="0"/>
                      </a:ext>
                    </a:extLst>
                  </a:blip>
                  <a:stretch>
                    <a:fillRect/>
                  </a:stretch>
                </pic:blipFill>
                <pic:spPr>
                  <a:xfrm>
                    <a:off x="0" y="0"/>
                    <a:ext cx="7548880" cy="584429"/>
                  </a:xfrm>
                  <a:prstGeom prst="rect">
                    <a:avLst/>
                  </a:prstGeom>
                </pic:spPr>
              </pic:pic>
            </a:graphicData>
          </a:graphic>
          <wp14:sizeRelH relativeFrom="page">
            <wp14:pctWidth>0</wp14:pctWidth>
          </wp14:sizeRelH>
          <wp14:sizeRelV relativeFrom="page">
            <wp14:pctHeight>0</wp14:pctHeight>
          </wp14:sizeRelV>
        </wp:anchor>
      </w:drawing>
    </w:r>
    <w:r w:rsidR="00BC3586" w:rsidRPr="00085A49">
      <w:ptab w:relativeTo="margin" w:alignment="left" w:leader="none"/>
    </w:r>
    <w:r w:rsidR="00BC3586" w:rsidRPr="00085A49">
      <w:t xml:space="preserve">Page </w:t>
    </w:r>
    <w:r w:rsidR="00BC3586" w:rsidRPr="00085A49">
      <w:fldChar w:fldCharType="begin"/>
    </w:r>
    <w:r w:rsidR="00BC3586" w:rsidRPr="00085A49">
      <w:instrText xml:space="preserve"> PAGE   \* MERGEFORMAT </w:instrText>
    </w:r>
    <w:r w:rsidR="00BC3586" w:rsidRPr="00085A49">
      <w:fldChar w:fldCharType="separate"/>
    </w:r>
    <w:r w:rsidR="00C13A96" w:rsidRPr="00085A49">
      <w:t>6</w:t>
    </w:r>
    <w:r w:rsidR="00BC3586" w:rsidRPr="00085A49">
      <w:fldChar w:fldCharType="end"/>
    </w:r>
    <w:bookmarkEnd w:id="1"/>
    <w:bookmarkEnd w:id="2"/>
    <w:bookmarkEnd w:id="3"/>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8EAB29" w14:textId="77777777" w:rsidR="00F50A44" w:rsidRPr="00085A49" w:rsidRDefault="00F50A44" w:rsidP="00674712">
    <w:pPr>
      <w:pStyle w:val="Footer"/>
      <w:rPr>
        <w:rStyle w:val="PageNumber"/>
        <w:sz w:val="20"/>
      </w:rPr>
    </w:pPr>
    <w:r>
      <w:rPr>
        <w:noProof/>
        <w:lang w:eastAsia="en-AU"/>
      </w:rPr>
      <w:drawing>
        <wp:anchor distT="0" distB="0" distL="114300" distR="114300" simplePos="0" relativeHeight="251658245" behindDoc="1" locked="0" layoutInCell="1" allowOverlap="1" wp14:anchorId="0748EF22" wp14:editId="4CC89469">
          <wp:simplePos x="0" y="0"/>
          <wp:positionH relativeFrom="page">
            <wp:align>left</wp:align>
          </wp:positionH>
          <wp:positionV relativeFrom="paragraph">
            <wp:posOffset>-269905</wp:posOffset>
          </wp:positionV>
          <wp:extent cx="10663846" cy="583565"/>
          <wp:effectExtent l="0" t="0" r="4445" b="6985"/>
          <wp:wrapNone/>
          <wp:docPr id="51693238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69907331" name="Picture 1"/>
                  <pic:cNvPicPr/>
                </pic:nvPicPr>
                <pic:blipFill>
                  <a:blip r:embed="rId1">
                    <a:extLst>
                      <a:ext uri="{28A0092B-C50C-407E-A947-70E740481C1C}">
                        <a14:useLocalDpi xmlns:a14="http://schemas.microsoft.com/office/drawing/2010/main" val="0"/>
                      </a:ext>
                    </a:extLst>
                  </a:blip>
                  <a:stretch>
                    <a:fillRect/>
                  </a:stretch>
                </pic:blipFill>
                <pic:spPr>
                  <a:xfrm>
                    <a:off x="0" y="0"/>
                    <a:ext cx="10983715" cy="601069"/>
                  </a:xfrm>
                  <a:prstGeom prst="rect">
                    <a:avLst/>
                  </a:prstGeom>
                </pic:spPr>
              </pic:pic>
            </a:graphicData>
          </a:graphic>
          <wp14:sizeRelH relativeFrom="page">
            <wp14:pctWidth>0</wp14:pctWidth>
          </wp14:sizeRelH>
          <wp14:sizeRelV relativeFrom="page">
            <wp14:pctHeight>0</wp14:pctHeight>
          </wp14:sizeRelV>
        </wp:anchor>
      </w:drawing>
    </w:r>
    <w:r w:rsidRPr="00085A49">
      <w:ptab w:relativeTo="margin" w:alignment="left" w:leader="none"/>
    </w:r>
    <w:r w:rsidRPr="00085A49">
      <w:t xml:space="preserve">Page </w:t>
    </w:r>
    <w:r w:rsidRPr="00085A49">
      <w:fldChar w:fldCharType="begin"/>
    </w:r>
    <w:r w:rsidRPr="00085A49">
      <w:instrText xml:space="preserve"> PAGE   \* MERGEFORMAT </w:instrText>
    </w:r>
    <w:r w:rsidRPr="00085A49">
      <w:fldChar w:fldCharType="separate"/>
    </w:r>
    <w:r w:rsidRPr="00085A49">
      <w:t>6</w:t>
    </w:r>
    <w:r w:rsidRPr="00085A49">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1D09B86" w14:textId="77777777" w:rsidR="00635211" w:rsidRDefault="00635211" w:rsidP="00D41211">
      <w:r>
        <w:separator/>
      </w:r>
    </w:p>
  </w:footnote>
  <w:footnote w:type="continuationSeparator" w:id="0">
    <w:p w14:paraId="099637AE" w14:textId="77777777" w:rsidR="00635211" w:rsidRDefault="00635211" w:rsidP="00D41211">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77AAA7" w14:textId="5355892E" w:rsidR="00C13A96" w:rsidRPr="00085A49" w:rsidRDefault="00BC7C8C" w:rsidP="00674712">
    <w:pPr>
      <w:pStyle w:val="Header"/>
      <w:tabs>
        <w:tab w:val="left" w:pos="2430"/>
      </w:tabs>
      <w:spacing w:before="100" w:beforeAutospacing="1"/>
      <w:rPr>
        <w:rStyle w:val="Bold"/>
      </w:rPr>
    </w:pPr>
    <w:r>
      <w:rPr>
        <w:noProof/>
        <w:color w:val="FFFFFF" w:themeColor="background1"/>
      </w:rPr>
      <w:drawing>
        <wp:anchor distT="0" distB="0" distL="114300" distR="114300" simplePos="0" relativeHeight="251658243" behindDoc="1" locked="0" layoutInCell="1" allowOverlap="1" wp14:anchorId="4073F3A6" wp14:editId="3932925C">
          <wp:simplePos x="0" y="0"/>
          <wp:positionH relativeFrom="page">
            <wp:align>right</wp:align>
          </wp:positionH>
          <wp:positionV relativeFrom="paragraph">
            <wp:posOffset>-360045</wp:posOffset>
          </wp:positionV>
          <wp:extent cx="7555230" cy="779682"/>
          <wp:effectExtent l="0" t="0" r="0" b="1905"/>
          <wp:wrapNone/>
          <wp:docPr id="195121165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51211657" name="Picture 1951211657"/>
                  <pic:cNvPicPr/>
                </pic:nvPicPr>
                <pic:blipFill>
                  <a:blip r:embed="rId1">
                    <a:extLst>
                      <a:ext uri="{28A0092B-C50C-407E-A947-70E740481C1C}">
                        <a14:useLocalDpi xmlns:a14="http://schemas.microsoft.com/office/drawing/2010/main" val="0"/>
                      </a:ext>
                    </a:extLst>
                  </a:blip>
                  <a:stretch>
                    <a:fillRect/>
                  </a:stretch>
                </pic:blipFill>
                <pic:spPr>
                  <a:xfrm>
                    <a:off x="0" y="0"/>
                    <a:ext cx="7555230" cy="779682"/>
                  </a:xfrm>
                  <a:prstGeom prst="rect">
                    <a:avLst/>
                  </a:prstGeom>
                </pic:spPr>
              </pic:pic>
            </a:graphicData>
          </a:graphic>
          <wp14:sizeRelH relativeFrom="page">
            <wp14:pctWidth>0</wp14:pctWidth>
          </wp14:sizeRelH>
          <wp14:sizeRelV relativeFrom="page">
            <wp14:pctHeight>0</wp14:pctHeight>
          </wp14:sizeRelV>
        </wp:anchor>
      </w:drawing>
    </w:r>
    <w:r w:rsidR="00D50355">
      <w:rPr>
        <w:rStyle w:val="Bold"/>
        <w:color w:val="FFFFFF" w:themeColor="background1"/>
      </w:rPr>
      <w:t>A107996691</w:t>
    </w:r>
    <w:r w:rsidR="0035214B">
      <w:rPr>
        <w:rStyle w:val="Bold"/>
      </w:rPr>
      <w:tab/>
    </w:r>
  </w:p>
  <w:p w14:paraId="0BDAA7FB" w14:textId="2533510E" w:rsidR="00C13A96" w:rsidRPr="00455F4B" w:rsidRDefault="00C13A96" w:rsidP="00455F4B">
    <w:pPr>
      <w:pStyle w:val="HeaderLin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8A50F6" w14:textId="13503512" w:rsidR="00C13A96" w:rsidRDefault="0035214B" w:rsidP="00982C9B">
    <w:pPr>
      <w:pStyle w:val="Header"/>
      <w:ind w:hanging="1134"/>
    </w:pPr>
    <w:r>
      <w:rPr>
        <w:noProof/>
      </w:rPr>
      <w:drawing>
        <wp:anchor distT="0" distB="0" distL="114300" distR="114300" simplePos="0" relativeHeight="251658240" behindDoc="1" locked="0" layoutInCell="1" allowOverlap="1" wp14:anchorId="0710BF12" wp14:editId="42B405EB">
          <wp:simplePos x="0" y="0"/>
          <wp:positionH relativeFrom="column">
            <wp:posOffset>-720090</wp:posOffset>
          </wp:positionH>
          <wp:positionV relativeFrom="paragraph">
            <wp:posOffset>0</wp:posOffset>
          </wp:positionV>
          <wp:extent cx="7558377" cy="10688398"/>
          <wp:effectExtent l="0" t="0" r="5080" b="0"/>
          <wp:wrapNone/>
          <wp:docPr id="25301305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3013057" name="Picture 1"/>
                  <pic:cNvPicPr/>
                </pic:nvPicPr>
                <pic:blipFill>
                  <a:blip r:embed="rId1">
                    <a:extLst>
                      <a:ext uri="{28A0092B-C50C-407E-A947-70E740481C1C}">
                        <a14:useLocalDpi xmlns:a14="http://schemas.microsoft.com/office/drawing/2010/main" val="0"/>
                      </a:ext>
                    </a:extLst>
                  </a:blip>
                  <a:stretch>
                    <a:fillRect/>
                  </a:stretch>
                </pic:blipFill>
                <pic:spPr>
                  <a:xfrm>
                    <a:off x="0" y="0"/>
                    <a:ext cx="7558377" cy="10688398"/>
                  </a:xfrm>
                  <a:prstGeom prst="rect">
                    <a:avLst/>
                  </a:prstGeom>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9E6C4B" w14:textId="77777777" w:rsidR="00F50A44" w:rsidRPr="00085A49" w:rsidRDefault="00F50A44" w:rsidP="00674712">
    <w:pPr>
      <w:pStyle w:val="Header"/>
      <w:tabs>
        <w:tab w:val="left" w:pos="2430"/>
      </w:tabs>
      <w:spacing w:before="100" w:beforeAutospacing="1"/>
      <w:rPr>
        <w:rStyle w:val="Bold"/>
      </w:rPr>
    </w:pPr>
    <w:r>
      <w:rPr>
        <w:noProof/>
        <w:color w:val="FFFFFF" w:themeColor="background1"/>
      </w:rPr>
      <w:drawing>
        <wp:anchor distT="0" distB="0" distL="114300" distR="114300" simplePos="0" relativeHeight="251658244" behindDoc="1" locked="0" layoutInCell="1" allowOverlap="1" wp14:anchorId="26F88E1F" wp14:editId="4B169C82">
          <wp:simplePos x="0" y="0"/>
          <wp:positionH relativeFrom="page">
            <wp:align>right</wp:align>
          </wp:positionH>
          <wp:positionV relativeFrom="paragraph">
            <wp:posOffset>-360045</wp:posOffset>
          </wp:positionV>
          <wp:extent cx="10686631" cy="779145"/>
          <wp:effectExtent l="0" t="0" r="635" b="1905"/>
          <wp:wrapNone/>
          <wp:docPr id="143958678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51211657" name="Picture 1951211657"/>
                  <pic:cNvPicPr/>
                </pic:nvPicPr>
                <pic:blipFill>
                  <a:blip r:embed="rId1">
                    <a:extLst>
                      <a:ext uri="{28A0092B-C50C-407E-A947-70E740481C1C}">
                        <a14:useLocalDpi xmlns:a14="http://schemas.microsoft.com/office/drawing/2010/main" val="0"/>
                      </a:ext>
                    </a:extLst>
                  </a:blip>
                  <a:stretch>
                    <a:fillRect/>
                  </a:stretch>
                </pic:blipFill>
                <pic:spPr>
                  <a:xfrm>
                    <a:off x="0" y="0"/>
                    <a:ext cx="10686631" cy="779145"/>
                  </a:xfrm>
                  <a:prstGeom prst="rect">
                    <a:avLst/>
                  </a:prstGeom>
                </pic:spPr>
              </pic:pic>
            </a:graphicData>
          </a:graphic>
          <wp14:sizeRelH relativeFrom="page">
            <wp14:pctWidth>0</wp14:pctWidth>
          </wp14:sizeRelH>
          <wp14:sizeRelV relativeFrom="page">
            <wp14:pctHeight>0</wp14:pctHeight>
          </wp14:sizeRelV>
        </wp:anchor>
      </w:drawing>
    </w:r>
    <w:r>
      <w:rPr>
        <w:rStyle w:val="Bold"/>
        <w:color w:val="FFFFFF" w:themeColor="background1"/>
      </w:rPr>
      <w:t>A107996691</w:t>
    </w:r>
    <w:r>
      <w:rPr>
        <w:rStyle w:val="Bold"/>
      </w:rPr>
      <w:tab/>
    </w:r>
  </w:p>
  <w:p w14:paraId="6DAD2886" w14:textId="77777777" w:rsidR="00F50A44" w:rsidRPr="00455F4B" w:rsidRDefault="00F50A44" w:rsidP="00455F4B">
    <w:pPr>
      <w:pStyle w:val="HeaderLine"/>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82DE2806"/>
    <w:lvl w:ilvl="0">
      <w:start w:val="1"/>
      <w:numFmt w:val="decimal"/>
      <w:pStyle w:val="ListNumber2"/>
      <w:lvlText w:val="%1."/>
      <w:lvlJc w:val="left"/>
      <w:pPr>
        <w:tabs>
          <w:tab w:val="num" w:pos="643"/>
        </w:tabs>
        <w:ind w:left="643" w:hanging="360"/>
      </w:pPr>
    </w:lvl>
  </w:abstractNum>
  <w:abstractNum w:abstractNumId="1" w15:restartNumberingAfterBreak="0">
    <w:nsid w:val="FFFFFF88"/>
    <w:multiLevelType w:val="singleLevel"/>
    <w:tmpl w:val="9634C660"/>
    <w:lvl w:ilvl="0">
      <w:start w:val="1"/>
      <w:numFmt w:val="decimal"/>
      <w:lvlText w:val="%1."/>
      <w:lvlJc w:val="left"/>
      <w:pPr>
        <w:tabs>
          <w:tab w:val="num" w:pos="360"/>
        </w:tabs>
        <w:ind w:left="360" w:hanging="360"/>
      </w:pPr>
    </w:lvl>
  </w:abstractNum>
  <w:abstractNum w:abstractNumId="2" w15:restartNumberingAfterBreak="0">
    <w:nsid w:val="06EC3FED"/>
    <w:multiLevelType w:val="hybridMultilevel"/>
    <w:tmpl w:val="FDAC40CE"/>
    <w:lvl w:ilvl="0" w:tplc="A964E386">
      <w:start w:val="1"/>
      <w:numFmt w:val="bullet"/>
      <w:pStyle w:val="Bullet1"/>
      <w:lvlText w:val=""/>
      <w:lvlJc w:val="left"/>
      <w:pPr>
        <w:tabs>
          <w:tab w:val="num" w:pos="284"/>
        </w:tabs>
        <w:ind w:left="284" w:hanging="284"/>
      </w:pPr>
      <w:rPr>
        <w:rFonts w:ascii="Symbol" w:hAnsi="Symbol" w:hint="default"/>
        <w:color w:val="auto"/>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20312E11"/>
    <w:multiLevelType w:val="hybridMultilevel"/>
    <w:tmpl w:val="D8363F38"/>
    <w:lvl w:ilvl="0" w:tplc="CDD4EC40">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4" w15:restartNumberingAfterBreak="0">
    <w:nsid w:val="22C06758"/>
    <w:multiLevelType w:val="hybridMultilevel"/>
    <w:tmpl w:val="CE14781E"/>
    <w:lvl w:ilvl="0" w:tplc="7A547406">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5" w15:restartNumberingAfterBreak="0">
    <w:nsid w:val="2CB30706"/>
    <w:multiLevelType w:val="hybridMultilevel"/>
    <w:tmpl w:val="57E67D3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 w15:restartNumberingAfterBreak="0">
    <w:nsid w:val="2E151E85"/>
    <w:multiLevelType w:val="hybridMultilevel"/>
    <w:tmpl w:val="BCD4A9B6"/>
    <w:lvl w:ilvl="0" w:tplc="0C09000F">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7" w15:restartNumberingAfterBreak="0">
    <w:nsid w:val="312A478B"/>
    <w:multiLevelType w:val="hybridMultilevel"/>
    <w:tmpl w:val="650E61B4"/>
    <w:lvl w:ilvl="0" w:tplc="CDD4EC40">
      <w:start w:val="1"/>
      <w:numFmt w:val="decimal"/>
      <w:lvlText w:val="%1."/>
      <w:lvlJc w:val="left"/>
      <w:pPr>
        <w:ind w:left="720" w:hanging="360"/>
      </w:pPr>
      <w:rPr>
        <w:rFont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3BB43B4D"/>
    <w:multiLevelType w:val="multilevel"/>
    <w:tmpl w:val="EF868818"/>
    <w:lvl w:ilvl="0">
      <w:start w:val="1"/>
      <w:numFmt w:val="decimal"/>
      <w:pStyle w:val="ListParagraph"/>
      <w:lvlText w:val="%1."/>
      <w:lvlJc w:val="left"/>
      <w:pPr>
        <w:ind w:left="794" w:hanging="437"/>
      </w:pPr>
      <w:rPr>
        <w:rFonts w:hint="default"/>
      </w:rPr>
    </w:lvl>
    <w:lvl w:ilvl="1">
      <w:start w:val="1"/>
      <w:numFmt w:val="lowerLetter"/>
      <w:lvlText w:val="%2)"/>
      <w:lvlJc w:val="left"/>
      <w:pPr>
        <w:tabs>
          <w:tab w:val="num" w:pos="1247"/>
        </w:tabs>
        <w:ind w:left="1247" w:hanging="453"/>
      </w:pPr>
      <w:rPr>
        <w:rFonts w:hint="default"/>
      </w:rPr>
    </w:lvl>
    <w:lvl w:ilvl="2">
      <w:start w:val="1"/>
      <w:numFmt w:val="lowerRoman"/>
      <w:lvlText w:val="%3)"/>
      <w:lvlJc w:val="right"/>
      <w:pPr>
        <w:tabs>
          <w:tab w:val="num" w:pos="1701"/>
        </w:tabs>
        <w:ind w:left="1701" w:hanging="283"/>
      </w:pPr>
      <w:rPr>
        <w:rFonts w:hint="default"/>
      </w:rPr>
    </w:lvl>
    <w:lvl w:ilvl="3">
      <w:start w:val="1"/>
      <w:numFmt w:val="decimal"/>
      <w:lvlText w:val="%4."/>
      <w:lvlJc w:val="left"/>
      <w:pPr>
        <w:ind w:left="3600" w:hanging="360"/>
      </w:pPr>
      <w:rPr>
        <w:rFonts w:hint="default"/>
      </w:rPr>
    </w:lvl>
    <w:lvl w:ilvl="4">
      <w:start w:val="1"/>
      <w:numFmt w:val="lowerLetter"/>
      <w:lvlText w:val="%5."/>
      <w:lvlJc w:val="left"/>
      <w:pPr>
        <w:ind w:left="4320" w:hanging="360"/>
      </w:pPr>
      <w:rPr>
        <w:rFonts w:hint="default"/>
      </w:rPr>
    </w:lvl>
    <w:lvl w:ilvl="5">
      <w:start w:val="1"/>
      <w:numFmt w:val="lowerRoman"/>
      <w:lvlText w:val="%6."/>
      <w:lvlJc w:val="right"/>
      <w:pPr>
        <w:ind w:left="5040" w:hanging="180"/>
      </w:pPr>
      <w:rPr>
        <w:rFonts w:hint="default"/>
      </w:rPr>
    </w:lvl>
    <w:lvl w:ilvl="6">
      <w:start w:val="1"/>
      <w:numFmt w:val="decimal"/>
      <w:lvlText w:val="%7."/>
      <w:lvlJc w:val="left"/>
      <w:pPr>
        <w:ind w:left="5760" w:hanging="360"/>
      </w:pPr>
      <w:rPr>
        <w:rFonts w:hint="default"/>
      </w:rPr>
    </w:lvl>
    <w:lvl w:ilvl="7">
      <w:start w:val="1"/>
      <w:numFmt w:val="lowerLetter"/>
      <w:lvlText w:val="%8."/>
      <w:lvlJc w:val="left"/>
      <w:pPr>
        <w:ind w:left="6480" w:hanging="360"/>
      </w:pPr>
      <w:rPr>
        <w:rFonts w:hint="default"/>
      </w:rPr>
    </w:lvl>
    <w:lvl w:ilvl="8">
      <w:start w:val="1"/>
      <w:numFmt w:val="lowerRoman"/>
      <w:lvlText w:val="%9."/>
      <w:lvlJc w:val="right"/>
      <w:pPr>
        <w:ind w:left="7200" w:hanging="180"/>
      </w:pPr>
      <w:rPr>
        <w:rFonts w:hint="default"/>
      </w:rPr>
    </w:lvl>
  </w:abstractNum>
  <w:abstractNum w:abstractNumId="9" w15:restartNumberingAfterBreak="0">
    <w:nsid w:val="3D1E7472"/>
    <w:multiLevelType w:val="hybridMultilevel"/>
    <w:tmpl w:val="CD0AA872"/>
    <w:lvl w:ilvl="0" w:tplc="CC3CA2DE">
      <w:start w:val="1"/>
      <w:numFmt w:val="decimal"/>
      <w:lvlText w:val="%1."/>
      <w:lvlJc w:val="left"/>
      <w:pPr>
        <w:ind w:left="502" w:hanging="360"/>
      </w:pPr>
      <w:rPr>
        <w:rFonts w:hint="default"/>
      </w:rPr>
    </w:lvl>
    <w:lvl w:ilvl="1" w:tplc="0C090019" w:tentative="1">
      <w:start w:val="1"/>
      <w:numFmt w:val="lowerLetter"/>
      <w:lvlText w:val="%2."/>
      <w:lvlJc w:val="left"/>
      <w:pPr>
        <w:ind w:left="1222" w:hanging="360"/>
      </w:pPr>
    </w:lvl>
    <w:lvl w:ilvl="2" w:tplc="0C09001B" w:tentative="1">
      <w:start w:val="1"/>
      <w:numFmt w:val="lowerRoman"/>
      <w:lvlText w:val="%3."/>
      <w:lvlJc w:val="right"/>
      <w:pPr>
        <w:ind w:left="1942" w:hanging="180"/>
      </w:pPr>
    </w:lvl>
    <w:lvl w:ilvl="3" w:tplc="0C09000F" w:tentative="1">
      <w:start w:val="1"/>
      <w:numFmt w:val="decimal"/>
      <w:lvlText w:val="%4."/>
      <w:lvlJc w:val="left"/>
      <w:pPr>
        <w:ind w:left="2662" w:hanging="360"/>
      </w:pPr>
    </w:lvl>
    <w:lvl w:ilvl="4" w:tplc="0C090019" w:tentative="1">
      <w:start w:val="1"/>
      <w:numFmt w:val="lowerLetter"/>
      <w:lvlText w:val="%5."/>
      <w:lvlJc w:val="left"/>
      <w:pPr>
        <w:ind w:left="3382" w:hanging="360"/>
      </w:pPr>
    </w:lvl>
    <w:lvl w:ilvl="5" w:tplc="0C09001B" w:tentative="1">
      <w:start w:val="1"/>
      <w:numFmt w:val="lowerRoman"/>
      <w:lvlText w:val="%6."/>
      <w:lvlJc w:val="right"/>
      <w:pPr>
        <w:ind w:left="4102" w:hanging="180"/>
      </w:pPr>
    </w:lvl>
    <w:lvl w:ilvl="6" w:tplc="0C09000F" w:tentative="1">
      <w:start w:val="1"/>
      <w:numFmt w:val="decimal"/>
      <w:lvlText w:val="%7."/>
      <w:lvlJc w:val="left"/>
      <w:pPr>
        <w:ind w:left="4822" w:hanging="360"/>
      </w:pPr>
    </w:lvl>
    <w:lvl w:ilvl="7" w:tplc="0C090019" w:tentative="1">
      <w:start w:val="1"/>
      <w:numFmt w:val="lowerLetter"/>
      <w:lvlText w:val="%8."/>
      <w:lvlJc w:val="left"/>
      <w:pPr>
        <w:ind w:left="5542" w:hanging="360"/>
      </w:pPr>
    </w:lvl>
    <w:lvl w:ilvl="8" w:tplc="0C09001B" w:tentative="1">
      <w:start w:val="1"/>
      <w:numFmt w:val="lowerRoman"/>
      <w:lvlText w:val="%9."/>
      <w:lvlJc w:val="right"/>
      <w:pPr>
        <w:ind w:left="6262" w:hanging="180"/>
      </w:pPr>
    </w:lvl>
  </w:abstractNum>
  <w:abstractNum w:abstractNumId="10" w15:restartNumberingAfterBreak="0">
    <w:nsid w:val="491A378A"/>
    <w:multiLevelType w:val="hybridMultilevel"/>
    <w:tmpl w:val="56149A70"/>
    <w:lvl w:ilvl="0" w:tplc="5C1C2A46">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11" w15:restartNumberingAfterBreak="0">
    <w:nsid w:val="4B094FBD"/>
    <w:multiLevelType w:val="hybridMultilevel"/>
    <w:tmpl w:val="E19CDCF2"/>
    <w:lvl w:ilvl="0" w:tplc="92C4E078">
      <w:start w:val="7"/>
      <w:numFmt w:val="bullet"/>
      <w:lvlText w:val="•"/>
      <w:lvlJc w:val="left"/>
      <w:pPr>
        <w:ind w:left="360" w:hanging="360"/>
      </w:pPr>
      <w:rPr>
        <w:rFonts w:ascii="Arial" w:eastAsia="Arial" w:hAnsi="Arial" w:cs="Arial" w:hint="default"/>
        <w:w w:val="131"/>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2" w15:restartNumberingAfterBreak="0">
    <w:nsid w:val="55B83E20"/>
    <w:multiLevelType w:val="hybridMultilevel"/>
    <w:tmpl w:val="BB5EB99C"/>
    <w:lvl w:ilvl="0" w:tplc="3D30E21A">
      <w:start w:val="1"/>
      <w:numFmt w:val="decimal"/>
      <w:lvlText w:val="%1."/>
      <w:lvlJc w:val="left"/>
      <w:pPr>
        <w:ind w:left="502" w:hanging="360"/>
      </w:pPr>
      <w:rPr>
        <w:rFonts w:hint="default"/>
        <w:color w:val="auto"/>
      </w:rPr>
    </w:lvl>
    <w:lvl w:ilvl="1" w:tplc="0C090019" w:tentative="1">
      <w:start w:val="1"/>
      <w:numFmt w:val="lowerLetter"/>
      <w:lvlText w:val="%2."/>
      <w:lvlJc w:val="left"/>
      <w:pPr>
        <w:ind w:left="1222" w:hanging="360"/>
      </w:pPr>
    </w:lvl>
    <w:lvl w:ilvl="2" w:tplc="0C09001B" w:tentative="1">
      <w:start w:val="1"/>
      <w:numFmt w:val="lowerRoman"/>
      <w:lvlText w:val="%3."/>
      <w:lvlJc w:val="right"/>
      <w:pPr>
        <w:ind w:left="1942" w:hanging="180"/>
      </w:pPr>
    </w:lvl>
    <w:lvl w:ilvl="3" w:tplc="0C09000F" w:tentative="1">
      <w:start w:val="1"/>
      <w:numFmt w:val="decimal"/>
      <w:lvlText w:val="%4."/>
      <w:lvlJc w:val="left"/>
      <w:pPr>
        <w:ind w:left="2662" w:hanging="360"/>
      </w:pPr>
    </w:lvl>
    <w:lvl w:ilvl="4" w:tplc="0C090019" w:tentative="1">
      <w:start w:val="1"/>
      <w:numFmt w:val="lowerLetter"/>
      <w:lvlText w:val="%5."/>
      <w:lvlJc w:val="left"/>
      <w:pPr>
        <w:ind w:left="3382" w:hanging="360"/>
      </w:pPr>
    </w:lvl>
    <w:lvl w:ilvl="5" w:tplc="0C09001B" w:tentative="1">
      <w:start w:val="1"/>
      <w:numFmt w:val="lowerRoman"/>
      <w:lvlText w:val="%6."/>
      <w:lvlJc w:val="right"/>
      <w:pPr>
        <w:ind w:left="4102" w:hanging="180"/>
      </w:pPr>
    </w:lvl>
    <w:lvl w:ilvl="6" w:tplc="0C09000F" w:tentative="1">
      <w:start w:val="1"/>
      <w:numFmt w:val="decimal"/>
      <w:lvlText w:val="%7."/>
      <w:lvlJc w:val="left"/>
      <w:pPr>
        <w:ind w:left="4822" w:hanging="360"/>
      </w:pPr>
    </w:lvl>
    <w:lvl w:ilvl="7" w:tplc="0C090019" w:tentative="1">
      <w:start w:val="1"/>
      <w:numFmt w:val="lowerLetter"/>
      <w:lvlText w:val="%8."/>
      <w:lvlJc w:val="left"/>
      <w:pPr>
        <w:ind w:left="5542" w:hanging="360"/>
      </w:pPr>
    </w:lvl>
    <w:lvl w:ilvl="8" w:tplc="0C09001B" w:tentative="1">
      <w:start w:val="1"/>
      <w:numFmt w:val="lowerRoman"/>
      <w:lvlText w:val="%9."/>
      <w:lvlJc w:val="right"/>
      <w:pPr>
        <w:ind w:left="6262" w:hanging="180"/>
      </w:pPr>
    </w:lvl>
  </w:abstractNum>
  <w:abstractNum w:abstractNumId="13" w15:restartNumberingAfterBreak="0">
    <w:nsid w:val="57883D19"/>
    <w:multiLevelType w:val="hybridMultilevel"/>
    <w:tmpl w:val="EDEAEBE4"/>
    <w:lvl w:ilvl="0" w:tplc="C9E6100C">
      <w:start w:val="1"/>
      <w:numFmt w:val="bullet"/>
      <w:pStyle w:val="Bullet2"/>
      <w:lvlText w:val="o"/>
      <w:lvlJc w:val="left"/>
      <w:pPr>
        <w:ind w:left="1211" w:hanging="360"/>
      </w:pPr>
      <w:rPr>
        <w:rFonts w:ascii="Courier New" w:hAnsi="Courier New" w:cs="Courier New" w:hint="default"/>
        <w:b w:val="0"/>
        <w:i w:val="0"/>
        <w:color w:val="auto"/>
        <w:sz w:val="22"/>
      </w:rPr>
    </w:lvl>
    <w:lvl w:ilvl="1" w:tplc="04090003" w:tentative="1">
      <w:start w:val="1"/>
      <w:numFmt w:val="bullet"/>
      <w:lvlText w:val="o"/>
      <w:lvlJc w:val="left"/>
      <w:pPr>
        <w:ind w:left="2234" w:hanging="360"/>
      </w:pPr>
      <w:rPr>
        <w:rFonts w:ascii="Courier New" w:hAnsi="Courier New" w:hint="default"/>
      </w:rPr>
    </w:lvl>
    <w:lvl w:ilvl="2" w:tplc="04090005" w:tentative="1">
      <w:start w:val="1"/>
      <w:numFmt w:val="bullet"/>
      <w:lvlText w:val=""/>
      <w:lvlJc w:val="left"/>
      <w:pPr>
        <w:ind w:left="2954" w:hanging="360"/>
      </w:pPr>
      <w:rPr>
        <w:rFonts w:ascii="Wingdings" w:hAnsi="Wingdings" w:hint="default"/>
      </w:rPr>
    </w:lvl>
    <w:lvl w:ilvl="3" w:tplc="04090001" w:tentative="1">
      <w:start w:val="1"/>
      <w:numFmt w:val="bullet"/>
      <w:lvlText w:val=""/>
      <w:lvlJc w:val="left"/>
      <w:pPr>
        <w:ind w:left="3674" w:hanging="360"/>
      </w:pPr>
      <w:rPr>
        <w:rFonts w:ascii="Symbol" w:hAnsi="Symbol" w:hint="default"/>
      </w:rPr>
    </w:lvl>
    <w:lvl w:ilvl="4" w:tplc="04090003" w:tentative="1">
      <w:start w:val="1"/>
      <w:numFmt w:val="bullet"/>
      <w:lvlText w:val="o"/>
      <w:lvlJc w:val="left"/>
      <w:pPr>
        <w:ind w:left="4394" w:hanging="360"/>
      </w:pPr>
      <w:rPr>
        <w:rFonts w:ascii="Courier New" w:hAnsi="Courier New" w:hint="default"/>
      </w:rPr>
    </w:lvl>
    <w:lvl w:ilvl="5" w:tplc="04090005" w:tentative="1">
      <w:start w:val="1"/>
      <w:numFmt w:val="bullet"/>
      <w:lvlText w:val=""/>
      <w:lvlJc w:val="left"/>
      <w:pPr>
        <w:ind w:left="5114" w:hanging="360"/>
      </w:pPr>
      <w:rPr>
        <w:rFonts w:ascii="Wingdings" w:hAnsi="Wingdings" w:hint="default"/>
      </w:rPr>
    </w:lvl>
    <w:lvl w:ilvl="6" w:tplc="04090001" w:tentative="1">
      <w:start w:val="1"/>
      <w:numFmt w:val="bullet"/>
      <w:lvlText w:val=""/>
      <w:lvlJc w:val="left"/>
      <w:pPr>
        <w:ind w:left="5834" w:hanging="360"/>
      </w:pPr>
      <w:rPr>
        <w:rFonts w:ascii="Symbol" w:hAnsi="Symbol" w:hint="default"/>
      </w:rPr>
    </w:lvl>
    <w:lvl w:ilvl="7" w:tplc="04090003" w:tentative="1">
      <w:start w:val="1"/>
      <w:numFmt w:val="bullet"/>
      <w:lvlText w:val="o"/>
      <w:lvlJc w:val="left"/>
      <w:pPr>
        <w:ind w:left="6554" w:hanging="360"/>
      </w:pPr>
      <w:rPr>
        <w:rFonts w:ascii="Courier New" w:hAnsi="Courier New" w:hint="default"/>
      </w:rPr>
    </w:lvl>
    <w:lvl w:ilvl="8" w:tplc="04090005" w:tentative="1">
      <w:start w:val="1"/>
      <w:numFmt w:val="bullet"/>
      <w:lvlText w:val=""/>
      <w:lvlJc w:val="left"/>
      <w:pPr>
        <w:ind w:left="7274" w:hanging="360"/>
      </w:pPr>
      <w:rPr>
        <w:rFonts w:ascii="Wingdings" w:hAnsi="Wingdings" w:hint="default"/>
      </w:rPr>
    </w:lvl>
  </w:abstractNum>
  <w:abstractNum w:abstractNumId="14" w15:restartNumberingAfterBreak="0">
    <w:nsid w:val="5BB45186"/>
    <w:multiLevelType w:val="hybridMultilevel"/>
    <w:tmpl w:val="9C5C10E4"/>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5" w15:restartNumberingAfterBreak="0">
    <w:nsid w:val="61542BDE"/>
    <w:multiLevelType w:val="hybridMultilevel"/>
    <w:tmpl w:val="2D20841C"/>
    <w:lvl w:ilvl="0" w:tplc="0C090017">
      <w:start w:val="1"/>
      <w:numFmt w:val="lowerLetter"/>
      <w:lvlText w:val="%1)"/>
      <w:lvlJc w:val="left"/>
      <w:pPr>
        <w:ind w:left="643" w:hanging="360"/>
      </w:pPr>
    </w:lvl>
    <w:lvl w:ilvl="1" w:tplc="0C090019" w:tentative="1">
      <w:start w:val="1"/>
      <w:numFmt w:val="lowerLetter"/>
      <w:lvlText w:val="%2."/>
      <w:lvlJc w:val="left"/>
      <w:pPr>
        <w:ind w:left="1363" w:hanging="360"/>
      </w:pPr>
    </w:lvl>
    <w:lvl w:ilvl="2" w:tplc="0C09001B" w:tentative="1">
      <w:start w:val="1"/>
      <w:numFmt w:val="lowerRoman"/>
      <w:lvlText w:val="%3."/>
      <w:lvlJc w:val="right"/>
      <w:pPr>
        <w:ind w:left="2083" w:hanging="180"/>
      </w:pPr>
    </w:lvl>
    <w:lvl w:ilvl="3" w:tplc="0C09000F" w:tentative="1">
      <w:start w:val="1"/>
      <w:numFmt w:val="decimal"/>
      <w:lvlText w:val="%4."/>
      <w:lvlJc w:val="left"/>
      <w:pPr>
        <w:ind w:left="2803" w:hanging="360"/>
      </w:pPr>
    </w:lvl>
    <w:lvl w:ilvl="4" w:tplc="0C090019" w:tentative="1">
      <w:start w:val="1"/>
      <w:numFmt w:val="lowerLetter"/>
      <w:lvlText w:val="%5."/>
      <w:lvlJc w:val="left"/>
      <w:pPr>
        <w:ind w:left="3523" w:hanging="360"/>
      </w:pPr>
    </w:lvl>
    <w:lvl w:ilvl="5" w:tplc="0C09001B" w:tentative="1">
      <w:start w:val="1"/>
      <w:numFmt w:val="lowerRoman"/>
      <w:lvlText w:val="%6."/>
      <w:lvlJc w:val="right"/>
      <w:pPr>
        <w:ind w:left="4243" w:hanging="180"/>
      </w:pPr>
    </w:lvl>
    <w:lvl w:ilvl="6" w:tplc="0C09000F" w:tentative="1">
      <w:start w:val="1"/>
      <w:numFmt w:val="decimal"/>
      <w:lvlText w:val="%7."/>
      <w:lvlJc w:val="left"/>
      <w:pPr>
        <w:ind w:left="4963" w:hanging="360"/>
      </w:pPr>
    </w:lvl>
    <w:lvl w:ilvl="7" w:tplc="0C090019" w:tentative="1">
      <w:start w:val="1"/>
      <w:numFmt w:val="lowerLetter"/>
      <w:lvlText w:val="%8."/>
      <w:lvlJc w:val="left"/>
      <w:pPr>
        <w:ind w:left="5683" w:hanging="360"/>
      </w:pPr>
    </w:lvl>
    <w:lvl w:ilvl="8" w:tplc="0C09001B" w:tentative="1">
      <w:start w:val="1"/>
      <w:numFmt w:val="lowerRoman"/>
      <w:lvlText w:val="%9."/>
      <w:lvlJc w:val="right"/>
      <w:pPr>
        <w:ind w:left="6403" w:hanging="180"/>
      </w:pPr>
    </w:lvl>
  </w:abstractNum>
  <w:abstractNum w:abstractNumId="16" w15:restartNumberingAfterBreak="0">
    <w:nsid w:val="63E46474"/>
    <w:multiLevelType w:val="hybridMultilevel"/>
    <w:tmpl w:val="079EB00A"/>
    <w:lvl w:ilvl="0" w:tplc="EAD0AB52">
      <w:start w:val="1"/>
      <w:numFmt w:val="bullet"/>
      <w:pStyle w:val="Bullet3"/>
      <w:lvlText w:val="»"/>
      <w:lvlJc w:val="left"/>
      <w:pPr>
        <w:tabs>
          <w:tab w:val="num" w:pos="850"/>
        </w:tabs>
        <w:ind w:left="850" w:hanging="283"/>
      </w:pPr>
      <w:rPr>
        <w:rFonts w:ascii="Gibson" w:hAnsi="Gibson" w:cs="Times New Roman" w:hint="default"/>
        <w:color w:val="auto"/>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63EF0C06"/>
    <w:multiLevelType w:val="hybridMultilevel"/>
    <w:tmpl w:val="E64CAD58"/>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8" w15:restartNumberingAfterBreak="0">
    <w:nsid w:val="6ADD752C"/>
    <w:multiLevelType w:val="singleLevel"/>
    <w:tmpl w:val="284C719E"/>
    <w:lvl w:ilvl="0">
      <w:start w:val="1"/>
      <w:numFmt w:val="decimal"/>
      <w:lvlText w:val="%1."/>
      <w:lvlJc w:val="left"/>
      <w:pPr>
        <w:tabs>
          <w:tab w:val="num" w:pos="643"/>
        </w:tabs>
        <w:ind w:left="643" w:hanging="360"/>
      </w:pPr>
    </w:lvl>
  </w:abstractNum>
  <w:abstractNum w:abstractNumId="19" w15:restartNumberingAfterBreak="0">
    <w:nsid w:val="6DEA74C2"/>
    <w:multiLevelType w:val="multilevel"/>
    <w:tmpl w:val="AF54DAA4"/>
    <w:styleLink w:val="Style1"/>
    <w:lvl w:ilvl="0">
      <w:start w:val="1"/>
      <w:numFmt w:val="none"/>
      <w:lvlText w:val="1."/>
      <w:lvlJc w:val="left"/>
      <w:pPr>
        <w:ind w:left="644" w:hanging="360"/>
      </w:pPr>
      <w:rPr>
        <w:rFonts w:hint="default"/>
      </w:rPr>
    </w:lvl>
    <w:lvl w:ilvl="1">
      <w:start w:val="1"/>
      <w:numFmt w:val="lowerLetter"/>
      <w:lvlText w:val="%2)"/>
      <w:lvlJc w:val="left"/>
      <w:pPr>
        <w:ind w:left="2160" w:hanging="360"/>
      </w:pPr>
      <w:rPr>
        <w:rFonts w:hint="default"/>
      </w:rPr>
    </w:lvl>
    <w:lvl w:ilvl="2">
      <w:start w:val="1"/>
      <w:numFmt w:val="lowerRoman"/>
      <w:lvlText w:val="%3)"/>
      <w:lvlJc w:val="right"/>
      <w:pPr>
        <w:ind w:left="2880" w:hanging="180"/>
      </w:pPr>
      <w:rPr>
        <w:rFonts w:hint="default"/>
      </w:rPr>
    </w:lvl>
    <w:lvl w:ilvl="3">
      <w:start w:val="1"/>
      <w:numFmt w:val="decimal"/>
      <w:lvlText w:val="%4."/>
      <w:lvlJc w:val="left"/>
      <w:pPr>
        <w:ind w:left="3600" w:hanging="360"/>
      </w:pPr>
      <w:rPr>
        <w:rFonts w:hint="default"/>
      </w:rPr>
    </w:lvl>
    <w:lvl w:ilvl="4">
      <w:start w:val="1"/>
      <w:numFmt w:val="lowerLetter"/>
      <w:lvlText w:val="%5."/>
      <w:lvlJc w:val="left"/>
      <w:pPr>
        <w:ind w:left="4320" w:hanging="360"/>
      </w:pPr>
      <w:rPr>
        <w:rFonts w:hint="default"/>
      </w:rPr>
    </w:lvl>
    <w:lvl w:ilvl="5">
      <w:start w:val="1"/>
      <w:numFmt w:val="lowerRoman"/>
      <w:lvlText w:val="%6."/>
      <w:lvlJc w:val="right"/>
      <w:pPr>
        <w:ind w:left="5040" w:hanging="180"/>
      </w:pPr>
      <w:rPr>
        <w:rFonts w:hint="default"/>
      </w:rPr>
    </w:lvl>
    <w:lvl w:ilvl="6">
      <w:start w:val="1"/>
      <w:numFmt w:val="decimal"/>
      <w:lvlText w:val="%7."/>
      <w:lvlJc w:val="left"/>
      <w:pPr>
        <w:ind w:left="5760" w:hanging="360"/>
      </w:pPr>
      <w:rPr>
        <w:rFonts w:hint="default"/>
      </w:rPr>
    </w:lvl>
    <w:lvl w:ilvl="7">
      <w:start w:val="1"/>
      <w:numFmt w:val="lowerLetter"/>
      <w:lvlText w:val="%8."/>
      <w:lvlJc w:val="left"/>
      <w:pPr>
        <w:ind w:left="6480" w:hanging="360"/>
      </w:pPr>
      <w:rPr>
        <w:rFonts w:hint="default"/>
      </w:rPr>
    </w:lvl>
    <w:lvl w:ilvl="8">
      <w:start w:val="1"/>
      <w:numFmt w:val="lowerRoman"/>
      <w:lvlText w:val="%9."/>
      <w:lvlJc w:val="right"/>
      <w:pPr>
        <w:ind w:left="7200" w:hanging="180"/>
      </w:pPr>
      <w:rPr>
        <w:rFonts w:hint="default"/>
      </w:rPr>
    </w:lvl>
  </w:abstractNum>
  <w:abstractNum w:abstractNumId="20" w15:restartNumberingAfterBreak="0">
    <w:nsid w:val="704A17DB"/>
    <w:multiLevelType w:val="hybridMultilevel"/>
    <w:tmpl w:val="D4AA067E"/>
    <w:lvl w:ilvl="0" w:tplc="CDD4EC40">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21" w15:restartNumberingAfterBreak="0">
    <w:nsid w:val="70BC2DF0"/>
    <w:multiLevelType w:val="hybridMultilevel"/>
    <w:tmpl w:val="131A2FD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2" w15:restartNumberingAfterBreak="0">
    <w:nsid w:val="7F4C5674"/>
    <w:multiLevelType w:val="hybridMultilevel"/>
    <w:tmpl w:val="94DE9926"/>
    <w:lvl w:ilvl="0" w:tplc="DB106E42">
      <w:start w:val="1"/>
      <w:numFmt w:val="decimal"/>
      <w:pStyle w:val="ListNumb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23" w15:restartNumberingAfterBreak="0">
    <w:nsid w:val="7F6A5DBF"/>
    <w:multiLevelType w:val="hybridMultilevel"/>
    <w:tmpl w:val="8016506C"/>
    <w:lvl w:ilvl="0" w:tplc="D80E2C26">
      <w:start w:val="1"/>
      <w:numFmt w:val="decimal"/>
      <w:lvlText w:val="%1."/>
      <w:lvlJc w:val="left"/>
      <w:pPr>
        <w:ind w:left="786" w:hanging="360"/>
      </w:pPr>
    </w:lvl>
    <w:lvl w:ilvl="1" w:tplc="0C090019" w:tentative="1">
      <w:start w:val="1"/>
      <w:numFmt w:val="lowerLetter"/>
      <w:lvlText w:val="%2."/>
      <w:lvlJc w:val="left"/>
      <w:pPr>
        <w:ind w:left="1506" w:hanging="360"/>
      </w:pPr>
    </w:lvl>
    <w:lvl w:ilvl="2" w:tplc="0C09001B" w:tentative="1">
      <w:start w:val="1"/>
      <w:numFmt w:val="lowerRoman"/>
      <w:lvlText w:val="%3."/>
      <w:lvlJc w:val="right"/>
      <w:pPr>
        <w:ind w:left="2226" w:hanging="180"/>
      </w:pPr>
    </w:lvl>
    <w:lvl w:ilvl="3" w:tplc="0C09000F" w:tentative="1">
      <w:start w:val="1"/>
      <w:numFmt w:val="decimal"/>
      <w:lvlText w:val="%4."/>
      <w:lvlJc w:val="left"/>
      <w:pPr>
        <w:ind w:left="2946" w:hanging="360"/>
      </w:pPr>
    </w:lvl>
    <w:lvl w:ilvl="4" w:tplc="0C090019" w:tentative="1">
      <w:start w:val="1"/>
      <w:numFmt w:val="lowerLetter"/>
      <w:lvlText w:val="%5."/>
      <w:lvlJc w:val="left"/>
      <w:pPr>
        <w:ind w:left="3666" w:hanging="360"/>
      </w:pPr>
    </w:lvl>
    <w:lvl w:ilvl="5" w:tplc="0C09001B" w:tentative="1">
      <w:start w:val="1"/>
      <w:numFmt w:val="lowerRoman"/>
      <w:lvlText w:val="%6."/>
      <w:lvlJc w:val="right"/>
      <w:pPr>
        <w:ind w:left="4386" w:hanging="180"/>
      </w:pPr>
    </w:lvl>
    <w:lvl w:ilvl="6" w:tplc="0C09000F" w:tentative="1">
      <w:start w:val="1"/>
      <w:numFmt w:val="decimal"/>
      <w:lvlText w:val="%7."/>
      <w:lvlJc w:val="left"/>
      <w:pPr>
        <w:ind w:left="5106" w:hanging="360"/>
      </w:pPr>
    </w:lvl>
    <w:lvl w:ilvl="7" w:tplc="0C090019" w:tentative="1">
      <w:start w:val="1"/>
      <w:numFmt w:val="lowerLetter"/>
      <w:lvlText w:val="%8."/>
      <w:lvlJc w:val="left"/>
      <w:pPr>
        <w:ind w:left="5826" w:hanging="360"/>
      </w:pPr>
    </w:lvl>
    <w:lvl w:ilvl="8" w:tplc="0C09001B" w:tentative="1">
      <w:start w:val="1"/>
      <w:numFmt w:val="lowerRoman"/>
      <w:lvlText w:val="%9."/>
      <w:lvlJc w:val="right"/>
      <w:pPr>
        <w:ind w:left="6546" w:hanging="180"/>
      </w:pPr>
    </w:lvl>
  </w:abstractNum>
  <w:num w:numId="1" w16cid:durableId="38479788">
    <w:abstractNumId w:val="2"/>
  </w:num>
  <w:num w:numId="2" w16cid:durableId="598100625">
    <w:abstractNumId w:val="13"/>
  </w:num>
  <w:num w:numId="3" w16cid:durableId="678701308">
    <w:abstractNumId w:val="16"/>
  </w:num>
  <w:num w:numId="4" w16cid:durableId="1412117023">
    <w:abstractNumId w:val="1"/>
  </w:num>
  <w:num w:numId="5" w16cid:durableId="925504913">
    <w:abstractNumId w:val="0"/>
  </w:num>
  <w:num w:numId="6" w16cid:durableId="150483074">
    <w:abstractNumId w:val="23"/>
  </w:num>
  <w:num w:numId="7" w16cid:durableId="112288504">
    <w:abstractNumId w:val="8"/>
  </w:num>
  <w:num w:numId="8" w16cid:durableId="320699263">
    <w:abstractNumId w:val="19"/>
  </w:num>
  <w:num w:numId="9" w16cid:durableId="1621110224">
    <w:abstractNumId w:val="10"/>
  </w:num>
  <w:num w:numId="10" w16cid:durableId="152375184">
    <w:abstractNumId w:val="5"/>
  </w:num>
  <w:num w:numId="11" w16cid:durableId="1011224041">
    <w:abstractNumId w:val="21"/>
  </w:num>
  <w:num w:numId="12" w16cid:durableId="1547571095">
    <w:abstractNumId w:val="0"/>
  </w:num>
  <w:num w:numId="13" w16cid:durableId="1407647912">
    <w:abstractNumId w:val="15"/>
  </w:num>
  <w:num w:numId="14" w16cid:durableId="1113090309">
    <w:abstractNumId w:val="0"/>
    <w:lvlOverride w:ilvl="0">
      <w:startOverride w:val="1"/>
    </w:lvlOverride>
  </w:num>
  <w:num w:numId="15" w16cid:durableId="340013847">
    <w:abstractNumId w:val="18"/>
  </w:num>
  <w:num w:numId="16" w16cid:durableId="1404567680">
    <w:abstractNumId w:val="1"/>
    <w:lvlOverride w:ilvl="0">
      <w:startOverride w:val="1"/>
    </w:lvlOverride>
  </w:num>
  <w:num w:numId="17" w16cid:durableId="2111319654">
    <w:abstractNumId w:val="9"/>
  </w:num>
  <w:num w:numId="18" w16cid:durableId="157159483">
    <w:abstractNumId w:val="3"/>
  </w:num>
  <w:num w:numId="19" w16cid:durableId="631987574">
    <w:abstractNumId w:val="7"/>
  </w:num>
  <w:num w:numId="20" w16cid:durableId="1712341728">
    <w:abstractNumId w:val="12"/>
  </w:num>
  <w:num w:numId="21" w16cid:durableId="1993944609">
    <w:abstractNumId w:val="20"/>
  </w:num>
  <w:num w:numId="22" w16cid:durableId="766124346">
    <w:abstractNumId w:val="4"/>
  </w:num>
  <w:num w:numId="23" w16cid:durableId="124780592">
    <w:abstractNumId w:val="6"/>
  </w:num>
  <w:num w:numId="24" w16cid:durableId="2321504">
    <w:abstractNumId w:val="14"/>
  </w:num>
  <w:num w:numId="25" w16cid:durableId="857546419">
    <w:abstractNumId w:val="17"/>
  </w:num>
  <w:num w:numId="26" w16cid:durableId="1260024290">
    <w:abstractNumId w:val="11"/>
  </w:num>
  <w:num w:numId="27" w16cid:durableId="313607375">
    <w:abstractNumId w:val="22"/>
  </w:num>
  <w:num w:numId="28" w16cid:durableId="582880374">
    <w:abstractNumId w:val="22"/>
    <w:lvlOverride w:ilvl="0">
      <w:startOverride w:val="1"/>
    </w:lvlOverride>
  </w:num>
  <w:numIdMacAtCleanup w:val="2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SystemFonts/>
  <w:proofState w:spelling="clean" w:grammar="clean"/>
  <w:stylePaneFormatFilter w:val="1008" w:allStyles="0" w:customStyles="0" w:latentStyles="0" w:stylesInUse="1" w:headingStyles="0" w:numberingStyles="0" w:tableStyles="0" w:directFormattingOnRuns="0" w:directFormattingOnParagraphs="0" w:directFormattingOnNumbering="0" w:directFormattingOnTables="0" w:clearFormatting="1" w:top3HeadingStyles="0" w:visibleStyles="0" w:alternateStyleNames="0"/>
  <w:stylePaneSortMethod w:val="0000"/>
  <w:defaultTabStop w:val="720"/>
  <w:drawingGridHorizontalSpacing w:val="360"/>
  <w:drawingGridVerticalSpacing w:val="360"/>
  <w:displayHorizontalDrawingGridEvery w:val="0"/>
  <w:displayVerticalDrawingGridEvery w:val="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11D6C"/>
    <w:rsid w:val="00004A89"/>
    <w:rsid w:val="0001433F"/>
    <w:rsid w:val="000214AD"/>
    <w:rsid w:val="00022D02"/>
    <w:rsid w:val="00023A11"/>
    <w:rsid w:val="00025F3F"/>
    <w:rsid w:val="000331E6"/>
    <w:rsid w:val="000338B3"/>
    <w:rsid w:val="00034CE5"/>
    <w:rsid w:val="000365D3"/>
    <w:rsid w:val="00047DD6"/>
    <w:rsid w:val="0005696C"/>
    <w:rsid w:val="00060292"/>
    <w:rsid w:val="00063F98"/>
    <w:rsid w:val="00064337"/>
    <w:rsid w:val="0006459B"/>
    <w:rsid w:val="00065542"/>
    <w:rsid w:val="00066CCF"/>
    <w:rsid w:val="00070635"/>
    <w:rsid w:val="00075D15"/>
    <w:rsid w:val="00075F81"/>
    <w:rsid w:val="00083942"/>
    <w:rsid w:val="00085A49"/>
    <w:rsid w:val="0008747B"/>
    <w:rsid w:val="0009140E"/>
    <w:rsid w:val="0009155B"/>
    <w:rsid w:val="0009469D"/>
    <w:rsid w:val="000A70AF"/>
    <w:rsid w:val="000B1741"/>
    <w:rsid w:val="000B3BDE"/>
    <w:rsid w:val="000B7261"/>
    <w:rsid w:val="000C45FC"/>
    <w:rsid w:val="000C4A42"/>
    <w:rsid w:val="000C64FF"/>
    <w:rsid w:val="000E46F0"/>
    <w:rsid w:val="0010445F"/>
    <w:rsid w:val="00110628"/>
    <w:rsid w:val="00111D6C"/>
    <w:rsid w:val="00116BBF"/>
    <w:rsid w:val="001172A5"/>
    <w:rsid w:val="001221FC"/>
    <w:rsid w:val="00123E91"/>
    <w:rsid w:val="0012518B"/>
    <w:rsid w:val="0012687C"/>
    <w:rsid w:val="00127199"/>
    <w:rsid w:val="00130F42"/>
    <w:rsid w:val="00130FE2"/>
    <w:rsid w:val="00134BF7"/>
    <w:rsid w:val="001434C8"/>
    <w:rsid w:val="00144C2C"/>
    <w:rsid w:val="00146BE9"/>
    <w:rsid w:val="00150A1A"/>
    <w:rsid w:val="0015261A"/>
    <w:rsid w:val="00153DB6"/>
    <w:rsid w:val="0016001E"/>
    <w:rsid w:val="001644FE"/>
    <w:rsid w:val="00165278"/>
    <w:rsid w:val="00167608"/>
    <w:rsid w:val="00170AFD"/>
    <w:rsid w:val="00170CC9"/>
    <w:rsid w:val="00172B2B"/>
    <w:rsid w:val="00174C32"/>
    <w:rsid w:val="00182E8A"/>
    <w:rsid w:val="00182FA9"/>
    <w:rsid w:val="00186399"/>
    <w:rsid w:val="00192641"/>
    <w:rsid w:val="001960EE"/>
    <w:rsid w:val="001A26B1"/>
    <w:rsid w:val="001A3B37"/>
    <w:rsid w:val="001A5FFE"/>
    <w:rsid w:val="001A71DF"/>
    <w:rsid w:val="001A7E88"/>
    <w:rsid w:val="001B4C4E"/>
    <w:rsid w:val="001B4CF9"/>
    <w:rsid w:val="001C0503"/>
    <w:rsid w:val="001C49DE"/>
    <w:rsid w:val="001D6BB4"/>
    <w:rsid w:val="001E0754"/>
    <w:rsid w:val="001E0777"/>
    <w:rsid w:val="001E0EF3"/>
    <w:rsid w:val="001E4CF2"/>
    <w:rsid w:val="001E51FB"/>
    <w:rsid w:val="001E7BE4"/>
    <w:rsid w:val="001F1828"/>
    <w:rsid w:val="001F2ED4"/>
    <w:rsid w:val="0020481B"/>
    <w:rsid w:val="00205FE3"/>
    <w:rsid w:val="002065ED"/>
    <w:rsid w:val="00206B2F"/>
    <w:rsid w:val="0021280C"/>
    <w:rsid w:val="0021617F"/>
    <w:rsid w:val="00231A11"/>
    <w:rsid w:val="00235FFE"/>
    <w:rsid w:val="00240916"/>
    <w:rsid w:val="00240EE5"/>
    <w:rsid w:val="002455F2"/>
    <w:rsid w:val="00245FEC"/>
    <w:rsid w:val="0025755F"/>
    <w:rsid w:val="0026014E"/>
    <w:rsid w:val="00260D9C"/>
    <w:rsid w:val="00261BF3"/>
    <w:rsid w:val="00267633"/>
    <w:rsid w:val="002737BD"/>
    <w:rsid w:val="00273953"/>
    <w:rsid w:val="00273975"/>
    <w:rsid w:val="0027419D"/>
    <w:rsid w:val="00274526"/>
    <w:rsid w:val="00276A09"/>
    <w:rsid w:val="00276DC9"/>
    <w:rsid w:val="00277361"/>
    <w:rsid w:val="00280D8D"/>
    <w:rsid w:val="00281683"/>
    <w:rsid w:val="002A4C40"/>
    <w:rsid w:val="002B1DC0"/>
    <w:rsid w:val="002C1045"/>
    <w:rsid w:val="002C6CB1"/>
    <w:rsid w:val="002D50F7"/>
    <w:rsid w:val="002E2C1E"/>
    <w:rsid w:val="002E4952"/>
    <w:rsid w:val="002F1B8F"/>
    <w:rsid w:val="002F4FE7"/>
    <w:rsid w:val="002F7965"/>
    <w:rsid w:val="003033A1"/>
    <w:rsid w:val="00306AFD"/>
    <w:rsid w:val="00311FEA"/>
    <w:rsid w:val="003141E9"/>
    <w:rsid w:val="00314A45"/>
    <w:rsid w:val="00330CC5"/>
    <w:rsid w:val="00343F89"/>
    <w:rsid w:val="00345044"/>
    <w:rsid w:val="0035214B"/>
    <w:rsid w:val="00353B45"/>
    <w:rsid w:val="00367349"/>
    <w:rsid w:val="00367FD9"/>
    <w:rsid w:val="00374E81"/>
    <w:rsid w:val="003775E4"/>
    <w:rsid w:val="0038025C"/>
    <w:rsid w:val="00383CAD"/>
    <w:rsid w:val="003846A4"/>
    <w:rsid w:val="00394041"/>
    <w:rsid w:val="00395A21"/>
    <w:rsid w:val="00397157"/>
    <w:rsid w:val="003A77CE"/>
    <w:rsid w:val="003B3D56"/>
    <w:rsid w:val="003C13A5"/>
    <w:rsid w:val="003C193D"/>
    <w:rsid w:val="003D2996"/>
    <w:rsid w:val="003D5381"/>
    <w:rsid w:val="003D65C4"/>
    <w:rsid w:val="003E39A6"/>
    <w:rsid w:val="003E4034"/>
    <w:rsid w:val="003F1866"/>
    <w:rsid w:val="003F3CB0"/>
    <w:rsid w:val="003F3D65"/>
    <w:rsid w:val="00401D09"/>
    <w:rsid w:val="0041092E"/>
    <w:rsid w:val="00410A26"/>
    <w:rsid w:val="00411EBD"/>
    <w:rsid w:val="0041432D"/>
    <w:rsid w:val="004255F7"/>
    <w:rsid w:val="004376A0"/>
    <w:rsid w:val="00437A8B"/>
    <w:rsid w:val="00441834"/>
    <w:rsid w:val="00441A4E"/>
    <w:rsid w:val="00442068"/>
    <w:rsid w:val="0044280E"/>
    <w:rsid w:val="00445676"/>
    <w:rsid w:val="004509D1"/>
    <w:rsid w:val="00451D26"/>
    <w:rsid w:val="00454B34"/>
    <w:rsid w:val="00455F4B"/>
    <w:rsid w:val="00465381"/>
    <w:rsid w:val="004668EF"/>
    <w:rsid w:val="0047003A"/>
    <w:rsid w:val="00473FC0"/>
    <w:rsid w:val="00476D68"/>
    <w:rsid w:val="0048231D"/>
    <w:rsid w:val="00490701"/>
    <w:rsid w:val="00490918"/>
    <w:rsid w:val="00490E41"/>
    <w:rsid w:val="004935A2"/>
    <w:rsid w:val="00494C67"/>
    <w:rsid w:val="00496F6B"/>
    <w:rsid w:val="004A3317"/>
    <w:rsid w:val="004A4094"/>
    <w:rsid w:val="004A4412"/>
    <w:rsid w:val="004A7140"/>
    <w:rsid w:val="004B3575"/>
    <w:rsid w:val="004B638B"/>
    <w:rsid w:val="004C2016"/>
    <w:rsid w:val="004C443C"/>
    <w:rsid w:val="004C486E"/>
    <w:rsid w:val="004D0771"/>
    <w:rsid w:val="004D546B"/>
    <w:rsid w:val="004D6240"/>
    <w:rsid w:val="004F27B9"/>
    <w:rsid w:val="004F2E01"/>
    <w:rsid w:val="004F7084"/>
    <w:rsid w:val="0051165B"/>
    <w:rsid w:val="00511964"/>
    <w:rsid w:val="00512C91"/>
    <w:rsid w:val="00530C64"/>
    <w:rsid w:val="0054188B"/>
    <w:rsid w:val="005463CC"/>
    <w:rsid w:val="00550E2E"/>
    <w:rsid w:val="00552704"/>
    <w:rsid w:val="00575F62"/>
    <w:rsid w:val="00584A89"/>
    <w:rsid w:val="005967B1"/>
    <w:rsid w:val="005A1F65"/>
    <w:rsid w:val="005A4BB7"/>
    <w:rsid w:val="005A75A9"/>
    <w:rsid w:val="005B0C0E"/>
    <w:rsid w:val="005B43E6"/>
    <w:rsid w:val="005D4D30"/>
    <w:rsid w:val="005D65D3"/>
    <w:rsid w:val="005E622E"/>
    <w:rsid w:val="005E6C72"/>
    <w:rsid w:val="005F09E5"/>
    <w:rsid w:val="005F46C1"/>
    <w:rsid w:val="00601D53"/>
    <w:rsid w:val="00612F7B"/>
    <w:rsid w:val="00616857"/>
    <w:rsid w:val="00617DEA"/>
    <w:rsid w:val="00624C51"/>
    <w:rsid w:val="00625DC2"/>
    <w:rsid w:val="006340A9"/>
    <w:rsid w:val="00635211"/>
    <w:rsid w:val="00645631"/>
    <w:rsid w:val="00646D84"/>
    <w:rsid w:val="00653107"/>
    <w:rsid w:val="00654A5F"/>
    <w:rsid w:val="00664B53"/>
    <w:rsid w:val="006709A3"/>
    <w:rsid w:val="00674712"/>
    <w:rsid w:val="00675E8A"/>
    <w:rsid w:val="00682726"/>
    <w:rsid w:val="00685C3E"/>
    <w:rsid w:val="006927B0"/>
    <w:rsid w:val="00693D7A"/>
    <w:rsid w:val="0069429C"/>
    <w:rsid w:val="006A293D"/>
    <w:rsid w:val="006A4A71"/>
    <w:rsid w:val="006A7956"/>
    <w:rsid w:val="006A7C29"/>
    <w:rsid w:val="006B2471"/>
    <w:rsid w:val="006B5EAF"/>
    <w:rsid w:val="006C36C8"/>
    <w:rsid w:val="006D0A51"/>
    <w:rsid w:val="006D1F87"/>
    <w:rsid w:val="006D2388"/>
    <w:rsid w:val="006D3213"/>
    <w:rsid w:val="006D3B1F"/>
    <w:rsid w:val="006E30CC"/>
    <w:rsid w:val="006E708E"/>
    <w:rsid w:val="006F20C3"/>
    <w:rsid w:val="006F60D7"/>
    <w:rsid w:val="006F718A"/>
    <w:rsid w:val="006F7711"/>
    <w:rsid w:val="00700D01"/>
    <w:rsid w:val="00707CDD"/>
    <w:rsid w:val="0072647A"/>
    <w:rsid w:val="00732863"/>
    <w:rsid w:val="00743C8E"/>
    <w:rsid w:val="00743E7C"/>
    <w:rsid w:val="00744659"/>
    <w:rsid w:val="00745AB3"/>
    <w:rsid w:val="00756C54"/>
    <w:rsid w:val="00760C36"/>
    <w:rsid w:val="00771256"/>
    <w:rsid w:val="00772B45"/>
    <w:rsid w:val="00781A4E"/>
    <w:rsid w:val="00782C94"/>
    <w:rsid w:val="00782F85"/>
    <w:rsid w:val="007861C2"/>
    <w:rsid w:val="00786E6D"/>
    <w:rsid w:val="00787518"/>
    <w:rsid w:val="00793086"/>
    <w:rsid w:val="007942AF"/>
    <w:rsid w:val="007A53A9"/>
    <w:rsid w:val="007A593D"/>
    <w:rsid w:val="007B6CBD"/>
    <w:rsid w:val="007C2742"/>
    <w:rsid w:val="007D3AD2"/>
    <w:rsid w:val="007D740D"/>
    <w:rsid w:val="007D7562"/>
    <w:rsid w:val="007E147A"/>
    <w:rsid w:val="007E2D1C"/>
    <w:rsid w:val="007E76EB"/>
    <w:rsid w:val="007F30CF"/>
    <w:rsid w:val="007F322D"/>
    <w:rsid w:val="007F46C1"/>
    <w:rsid w:val="007F645B"/>
    <w:rsid w:val="007F6943"/>
    <w:rsid w:val="007F6CF3"/>
    <w:rsid w:val="007F71DE"/>
    <w:rsid w:val="008011EB"/>
    <w:rsid w:val="00805848"/>
    <w:rsid w:val="00812208"/>
    <w:rsid w:val="00812B25"/>
    <w:rsid w:val="00814D66"/>
    <w:rsid w:val="008204F1"/>
    <w:rsid w:val="0082097F"/>
    <w:rsid w:val="008248DB"/>
    <w:rsid w:val="008444BC"/>
    <w:rsid w:val="00852E36"/>
    <w:rsid w:val="008561DE"/>
    <w:rsid w:val="00856A5C"/>
    <w:rsid w:val="00860638"/>
    <w:rsid w:val="00864892"/>
    <w:rsid w:val="0086551B"/>
    <w:rsid w:val="00867A3D"/>
    <w:rsid w:val="00873183"/>
    <w:rsid w:val="00883F42"/>
    <w:rsid w:val="008876B7"/>
    <w:rsid w:val="00887D9C"/>
    <w:rsid w:val="00891BA3"/>
    <w:rsid w:val="0089264E"/>
    <w:rsid w:val="008973FD"/>
    <w:rsid w:val="008A1A8A"/>
    <w:rsid w:val="008A32F0"/>
    <w:rsid w:val="008A3D1C"/>
    <w:rsid w:val="008A67F3"/>
    <w:rsid w:val="008B0E97"/>
    <w:rsid w:val="008B18AC"/>
    <w:rsid w:val="008B4607"/>
    <w:rsid w:val="008B4E1D"/>
    <w:rsid w:val="008C1FBE"/>
    <w:rsid w:val="008C22F9"/>
    <w:rsid w:val="008C7165"/>
    <w:rsid w:val="008D1E10"/>
    <w:rsid w:val="008D2060"/>
    <w:rsid w:val="008E0253"/>
    <w:rsid w:val="008E04FB"/>
    <w:rsid w:val="008E4A63"/>
    <w:rsid w:val="008E568D"/>
    <w:rsid w:val="008E65E8"/>
    <w:rsid w:val="008E713B"/>
    <w:rsid w:val="008F6ECC"/>
    <w:rsid w:val="00901C8B"/>
    <w:rsid w:val="00912DDC"/>
    <w:rsid w:val="00914E68"/>
    <w:rsid w:val="00917460"/>
    <w:rsid w:val="00924B7F"/>
    <w:rsid w:val="00925006"/>
    <w:rsid w:val="0092536E"/>
    <w:rsid w:val="00930B0F"/>
    <w:rsid w:val="009355A8"/>
    <w:rsid w:val="0094196D"/>
    <w:rsid w:val="00944824"/>
    <w:rsid w:val="0094672B"/>
    <w:rsid w:val="00946B25"/>
    <w:rsid w:val="009547E4"/>
    <w:rsid w:val="00954FCC"/>
    <w:rsid w:val="00956DCD"/>
    <w:rsid w:val="00957898"/>
    <w:rsid w:val="0096334C"/>
    <w:rsid w:val="0096638D"/>
    <w:rsid w:val="009675BB"/>
    <w:rsid w:val="00972128"/>
    <w:rsid w:val="009731AF"/>
    <w:rsid w:val="009802FA"/>
    <w:rsid w:val="00981199"/>
    <w:rsid w:val="009828DC"/>
    <w:rsid w:val="00982C9B"/>
    <w:rsid w:val="0098482F"/>
    <w:rsid w:val="00984EC9"/>
    <w:rsid w:val="009978E0"/>
    <w:rsid w:val="009A2C54"/>
    <w:rsid w:val="009A321C"/>
    <w:rsid w:val="009A4177"/>
    <w:rsid w:val="009A4898"/>
    <w:rsid w:val="009B2B57"/>
    <w:rsid w:val="009B6FA3"/>
    <w:rsid w:val="009C01FD"/>
    <w:rsid w:val="009C5FC8"/>
    <w:rsid w:val="009C6384"/>
    <w:rsid w:val="009C72E3"/>
    <w:rsid w:val="009C77C4"/>
    <w:rsid w:val="009D4606"/>
    <w:rsid w:val="009D561A"/>
    <w:rsid w:val="009E0B4B"/>
    <w:rsid w:val="009E29AD"/>
    <w:rsid w:val="009E4DBE"/>
    <w:rsid w:val="009E5B94"/>
    <w:rsid w:val="009F06B7"/>
    <w:rsid w:val="009F2C8F"/>
    <w:rsid w:val="00A05BEE"/>
    <w:rsid w:val="00A12E5C"/>
    <w:rsid w:val="00A13E0B"/>
    <w:rsid w:val="00A16919"/>
    <w:rsid w:val="00A17851"/>
    <w:rsid w:val="00A2202B"/>
    <w:rsid w:val="00A24B56"/>
    <w:rsid w:val="00A307F8"/>
    <w:rsid w:val="00A36698"/>
    <w:rsid w:val="00A458CE"/>
    <w:rsid w:val="00A473EF"/>
    <w:rsid w:val="00A47B37"/>
    <w:rsid w:val="00A52506"/>
    <w:rsid w:val="00A533CE"/>
    <w:rsid w:val="00A539AE"/>
    <w:rsid w:val="00A5517C"/>
    <w:rsid w:val="00A55A8A"/>
    <w:rsid w:val="00A576EC"/>
    <w:rsid w:val="00A715D9"/>
    <w:rsid w:val="00A774E5"/>
    <w:rsid w:val="00A77DF7"/>
    <w:rsid w:val="00A920E2"/>
    <w:rsid w:val="00A9216D"/>
    <w:rsid w:val="00A92374"/>
    <w:rsid w:val="00A93CB8"/>
    <w:rsid w:val="00A9698A"/>
    <w:rsid w:val="00AA09A5"/>
    <w:rsid w:val="00AA43E2"/>
    <w:rsid w:val="00AA5D0F"/>
    <w:rsid w:val="00AA7145"/>
    <w:rsid w:val="00AB7BE0"/>
    <w:rsid w:val="00AC5EF0"/>
    <w:rsid w:val="00AD6499"/>
    <w:rsid w:val="00AF2A42"/>
    <w:rsid w:val="00B05729"/>
    <w:rsid w:val="00B05E21"/>
    <w:rsid w:val="00B06632"/>
    <w:rsid w:val="00B07688"/>
    <w:rsid w:val="00B07E38"/>
    <w:rsid w:val="00B27A5E"/>
    <w:rsid w:val="00B34F55"/>
    <w:rsid w:val="00B4116F"/>
    <w:rsid w:val="00B41B44"/>
    <w:rsid w:val="00B42F4D"/>
    <w:rsid w:val="00B45ED0"/>
    <w:rsid w:val="00B46E2E"/>
    <w:rsid w:val="00B56C90"/>
    <w:rsid w:val="00B62068"/>
    <w:rsid w:val="00B71425"/>
    <w:rsid w:val="00B71D86"/>
    <w:rsid w:val="00B7287D"/>
    <w:rsid w:val="00B743E9"/>
    <w:rsid w:val="00B847D0"/>
    <w:rsid w:val="00B877D3"/>
    <w:rsid w:val="00B9230D"/>
    <w:rsid w:val="00BA7203"/>
    <w:rsid w:val="00BA7A57"/>
    <w:rsid w:val="00BB0301"/>
    <w:rsid w:val="00BB0963"/>
    <w:rsid w:val="00BB190F"/>
    <w:rsid w:val="00BB4029"/>
    <w:rsid w:val="00BB5604"/>
    <w:rsid w:val="00BC0AF6"/>
    <w:rsid w:val="00BC28EE"/>
    <w:rsid w:val="00BC3586"/>
    <w:rsid w:val="00BC6A6B"/>
    <w:rsid w:val="00BC77EF"/>
    <w:rsid w:val="00BC7C8C"/>
    <w:rsid w:val="00BD0D55"/>
    <w:rsid w:val="00BE167F"/>
    <w:rsid w:val="00BE23AC"/>
    <w:rsid w:val="00BE6B0A"/>
    <w:rsid w:val="00BF711A"/>
    <w:rsid w:val="00C061FE"/>
    <w:rsid w:val="00C13A96"/>
    <w:rsid w:val="00C25CEE"/>
    <w:rsid w:val="00C27801"/>
    <w:rsid w:val="00C30557"/>
    <w:rsid w:val="00C34FE2"/>
    <w:rsid w:val="00C36BA5"/>
    <w:rsid w:val="00C373A6"/>
    <w:rsid w:val="00C43AB0"/>
    <w:rsid w:val="00C456B5"/>
    <w:rsid w:val="00C51A9A"/>
    <w:rsid w:val="00C57293"/>
    <w:rsid w:val="00C57801"/>
    <w:rsid w:val="00C61E5B"/>
    <w:rsid w:val="00C6255E"/>
    <w:rsid w:val="00C64B57"/>
    <w:rsid w:val="00C74C57"/>
    <w:rsid w:val="00C7669F"/>
    <w:rsid w:val="00C80556"/>
    <w:rsid w:val="00C8678C"/>
    <w:rsid w:val="00C9083F"/>
    <w:rsid w:val="00C91086"/>
    <w:rsid w:val="00C92538"/>
    <w:rsid w:val="00C92C61"/>
    <w:rsid w:val="00C957A5"/>
    <w:rsid w:val="00CA0C2B"/>
    <w:rsid w:val="00CA36C2"/>
    <w:rsid w:val="00CB022B"/>
    <w:rsid w:val="00CB2133"/>
    <w:rsid w:val="00CB4A25"/>
    <w:rsid w:val="00CB6E84"/>
    <w:rsid w:val="00CC58EF"/>
    <w:rsid w:val="00CD032C"/>
    <w:rsid w:val="00CD3425"/>
    <w:rsid w:val="00CE5559"/>
    <w:rsid w:val="00CF12E0"/>
    <w:rsid w:val="00CF23D7"/>
    <w:rsid w:val="00CF48BF"/>
    <w:rsid w:val="00CF7AAB"/>
    <w:rsid w:val="00CF7D4E"/>
    <w:rsid w:val="00D02DB6"/>
    <w:rsid w:val="00D065E5"/>
    <w:rsid w:val="00D16DFD"/>
    <w:rsid w:val="00D2204B"/>
    <w:rsid w:val="00D25BAA"/>
    <w:rsid w:val="00D26977"/>
    <w:rsid w:val="00D31EC5"/>
    <w:rsid w:val="00D328B5"/>
    <w:rsid w:val="00D41211"/>
    <w:rsid w:val="00D43F9D"/>
    <w:rsid w:val="00D50355"/>
    <w:rsid w:val="00D57700"/>
    <w:rsid w:val="00D64675"/>
    <w:rsid w:val="00D64FD2"/>
    <w:rsid w:val="00D74B25"/>
    <w:rsid w:val="00D82252"/>
    <w:rsid w:val="00D82E5F"/>
    <w:rsid w:val="00D84F90"/>
    <w:rsid w:val="00D86C0E"/>
    <w:rsid w:val="00D87313"/>
    <w:rsid w:val="00D9122C"/>
    <w:rsid w:val="00D93DD5"/>
    <w:rsid w:val="00D97929"/>
    <w:rsid w:val="00DA4885"/>
    <w:rsid w:val="00DC171A"/>
    <w:rsid w:val="00DC1884"/>
    <w:rsid w:val="00DC18AD"/>
    <w:rsid w:val="00DC7E8C"/>
    <w:rsid w:val="00DD1E91"/>
    <w:rsid w:val="00DD30C3"/>
    <w:rsid w:val="00DD715A"/>
    <w:rsid w:val="00DE0529"/>
    <w:rsid w:val="00DE63E1"/>
    <w:rsid w:val="00DE75DF"/>
    <w:rsid w:val="00DF3E9D"/>
    <w:rsid w:val="00E03756"/>
    <w:rsid w:val="00E07664"/>
    <w:rsid w:val="00E13630"/>
    <w:rsid w:val="00E1725A"/>
    <w:rsid w:val="00E30F5C"/>
    <w:rsid w:val="00E35039"/>
    <w:rsid w:val="00E37100"/>
    <w:rsid w:val="00E45CE5"/>
    <w:rsid w:val="00E4733F"/>
    <w:rsid w:val="00E47F8B"/>
    <w:rsid w:val="00E5020E"/>
    <w:rsid w:val="00E522CA"/>
    <w:rsid w:val="00E54799"/>
    <w:rsid w:val="00E5558A"/>
    <w:rsid w:val="00E57D67"/>
    <w:rsid w:val="00E679A0"/>
    <w:rsid w:val="00E7129A"/>
    <w:rsid w:val="00E72994"/>
    <w:rsid w:val="00E76131"/>
    <w:rsid w:val="00E777A0"/>
    <w:rsid w:val="00E817CE"/>
    <w:rsid w:val="00E828A0"/>
    <w:rsid w:val="00E831DB"/>
    <w:rsid w:val="00E85102"/>
    <w:rsid w:val="00E9477D"/>
    <w:rsid w:val="00E96060"/>
    <w:rsid w:val="00E967AE"/>
    <w:rsid w:val="00EA04AD"/>
    <w:rsid w:val="00EA2C00"/>
    <w:rsid w:val="00EA3AD0"/>
    <w:rsid w:val="00EA7FD7"/>
    <w:rsid w:val="00EB3123"/>
    <w:rsid w:val="00EB39F9"/>
    <w:rsid w:val="00EB55B1"/>
    <w:rsid w:val="00EC2B8A"/>
    <w:rsid w:val="00EC2BC4"/>
    <w:rsid w:val="00EC4563"/>
    <w:rsid w:val="00ED1557"/>
    <w:rsid w:val="00ED2504"/>
    <w:rsid w:val="00ED482F"/>
    <w:rsid w:val="00ED4CB0"/>
    <w:rsid w:val="00EE2923"/>
    <w:rsid w:val="00EE4916"/>
    <w:rsid w:val="00EE660D"/>
    <w:rsid w:val="00EF1A9D"/>
    <w:rsid w:val="00EF24FF"/>
    <w:rsid w:val="00EF4CEE"/>
    <w:rsid w:val="00F00D7F"/>
    <w:rsid w:val="00F1129C"/>
    <w:rsid w:val="00F129D2"/>
    <w:rsid w:val="00F132B9"/>
    <w:rsid w:val="00F13490"/>
    <w:rsid w:val="00F15A24"/>
    <w:rsid w:val="00F1697A"/>
    <w:rsid w:val="00F23285"/>
    <w:rsid w:val="00F24BB3"/>
    <w:rsid w:val="00F27366"/>
    <w:rsid w:val="00F27496"/>
    <w:rsid w:val="00F35296"/>
    <w:rsid w:val="00F35327"/>
    <w:rsid w:val="00F36BDF"/>
    <w:rsid w:val="00F4073F"/>
    <w:rsid w:val="00F41E11"/>
    <w:rsid w:val="00F50A44"/>
    <w:rsid w:val="00F51708"/>
    <w:rsid w:val="00F612A9"/>
    <w:rsid w:val="00F61EFA"/>
    <w:rsid w:val="00F6218C"/>
    <w:rsid w:val="00F62BC7"/>
    <w:rsid w:val="00F6691D"/>
    <w:rsid w:val="00F84799"/>
    <w:rsid w:val="00F84DC1"/>
    <w:rsid w:val="00FA17B7"/>
    <w:rsid w:val="00FB5011"/>
    <w:rsid w:val="00FC0260"/>
    <w:rsid w:val="00FC0BBA"/>
    <w:rsid w:val="00FC2072"/>
    <w:rsid w:val="00FC26E0"/>
    <w:rsid w:val="00FC5966"/>
    <w:rsid w:val="00FD0D5A"/>
    <w:rsid w:val="00FD136F"/>
    <w:rsid w:val="00FD29CC"/>
    <w:rsid w:val="00FE0B92"/>
    <w:rsid w:val="00FE2BB1"/>
    <w:rsid w:val="00FF5C04"/>
  </w:rsids>
  <m:mathPr>
    <m:mathFont m:val="Cambria Math"/>
    <m:brkBin m:val="before"/>
    <m:brkBinSub m:val="--"/>
    <m:smallFrac m:val="0"/>
    <m:dispDef m:val="0"/>
    <m:lMargin m:val="0"/>
    <m:rMargin m:val="0"/>
    <m:defJc m:val="centerGroup"/>
    <m:wrapRight/>
    <m:intLim m:val="subSup"/>
    <m:naryLim m:val="subSup"/>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FED2F2A"/>
  <w15:docId w15:val="{E325DE45-B996-4513-A2CB-F0177C0803E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Arial" w:hAnsi="Arial" w:cs="Times New Roman"/>
        <w:sz w:val="24"/>
        <w:szCs w:val="24"/>
        <w:lang w:val="en-AU" w:eastAsia="en-US" w:bidi="ar-SA"/>
      </w:rPr>
    </w:rPrDefault>
    <w:pPrDefault/>
  </w:docDefaults>
  <w:latentStyles w:defLockedState="0" w:defUIPriority="0" w:defSemiHidden="0" w:defUnhideWhenUsed="0" w:defQFormat="0" w:count="376">
    <w:lsdException w:name="heading 1" w:qFormat="1"/>
    <w:lsdException w:name="heading 2" w:qFormat="1"/>
    <w:lsdException w:name="heading 3" w:qFormat="1"/>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iPriority="99" w:unhideWhenUsed="1"/>
    <w:lsdException w:name="footer" w:semiHidden="1" w:uiPriority="99" w:unhideWhenUsed="1"/>
    <w:lsdException w:name="index heading" w:semiHidden="1" w:unhideWhenUsed="1"/>
    <w:lsdException w:name="caption" w:semiHidden="1" w:uiPriority="35"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iPriority="99" w:unhideWhenUsed="1" w:qFormat="1"/>
    <w:lsdException w:name="Hyperlink" w:semiHidden="1" w:uiPriority="99" w:unhideWhenUsed="1"/>
    <w:lsdException w:name="FollowedHyperlink" w:semiHidden="1" w:unhideWhenUsed="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uiPriority="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semiHidden="1"/>
    <w:lsdException w:name="List Paragraph" w:qFormat="1"/>
    <w:lsdException w:name="Medium List 2 Accent 1"/>
    <w:lsdException w:name="Medium Grid 1 Accent 1"/>
    <w:lsdException w:name="Medium Grid 2 Accent 1"/>
    <w:lsdException w:name="Medium Grid 3 Accent 1"/>
    <w:lsdException w:name="Dark List Accent 1"/>
    <w:lsdException w:name="Colorful Shading Accent 1"/>
    <w:lsdException w:name="Colorful List Accent 1"/>
    <w:lsdException w:name="Colorful Grid Accent 1"/>
    <w:lsdException w:name="Light Shading Accent 2"/>
    <w:lsdException w:name="Light List Accent 2"/>
    <w:lsdException w:name="Light Grid Accent 2"/>
    <w:lsdException w:name="Medium Shading 1 Accent 2"/>
    <w:lsdException w:name="Medium Shading 2 Accent 2"/>
    <w:lsdException w:name="Medium List 1 Accent 2"/>
    <w:lsdException w:name="Medium List 2 Accent 2"/>
    <w:lsdException w:name="Medium Grid 1 Accent 2"/>
    <w:lsdException w:name="Medium Grid 2 Accent 2"/>
    <w:lsdException w:name="Medium Grid 3 Accent 2"/>
    <w:lsdException w:name="Dark List Accent 2"/>
    <w:lsdException w:name="Colorful Shading Accent 2"/>
    <w:lsdException w:name="Colorful List Accent 2"/>
    <w:lsdException w:name="Colorful Grid Accent 2"/>
    <w:lsdException w:name="Light Shading Accent 3"/>
    <w:lsdException w:name="Light List Accent 3"/>
    <w:lsdException w:name="Light Grid Accent 3"/>
    <w:lsdException w:name="Medium Shading 1 Accent 3"/>
    <w:lsdException w:name="Medium Shading 2 Accent 3"/>
    <w:lsdException w:name="Medium List 1 Accent 3"/>
    <w:lsdException w:name="Medium List 2 Accent 3"/>
    <w:lsdException w:name="Medium Grid 1 Accent 3"/>
    <w:lsdException w:name="Medium Grid 2 Accent 3"/>
    <w:lsdException w:name="Medium Grid 3 Accent 3"/>
    <w:lsdException w:name="Dark List Accent 3"/>
    <w:lsdException w:name="Colorful Shading Accent 3"/>
    <w:lsdException w:name="Colorful List Accent 3"/>
    <w:lsdException w:name="Colorful Grid Accent 3"/>
    <w:lsdException w:name="Light Shading Accent 4"/>
    <w:lsdException w:name="Light List Accent 4"/>
    <w:lsdException w:name="Light Grid Accent 4"/>
    <w:lsdException w:name="Medium Shading 1 Accent 4"/>
    <w:lsdException w:name="Medium Shading 2 Accent 4"/>
    <w:lsdException w:name="Medium List 1 Accent 4"/>
    <w:lsdException w:name="Medium List 2 Accent 4"/>
    <w:lsdException w:name="Medium Grid 1 Accent 4"/>
    <w:lsdException w:name="Medium Grid 2 Accent 4"/>
    <w:lsdException w:name="Medium Grid 3 Accent 4"/>
    <w:lsdException w:name="Dark List Accent 4"/>
    <w:lsdException w:name="Colorful Shading Accent 4"/>
    <w:lsdException w:name="Colorful List Accent 4"/>
    <w:lsdException w:name="Colorful Grid Accent 4"/>
    <w:lsdException w:name="Light Shading Accent 5"/>
    <w:lsdException w:name="Light List Accent 5"/>
    <w:lsdException w:name="Light Grid Accent 5"/>
    <w:lsdException w:name="Medium Shading 1 Accent 5"/>
    <w:lsdException w:name="Medium Shading 2 Accent 5"/>
    <w:lsdException w:name="Medium List 1 Accent 5"/>
    <w:lsdException w:name="Medium List 2 Accent 5"/>
    <w:lsdException w:name="Medium Grid 1 Accent 5"/>
    <w:lsdException w:name="Medium Grid 2 Accent 5"/>
    <w:lsdException w:name="Medium Grid 3 Accent 5"/>
    <w:lsdException w:name="Dark List Accent 5"/>
    <w:lsdException w:name="Colorful Shading Accent 5"/>
    <w:lsdException w:name="Colorful List Accent 5"/>
    <w:lsdException w:name="Colorful Grid Accent 5"/>
    <w:lsdException w:name="Light Shading Accent 6"/>
    <w:lsdException w:name="Light List Accent 6"/>
    <w:lsdException w:name="Light Grid Accent 6"/>
    <w:lsdException w:name="Medium Shading 1 Accent 6"/>
    <w:lsdException w:name="Medium Shading 2 Accent 6"/>
    <w:lsdException w:name="Medium List 1 Accent 6"/>
    <w:lsdException w:name="Medium List 2 Accent 6"/>
    <w:lsdException w:name="Medium Grid 1 Accent 6"/>
    <w:lsdException w:name="Medium Grid 2 Accent 6"/>
    <w:lsdException w:name="Medium Grid 3 Accent 6"/>
    <w:lsdException w:name="Dark List Accent 6"/>
    <w:lsdException w:name="Colorful Shading Accent 6"/>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rsid w:val="00144C2C"/>
    <w:pPr>
      <w:spacing w:after="120" w:line="288" w:lineRule="auto"/>
    </w:pPr>
  </w:style>
  <w:style w:type="paragraph" w:styleId="Heading1">
    <w:name w:val="heading 1"/>
    <w:basedOn w:val="nospace"/>
    <w:next w:val="BodyText"/>
    <w:autoRedefine/>
    <w:qFormat/>
    <w:rsid w:val="008C1FBE"/>
    <w:pPr>
      <w:keepNext/>
      <w:spacing w:after="80"/>
      <w:outlineLvl w:val="0"/>
    </w:pPr>
    <w:rPr>
      <w:b/>
      <w:bCs/>
      <w:color w:val="38115E"/>
      <w:sz w:val="40"/>
      <w:szCs w:val="40"/>
      <w:lang w:val="en-AU"/>
    </w:rPr>
  </w:style>
  <w:style w:type="paragraph" w:styleId="Heading2">
    <w:name w:val="heading 2"/>
    <w:basedOn w:val="nospace"/>
    <w:next w:val="BodyText"/>
    <w:link w:val="Heading2Char"/>
    <w:autoRedefine/>
    <w:qFormat/>
    <w:rsid w:val="00E47F8B"/>
    <w:pPr>
      <w:suppressAutoHyphens/>
      <w:autoSpaceDE w:val="0"/>
      <w:autoSpaceDN w:val="0"/>
      <w:adjustRightInd w:val="0"/>
      <w:spacing w:before="240" w:after="80"/>
      <w:ind w:left="360" w:hanging="360"/>
      <w:textAlignment w:val="center"/>
      <w:outlineLvl w:val="1"/>
    </w:pPr>
    <w:rPr>
      <w:b/>
      <w:bCs/>
      <w:color w:val="38115E"/>
      <w:sz w:val="30"/>
    </w:rPr>
  </w:style>
  <w:style w:type="paragraph" w:styleId="Heading3">
    <w:name w:val="heading 3"/>
    <w:basedOn w:val="nospace"/>
    <w:next w:val="BodyText"/>
    <w:link w:val="Heading3Char"/>
    <w:autoRedefine/>
    <w:qFormat/>
    <w:rsid w:val="007942AF"/>
    <w:pPr>
      <w:keepNext/>
      <w:keepLines/>
      <w:spacing w:before="120" w:after="120"/>
      <w:outlineLvl w:val="2"/>
    </w:pPr>
    <w:rPr>
      <w:rFonts w:eastAsia="Times New Roman"/>
      <w:b/>
      <w:bCs/>
      <w:color w:val="38115E"/>
    </w:rPr>
  </w:style>
  <w:style w:type="paragraph" w:styleId="Heading4">
    <w:name w:val="heading 4"/>
    <w:basedOn w:val="Normal"/>
    <w:next w:val="Normal"/>
    <w:link w:val="Heading4Char"/>
    <w:autoRedefine/>
    <w:rsid w:val="009355A8"/>
    <w:pPr>
      <w:keepNext/>
      <w:spacing w:before="120"/>
      <w:outlineLvl w:val="3"/>
    </w:pPr>
    <w:rPr>
      <w:rFonts w:eastAsia="Times New Roman" w:cs="Arial"/>
      <w:b/>
      <w:bCs/>
      <w:szCs w:val="28"/>
    </w:rPr>
  </w:style>
  <w:style w:type="paragraph" w:styleId="Heading5">
    <w:name w:val="heading 5"/>
    <w:basedOn w:val="Normal"/>
    <w:next w:val="Normal"/>
    <w:link w:val="Heading5Char"/>
    <w:rsid w:val="00AD6499"/>
    <w:pPr>
      <w:spacing w:before="240" w:after="60"/>
      <w:outlineLvl w:val="4"/>
    </w:pPr>
    <w:rPr>
      <w:rFonts w:eastAsia="Times New Roman"/>
      <w:b/>
      <w:bCs/>
      <w:i/>
      <w:iCs/>
      <w:sz w:val="26"/>
      <w:szCs w:val="26"/>
    </w:rPr>
  </w:style>
  <w:style w:type="paragraph" w:styleId="Heading6">
    <w:name w:val="heading 6"/>
    <w:basedOn w:val="Normal"/>
    <w:next w:val="Normal"/>
    <w:link w:val="Heading6Char"/>
    <w:rsid w:val="00AD6499"/>
    <w:pPr>
      <w:spacing w:before="240" w:after="60"/>
      <w:outlineLvl w:val="5"/>
    </w:pPr>
    <w:rPr>
      <w:rFonts w:ascii="Times New Roman" w:eastAsia="Times New Roman" w:hAnsi="Times New Roman"/>
      <w:b/>
      <w:bCs/>
      <w:szCs w:val="22"/>
    </w:rPr>
  </w:style>
  <w:style w:type="paragraph" w:styleId="Heading7">
    <w:name w:val="heading 7"/>
    <w:basedOn w:val="Normal"/>
    <w:next w:val="Normal"/>
    <w:link w:val="Heading7Char"/>
    <w:rsid w:val="00AD6499"/>
    <w:pPr>
      <w:spacing w:before="240" w:after="60"/>
      <w:outlineLvl w:val="6"/>
    </w:pPr>
    <w:rPr>
      <w:rFonts w:ascii="Times New Roman" w:eastAsia="Times New Roman" w:hAnsi="Times New Roman"/>
    </w:rPr>
  </w:style>
  <w:style w:type="paragraph" w:styleId="Heading8">
    <w:name w:val="heading 8"/>
    <w:basedOn w:val="Normal"/>
    <w:next w:val="Normal"/>
    <w:link w:val="Heading8Char"/>
    <w:rsid w:val="00AD6499"/>
    <w:pPr>
      <w:spacing w:before="240" w:after="60"/>
      <w:outlineLvl w:val="7"/>
    </w:pPr>
    <w:rPr>
      <w:rFonts w:ascii="Times New Roman" w:eastAsia="Times New Roman" w:hAnsi="Times New Roman"/>
      <w:i/>
      <w:iCs/>
    </w:rPr>
  </w:style>
  <w:style w:type="paragraph" w:styleId="Heading9">
    <w:name w:val="heading 9"/>
    <w:basedOn w:val="Normal"/>
    <w:next w:val="Normal"/>
    <w:link w:val="Heading9Char"/>
    <w:rsid w:val="00AD6499"/>
    <w:pPr>
      <w:spacing w:before="240" w:after="60"/>
      <w:outlineLvl w:val="8"/>
    </w:pPr>
    <w:rPr>
      <w:rFonts w:eastAsia="Times New Roman" w:cs="Arial"/>
      <w:szCs w:val="22"/>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Caption">
    <w:name w:val="caption"/>
    <w:basedOn w:val="Normal"/>
    <w:next w:val="Normal"/>
    <w:link w:val="CaptionChar"/>
    <w:uiPriority w:val="35"/>
    <w:unhideWhenUsed/>
    <w:qFormat/>
    <w:rsid w:val="00664B53"/>
    <w:pPr>
      <w:spacing w:before="120"/>
    </w:pPr>
    <w:rPr>
      <w:b/>
      <w:iCs/>
      <w:color w:val="000000" w:themeColor="text1"/>
      <w:sz w:val="22"/>
      <w:szCs w:val="18"/>
    </w:rPr>
  </w:style>
  <w:style w:type="character" w:customStyle="1" w:styleId="Heading2Char">
    <w:name w:val="Heading 2 Char"/>
    <w:basedOn w:val="DefaultParagraphFont"/>
    <w:link w:val="Heading2"/>
    <w:rsid w:val="00E47F8B"/>
    <w:rPr>
      <w:rFonts w:cs="Arial"/>
      <w:b/>
      <w:bCs/>
      <w:color w:val="38115E"/>
      <w:sz w:val="30"/>
      <w:lang w:val="en-GB"/>
    </w:rPr>
  </w:style>
  <w:style w:type="table" w:styleId="TableGrid">
    <w:name w:val="Table Grid"/>
    <w:aliases w:val="DLGC Table - Form"/>
    <w:basedOn w:val="TableNormal"/>
    <w:uiPriority w:val="59"/>
    <w:rsid w:val="00803471"/>
    <w:rPr>
      <w:sz w:val="20"/>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0" w:type="dxa"/>
        <w:right w:w="0" w:type="dxa"/>
      </w:tblCellMar>
    </w:tblPr>
  </w:style>
  <w:style w:type="paragraph" w:styleId="Header">
    <w:name w:val="header"/>
    <w:basedOn w:val="Normal"/>
    <w:link w:val="HeaderChar"/>
    <w:uiPriority w:val="99"/>
    <w:unhideWhenUsed/>
    <w:rsid w:val="00455F4B"/>
    <w:pPr>
      <w:suppressAutoHyphens/>
      <w:autoSpaceDE w:val="0"/>
      <w:autoSpaceDN w:val="0"/>
      <w:adjustRightInd w:val="0"/>
      <w:spacing w:after="60"/>
      <w:textAlignment w:val="center"/>
    </w:pPr>
    <w:rPr>
      <w:rFonts w:cs="Arial"/>
      <w:color w:val="00C0E1" w:themeColor="accent6"/>
      <w:sz w:val="22"/>
      <w:szCs w:val="22"/>
      <w:lang w:val="en-GB"/>
    </w:rPr>
  </w:style>
  <w:style w:type="character" w:customStyle="1" w:styleId="HeaderChar">
    <w:name w:val="Header Char"/>
    <w:basedOn w:val="DefaultParagraphFont"/>
    <w:link w:val="Header"/>
    <w:uiPriority w:val="99"/>
    <w:rsid w:val="00455F4B"/>
    <w:rPr>
      <w:rFonts w:cs="Arial"/>
      <w:color w:val="00C0E1" w:themeColor="accent6"/>
      <w:sz w:val="22"/>
      <w:szCs w:val="22"/>
      <w:lang w:val="en-GB"/>
    </w:rPr>
  </w:style>
  <w:style w:type="paragraph" w:styleId="Footer">
    <w:name w:val="footer"/>
    <w:basedOn w:val="Normal"/>
    <w:link w:val="FooterChar"/>
    <w:autoRedefine/>
    <w:uiPriority w:val="99"/>
    <w:unhideWhenUsed/>
    <w:rsid w:val="001B4CF9"/>
    <w:pPr>
      <w:tabs>
        <w:tab w:val="right" w:pos="9632"/>
      </w:tabs>
      <w:suppressAutoHyphens/>
      <w:autoSpaceDE w:val="0"/>
      <w:autoSpaceDN w:val="0"/>
      <w:adjustRightInd w:val="0"/>
      <w:ind w:right="-289"/>
      <w:jc w:val="right"/>
      <w:textAlignment w:val="center"/>
    </w:pPr>
    <w:rPr>
      <w:rFonts w:cs="Arial"/>
      <w:color w:val="FFFFFF" w:themeColor="background1"/>
      <w:sz w:val="20"/>
      <w:szCs w:val="20"/>
      <w:lang w:val="en-GB"/>
    </w:rPr>
  </w:style>
  <w:style w:type="character" w:customStyle="1" w:styleId="FooterChar">
    <w:name w:val="Footer Char"/>
    <w:basedOn w:val="DefaultParagraphFont"/>
    <w:link w:val="Footer"/>
    <w:uiPriority w:val="99"/>
    <w:rsid w:val="001B4CF9"/>
    <w:rPr>
      <w:rFonts w:cs="Arial"/>
      <w:color w:val="FFFFFF" w:themeColor="background1"/>
      <w:sz w:val="20"/>
      <w:szCs w:val="20"/>
      <w:lang w:val="en-GB"/>
    </w:rPr>
  </w:style>
  <w:style w:type="paragraph" w:styleId="Date">
    <w:name w:val="Date"/>
    <w:basedOn w:val="Normal"/>
    <w:next w:val="Normal"/>
    <w:link w:val="DateChar"/>
    <w:uiPriority w:val="99"/>
    <w:unhideWhenUsed/>
    <w:rsid w:val="006A4A71"/>
    <w:pPr>
      <w:suppressAutoHyphens/>
      <w:autoSpaceDE w:val="0"/>
      <w:autoSpaceDN w:val="0"/>
      <w:adjustRightInd w:val="0"/>
      <w:spacing w:line="260" w:lineRule="atLeast"/>
      <w:jc w:val="right"/>
      <w:textAlignment w:val="baseline"/>
    </w:pPr>
    <w:rPr>
      <w:rFonts w:cs="Helvetica-Bold"/>
      <w:b/>
      <w:bCs/>
      <w:caps/>
      <w:color w:val="FFFFFF"/>
      <w:szCs w:val="20"/>
      <w:lang w:val="en-GB"/>
    </w:rPr>
  </w:style>
  <w:style w:type="character" w:customStyle="1" w:styleId="DateChar">
    <w:name w:val="Date Char"/>
    <w:basedOn w:val="DefaultParagraphFont"/>
    <w:link w:val="Date"/>
    <w:uiPriority w:val="99"/>
    <w:rsid w:val="0025755F"/>
    <w:rPr>
      <w:rFonts w:ascii="Helvetica" w:hAnsi="Helvetica" w:cs="Helvetica-Bold"/>
      <w:b/>
      <w:bCs/>
      <w:caps/>
      <w:color w:val="FFFFFF"/>
      <w:sz w:val="20"/>
      <w:szCs w:val="20"/>
      <w:lang w:val="en-GB"/>
    </w:rPr>
  </w:style>
  <w:style w:type="paragraph" w:styleId="BodyText">
    <w:name w:val="Body Text"/>
    <w:basedOn w:val="Normal"/>
    <w:link w:val="BodyTextChar"/>
    <w:autoRedefine/>
    <w:qFormat/>
    <w:rsid w:val="00E72994"/>
    <w:pPr>
      <w:spacing w:before="240"/>
    </w:pPr>
    <w:rPr>
      <w:rFonts w:cs="Arial"/>
      <w:lang w:val="en-GB"/>
    </w:rPr>
  </w:style>
  <w:style w:type="character" w:customStyle="1" w:styleId="BodyTextChar">
    <w:name w:val="Body Text Char"/>
    <w:basedOn w:val="DefaultParagraphFont"/>
    <w:link w:val="BodyText"/>
    <w:rsid w:val="00E72994"/>
    <w:rPr>
      <w:rFonts w:cs="Arial"/>
      <w:lang w:val="en-GB"/>
    </w:rPr>
  </w:style>
  <w:style w:type="paragraph" w:customStyle="1" w:styleId="Bullet1">
    <w:name w:val="Bullet 1"/>
    <w:basedOn w:val="BodyText"/>
    <w:autoRedefine/>
    <w:qFormat/>
    <w:rsid w:val="00A533CE"/>
    <w:pPr>
      <w:numPr>
        <w:numId w:val="1"/>
      </w:numPr>
      <w:tabs>
        <w:tab w:val="clear" w:pos="284"/>
      </w:tabs>
      <w:ind w:left="641" w:hanging="357"/>
      <w:contextualSpacing/>
    </w:pPr>
  </w:style>
  <w:style w:type="paragraph" w:customStyle="1" w:styleId="Bullet2">
    <w:name w:val="Bullet 2"/>
    <w:basedOn w:val="Normal"/>
    <w:next w:val="BodyText"/>
    <w:autoRedefine/>
    <w:qFormat/>
    <w:rsid w:val="00A533CE"/>
    <w:pPr>
      <w:numPr>
        <w:numId w:val="2"/>
      </w:numPr>
      <w:ind w:left="998" w:hanging="357"/>
      <w:contextualSpacing/>
    </w:pPr>
    <w:rPr>
      <w:rFonts w:cs="Arial"/>
      <w:color w:val="000000"/>
    </w:rPr>
  </w:style>
  <w:style w:type="character" w:customStyle="1" w:styleId="Heading3Char">
    <w:name w:val="Heading 3 Char"/>
    <w:basedOn w:val="DefaultParagraphFont"/>
    <w:link w:val="Heading3"/>
    <w:rsid w:val="007942AF"/>
    <w:rPr>
      <w:rFonts w:eastAsia="Times New Roman" w:cs="Arial"/>
      <w:b/>
      <w:bCs/>
      <w:color w:val="38115E"/>
      <w:lang w:val="en-GB"/>
    </w:rPr>
  </w:style>
  <w:style w:type="character" w:styleId="PageNumber">
    <w:name w:val="page number"/>
    <w:basedOn w:val="DefaultParagraphFont"/>
    <w:rsid w:val="00B07E38"/>
    <w:rPr>
      <w:rFonts w:ascii="Arial" w:hAnsi="Arial"/>
      <w:sz w:val="14"/>
    </w:rPr>
  </w:style>
  <w:style w:type="paragraph" w:customStyle="1" w:styleId="Bullet3">
    <w:name w:val="Bullet 3"/>
    <w:basedOn w:val="Normal"/>
    <w:rsid w:val="0015261A"/>
    <w:pPr>
      <w:numPr>
        <w:numId w:val="3"/>
      </w:numPr>
      <w:spacing w:after="28"/>
      <w:ind w:left="681" w:hanging="227"/>
    </w:pPr>
    <w:rPr>
      <w:rFonts w:cs="Arial"/>
    </w:rPr>
  </w:style>
  <w:style w:type="character" w:customStyle="1" w:styleId="Bold">
    <w:name w:val="Bold"/>
    <w:uiPriority w:val="99"/>
    <w:rsid w:val="00085A49"/>
    <w:rPr>
      <w:color w:val="000000" w:themeColor="text1"/>
    </w:rPr>
  </w:style>
  <w:style w:type="paragraph" w:customStyle="1" w:styleId="Headline">
    <w:name w:val="Headline"/>
    <w:basedOn w:val="Normal"/>
    <w:rsid w:val="003F3D65"/>
    <w:pPr>
      <w:suppressAutoHyphens/>
      <w:autoSpaceDE w:val="0"/>
      <w:autoSpaceDN w:val="0"/>
      <w:adjustRightInd w:val="0"/>
      <w:textAlignment w:val="center"/>
    </w:pPr>
    <w:rPr>
      <w:rFonts w:asciiTheme="majorHAnsi" w:hAnsiTheme="majorHAnsi" w:cstheme="majorHAnsi"/>
      <w:color w:val="FFFFFF"/>
      <w:sz w:val="88"/>
      <w:szCs w:val="88"/>
      <w:lang w:val="en-GB"/>
    </w:rPr>
  </w:style>
  <w:style w:type="paragraph" w:customStyle="1" w:styleId="HeadlineLarge">
    <w:name w:val="Headline Large"/>
    <w:basedOn w:val="Normal"/>
    <w:rsid w:val="003F3D65"/>
    <w:pPr>
      <w:suppressAutoHyphens/>
      <w:autoSpaceDE w:val="0"/>
      <w:autoSpaceDN w:val="0"/>
      <w:adjustRightInd w:val="0"/>
      <w:textAlignment w:val="center"/>
    </w:pPr>
    <w:rPr>
      <w:rFonts w:asciiTheme="majorHAnsi" w:hAnsiTheme="majorHAnsi" w:cstheme="majorHAnsi"/>
      <w:color w:val="FFFFFF"/>
      <w:sz w:val="100"/>
      <w:szCs w:val="100"/>
      <w:lang w:val="en-GB"/>
    </w:rPr>
  </w:style>
  <w:style w:type="paragraph" w:styleId="BalloonText">
    <w:name w:val="Balloon Text"/>
    <w:basedOn w:val="Normal"/>
    <w:link w:val="BalloonTextChar"/>
    <w:uiPriority w:val="99"/>
    <w:rsid w:val="007F71DE"/>
    <w:rPr>
      <w:rFonts w:ascii="Tahoma" w:hAnsi="Tahoma" w:cs="Tahoma"/>
      <w:sz w:val="16"/>
      <w:szCs w:val="16"/>
    </w:rPr>
  </w:style>
  <w:style w:type="character" w:customStyle="1" w:styleId="BalloonTextChar">
    <w:name w:val="Balloon Text Char"/>
    <w:basedOn w:val="DefaultParagraphFont"/>
    <w:link w:val="BalloonText"/>
    <w:uiPriority w:val="99"/>
    <w:rsid w:val="007F71DE"/>
    <w:rPr>
      <w:rFonts w:ascii="Tahoma" w:hAnsi="Tahoma" w:cs="Tahoma"/>
      <w:noProof/>
      <w:sz w:val="16"/>
      <w:szCs w:val="16"/>
    </w:rPr>
  </w:style>
  <w:style w:type="paragraph" w:styleId="TOCHeading">
    <w:name w:val="TOC Heading"/>
    <w:basedOn w:val="Heading1"/>
    <w:next w:val="Normal"/>
    <w:autoRedefine/>
    <w:uiPriority w:val="39"/>
    <w:unhideWhenUsed/>
    <w:rsid w:val="00134BF7"/>
    <w:pPr>
      <w:keepLines/>
      <w:spacing w:after="240"/>
    </w:pPr>
    <w:rPr>
      <w:rFonts w:eastAsiaTheme="majorEastAsia"/>
      <w:szCs w:val="52"/>
      <w:lang w:val="en-US" w:eastAsia="ja-JP"/>
    </w:rPr>
  </w:style>
  <w:style w:type="paragraph" w:styleId="TOC1">
    <w:name w:val="toc 1"/>
    <w:basedOn w:val="Normal"/>
    <w:next w:val="Normal"/>
    <w:autoRedefine/>
    <w:uiPriority w:val="39"/>
    <w:rsid w:val="00AD6499"/>
    <w:pPr>
      <w:tabs>
        <w:tab w:val="right" w:leader="dot" w:pos="9639"/>
      </w:tabs>
      <w:spacing w:before="240"/>
      <w:ind w:left="709" w:hanging="709"/>
    </w:pPr>
    <w:rPr>
      <w:b/>
      <w:color w:val="000000" w:themeColor="text1"/>
      <w:sz w:val="28"/>
    </w:rPr>
  </w:style>
  <w:style w:type="paragraph" w:styleId="TOC2">
    <w:name w:val="toc 2"/>
    <w:basedOn w:val="Normal"/>
    <w:next w:val="Normal"/>
    <w:autoRedefine/>
    <w:uiPriority w:val="39"/>
    <w:rsid w:val="00AD6499"/>
    <w:pPr>
      <w:tabs>
        <w:tab w:val="right" w:leader="dot" w:pos="9639"/>
      </w:tabs>
      <w:spacing w:after="100"/>
      <w:ind w:left="709" w:hanging="709"/>
    </w:pPr>
    <w:rPr>
      <w:b/>
      <w:noProof/>
      <w:color w:val="000000" w:themeColor="text1"/>
    </w:rPr>
  </w:style>
  <w:style w:type="character" w:styleId="Hyperlink">
    <w:name w:val="Hyperlink"/>
    <w:basedOn w:val="DefaultParagraphFont"/>
    <w:uiPriority w:val="99"/>
    <w:unhideWhenUsed/>
    <w:rsid w:val="00063F98"/>
    <w:rPr>
      <w:rFonts w:ascii="Arial" w:hAnsi="Arial"/>
      <w:color w:val="0000FF"/>
      <w:sz w:val="24"/>
      <w:u w:val="single"/>
    </w:rPr>
  </w:style>
  <w:style w:type="character" w:customStyle="1" w:styleId="Heading4Char">
    <w:name w:val="Heading 4 Char"/>
    <w:basedOn w:val="DefaultParagraphFont"/>
    <w:link w:val="Heading4"/>
    <w:rsid w:val="009355A8"/>
    <w:rPr>
      <w:rFonts w:eastAsia="Times New Roman" w:cs="Arial"/>
      <w:b/>
      <w:bCs/>
      <w:szCs w:val="28"/>
    </w:rPr>
  </w:style>
  <w:style w:type="character" w:customStyle="1" w:styleId="Heading5Char">
    <w:name w:val="Heading 5 Char"/>
    <w:basedOn w:val="DefaultParagraphFont"/>
    <w:link w:val="Heading5"/>
    <w:rsid w:val="00E96060"/>
    <w:rPr>
      <w:rFonts w:eastAsia="Times New Roman"/>
      <w:b/>
      <w:bCs/>
      <w:i/>
      <w:iCs/>
      <w:sz w:val="26"/>
      <w:szCs w:val="26"/>
    </w:rPr>
  </w:style>
  <w:style w:type="character" w:customStyle="1" w:styleId="Heading6Char">
    <w:name w:val="Heading 6 Char"/>
    <w:basedOn w:val="DefaultParagraphFont"/>
    <w:link w:val="Heading6"/>
    <w:rsid w:val="00E96060"/>
    <w:rPr>
      <w:rFonts w:ascii="Times New Roman" w:eastAsia="Times New Roman" w:hAnsi="Times New Roman"/>
      <w:b/>
      <w:bCs/>
      <w:sz w:val="22"/>
      <w:szCs w:val="22"/>
    </w:rPr>
  </w:style>
  <w:style w:type="character" w:customStyle="1" w:styleId="Heading7Char">
    <w:name w:val="Heading 7 Char"/>
    <w:basedOn w:val="DefaultParagraphFont"/>
    <w:link w:val="Heading7"/>
    <w:rsid w:val="00E96060"/>
    <w:rPr>
      <w:rFonts w:ascii="Times New Roman" w:eastAsia="Times New Roman" w:hAnsi="Times New Roman"/>
    </w:rPr>
  </w:style>
  <w:style w:type="character" w:customStyle="1" w:styleId="Heading8Char">
    <w:name w:val="Heading 8 Char"/>
    <w:basedOn w:val="DefaultParagraphFont"/>
    <w:link w:val="Heading8"/>
    <w:rsid w:val="00E96060"/>
    <w:rPr>
      <w:rFonts w:ascii="Times New Roman" w:eastAsia="Times New Roman" w:hAnsi="Times New Roman"/>
      <w:i/>
      <w:iCs/>
    </w:rPr>
  </w:style>
  <w:style w:type="character" w:customStyle="1" w:styleId="Heading9Char">
    <w:name w:val="Heading 9 Char"/>
    <w:basedOn w:val="DefaultParagraphFont"/>
    <w:link w:val="Heading9"/>
    <w:rsid w:val="00E96060"/>
    <w:rPr>
      <w:rFonts w:eastAsia="Times New Roman" w:cs="Arial"/>
      <w:sz w:val="22"/>
      <w:szCs w:val="22"/>
    </w:rPr>
  </w:style>
  <w:style w:type="paragraph" w:styleId="Title">
    <w:name w:val="Title"/>
    <w:basedOn w:val="Normal"/>
    <w:next w:val="Normal"/>
    <w:link w:val="TitleChar"/>
    <w:autoRedefine/>
    <w:qFormat/>
    <w:rsid w:val="00D93DD5"/>
    <w:pPr>
      <w:spacing w:after="360" w:line="240" w:lineRule="auto"/>
      <w:ind w:left="-284" w:right="-7"/>
      <w:outlineLvl w:val="0"/>
    </w:pPr>
    <w:rPr>
      <w:rFonts w:cs="Arial"/>
      <w:b/>
      <w:noProof/>
      <w:color w:val="FFFFFF" w:themeColor="background1"/>
      <w:sz w:val="80"/>
      <w:szCs w:val="80"/>
      <w:lang w:eastAsia="en-AU"/>
    </w:rPr>
  </w:style>
  <w:style w:type="character" w:customStyle="1" w:styleId="TitleChar">
    <w:name w:val="Title Char"/>
    <w:basedOn w:val="DefaultParagraphFont"/>
    <w:link w:val="Title"/>
    <w:rsid w:val="00D93DD5"/>
    <w:rPr>
      <w:rFonts w:cs="Arial"/>
      <w:b/>
      <w:noProof/>
      <w:color w:val="FFFFFF" w:themeColor="background1"/>
      <w:sz w:val="80"/>
      <w:szCs w:val="80"/>
      <w:lang w:eastAsia="en-AU"/>
    </w:rPr>
  </w:style>
  <w:style w:type="paragraph" w:styleId="TOC3">
    <w:name w:val="toc 3"/>
    <w:basedOn w:val="Normal"/>
    <w:next w:val="Normal"/>
    <w:autoRedefine/>
    <w:uiPriority w:val="39"/>
    <w:rsid w:val="00AD6499"/>
    <w:pPr>
      <w:tabs>
        <w:tab w:val="right" w:leader="dot" w:pos="9639"/>
      </w:tabs>
      <w:spacing w:after="100"/>
      <w:ind w:left="709" w:hanging="709"/>
    </w:pPr>
    <w:rPr>
      <w:rFonts w:eastAsiaTheme="minorEastAsia" w:cstheme="minorBidi"/>
      <w:noProof/>
      <w:color w:val="000000" w:themeColor="text1"/>
      <w:szCs w:val="22"/>
      <w:lang w:eastAsia="en-AU"/>
    </w:rPr>
  </w:style>
  <w:style w:type="paragraph" w:customStyle="1" w:styleId="AttachmentHeading">
    <w:name w:val="Attachment Heading"/>
    <w:basedOn w:val="Heading2"/>
    <w:link w:val="AttachmentHeadingChar"/>
    <w:autoRedefine/>
    <w:rsid w:val="007861C2"/>
    <w:pPr>
      <w:keepNext/>
      <w:tabs>
        <w:tab w:val="left" w:pos="709"/>
      </w:tabs>
      <w:suppressAutoHyphens w:val="0"/>
      <w:autoSpaceDE/>
      <w:autoSpaceDN/>
      <w:adjustRightInd/>
      <w:spacing w:before="120"/>
      <w:textAlignment w:val="auto"/>
    </w:pPr>
    <w:rPr>
      <w:sz w:val="24"/>
    </w:rPr>
  </w:style>
  <w:style w:type="character" w:customStyle="1" w:styleId="AttachmentHeadingChar">
    <w:name w:val="Attachment Heading Char"/>
    <w:basedOn w:val="Heading2Char"/>
    <w:link w:val="AttachmentHeading"/>
    <w:rsid w:val="007861C2"/>
    <w:rPr>
      <w:rFonts w:cs="Arial"/>
      <w:b/>
      <w:bCs/>
      <w:color w:val="38115E"/>
      <w:sz w:val="30"/>
      <w:lang w:val="en-GB"/>
    </w:rPr>
  </w:style>
  <w:style w:type="paragraph" w:styleId="ListParagraph">
    <w:name w:val="List Paragraph"/>
    <w:basedOn w:val="BodyText"/>
    <w:next w:val="BodyText"/>
    <w:autoRedefine/>
    <w:qFormat/>
    <w:rsid w:val="00A533CE"/>
    <w:pPr>
      <w:numPr>
        <w:numId w:val="7"/>
      </w:numPr>
      <w:contextualSpacing/>
    </w:pPr>
  </w:style>
  <w:style w:type="paragraph" w:customStyle="1" w:styleId="TableHeading">
    <w:name w:val="Table Heading"/>
    <w:basedOn w:val="Normal"/>
    <w:link w:val="TableHeadingChar"/>
    <w:autoRedefine/>
    <w:qFormat/>
    <w:rsid w:val="00616857"/>
    <w:pPr>
      <w:spacing w:before="60" w:after="60"/>
    </w:pPr>
    <w:rPr>
      <w:rFonts w:eastAsia="Times New Roman" w:cs="Arial"/>
      <w:b/>
      <w:bCs/>
      <w:color w:val="000000" w:themeColor="text1"/>
      <w:szCs w:val="22"/>
      <w:lang w:val="en-US"/>
    </w:rPr>
  </w:style>
  <w:style w:type="character" w:customStyle="1" w:styleId="TableHeadingChar">
    <w:name w:val="Table Heading Char"/>
    <w:basedOn w:val="DefaultParagraphFont"/>
    <w:link w:val="TableHeading"/>
    <w:rsid w:val="00616857"/>
    <w:rPr>
      <w:rFonts w:eastAsia="Times New Roman" w:cs="Arial"/>
      <w:b/>
      <w:bCs/>
      <w:color w:val="000000" w:themeColor="text1"/>
      <w:szCs w:val="22"/>
      <w:lang w:val="en-US"/>
    </w:rPr>
  </w:style>
  <w:style w:type="paragraph" w:customStyle="1" w:styleId="TypeTitle">
    <w:name w:val="Type Title"/>
    <w:basedOn w:val="Title"/>
    <w:link w:val="TypeTitleChar"/>
    <w:rsid w:val="00FC2072"/>
  </w:style>
  <w:style w:type="paragraph" w:customStyle="1" w:styleId="ControlHeading">
    <w:name w:val="Control Heading"/>
    <w:basedOn w:val="Title"/>
    <w:link w:val="ControlHeadingChar"/>
    <w:autoRedefine/>
    <w:rsid w:val="0051165B"/>
    <w:pPr>
      <w:spacing w:before="400" w:after="0"/>
      <w:ind w:right="0"/>
    </w:pPr>
    <w:rPr>
      <w:sz w:val="42"/>
    </w:rPr>
  </w:style>
  <w:style w:type="character" w:customStyle="1" w:styleId="TypeTitleChar">
    <w:name w:val="Type Title Char"/>
    <w:basedOn w:val="TitleChar"/>
    <w:link w:val="TypeTitle"/>
    <w:rsid w:val="00FC2072"/>
    <w:rPr>
      <w:rFonts w:cs="Arial"/>
      <w:b/>
      <w:noProof/>
      <w:color w:val="59BBC8"/>
      <w:sz w:val="80"/>
      <w:szCs w:val="80"/>
      <w:shd w:val="clear" w:color="auto" w:fill="FFFFFF" w:themeFill="background1"/>
      <w:lang w:eastAsia="en-AU"/>
    </w:rPr>
  </w:style>
  <w:style w:type="character" w:customStyle="1" w:styleId="ControlHeadingChar">
    <w:name w:val="Control Heading Char"/>
    <w:basedOn w:val="TitleChar"/>
    <w:link w:val="ControlHeading"/>
    <w:rsid w:val="0051165B"/>
    <w:rPr>
      <w:rFonts w:cs="Arial"/>
      <w:b/>
      <w:noProof/>
      <w:color w:val="2C5C86"/>
      <w:sz w:val="42"/>
      <w:szCs w:val="80"/>
      <w:shd w:val="clear" w:color="auto" w:fill="FFFFFF" w:themeFill="background1"/>
      <w:lang w:eastAsia="en-AU"/>
    </w:rPr>
  </w:style>
  <w:style w:type="paragraph" w:customStyle="1" w:styleId="Instruct">
    <w:name w:val="Instruct"/>
    <w:basedOn w:val="Normal"/>
    <w:link w:val="InstructChar"/>
    <w:autoRedefine/>
    <w:rsid w:val="00276DC9"/>
    <w:rPr>
      <w:rFonts w:cs="Arial"/>
      <w:color w:val="00B050"/>
    </w:rPr>
  </w:style>
  <w:style w:type="character" w:customStyle="1" w:styleId="InstructChar">
    <w:name w:val="Instruct Char"/>
    <w:basedOn w:val="DefaultParagraphFont"/>
    <w:link w:val="Instruct"/>
    <w:rsid w:val="00276DC9"/>
    <w:rPr>
      <w:rFonts w:cs="Arial"/>
      <w:color w:val="00B050"/>
    </w:rPr>
  </w:style>
  <w:style w:type="paragraph" w:customStyle="1" w:styleId="TableContent">
    <w:name w:val="Table Content"/>
    <w:basedOn w:val="Normal"/>
    <w:link w:val="TableContentChar"/>
    <w:qFormat/>
    <w:rsid w:val="00584A89"/>
    <w:pPr>
      <w:spacing w:before="60" w:after="60"/>
    </w:pPr>
    <w:rPr>
      <w:rFonts w:cs="Arial"/>
      <w:color w:val="000000" w:themeColor="text1"/>
    </w:rPr>
  </w:style>
  <w:style w:type="character" w:customStyle="1" w:styleId="TableContentChar">
    <w:name w:val="Table Content Char"/>
    <w:basedOn w:val="DefaultParagraphFont"/>
    <w:link w:val="TableContent"/>
    <w:rsid w:val="00584A89"/>
    <w:rPr>
      <w:rFonts w:cs="Arial"/>
      <w:color w:val="000000" w:themeColor="text1"/>
    </w:rPr>
  </w:style>
  <w:style w:type="paragraph" w:customStyle="1" w:styleId="Subheading">
    <w:name w:val="Subheading"/>
    <w:basedOn w:val="Normal"/>
    <w:autoRedefine/>
    <w:qFormat/>
    <w:rsid w:val="00BF711A"/>
    <w:pPr>
      <w:spacing w:after="600"/>
      <w:ind w:left="-284" w:right="2688"/>
    </w:pPr>
    <w:rPr>
      <w:b/>
      <w:color w:val="FFFFFF" w:themeColor="background1"/>
      <w:sz w:val="34"/>
      <w:szCs w:val="32"/>
    </w:rPr>
  </w:style>
  <w:style w:type="paragraph" w:customStyle="1" w:styleId="TableCaption">
    <w:name w:val="Table Caption"/>
    <w:link w:val="TableCaptionChar"/>
    <w:autoRedefine/>
    <w:qFormat/>
    <w:rsid w:val="007F46C1"/>
    <w:pPr>
      <w:spacing w:before="120" w:after="120" w:line="288" w:lineRule="auto"/>
    </w:pPr>
    <w:rPr>
      <w:b/>
      <w:iCs/>
      <w:color w:val="000000"/>
      <w:sz w:val="22"/>
      <w:szCs w:val="18"/>
    </w:rPr>
  </w:style>
  <w:style w:type="paragraph" w:styleId="ListNumber">
    <w:name w:val="List Number"/>
    <w:basedOn w:val="ListParagraph"/>
    <w:autoRedefine/>
    <w:rsid w:val="00B27A5E"/>
    <w:pPr>
      <w:widowControl w:val="0"/>
      <w:numPr>
        <w:numId w:val="27"/>
      </w:numPr>
      <w:spacing w:before="120" w:line="276" w:lineRule="auto"/>
    </w:pPr>
    <w:rPr>
      <w:rFonts w:eastAsiaTheme="minorEastAsia"/>
      <w:color w:val="000000"/>
      <w:lang w:eastAsia="ja-JP"/>
    </w:rPr>
  </w:style>
  <w:style w:type="character" w:customStyle="1" w:styleId="CaptionChar">
    <w:name w:val="Caption Char"/>
    <w:basedOn w:val="DefaultParagraphFont"/>
    <w:link w:val="Caption"/>
    <w:rsid w:val="00664B53"/>
    <w:rPr>
      <w:b/>
      <w:iCs/>
      <w:color w:val="000000" w:themeColor="text1"/>
      <w:sz w:val="22"/>
      <w:szCs w:val="18"/>
    </w:rPr>
  </w:style>
  <w:style w:type="character" w:customStyle="1" w:styleId="TableCaptionChar">
    <w:name w:val="Table Caption Char"/>
    <w:basedOn w:val="CaptionChar"/>
    <w:link w:val="TableCaption"/>
    <w:rsid w:val="007F46C1"/>
    <w:rPr>
      <w:b/>
      <w:iCs/>
      <w:color w:val="000000"/>
      <w:sz w:val="22"/>
      <w:szCs w:val="18"/>
    </w:rPr>
  </w:style>
  <w:style w:type="paragraph" w:customStyle="1" w:styleId="nospace">
    <w:name w:val="no space"/>
    <w:link w:val="nospaceChar"/>
    <w:autoRedefine/>
    <w:rsid w:val="00490E41"/>
    <w:rPr>
      <w:rFonts w:cs="Arial"/>
      <w:lang w:val="en-GB"/>
    </w:rPr>
  </w:style>
  <w:style w:type="character" w:customStyle="1" w:styleId="nospaceChar">
    <w:name w:val="no space Char"/>
    <w:basedOn w:val="BodyTextChar"/>
    <w:link w:val="nospace"/>
    <w:rsid w:val="00490E41"/>
    <w:rPr>
      <w:rFonts w:cs="Arial"/>
      <w:lang w:val="en-GB"/>
    </w:rPr>
  </w:style>
  <w:style w:type="paragraph" w:customStyle="1" w:styleId="HeaderLine">
    <w:name w:val="Header Line"/>
    <w:basedOn w:val="Header"/>
    <w:link w:val="HeaderLineChar"/>
    <w:autoRedefine/>
    <w:rsid w:val="00383CAD"/>
    <w:pPr>
      <w:spacing w:after="360"/>
      <w:ind w:right="-289"/>
    </w:pPr>
  </w:style>
  <w:style w:type="character" w:customStyle="1" w:styleId="HeaderLineChar">
    <w:name w:val="Header Line Char"/>
    <w:basedOn w:val="HeaderChar"/>
    <w:link w:val="HeaderLine"/>
    <w:rsid w:val="00383CAD"/>
    <w:rPr>
      <w:rFonts w:cs="Arial"/>
      <w:color w:val="00C0E1" w:themeColor="accent6"/>
      <w:sz w:val="22"/>
      <w:szCs w:val="22"/>
      <w:lang w:val="en-GB"/>
    </w:rPr>
  </w:style>
  <w:style w:type="table" w:styleId="TableGridLight">
    <w:name w:val="Grid Table Light"/>
    <w:basedOn w:val="TableNormal"/>
    <w:uiPriority w:val="40"/>
    <w:rsid w:val="00982C9B"/>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styleId="BlockText">
    <w:name w:val="Block Text"/>
    <w:basedOn w:val="Normal"/>
    <w:autoRedefine/>
    <w:uiPriority w:val="99"/>
    <w:qFormat/>
    <w:rsid w:val="00085A49"/>
    <w:pPr>
      <w:pBdr>
        <w:top w:val="single" w:sz="2" w:space="10" w:color="007DBA"/>
        <w:left w:val="single" w:sz="2" w:space="10" w:color="007DBA"/>
        <w:bottom w:val="single" w:sz="2" w:space="10" w:color="007DBA"/>
        <w:right w:val="single" w:sz="2" w:space="10" w:color="007DBA"/>
      </w:pBdr>
      <w:spacing w:after="240"/>
      <w:ind w:left="227" w:right="227"/>
    </w:pPr>
    <w:rPr>
      <w:rFonts w:eastAsiaTheme="minorEastAsia" w:cstheme="minorBidi"/>
      <w:iCs/>
      <w:color w:val="45415D" w:themeColor="text2"/>
      <w:szCs w:val="22"/>
    </w:rPr>
  </w:style>
  <w:style w:type="numbering" w:customStyle="1" w:styleId="Style1">
    <w:name w:val="Style1"/>
    <w:uiPriority w:val="99"/>
    <w:rsid w:val="00064337"/>
    <w:pPr>
      <w:numPr>
        <w:numId w:val="8"/>
      </w:numPr>
    </w:pPr>
  </w:style>
  <w:style w:type="character" w:styleId="UnresolvedMention">
    <w:name w:val="Unresolved Mention"/>
    <w:basedOn w:val="DefaultParagraphFont"/>
    <w:uiPriority w:val="99"/>
    <w:semiHidden/>
    <w:unhideWhenUsed/>
    <w:rsid w:val="00085A49"/>
    <w:rPr>
      <w:color w:val="605E5C"/>
      <w:shd w:val="clear" w:color="auto" w:fill="E1DFDD"/>
    </w:rPr>
  </w:style>
  <w:style w:type="character" w:styleId="FollowedHyperlink">
    <w:name w:val="FollowedHyperlink"/>
    <w:basedOn w:val="DefaultParagraphFont"/>
    <w:semiHidden/>
    <w:unhideWhenUsed/>
    <w:rsid w:val="00F6691D"/>
    <w:rPr>
      <w:color w:val="DCDDDE" w:themeColor="followedHyperlink"/>
      <w:u w:val="single"/>
    </w:rPr>
  </w:style>
  <w:style w:type="paragraph" w:customStyle="1" w:styleId="BodyText-nospacebelow">
    <w:name w:val="Body Text - no space below"/>
    <w:basedOn w:val="BodyText"/>
    <w:qFormat/>
    <w:locked/>
    <w:rsid w:val="00437A8B"/>
    <w:pPr>
      <w:spacing w:after="0" w:line="276" w:lineRule="auto"/>
    </w:pPr>
    <w:rPr>
      <w:rFonts w:eastAsiaTheme="minorHAnsi" w:cstheme="minorBidi"/>
      <w:color w:val="3C3C3C"/>
      <w:szCs w:val="22"/>
      <w:lang w:val="en-AU"/>
    </w:rPr>
  </w:style>
  <w:style w:type="paragraph" w:styleId="List">
    <w:name w:val="List"/>
    <w:basedOn w:val="Normal"/>
    <w:unhideWhenUsed/>
    <w:rsid w:val="00E9477D"/>
    <w:pPr>
      <w:ind w:left="283" w:hanging="283"/>
      <w:contextualSpacing/>
    </w:pPr>
  </w:style>
  <w:style w:type="paragraph" w:styleId="List2">
    <w:name w:val="List 2"/>
    <w:basedOn w:val="Normal"/>
    <w:semiHidden/>
    <w:unhideWhenUsed/>
    <w:rsid w:val="00F1129C"/>
    <w:pPr>
      <w:ind w:left="566" w:hanging="283"/>
      <w:contextualSpacing/>
    </w:pPr>
  </w:style>
  <w:style w:type="paragraph" w:customStyle="1" w:styleId="BoxGrey">
    <w:name w:val="Box Grey"/>
    <w:qFormat/>
    <w:rsid w:val="00260D9C"/>
    <w:pPr>
      <w:widowControl w:val="0"/>
      <w:pBdr>
        <w:top w:val="single" w:sz="2" w:space="1" w:color="262626" w:themeColor="text1" w:themeTint="D9"/>
        <w:left w:val="single" w:sz="2" w:space="4" w:color="262626" w:themeColor="text1" w:themeTint="D9"/>
        <w:bottom w:val="single" w:sz="2" w:space="1" w:color="262626" w:themeColor="text1" w:themeTint="D9"/>
        <w:right w:val="single" w:sz="2" w:space="4" w:color="262626" w:themeColor="text1" w:themeTint="D9"/>
      </w:pBdr>
      <w:spacing w:after="200" w:line="276" w:lineRule="auto"/>
      <w:ind w:left="142" w:right="89"/>
    </w:pPr>
    <w:rPr>
      <w:rFonts w:eastAsiaTheme="minorHAnsi" w:cstheme="minorBidi"/>
      <w:b/>
      <w:spacing w:val="-2"/>
      <w:szCs w:val="22"/>
    </w:rPr>
  </w:style>
  <w:style w:type="table" w:customStyle="1" w:styleId="TableLightGreen-DoubleHeader">
    <w:name w:val="Table Light Green - Double Header"/>
    <w:basedOn w:val="TableNormal"/>
    <w:uiPriority w:val="99"/>
    <w:rsid w:val="00F62BC7"/>
    <w:pPr>
      <w:spacing w:before="60"/>
    </w:pPr>
    <w:rPr>
      <w:rFonts w:eastAsiaTheme="minorHAnsi" w:cstheme="minorBidi"/>
      <w:color w:val="404040" w:themeColor="text1" w:themeTint="BF"/>
      <w:sz w:val="20"/>
      <w:szCs w:val="20"/>
      <w:lang w:eastAsia="en-AU"/>
    </w:rPr>
    <w:tblPr>
      <w:tblStyleRowBandSize w:val="1"/>
      <w:tblBorders>
        <w:top w:val="double" w:sz="4" w:space="0" w:color="7F7F7F" w:themeColor="text1" w:themeTint="80"/>
        <w:bottom w:val="double" w:sz="4" w:space="0" w:color="7F7F7F" w:themeColor="text1" w:themeTint="80"/>
        <w:insideV w:val="single" w:sz="24" w:space="0" w:color="FFFFFF" w:themeColor="background1"/>
      </w:tblBorders>
    </w:tblPr>
    <w:tblStylePr w:type="firstRow">
      <w:pPr>
        <w:wordWrap/>
        <w:spacing w:beforeLines="0" w:before="60" w:beforeAutospacing="0" w:afterLines="0" w:after="60" w:afterAutospacing="0" w:line="24" w:lineRule="atLeast"/>
        <w:ind w:leftChars="0" w:left="57" w:rightChars="0" w:right="57"/>
        <w:jc w:val="left"/>
      </w:pPr>
      <w:rPr>
        <w:rFonts w:ascii="Arial" w:hAnsi="Arial"/>
        <w:b/>
        <w:sz w:val="22"/>
      </w:rPr>
      <w:tblPr/>
      <w:trPr>
        <w:tblHeader/>
      </w:trPr>
      <w:tcPr>
        <w:tcBorders>
          <w:top w:val="single" w:sz="4" w:space="0" w:color="auto"/>
          <w:left w:val="nil"/>
          <w:bottom w:val="nil"/>
          <w:right w:val="nil"/>
          <w:insideH w:val="nil"/>
          <w:insideV w:val="single" w:sz="24" w:space="0" w:color="FFFFFF" w:themeColor="background1"/>
          <w:tl2br w:val="nil"/>
          <w:tr2bl w:val="nil"/>
        </w:tcBorders>
        <w:shd w:val="clear" w:color="auto" w:fill="FFFACA" w:themeFill="accent5" w:themeFillTint="33"/>
      </w:tcPr>
    </w:tblStylePr>
    <w:tblStylePr w:type="lastRow">
      <w:pPr>
        <w:wordWrap/>
        <w:spacing w:beforeLines="0" w:before="200" w:beforeAutospacing="0" w:afterLines="0" w:after="60" w:afterAutospacing="0"/>
        <w:jc w:val="right"/>
      </w:pPr>
      <w:rPr>
        <w:rFonts w:ascii="Arial" w:hAnsi="Arial"/>
        <w:b/>
        <w:sz w:val="22"/>
        <w:u w:val="none"/>
      </w:rPr>
      <w:tblPr/>
      <w:tcPr>
        <w:tcBorders>
          <w:top w:val="double" w:sz="4" w:space="0" w:color="7F7F7F" w:themeColor="text1" w:themeTint="80"/>
          <w:left w:val="nil"/>
          <w:bottom w:val="double" w:sz="4" w:space="0" w:color="7F7F7F" w:themeColor="text1" w:themeTint="80"/>
          <w:right w:val="nil"/>
          <w:insideH w:val="nil"/>
          <w:insideV w:val="nil"/>
          <w:tl2br w:val="nil"/>
          <w:tr2bl w:val="nil"/>
        </w:tcBorders>
      </w:tcPr>
    </w:tblStylePr>
    <w:tblStylePr w:type="firstCol">
      <w:pPr>
        <w:jc w:val="left"/>
      </w:pPr>
      <w:rPr>
        <w:rFonts w:ascii="Arial" w:hAnsi="Arial"/>
        <w:sz w:val="22"/>
      </w:rPr>
    </w:tblStylePr>
    <w:tblStylePr w:type="band1Horz">
      <w:rPr>
        <w:rFonts w:ascii="Arial" w:hAnsi="Arial"/>
        <w:sz w:val="22"/>
      </w:rPr>
      <w:tblPr/>
      <w:tcPr>
        <w:tcBorders>
          <w:top w:val="nil"/>
          <w:left w:val="nil"/>
          <w:bottom w:val="nil"/>
          <w:right w:val="nil"/>
          <w:insideH w:val="nil"/>
          <w:insideV w:val="single" w:sz="24" w:space="0" w:color="FFFFFF" w:themeColor="background1"/>
          <w:tl2br w:val="nil"/>
          <w:tr2bl w:val="nil"/>
        </w:tcBorders>
        <w:shd w:val="clear" w:color="auto" w:fill="FFFFFF" w:themeFill="background1"/>
      </w:tcPr>
    </w:tblStylePr>
    <w:tblStylePr w:type="band2Horz">
      <w:rPr>
        <w:rFonts w:ascii="Arial" w:hAnsi="Arial"/>
        <w:sz w:val="22"/>
      </w:rPr>
      <w:tblPr/>
      <w:tcPr>
        <w:tcBorders>
          <w:top w:val="nil"/>
          <w:left w:val="nil"/>
          <w:bottom w:val="nil"/>
          <w:right w:val="nil"/>
          <w:insideH w:val="nil"/>
          <w:insideV w:val="single" w:sz="24" w:space="0" w:color="FFFFFF" w:themeColor="background1"/>
          <w:tl2br w:val="nil"/>
          <w:tr2bl w:val="nil"/>
        </w:tcBorders>
        <w:shd w:val="clear" w:color="auto" w:fill="FFFFFF" w:themeFill="background1"/>
      </w:tcPr>
    </w:tblStylePr>
  </w:style>
  <w:style w:type="paragraph" w:customStyle="1" w:styleId="MinNormal">
    <w:name w:val="MinNormal"/>
    <w:basedOn w:val="Normal"/>
    <w:qFormat/>
    <w:rsid w:val="00F62BC7"/>
    <w:pPr>
      <w:spacing w:after="0" w:line="240" w:lineRule="auto"/>
      <w:jc w:val="both"/>
    </w:pPr>
    <w:rPr>
      <w:rFonts w:eastAsia="Times New Roman"/>
      <w:szCs w:val="20"/>
    </w:rPr>
  </w:style>
  <w:style w:type="paragraph" w:styleId="ListNumber2">
    <w:name w:val="List Number 2"/>
    <w:basedOn w:val="Normal"/>
    <w:unhideWhenUsed/>
    <w:rsid w:val="0044280E"/>
    <w:pPr>
      <w:numPr>
        <w:numId w:val="12"/>
      </w:numPr>
      <w:contextualSpacing/>
    </w:pPr>
  </w:style>
  <w:style w:type="paragraph" w:styleId="BodyText2">
    <w:name w:val="Body Text 2"/>
    <w:basedOn w:val="Normal"/>
    <w:link w:val="BodyText2Char"/>
    <w:semiHidden/>
    <w:unhideWhenUsed/>
    <w:rsid w:val="006F718A"/>
    <w:pPr>
      <w:spacing w:line="480" w:lineRule="auto"/>
    </w:pPr>
  </w:style>
  <w:style w:type="character" w:customStyle="1" w:styleId="BodyText2Char">
    <w:name w:val="Body Text 2 Char"/>
    <w:basedOn w:val="DefaultParagraphFont"/>
    <w:link w:val="BodyText2"/>
    <w:semiHidden/>
    <w:rsid w:val="006F718A"/>
  </w:style>
  <w:style w:type="paragraph" w:customStyle="1" w:styleId="Heading3-Attachment">
    <w:name w:val="Heading 3 - Attachment"/>
    <w:basedOn w:val="Heading3"/>
    <w:qFormat/>
    <w:rsid w:val="007D7562"/>
    <w:pPr>
      <w:keepLines w:val="0"/>
      <w:spacing w:before="600" w:after="200" w:line="288" w:lineRule="auto"/>
    </w:pPr>
    <w:rPr>
      <w:rFonts w:cs="Times New Roman"/>
      <w:color w:val="404040" w:themeColor="text1" w:themeTint="BF"/>
      <w:spacing w:val="-1"/>
      <w:sz w:val="36"/>
      <w:szCs w:val="36"/>
      <w:lang w:val="en-AU"/>
    </w:rPr>
  </w:style>
  <w:style w:type="paragraph" w:customStyle="1" w:styleId="Heading4-Attachment">
    <w:name w:val="Heading 4 - Attachment"/>
    <w:basedOn w:val="Heading4"/>
    <w:qFormat/>
    <w:rsid w:val="007D7562"/>
    <w:pPr>
      <w:keepLines/>
      <w:widowControl w:val="0"/>
      <w:spacing w:before="360" w:after="200" w:line="276" w:lineRule="auto"/>
    </w:pPr>
    <w:rPr>
      <w:rFonts w:eastAsia="Arial" w:cstheme="majorBidi"/>
      <w:iCs/>
      <w:color w:val="404040" w:themeColor="text1" w:themeTint="BF"/>
      <w:spacing w:val="1"/>
      <w:sz w:val="30"/>
      <w:szCs w:val="30"/>
      <w:u w:color="000000"/>
    </w:rPr>
  </w:style>
  <w:style w:type="paragraph" w:styleId="TableofFigures">
    <w:name w:val="table of figures"/>
    <w:basedOn w:val="Normal"/>
    <w:next w:val="Normal"/>
    <w:uiPriority w:val="99"/>
    <w:unhideWhenUsed/>
    <w:rsid w:val="00311FEA"/>
    <w:pPr>
      <w:widowControl w:val="0"/>
      <w:spacing w:before="60" w:after="60" w:line="240" w:lineRule="auto"/>
      <w:ind w:left="142" w:right="142"/>
      <w:jc w:val="right"/>
    </w:pPr>
    <w:rPr>
      <w:rFonts w:eastAsiaTheme="minorHAnsi" w:cs="Arial"/>
      <w:color w:val="404040" w:themeColor="text1" w:themeTint="BF"/>
      <w:sz w:val="22"/>
      <w:szCs w:val="22"/>
    </w:rPr>
  </w:style>
  <w:style w:type="paragraph" w:customStyle="1" w:styleId="Heading5-Attachment">
    <w:name w:val="Heading 5 - Attachment"/>
    <w:basedOn w:val="Normal"/>
    <w:qFormat/>
    <w:rsid w:val="00311FEA"/>
    <w:pPr>
      <w:keepNext/>
      <w:keepLines/>
      <w:widowControl w:val="0"/>
      <w:spacing w:before="320" w:after="60" w:line="276" w:lineRule="auto"/>
      <w:outlineLvl w:val="4"/>
    </w:pPr>
    <w:rPr>
      <w:rFonts w:eastAsiaTheme="majorEastAsia" w:cs="Arial"/>
      <w:b/>
      <w:color w:val="262626" w:themeColor="text1" w:themeTint="D9"/>
      <w:spacing w:val="1"/>
      <w:szCs w:val="26"/>
      <w:u w:color="000000"/>
    </w:rPr>
  </w:style>
  <w:style w:type="paragraph" w:customStyle="1" w:styleId="TableHeader">
    <w:name w:val="Table Header"/>
    <w:qFormat/>
    <w:rsid w:val="00311FEA"/>
    <w:pPr>
      <w:widowControl w:val="0"/>
      <w:spacing w:after="200" w:line="276" w:lineRule="auto"/>
    </w:pPr>
    <w:rPr>
      <w:rFonts w:eastAsiaTheme="minorHAnsi" w:cs="Arial"/>
      <w:color w:val="404040" w:themeColor="text1" w:themeTint="BF"/>
      <w:sz w:val="22"/>
      <w:szCs w:val="22"/>
    </w:rPr>
  </w:style>
  <w:style w:type="paragraph" w:customStyle="1" w:styleId="Tabletext">
    <w:name w:val="Table text"/>
    <w:basedOn w:val="TableofFigures"/>
    <w:qFormat/>
    <w:rsid w:val="00311FEA"/>
    <w:pPr>
      <w:jc w:val="left"/>
    </w:pPr>
  </w:style>
  <w:style w:type="paragraph" w:customStyle="1" w:styleId="TableFigure-bold">
    <w:name w:val="Table Figure - bold"/>
    <w:basedOn w:val="TableofFigures"/>
    <w:qFormat/>
    <w:rsid w:val="00311FEA"/>
    <w:rPr>
      <w:b/>
    </w:rPr>
  </w:style>
  <w:style w:type="paragraph" w:customStyle="1" w:styleId="Tabletext-bold">
    <w:name w:val="Table text - bold"/>
    <w:basedOn w:val="Tabletext"/>
    <w:qFormat/>
    <w:rsid w:val="00311FEA"/>
    <w:rPr>
      <w:b/>
    </w:rPr>
  </w:style>
  <w:style w:type="paragraph" w:customStyle="1" w:styleId="Table-NA">
    <w:name w:val="Table - NA"/>
    <w:basedOn w:val="TableofFigures"/>
    <w:qFormat/>
    <w:rsid w:val="00311FEA"/>
    <w:pPr>
      <w:widowControl/>
      <w:jc w:val="left"/>
    </w:pPr>
    <w:rPr>
      <w:b/>
      <w:sz w:val="20"/>
      <w:szCs w:val="20"/>
      <w:lang w:eastAsia="en-AU"/>
    </w:rPr>
  </w:style>
  <w:style w:type="table" w:customStyle="1" w:styleId="TableLightGreen-NoTotal">
    <w:name w:val="Table Light Green - No Total"/>
    <w:basedOn w:val="TableLightGreen-DoubleHeader"/>
    <w:uiPriority w:val="99"/>
    <w:rsid w:val="00442068"/>
    <w:tblPr/>
    <w:tblStylePr w:type="firstRow">
      <w:pPr>
        <w:wordWrap/>
        <w:spacing w:beforeLines="0" w:before="60" w:beforeAutospacing="0" w:afterLines="0" w:after="60" w:afterAutospacing="0" w:line="24" w:lineRule="atLeast"/>
        <w:ind w:leftChars="0" w:left="57" w:rightChars="0" w:right="57"/>
        <w:jc w:val="left"/>
      </w:pPr>
      <w:rPr>
        <w:rFonts w:ascii="Arial" w:hAnsi="Arial"/>
        <w:b/>
        <w:sz w:val="22"/>
      </w:rPr>
      <w:tblPr/>
      <w:trPr>
        <w:tblHeader/>
      </w:trPr>
      <w:tcPr>
        <w:tcBorders>
          <w:top w:val="single" w:sz="4" w:space="0" w:color="auto"/>
          <w:left w:val="nil"/>
          <w:bottom w:val="nil"/>
          <w:right w:val="nil"/>
          <w:insideH w:val="nil"/>
          <w:insideV w:val="single" w:sz="24" w:space="0" w:color="FFFFFF" w:themeColor="background1"/>
          <w:tl2br w:val="nil"/>
          <w:tr2bl w:val="nil"/>
        </w:tcBorders>
        <w:shd w:val="clear" w:color="auto" w:fill="FFFACA" w:themeFill="accent5" w:themeFillTint="33"/>
      </w:tcPr>
    </w:tblStylePr>
    <w:tblStylePr w:type="lastRow">
      <w:pPr>
        <w:wordWrap/>
        <w:spacing w:beforeLines="0" w:before="200" w:beforeAutospacing="0" w:afterLines="0" w:after="60" w:afterAutospacing="0"/>
        <w:jc w:val="right"/>
      </w:pPr>
      <w:rPr>
        <w:rFonts w:ascii="Arial" w:hAnsi="Arial"/>
        <w:b w:val="0"/>
        <w:sz w:val="22"/>
        <w:u w:val="none"/>
      </w:rPr>
      <w:tblPr/>
      <w:tcPr>
        <w:tcBorders>
          <w:top w:val="double" w:sz="4" w:space="0" w:color="7F7F7F" w:themeColor="text1" w:themeTint="80"/>
          <w:left w:val="nil"/>
          <w:bottom w:val="double" w:sz="4" w:space="0" w:color="7F7F7F" w:themeColor="text1" w:themeTint="80"/>
          <w:right w:val="nil"/>
          <w:insideH w:val="nil"/>
          <w:insideV w:val="nil"/>
          <w:tl2br w:val="nil"/>
          <w:tr2bl w:val="nil"/>
        </w:tcBorders>
      </w:tcPr>
    </w:tblStylePr>
    <w:tblStylePr w:type="firstCol">
      <w:pPr>
        <w:jc w:val="left"/>
      </w:pPr>
      <w:rPr>
        <w:rFonts w:ascii="Arial" w:hAnsi="Arial"/>
        <w:sz w:val="22"/>
      </w:rPr>
    </w:tblStylePr>
    <w:tblStylePr w:type="band1Horz">
      <w:rPr>
        <w:rFonts w:ascii="Arial" w:hAnsi="Arial"/>
        <w:sz w:val="22"/>
      </w:rPr>
      <w:tblPr/>
      <w:tcPr>
        <w:tcBorders>
          <w:top w:val="nil"/>
          <w:left w:val="nil"/>
          <w:bottom w:val="nil"/>
          <w:right w:val="nil"/>
          <w:insideH w:val="nil"/>
          <w:insideV w:val="single" w:sz="24" w:space="0" w:color="FFFFFF" w:themeColor="background1"/>
          <w:tl2br w:val="nil"/>
          <w:tr2bl w:val="nil"/>
        </w:tcBorders>
        <w:shd w:val="clear" w:color="auto" w:fill="FFFFFF" w:themeFill="background1"/>
      </w:tcPr>
    </w:tblStylePr>
    <w:tblStylePr w:type="band2Horz">
      <w:rPr>
        <w:rFonts w:ascii="Arial" w:hAnsi="Arial"/>
        <w:sz w:val="22"/>
      </w:rPr>
      <w:tblPr/>
      <w:tcPr>
        <w:tcBorders>
          <w:top w:val="nil"/>
          <w:left w:val="nil"/>
          <w:bottom w:val="nil"/>
          <w:right w:val="nil"/>
          <w:insideH w:val="nil"/>
          <w:insideV w:val="single" w:sz="24" w:space="0" w:color="FFFFFF" w:themeColor="background1"/>
          <w:tl2br w:val="nil"/>
          <w:tr2bl w:val="nil"/>
        </w:tcBorders>
        <w:shd w:val="clear" w:color="auto" w:fill="F2F2F2" w:themeFill="background1" w:themeFillShade="F2"/>
      </w:tcPr>
    </w:tblStylePr>
  </w:style>
  <w:style w:type="table" w:customStyle="1" w:styleId="Table-LightBlueChecklist">
    <w:name w:val="Table - Light Blue Checklist"/>
    <w:basedOn w:val="TableNormal"/>
    <w:uiPriority w:val="99"/>
    <w:rsid w:val="00F24BB3"/>
    <w:pPr>
      <w:spacing w:before="60"/>
      <w:jc w:val="right"/>
    </w:pPr>
    <w:rPr>
      <w:rFonts w:eastAsiaTheme="minorHAnsi" w:cstheme="minorBidi"/>
      <w:color w:val="404040" w:themeColor="text1" w:themeTint="BF"/>
      <w:sz w:val="20"/>
      <w:szCs w:val="20"/>
      <w:lang w:eastAsia="en-AU"/>
    </w:rPr>
    <w:tblPr>
      <w:tblStyleRowBandSize w:val="1"/>
      <w:tblBorders>
        <w:top w:val="single" w:sz="4" w:space="0" w:color="7F7F7F" w:themeColor="text1" w:themeTint="80"/>
        <w:bottom w:val="single" w:sz="4" w:space="0" w:color="7F7F7F" w:themeColor="text1" w:themeTint="80"/>
      </w:tblBorders>
    </w:tblPr>
    <w:tblStylePr w:type="firstRow">
      <w:pPr>
        <w:wordWrap/>
        <w:spacing w:beforeLines="0" w:before="60" w:beforeAutospacing="0" w:afterLines="0" w:after="60" w:afterAutospacing="0" w:line="24" w:lineRule="atLeast"/>
        <w:ind w:leftChars="0" w:left="57" w:rightChars="0" w:right="57"/>
        <w:jc w:val="left"/>
      </w:pPr>
      <w:rPr>
        <w:rFonts w:ascii="Arial" w:hAnsi="Arial"/>
        <w:b/>
        <w:sz w:val="22"/>
      </w:rPr>
      <w:tblPr/>
      <w:trPr>
        <w:tblHeader/>
      </w:trPr>
      <w:tcPr>
        <w:tcBorders>
          <w:top w:val="single" w:sz="4" w:space="0" w:color="auto"/>
          <w:left w:val="nil"/>
          <w:bottom w:val="nil"/>
          <w:right w:val="nil"/>
          <w:insideH w:val="nil"/>
          <w:insideV w:val="nil"/>
          <w:tl2br w:val="nil"/>
          <w:tr2bl w:val="nil"/>
        </w:tcBorders>
        <w:shd w:val="clear" w:color="auto" w:fill="D7D5E2" w:themeFill="text2" w:themeFillTint="33"/>
      </w:tcPr>
    </w:tblStylePr>
    <w:tblStylePr w:type="lastRow">
      <w:pPr>
        <w:wordWrap/>
        <w:spacing w:beforeLines="0" w:before="200" w:beforeAutospacing="0" w:afterLines="0" w:after="60" w:afterAutospacing="0"/>
        <w:jc w:val="right"/>
      </w:pPr>
      <w:rPr>
        <w:rFonts w:ascii="Arial" w:hAnsi="Arial"/>
        <w:b w:val="0"/>
        <w:sz w:val="22"/>
        <w:u w:val="none"/>
      </w:rPr>
      <w:tblPr/>
      <w:tcPr>
        <w:tcBorders>
          <w:top w:val="double" w:sz="4" w:space="0" w:color="auto"/>
          <w:left w:val="nil"/>
          <w:bottom w:val="double" w:sz="4" w:space="0" w:color="auto"/>
          <w:right w:val="nil"/>
          <w:insideH w:val="nil"/>
          <w:insideV w:val="nil"/>
          <w:tl2br w:val="nil"/>
          <w:tr2bl w:val="nil"/>
        </w:tcBorders>
      </w:tcPr>
    </w:tblStylePr>
    <w:tblStylePr w:type="firstCol">
      <w:pPr>
        <w:jc w:val="left"/>
      </w:pPr>
    </w:tblStylePr>
    <w:tblStylePr w:type="band1Horz">
      <w:rPr>
        <w:rFonts w:ascii="Arial" w:hAnsi="Arial"/>
        <w:sz w:val="22"/>
      </w:rPr>
      <w:tblPr/>
      <w:tcPr>
        <w:tcBorders>
          <w:top w:val="nil"/>
          <w:left w:val="nil"/>
          <w:bottom w:val="nil"/>
          <w:right w:val="nil"/>
          <w:insideH w:val="nil"/>
          <w:insideV w:val="single" w:sz="24" w:space="0" w:color="FFFFFF" w:themeColor="background1"/>
          <w:tl2br w:val="nil"/>
          <w:tr2bl w:val="nil"/>
        </w:tcBorders>
      </w:tcPr>
    </w:tblStylePr>
    <w:tblStylePr w:type="band2Horz">
      <w:rPr>
        <w:rFonts w:ascii="Arial" w:hAnsi="Arial"/>
        <w:sz w:val="22"/>
      </w:rPr>
      <w:tblPr/>
      <w:tcPr>
        <w:tcBorders>
          <w:top w:val="nil"/>
          <w:left w:val="nil"/>
          <w:bottom w:val="nil"/>
          <w:right w:val="nil"/>
          <w:insideH w:val="nil"/>
          <w:insideV w:val="single" w:sz="24" w:space="0" w:color="FFFFFF" w:themeColor="background1"/>
          <w:tl2br w:val="nil"/>
          <w:tr2bl w:val="nil"/>
        </w:tcBorders>
        <w:shd w:val="clear" w:color="auto" w:fill="F2F2F2" w:themeFill="background1" w:themeFillShade="F2"/>
      </w:tcPr>
    </w:tblStylePr>
  </w:style>
  <w:style w:type="paragraph" w:customStyle="1" w:styleId="Heading1-Formblue">
    <w:name w:val="Heading 1 - Form blue"/>
    <w:basedOn w:val="Heading1"/>
    <w:qFormat/>
    <w:rsid w:val="0009155B"/>
    <w:pPr>
      <w:keepLines/>
      <w:pBdr>
        <w:bottom w:val="single" w:sz="4" w:space="1" w:color="007DBA"/>
      </w:pBdr>
      <w:spacing w:before="480" w:after="240" w:line="264" w:lineRule="auto"/>
    </w:pPr>
    <w:rPr>
      <w:rFonts w:eastAsiaTheme="majorEastAsia"/>
      <w:b w:val="0"/>
      <w:bCs w:val="0"/>
      <w:color w:val="2C5C8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2.xml"/><Relationship Id="rId18" Type="http://schemas.openxmlformats.org/officeDocument/2006/relationships/hyperlink" Target="https://www.dlgsc.wa.gov.au/local-government/strengthening-local-government/local-government-act-reform" TargetMode="External"/><Relationship Id="rId3" Type="http://schemas.openxmlformats.org/officeDocument/2006/relationships/customXml" Target="../customXml/item3.xml"/><Relationship Id="rId21" Type="http://schemas.openxmlformats.org/officeDocument/2006/relationships/hyperlink" Target="mailto:advisoryboard@lgirs.wa.gov.au" TargetMode="Externa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hyperlink" Target="mailto:advisoryboard@lgirs.wa.gov.au" TargetMode="Externa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www.lgirs.wa.gov.au" TargetMode="External"/><Relationship Id="rId23" Type="http://schemas.openxmlformats.org/officeDocument/2006/relationships/hyperlink" Target="mailto:advisoryboard@lgirs.wa.gov.au" TargetMode="External"/><Relationship Id="rId10" Type="http://schemas.openxmlformats.org/officeDocument/2006/relationships/footnotes" Target="footnote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hyperlink" Target="mailto:advisoryboard@lgirs.wa.gov.au" TargetMode="External"/></Relationships>
</file>

<file path=word/_rels/footer1.xml.rels><?xml version="1.0" encoding="UTF-8" standalone="yes"?>
<Relationships xmlns="http://schemas.openxmlformats.org/package/2006/relationships"><Relationship Id="rId1" Type="http://schemas.openxmlformats.org/officeDocument/2006/relationships/image" Target="media/image3.png"/></Relationships>
</file>

<file path=word/_rels/footer2.xml.rels><?xml version="1.0" encoding="UTF-8" standalone="yes"?>
<Relationships xmlns="http://schemas.openxmlformats.org/package/2006/relationships"><Relationship Id="rId1" Type="http://schemas.openxmlformats.org/officeDocument/2006/relationships/image" Target="media/image3.png"/></Relationships>
</file>

<file path=word/_rels/footer3.xml.rels><?xml version="1.0" encoding="UTF-8" standalone="yes"?>
<Relationships xmlns="http://schemas.openxmlformats.org/package/2006/relationships"><Relationship Id="rId1" Type="http://schemas.openxmlformats.org/officeDocument/2006/relationships/image" Target="media/image3.png"/></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2.jpg"/></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DEMIRS 2025">
      <a:dk1>
        <a:sysClr val="windowText" lastClr="000000"/>
      </a:dk1>
      <a:lt1>
        <a:sysClr val="window" lastClr="FFFFFF"/>
      </a:lt1>
      <a:dk2>
        <a:srgbClr val="45415D"/>
      </a:dk2>
      <a:lt2>
        <a:srgbClr val="FFFFFF"/>
      </a:lt2>
      <a:accent1>
        <a:srgbClr val="007F84"/>
      </a:accent1>
      <a:accent2>
        <a:srgbClr val="B3AD7A"/>
      </a:accent2>
      <a:accent3>
        <a:srgbClr val="97D3B8"/>
      </a:accent3>
      <a:accent4>
        <a:srgbClr val="F15F45"/>
      </a:accent4>
      <a:accent5>
        <a:srgbClr val="F7E100"/>
      </a:accent5>
      <a:accent6>
        <a:srgbClr val="00C0E1"/>
      </a:accent6>
      <a:hlink>
        <a:srgbClr val="58595B"/>
      </a:hlink>
      <a:folHlink>
        <a:srgbClr val="DCDDDE"/>
      </a:folHlink>
    </a:clrScheme>
    <a:fontScheme name="MR">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8880C331BD2F14AB0E535D5F2E14299" ma:contentTypeVersion="8" ma:contentTypeDescription="Create a new document." ma:contentTypeScope="" ma:versionID="0e788a46ffdd664b458546e114655835">
  <xsd:schema xmlns:xsd="http://www.w3.org/2001/XMLSchema" xmlns:xs="http://www.w3.org/2001/XMLSchema" xmlns:p="http://schemas.microsoft.com/office/2006/metadata/properties" xmlns:ns1="http://schemas.microsoft.com/sharepoint/v3" xmlns:ns2="ddccfde9-b74c-4e35-8084-81f40e2522e4" xmlns:ns3="b7f6f22d-f96c-477e-ade2-8adec83e6e15" xmlns:ns4="9499994c-0892-4763-8f56-1f918ce3b804" targetNamespace="http://schemas.microsoft.com/office/2006/metadata/properties" ma:root="true" ma:fieldsID="62b431da05236807b27930283d159047" ns1:_="" ns2:_="" ns3:_="" ns4:_="">
    <xsd:import namespace="http://schemas.microsoft.com/sharepoint/v3"/>
    <xsd:import namespace="ddccfde9-b74c-4e35-8084-81f40e2522e4"/>
    <xsd:import namespace="b7f6f22d-f96c-477e-ade2-8adec83e6e15"/>
    <xsd:import namespace="9499994c-0892-4763-8f56-1f918ce3b80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1:_ip_UnifiedCompliancePolicyProperties" minOccurs="0"/>
                <xsd:element ref="ns1:_ip_UnifiedCompliancePolicyUIAction" minOccurs="0"/>
                <xsd:element ref="ns3: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7" nillable="true" ma:displayName="Unified Compliance Policy Properties" ma:hidden="true" ma:internalName="_ip_UnifiedCompliancePolicyProperties">
      <xsd:simpleType>
        <xsd:restriction base="dms:Note"/>
      </xsd:simpleType>
    </xsd:element>
    <xsd:element name="_ip_UnifiedCompliancePolicyUIAction" ma:index="18"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dccfde9-b74c-4e35-8084-81f40e2522e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b7f6f22d-f96c-477e-ade2-8adec83e6e15" elementFormDefault="qualified">
    <xsd:import namespace="http://schemas.microsoft.com/office/2006/documentManagement/types"/>
    <xsd:import namespace="http://schemas.microsoft.com/office/infopath/2007/PartnerControls"/>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336f0cfc-611e-4d38-a264-05700cd7d938"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9499994c-0892-4763-8f56-1f918ce3b804" elementFormDefault="qualified">
    <xsd:import namespace="http://schemas.microsoft.com/office/2006/documentManagement/types"/>
    <xsd:import namespace="http://schemas.microsoft.com/office/infopath/2007/PartnerControls"/>
    <xsd:element name="TaxCatchAll" ma:index="21" nillable="true" ma:displayName="Taxonomy Catch All Column" ma:hidden="true" ma:list="{a01dc9a0-69ee-4d89-8649-d65e1bac1510}" ma:internalName="TaxCatchAll" ma:showField="CatchAllData" ma:web="9499994c-0892-4763-8f56-1f918ce3b80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TaxCatchAll xmlns="9499994c-0892-4763-8f56-1f918ce3b804" xsi:nil="true"/>
    <_ip_UnifiedCompliancePolicyProperties xmlns="http://schemas.microsoft.com/sharepoint/v3" xsi:nil="true"/>
    <lcf76f155ced4ddcb4097134ff3c332f xmlns="b7f6f22d-f96c-477e-ade2-8adec83e6e15">
      <Terms xmlns="http://schemas.microsoft.com/office/infopath/2007/PartnerControls"/>
    </lcf76f155ced4ddcb4097134ff3c332f>
  </documentManagement>
</p:properties>
</file>

<file path=customXml/item4.xml><?xml version="1.0" encoding="utf-8"?>
<metadata xmlns="http://www.objective.com/ecm/document/metadata/65F1F92071475276E05315230A0A9CBF" version="1.0.0">
  <systemFields>
    <field name="Objective-Id">
      <value order="0">A107996691</value>
    </field>
    <field name="Objective-Title">
      <value order="0">8. How to Conduct Review of Wards &amp; Rep</value>
    </field>
    <field name="Objective-Description">
      <value order="0"/>
    </field>
    <field name="Objective-CreationStamp">
      <value order="0">2026-03-26T02:51:47Z</value>
    </field>
    <field name="Objective-IsApproved">
      <value order="0">false</value>
    </field>
    <field name="Objective-IsPublished">
      <value order="0">true</value>
    </field>
    <field name="Objective-DatePublished">
      <value order="0">2026-06-18T08:21:56Z</value>
    </field>
    <field name="Objective-ModificationStamp">
      <value order="0">2026-06-18T08:26:31Z</value>
    </field>
    <field name="Objective-Owner">
      <value order="0">THOMAS, Jacob</value>
    </field>
    <field name="Objective-Path">
      <value order="0">DEMIRS Global Folder:02 Corporate File Plan:LGIRS - Local Government, Racing, Gaming and Liquor:LGRGL:STRATEGIC MANAGEMENT:ADVICE:Local Government Advisory Board (LGAB) - Executive Support - 2024 - 2025:LGAB: Guides, Manuals &amp; Process docs:LGAB - Updated Web and Guidance Documents</value>
    </field>
    <field name="Objective-Parent">
      <value order="0">LGAB - Updated Web and Guidance Documents</value>
    </field>
    <field name="Objective-State">
      <value order="0">Published</value>
    </field>
    <field name="Objective-VersionId">
      <value order="0">vA121294631</value>
    </field>
    <field name="Objective-Version">
      <value order="0">3.0</value>
    </field>
    <field name="Objective-VersionNumber">
      <value order="0">3</value>
    </field>
    <field name="Objective-VersionComment">
      <value order="0"/>
    </field>
    <field name="Objective-FileNumber">
      <value order="0">24/5537</value>
    </field>
    <field name="Objective-Classification">
      <value order="0">OFFICIAL Sensitive</value>
    </field>
    <field name="Objective-Caveats">
      <value order="0"/>
    </field>
  </systemFields>
  <catalogues>
    <catalogue name="Divisional Document Type Catalogue" type="type" ori="id:cA39">
      <field name="Objective-Divisional Document Types">
        <value order="0"/>
      </field>
      <field name="Objective-Warning">
        <value order="0"/>
      </field>
      <field name="Objective-Author">
        <value order="0"/>
      </field>
      <field name="Objective-Date of Document">
        <value order="0"/>
      </field>
      <field name="Objective-External Reference">
        <value order="0"/>
      </field>
      <field name="Objective-Internal Reference">
        <value order="0"/>
      </field>
      <field name="Objective-Archive Box">
        <value order="0"/>
      </field>
      <field name="Objective-Migrated Id">
        <value order="0"/>
      </field>
      <field name="Objective-Foreign Barcode">
        <value order="0"/>
      </field>
      <field name="Objective-PCI DSS Checked">
        <value order="0"/>
      </field>
      <field name="Objective-End User">
        <value order="0"/>
      </field>
      <field name="Objective-Additional File Numbers">
        <value order="0"/>
      </field>
      <field name="Objective-Record Number">
        <value order="0"/>
      </field>
      <field name="Objective-Graphic Content">
        <value order="0"/>
      </field>
    </catalogue>
  </catalogues>
</metadata>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6FCFB4DD-0A16-4B0E-A400-F5732E4C2695}"/>
</file>

<file path=customXml/itemProps2.xml><?xml version="1.0" encoding="utf-8"?>
<ds:datastoreItem xmlns:ds="http://schemas.openxmlformats.org/officeDocument/2006/customXml" ds:itemID="{63AAA0F8-A71B-4CAE-9647-EE109BD6852D}">
  <ds:schemaRefs>
    <ds:schemaRef ds:uri="http://schemas.microsoft.com/sharepoint/v3/contenttype/forms"/>
  </ds:schemaRefs>
</ds:datastoreItem>
</file>

<file path=customXml/itemProps3.xml><?xml version="1.0" encoding="utf-8"?>
<ds:datastoreItem xmlns:ds="http://schemas.openxmlformats.org/officeDocument/2006/customXml" ds:itemID="{42BA0F71-A063-4C8A-9072-313CAD8AA53C}">
  <ds:schemaRefs>
    <ds:schemaRef ds:uri="http://schemas.microsoft.com/office/2006/metadata/properties"/>
    <ds:schemaRef ds:uri="http://schemas.microsoft.com/office/infopath/2007/PartnerControls"/>
    <ds:schemaRef ds:uri="8e8a9041-2026-405d-af16-85f276e0c52b"/>
  </ds:schemaRefs>
</ds:datastoreItem>
</file>

<file path=customXml/itemProps4.xml><?xml version="1.0" encoding="utf-8"?>
<ds:datastoreItem xmlns:ds="http://schemas.openxmlformats.org/officeDocument/2006/customXml" ds:itemID="{5745109E-2DDF-40CB-AC2B-FF9B10C90820}">
  <ds:schemaRefs>
    <ds:schemaRef ds:uri="http://www.objective.com/ecm/document/metadata/65F1F92071475276E05315230A0A9CBF"/>
  </ds:schemaRefs>
</ds:datastoreItem>
</file>

<file path=customXml/itemProps5.xml><?xml version="1.0" encoding="utf-8"?>
<ds:datastoreItem xmlns:ds="http://schemas.openxmlformats.org/officeDocument/2006/customXml" ds:itemID="{BD741C69-DFCF-4EE5-8D6F-465EE782236E}">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3</TotalTime>
  <Pages>58</Pages>
  <Words>11854</Words>
  <Characters>67570</Characters>
  <Application>Microsoft Office Word</Application>
  <DocSecurity>0</DocSecurity>
  <Lines>563</Lines>
  <Paragraphs>158</Paragraphs>
  <ScaleCrop>false</ScaleCrop>
  <HeadingPairs>
    <vt:vector size="2" baseType="variant">
      <vt:variant>
        <vt:lpstr>Title</vt:lpstr>
      </vt:variant>
      <vt:variant>
        <vt:i4>1</vt:i4>
      </vt:variant>
    </vt:vector>
  </HeadingPairs>
  <TitlesOfParts>
    <vt:vector size="1" baseType="lpstr">
      <vt:lpstr>Report - Blue</vt:lpstr>
    </vt:vector>
  </TitlesOfParts>
  <Manager/>
  <Company/>
  <LinksUpToDate>false</LinksUpToDate>
  <CharactersWithSpaces>79266</CharactersWithSpaces>
  <SharedDoc>false</SharedDoc>
  <HLinks>
    <vt:vector size="6" baseType="variant">
      <vt:variant>
        <vt:i4>7405635</vt:i4>
      </vt:variant>
      <vt:variant>
        <vt:i4>-1</vt:i4>
      </vt:variant>
      <vt:variant>
        <vt:i4>1029</vt:i4>
      </vt:variant>
      <vt:variant>
        <vt:i4>1</vt:i4>
      </vt:variant>
      <vt:variant>
        <vt:lpwstr>ROC Letterhead 7 blank name</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Report - Blue</dc:title>
  <dc:subject/>
  <dc:creator>LARMER, Jason</dc:creator>
  <cp:keywords/>
  <cp:lastModifiedBy>THOMAS, Jacob</cp:lastModifiedBy>
  <cp:revision>2</cp:revision>
  <dcterms:created xsi:type="dcterms:W3CDTF">2026-08-26T07:09:00Z</dcterms:created>
  <dcterms:modified xsi:type="dcterms:W3CDTF">2026-08-26T07:09:00Z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0x01010028880C331BD2F14AB0E535D5F2E14299</vt:lpwstr>
  </property>
  <property fmtid="{D5CDD505-2E9C-101B-9397-08002B2CF9AE}" pid="3" name="Objective-Id">
    <vt:lpwstr>A107996691</vt:lpwstr>
  </property>
  <property fmtid="{D5CDD505-2E9C-101B-9397-08002B2CF9AE}" pid="4" name="Objective-Title">
    <vt:lpwstr>8. How to Conduct Review of Wards &amp; Rep</vt:lpwstr>
  </property>
  <property fmtid="{D5CDD505-2E9C-101B-9397-08002B2CF9AE}" pid="5" name="Objective-Description">
    <vt:lpwstr/>
  </property>
  <property fmtid="{D5CDD505-2E9C-101B-9397-08002B2CF9AE}" pid="6" name="Objective-CreationStamp">
    <vt:filetime>2026-03-26T02:51:47Z</vt:filetime>
  </property>
  <property fmtid="{D5CDD505-2E9C-101B-9397-08002B2CF9AE}" pid="7" name="Objective-IsApproved">
    <vt:bool>false</vt:bool>
  </property>
  <property fmtid="{D5CDD505-2E9C-101B-9397-08002B2CF9AE}" pid="8" name="Objective-IsPublished">
    <vt:bool>true</vt:bool>
  </property>
  <property fmtid="{D5CDD505-2E9C-101B-9397-08002B2CF9AE}" pid="9" name="Objective-DatePublished">
    <vt:filetime>2026-06-18T08:21:56Z</vt:filetime>
  </property>
  <property fmtid="{D5CDD505-2E9C-101B-9397-08002B2CF9AE}" pid="10" name="Objective-ModificationStamp">
    <vt:filetime>2026-06-18T08:26:31Z</vt:filetime>
  </property>
  <property fmtid="{D5CDD505-2E9C-101B-9397-08002B2CF9AE}" pid="11" name="Objective-Owner">
    <vt:lpwstr>THOMAS, Jacob</vt:lpwstr>
  </property>
  <property fmtid="{D5CDD505-2E9C-101B-9397-08002B2CF9AE}" pid="12" name="Objective-Path">
    <vt:lpwstr>DEMIRS Global Folder:02 Corporate File Plan:LGIRS - Local Government, Racing, Gaming and Liquor:LGRGL:STRATEGIC MANAGEMENT:ADVICE:Local Government Advisory Board (LGAB) - Executive Support - 2024 - 2025:LGAB: Guides, Manuals &amp; Process docs:LGAB - Updated Web and Guidance Documents</vt:lpwstr>
  </property>
  <property fmtid="{D5CDD505-2E9C-101B-9397-08002B2CF9AE}" pid="13" name="Objective-Parent">
    <vt:lpwstr>LGAB - Updated Web and Guidance Documents</vt:lpwstr>
  </property>
  <property fmtid="{D5CDD505-2E9C-101B-9397-08002B2CF9AE}" pid="14" name="Objective-State">
    <vt:lpwstr>Published</vt:lpwstr>
  </property>
  <property fmtid="{D5CDD505-2E9C-101B-9397-08002B2CF9AE}" pid="15" name="Objective-VersionId">
    <vt:lpwstr>vA121294631</vt:lpwstr>
  </property>
  <property fmtid="{D5CDD505-2E9C-101B-9397-08002B2CF9AE}" pid="16" name="Objective-Version">
    <vt:lpwstr>3.0</vt:lpwstr>
  </property>
  <property fmtid="{D5CDD505-2E9C-101B-9397-08002B2CF9AE}" pid="17" name="Objective-VersionNumber">
    <vt:r8>3</vt:r8>
  </property>
  <property fmtid="{D5CDD505-2E9C-101B-9397-08002B2CF9AE}" pid="18" name="Objective-VersionComment">
    <vt:lpwstr/>
  </property>
  <property fmtid="{D5CDD505-2E9C-101B-9397-08002B2CF9AE}" pid="19" name="Objective-FileNumber">
    <vt:lpwstr>24/5537</vt:lpwstr>
  </property>
  <property fmtid="{D5CDD505-2E9C-101B-9397-08002B2CF9AE}" pid="20" name="Objective-Classification">
    <vt:lpwstr>OFFICIAL Sensitive</vt:lpwstr>
  </property>
  <property fmtid="{D5CDD505-2E9C-101B-9397-08002B2CF9AE}" pid="21" name="Objective-Caveats">
    <vt:lpwstr/>
  </property>
  <property fmtid="{D5CDD505-2E9C-101B-9397-08002B2CF9AE}" pid="22" name="Objective-Divisional Document Types">
    <vt:lpwstr/>
  </property>
  <property fmtid="{D5CDD505-2E9C-101B-9397-08002B2CF9AE}" pid="23" name="Objective-Warning">
    <vt:lpwstr/>
  </property>
  <property fmtid="{D5CDD505-2E9C-101B-9397-08002B2CF9AE}" pid="24" name="Objective-Author">
    <vt:lpwstr/>
  </property>
  <property fmtid="{D5CDD505-2E9C-101B-9397-08002B2CF9AE}" pid="25" name="Objective-Date of Document">
    <vt:lpwstr/>
  </property>
  <property fmtid="{D5CDD505-2E9C-101B-9397-08002B2CF9AE}" pid="26" name="Objective-External Reference">
    <vt:lpwstr/>
  </property>
  <property fmtid="{D5CDD505-2E9C-101B-9397-08002B2CF9AE}" pid="27" name="Objective-Internal Reference">
    <vt:lpwstr/>
  </property>
  <property fmtid="{D5CDD505-2E9C-101B-9397-08002B2CF9AE}" pid="28" name="Objective-Archive Box">
    <vt:lpwstr/>
  </property>
  <property fmtid="{D5CDD505-2E9C-101B-9397-08002B2CF9AE}" pid="29" name="Objective-Migrated Id">
    <vt:lpwstr/>
  </property>
  <property fmtid="{D5CDD505-2E9C-101B-9397-08002B2CF9AE}" pid="30" name="Objective-Foreign Barcode">
    <vt:lpwstr/>
  </property>
  <property fmtid="{D5CDD505-2E9C-101B-9397-08002B2CF9AE}" pid="31" name="Objective-PCI DSS Checked">
    <vt:lpwstr/>
  </property>
  <property fmtid="{D5CDD505-2E9C-101B-9397-08002B2CF9AE}" pid="32" name="Objective-End User">
    <vt:lpwstr/>
  </property>
  <property fmtid="{D5CDD505-2E9C-101B-9397-08002B2CF9AE}" pid="33" name="Objective-Additional File Numbers">
    <vt:lpwstr/>
  </property>
  <property fmtid="{D5CDD505-2E9C-101B-9397-08002B2CF9AE}" pid="34" name="Objective-Record Number">
    <vt:lpwstr/>
  </property>
  <property fmtid="{D5CDD505-2E9C-101B-9397-08002B2CF9AE}" pid="35" name="Objective-Graphic Content">
    <vt:lpwstr/>
  </property>
</Properties>
</file>