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5"/>
  </p:notesMasterIdLst>
  <p:handoutMasterIdLst>
    <p:handoutMasterId r:id="rId26"/>
  </p:handoutMasterIdLst>
  <p:sldIdLst>
    <p:sldId id="3409" r:id="rId5"/>
    <p:sldId id="3410" r:id="rId6"/>
    <p:sldId id="257" r:id="rId7"/>
    <p:sldId id="298" r:id="rId8"/>
    <p:sldId id="299" r:id="rId9"/>
    <p:sldId id="3427" r:id="rId10"/>
    <p:sldId id="3429" r:id="rId11"/>
    <p:sldId id="3440" r:id="rId12"/>
    <p:sldId id="3428" r:id="rId13"/>
    <p:sldId id="3430" r:id="rId14"/>
    <p:sldId id="3439" r:id="rId15"/>
    <p:sldId id="3431" r:id="rId16"/>
    <p:sldId id="3438" r:id="rId17"/>
    <p:sldId id="3433" r:id="rId18"/>
    <p:sldId id="3426" r:id="rId19"/>
    <p:sldId id="3437" r:id="rId20"/>
    <p:sldId id="3435" r:id="rId21"/>
    <p:sldId id="327" r:id="rId22"/>
    <p:sldId id="647" r:id="rId23"/>
    <p:sldId id="3425" r:id="rId24"/>
  </p:sldIdLst>
  <p:sldSz cx="12192000" cy="6858000"/>
  <p:notesSz cx="6797675" cy="9926638"/>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F2DC27-035F-FAE4-2012-C6B421B4B455}" name="Melissa Hartley" initials="MH" userId="S::Melissa.Hartley@dtwd.wa.gov.au::03b4955b-c9a1-4a51-b410-98af34e12d9e" providerId="AD"/>
  <p188:author id="{A7065428-2D5A-4218-04A8-D57D1C7CB337}" name="Claire Werner" initials="CW" userId="S::claire@themeyvngroup.com.au::70818970-c503-44d7-9c79-c639fd8edb53" providerId="AD"/>
  <p188:author id="{884F5453-78C0-7E96-219A-5E4C805778C1}" name="Maha White" initials="MW" userId="S::Maha@MahaWhite.onmicrosoft.com::a6ca05e9-0a6c-45b0-bd82-42ea2a93807f" providerId="AD"/>
  <p188:author id="{840EC2A6-07EB-3CA5-412C-10BDBF6986AD}" name="melissa.hartley@dtwd.wa.gov.au" initials="me" userId="S::urn:spo:guest#melissa.hartley@dtwd.wa.gov.au::"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1063"/>
    <a:srgbClr val="CC99FF"/>
    <a:srgbClr val="9900CC"/>
    <a:srgbClr val="8064A2"/>
    <a:srgbClr val="F5EBFF"/>
    <a:srgbClr val="800080"/>
    <a:srgbClr val="9A88BA"/>
    <a:srgbClr val="FFD579"/>
    <a:srgbClr val="E6E6E6"/>
    <a:srgbClr val="604A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71" autoAdjust="0"/>
    <p:restoredTop sz="68523" autoAdjust="0"/>
  </p:normalViewPr>
  <p:slideViewPr>
    <p:cSldViewPr snapToGrid="0">
      <p:cViewPr varScale="1">
        <p:scale>
          <a:sx n="73" d="100"/>
          <a:sy n="73" d="100"/>
        </p:scale>
        <p:origin x="1638" y="66"/>
      </p:cViewPr>
      <p:guideLst/>
    </p:cSldViewPr>
  </p:slideViewPr>
  <p:notesTextViewPr>
    <p:cViewPr>
      <p:scale>
        <a:sx n="1" d="1"/>
        <a:sy n="1" d="1"/>
      </p:scale>
      <p:origin x="0" y="-474"/>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ey Myers" userId="e0020034-b37a-499c-8e79-d03cc72ff196" providerId="ADAL" clId="{B6D0E262-8E8A-4F1C-A91F-A8ACAD195B65}"/>
    <pc:docChg chg="undo custSel modSld">
      <pc:chgData name="Roley Myers" userId="e0020034-b37a-499c-8e79-d03cc72ff196" providerId="ADAL" clId="{B6D0E262-8E8A-4F1C-A91F-A8ACAD195B65}" dt="2026-10-15T02:10:51.395" v="259" actId="20577"/>
      <pc:docMkLst>
        <pc:docMk/>
      </pc:docMkLst>
      <pc:sldChg chg="modNotesTx">
        <pc:chgData name="Roley Myers" userId="e0020034-b37a-499c-8e79-d03cc72ff196" providerId="ADAL" clId="{B6D0E262-8E8A-4F1C-A91F-A8ACAD195B65}" dt="2026-10-15T02:10:51.395" v="259" actId="20577"/>
        <pc:sldMkLst>
          <pc:docMk/>
          <pc:sldMk cId="2286442125" sldId="257"/>
        </pc:sldMkLst>
      </pc:sldChg>
      <pc:sldChg chg="modSp mod">
        <pc:chgData name="Roley Myers" userId="e0020034-b37a-499c-8e79-d03cc72ff196" providerId="ADAL" clId="{B6D0E262-8E8A-4F1C-A91F-A8ACAD195B65}" dt="2026-09-29T03:21:19.250" v="253" actId="20577"/>
        <pc:sldMkLst>
          <pc:docMk/>
          <pc:sldMk cId="1814084396" sldId="3409"/>
        </pc:sldMkLst>
        <pc:spChg chg="mod">
          <ac:chgData name="Roley Myers" userId="e0020034-b37a-499c-8e79-d03cc72ff196" providerId="ADAL" clId="{B6D0E262-8E8A-4F1C-A91F-A8ACAD195B65}" dt="2026-09-29T03:21:19.250" v="253" actId="20577"/>
          <ac:spMkLst>
            <pc:docMk/>
            <pc:sldMk cId="1814084396" sldId="3409"/>
            <ac:spMk id="3074" creationId="{00000000-0000-0000-0000-000000000000}"/>
          </ac:spMkLst>
        </pc:spChg>
      </pc:sldChg>
      <pc:sldChg chg="delSp modSp mod">
        <pc:chgData name="Roley Myers" userId="e0020034-b37a-499c-8e79-d03cc72ff196" providerId="ADAL" clId="{B6D0E262-8E8A-4F1C-A91F-A8ACAD195B65}" dt="2026-09-29T03:23:14.945" v="258" actId="478"/>
        <pc:sldMkLst>
          <pc:docMk/>
          <pc:sldMk cId="2806457899" sldId="3410"/>
        </pc:sldMkLst>
        <pc:spChg chg="mod">
          <ac:chgData name="Roley Myers" userId="e0020034-b37a-499c-8e79-d03cc72ff196" providerId="ADAL" clId="{B6D0E262-8E8A-4F1C-A91F-A8ACAD195B65}" dt="2026-09-29T03:21:51.229" v="255" actId="1076"/>
          <ac:spMkLst>
            <pc:docMk/>
            <pc:sldMk cId="2806457899" sldId="3410"/>
            <ac:spMk id="11" creationId="{7D28232E-DF06-3914-1638-30A8B55CCA50}"/>
          </ac:spMkLst>
        </pc:spChg>
        <pc:picChg chg="mod">
          <ac:chgData name="Roley Myers" userId="e0020034-b37a-499c-8e79-d03cc72ff196" providerId="ADAL" clId="{B6D0E262-8E8A-4F1C-A91F-A8ACAD195B65}" dt="2026-09-29T03:21:52.873" v="256" actId="1076"/>
          <ac:picMkLst>
            <pc:docMk/>
            <pc:sldMk cId="2806457899" sldId="3410"/>
            <ac:picMk id="10" creationId="{BF19CDA3-2E50-9FA1-6EB4-1A4C9C819651}"/>
          </ac:picMkLst>
        </pc:picChg>
      </pc:sldChg>
      <pc:sldChg chg="addSp delSp modSp mod modNotesTx">
        <pc:chgData name="Roley Myers" userId="e0020034-b37a-499c-8e79-d03cc72ff196" providerId="ADAL" clId="{B6D0E262-8E8A-4F1C-A91F-A8ACAD195B65}" dt="2026-09-29T03:15:49.172" v="225" actId="20577"/>
        <pc:sldMkLst>
          <pc:docMk/>
          <pc:sldMk cId="3695412662" sldId="3425"/>
        </pc:sldMkLst>
        <pc:spChg chg="mod">
          <ac:chgData name="Roley Myers" userId="e0020034-b37a-499c-8e79-d03cc72ff196" providerId="ADAL" clId="{B6D0E262-8E8A-4F1C-A91F-A8ACAD195B65}" dt="2026-09-29T03:15:49.172" v="225" actId="20577"/>
          <ac:spMkLst>
            <pc:docMk/>
            <pc:sldMk cId="3695412662" sldId="3425"/>
            <ac:spMk id="4" creationId="{499BA87A-20E9-2A44-BD7B-6BE5530515D1}"/>
          </ac:spMkLst>
        </pc:spChg>
        <pc:picChg chg="add mod modCrop">
          <ac:chgData name="Roley Myers" userId="e0020034-b37a-499c-8e79-d03cc72ff196" providerId="ADAL" clId="{B6D0E262-8E8A-4F1C-A91F-A8ACAD195B65}" dt="2026-09-29T03:11:53.619" v="85" actId="1076"/>
          <ac:picMkLst>
            <pc:docMk/>
            <pc:sldMk cId="3695412662" sldId="3425"/>
            <ac:picMk id="7" creationId="{EE321A02-B9A0-E711-45FB-555DF1B82201}"/>
          </ac:picMkLst>
        </pc:picChg>
        <pc:picChg chg="mod">
          <ac:chgData name="Roley Myers" userId="e0020034-b37a-499c-8e79-d03cc72ff196" providerId="ADAL" clId="{B6D0E262-8E8A-4F1C-A91F-A8ACAD195B65}" dt="2026-09-29T03:15:33.598" v="213" actId="1076"/>
          <ac:picMkLst>
            <pc:docMk/>
            <pc:sldMk cId="3695412662" sldId="3425"/>
            <ac:picMk id="12" creationId="{5DC364BF-780E-729C-9683-0A23E817B4F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7E4C4D-3CC4-4A34-8248-3E18304544B3}" type="doc">
      <dgm:prSet loTypeId="urn:microsoft.com/office/officeart/2005/8/layout/radial6" loCatId="cycle" qsTypeId="urn:microsoft.com/office/officeart/2005/8/quickstyle/simple1#1" qsCatId="simple" csTypeId="urn:microsoft.com/office/officeart/2005/8/colors/accent1_2#1" csCatId="accent1" phldr="1"/>
      <dgm:spPr/>
      <dgm:t>
        <a:bodyPr/>
        <a:lstStyle/>
        <a:p>
          <a:endParaRPr lang="en-AU"/>
        </a:p>
      </dgm:t>
    </dgm:pt>
    <dgm:pt modelId="{A64F38F9-C3BE-4880-B260-DD6EF1CF3D9F}">
      <dgm:prSet phldrT="[Text]" phldr="0"/>
      <dgm:spPr/>
      <dgm:t>
        <a:bodyPr/>
        <a:lstStyle/>
        <a:p>
          <a:r>
            <a:rPr lang="en-AU" dirty="0"/>
            <a:t>The assessment mapping</a:t>
          </a:r>
        </a:p>
      </dgm:t>
    </dgm:pt>
    <dgm:pt modelId="{6CA66ED7-F1C9-4F69-9755-C8217CAE90ED}" type="parTrans" cxnId="{24B23E8B-2BDB-4A35-9CD6-4181CF844BD5}">
      <dgm:prSet/>
      <dgm:spPr/>
      <dgm:t>
        <a:bodyPr/>
        <a:lstStyle/>
        <a:p>
          <a:endParaRPr lang="en-AU"/>
        </a:p>
      </dgm:t>
    </dgm:pt>
    <dgm:pt modelId="{71379A57-5362-43F0-BF93-EDBAB3591346}" type="sibTrans" cxnId="{24B23E8B-2BDB-4A35-9CD6-4181CF844BD5}">
      <dgm:prSet/>
      <dgm:spPr/>
      <dgm:t>
        <a:bodyPr/>
        <a:lstStyle/>
        <a:p>
          <a:endParaRPr lang="en-AU"/>
        </a:p>
      </dgm:t>
    </dgm:pt>
    <dgm:pt modelId="{5A8854B6-435A-4963-B5B7-7D3D0802FBFC}">
      <dgm:prSet phldrT="[Text]" phldr="0"/>
      <dgm:spPr/>
      <dgm:t>
        <a:bodyPr/>
        <a:lstStyle/>
        <a:p>
          <a:r>
            <a:rPr lang="en-AU" dirty="0"/>
            <a:t>Knowledge assessment</a:t>
          </a:r>
        </a:p>
      </dgm:t>
    </dgm:pt>
    <dgm:pt modelId="{16E1D31D-A42C-4A14-8657-9F68BBB34AF3}" type="parTrans" cxnId="{0B1511F2-9D68-4F8B-89F7-BCD4889A9A81}">
      <dgm:prSet/>
      <dgm:spPr/>
      <dgm:t>
        <a:bodyPr/>
        <a:lstStyle/>
        <a:p>
          <a:endParaRPr lang="en-AU"/>
        </a:p>
      </dgm:t>
    </dgm:pt>
    <dgm:pt modelId="{662C9E7C-FAF6-4AF2-8585-FFF9D4A8DB4F}" type="sibTrans" cxnId="{0B1511F2-9D68-4F8B-89F7-BCD4889A9A81}">
      <dgm:prSet/>
      <dgm:spPr/>
      <dgm:t>
        <a:bodyPr/>
        <a:lstStyle/>
        <a:p>
          <a:endParaRPr lang="en-AU"/>
        </a:p>
      </dgm:t>
    </dgm:pt>
    <dgm:pt modelId="{82AFAF82-5C8A-46FB-A448-B7C62CC18371}">
      <dgm:prSet phldrT="[Text]" phldr="0"/>
      <dgm:spPr/>
      <dgm:t>
        <a:bodyPr/>
        <a:lstStyle/>
        <a:p>
          <a:r>
            <a:rPr lang="en-AU" dirty="0"/>
            <a:t>Performance assessment</a:t>
          </a:r>
        </a:p>
      </dgm:t>
    </dgm:pt>
    <dgm:pt modelId="{C6598BDD-554A-4E46-8787-B13F8347E6F9}" type="parTrans" cxnId="{0E1854EC-0D5D-42D0-BD8F-5CAFC6A1F1C4}">
      <dgm:prSet/>
      <dgm:spPr/>
      <dgm:t>
        <a:bodyPr/>
        <a:lstStyle/>
        <a:p>
          <a:endParaRPr lang="en-AU"/>
        </a:p>
      </dgm:t>
    </dgm:pt>
    <dgm:pt modelId="{5D73B54C-A717-40A9-9DF5-EB3FFD177EFE}" type="sibTrans" cxnId="{0E1854EC-0D5D-42D0-BD8F-5CAFC6A1F1C4}">
      <dgm:prSet/>
      <dgm:spPr/>
      <dgm:t>
        <a:bodyPr/>
        <a:lstStyle/>
        <a:p>
          <a:endParaRPr lang="en-AU"/>
        </a:p>
      </dgm:t>
    </dgm:pt>
    <dgm:pt modelId="{8DDC7687-4A42-46A8-BF2C-B6958CDC2004}">
      <dgm:prSet phldrT="[Text]" phldr="0"/>
      <dgm:spPr/>
      <dgm:t>
        <a:bodyPr/>
        <a:lstStyle/>
        <a:p>
          <a:r>
            <a:rPr lang="en-AU" dirty="0"/>
            <a:t>Assessor marking guides</a:t>
          </a:r>
        </a:p>
      </dgm:t>
    </dgm:pt>
    <dgm:pt modelId="{D933B25C-2ED3-4353-8E6C-2502ED4A1252}" type="parTrans" cxnId="{50B26AFC-2E4E-4183-B3A3-AB2FB1777BA0}">
      <dgm:prSet/>
      <dgm:spPr/>
      <dgm:t>
        <a:bodyPr/>
        <a:lstStyle/>
        <a:p>
          <a:endParaRPr lang="en-AU"/>
        </a:p>
      </dgm:t>
    </dgm:pt>
    <dgm:pt modelId="{9E6DE96D-EDAE-45D8-A63E-557E65F325A1}" type="sibTrans" cxnId="{50B26AFC-2E4E-4183-B3A3-AB2FB1777BA0}">
      <dgm:prSet/>
      <dgm:spPr/>
      <dgm:t>
        <a:bodyPr/>
        <a:lstStyle/>
        <a:p>
          <a:endParaRPr lang="en-AU"/>
        </a:p>
      </dgm:t>
    </dgm:pt>
    <dgm:pt modelId="{4F96FE62-A995-4F26-AE98-8E65B5BFC9D6}">
      <dgm:prSet phldrT="[Text]" phldr="0"/>
      <dgm:spPr/>
      <dgm:t>
        <a:bodyPr/>
        <a:lstStyle/>
        <a:p>
          <a:r>
            <a:rPr lang="en-AU" dirty="0"/>
            <a:t>The unit of competency</a:t>
          </a:r>
        </a:p>
      </dgm:t>
    </dgm:pt>
    <dgm:pt modelId="{3999C6D2-A8DB-4570-AED0-99A59FEC115D}" type="sibTrans" cxnId="{C63F3C43-AE67-46B9-9A41-2325E8057932}">
      <dgm:prSet/>
      <dgm:spPr/>
      <dgm:t>
        <a:bodyPr/>
        <a:lstStyle/>
        <a:p>
          <a:endParaRPr lang="en-AU"/>
        </a:p>
      </dgm:t>
    </dgm:pt>
    <dgm:pt modelId="{D477558C-3509-44E1-A507-E5622193A0C2}" type="parTrans" cxnId="{C63F3C43-AE67-46B9-9A41-2325E8057932}">
      <dgm:prSet/>
      <dgm:spPr/>
      <dgm:t>
        <a:bodyPr/>
        <a:lstStyle/>
        <a:p>
          <a:endParaRPr lang="en-AU"/>
        </a:p>
      </dgm:t>
    </dgm:pt>
    <dgm:pt modelId="{03885FC8-F873-4219-82EE-4A136D0DAECC}" type="pres">
      <dgm:prSet presAssocID="{0C7E4C4D-3CC4-4A34-8248-3E18304544B3}" presName="Name0" presStyleCnt="0">
        <dgm:presLayoutVars>
          <dgm:chMax val="1"/>
          <dgm:dir/>
          <dgm:animLvl val="ctr"/>
          <dgm:resizeHandles val="exact"/>
        </dgm:presLayoutVars>
      </dgm:prSet>
      <dgm:spPr/>
    </dgm:pt>
    <dgm:pt modelId="{2A674F32-5FFD-45DC-8083-8E3718DEE623}" type="pres">
      <dgm:prSet presAssocID="{A64F38F9-C3BE-4880-B260-DD6EF1CF3D9F}" presName="centerShape" presStyleLbl="node0" presStyleIdx="0" presStyleCnt="1"/>
      <dgm:spPr/>
    </dgm:pt>
    <dgm:pt modelId="{67F8EC18-7C9F-4926-870E-FC2885412F13}" type="pres">
      <dgm:prSet presAssocID="{4F96FE62-A995-4F26-AE98-8E65B5BFC9D6}" presName="node" presStyleLbl="node1" presStyleIdx="0" presStyleCnt="4" custScaleX="141945" custScaleY="136228">
        <dgm:presLayoutVars>
          <dgm:bulletEnabled val="1"/>
        </dgm:presLayoutVars>
      </dgm:prSet>
      <dgm:spPr/>
    </dgm:pt>
    <dgm:pt modelId="{D75C4A13-7680-497C-926F-26928D616E77}" type="pres">
      <dgm:prSet presAssocID="{4F96FE62-A995-4F26-AE98-8E65B5BFC9D6}" presName="dummy" presStyleCnt="0"/>
      <dgm:spPr/>
    </dgm:pt>
    <dgm:pt modelId="{C3652857-479D-4308-AB09-EF7E0DDB0E4E}" type="pres">
      <dgm:prSet presAssocID="{3999C6D2-A8DB-4570-AED0-99A59FEC115D}" presName="sibTrans" presStyleLbl="sibTrans2D1" presStyleIdx="0" presStyleCnt="4"/>
      <dgm:spPr/>
    </dgm:pt>
    <dgm:pt modelId="{3FB1000C-2174-48C9-9BBC-9CB3D5346058}" type="pres">
      <dgm:prSet presAssocID="{5A8854B6-435A-4963-B5B7-7D3D0802FBFC}" presName="node" presStyleLbl="node1" presStyleIdx="1" presStyleCnt="4" custScaleX="143503" custScaleY="145683">
        <dgm:presLayoutVars>
          <dgm:bulletEnabled val="1"/>
        </dgm:presLayoutVars>
      </dgm:prSet>
      <dgm:spPr/>
    </dgm:pt>
    <dgm:pt modelId="{2255D589-26D0-4B0A-B936-50137DF0CC98}" type="pres">
      <dgm:prSet presAssocID="{5A8854B6-435A-4963-B5B7-7D3D0802FBFC}" presName="dummy" presStyleCnt="0"/>
      <dgm:spPr/>
    </dgm:pt>
    <dgm:pt modelId="{E9965C26-4639-416B-ADDA-1F0D33044846}" type="pres">
      <dgm:prSet presAssocID="{662C9E7C-FAF6-4AF2-8585-FFF9D4A8DB4F}" presName="sibTrans" presStyleLbl="sibTrans2D1" presStyleIdx="1" presStyleCnt="4"/>
      <dgm:spPr/>
    </dgm:pt>
    <dgm:pt modelId="{04B90A10-2521-48FF-8C34-C1909FA6F641}" type="pres">
      <dgm:prSet presAssocID="{82AFAF82-5C8A-46FB-A448-B7C62CC18371}" presName="node" presStyleLbl="node1" presStyleIdx="2" presStyleCnt="4" custScaleX="133328" custScaleY="127695">
        <dgm:presLayoutVars>
          <dgm:bulletEnabled val="1"/>
        </dgm:presLayoutVars>
      </dgm:prSet>
      <dgm:spPr/>
    </dgm:pt>
    <dgm:pt modelId="{E1E84751-9108-4575-9E76-4D501AC51D81}" type="pres">
      <dgm:prSet presAssocID="{82AFAF82-5C8A-46FB-A448-B7C62CC18371}" presName="dummy" presStyleCnt="0"/>
      <dgm:spPr/>
    </dgm:pt>
    <dgm:pt modelId="{5295C7BD-0CB8-4E09-B6D8-36508C552BB2}" type="pres">
      <dgm:prSet presAssocID="{5D73B54C-A717-40A9-9DF5-EB3FFD177EFE}" presName="sibTrans" presStyleLbl="sibTrans2D1" presStyleIdx="2" presStyleCnt="4"/>
      <dgm:spPr/>
    </dgm:pt>
    <dgm:pt modelId="{FCB4F271-3459-47A3-8A60-1CC43EC0A1E0}" type="pres">
      <dgm:prSet presAssocID="{8DDC7687-4A42-46A8-BF2C-B6958CDC2004}" presName="node" presStyleLbl="node1" presStyleIdx="3" presStyleCnt="4" custScaleX="148267" custScaleY="131896">
        <dgm:presLayoutVars>
          <dgm:bulletEnabled val="1"/>
        </dgm:presLayoutVars>
      </dgm:prSet>
      <dgm:spPr/>
    </dgm:pt>
    <dgm:pt modelId="{2BFF0BF8-209E-4C37-93A2-177351BCBCCD}" type="pres">
      <dgm:prSet presAssocID="{8DDC7687-4A42-46A8-BF2C-B6958CDC2004}" presName="dummy" presStyleCnt="0"/>
      <dgm:spPr/>
    </dgm:pt>
    <dgm:pt modelId="{00FF6BBA-A317-49D8-BFBB-4B5DDFE667EE}" type="pres">
      <dgm:prSet presAssocID="{9E6DE96D-EDAE-45D8-A63E-557E65F325A1}" presName="sibTrans" presStyleLbl="sibTrans2D1" presStyleIdx="3" presStyleCnt="4"/>
      <dgm:spPr/>
    </dgm:pt>
  </dgm:ptLst>
  <dgm:cxnLst>
    <dgm:cxn modelId="{87E0420F-03FB-48DA-9522-EEF277E921C3}" type="presOf" srcId="{A64F38F9-C3BE-4880-B260-DD6EF1CF3D9F}" destId="{2A674F32-5FFD-45DC-8083-8E3718DEE623}" srcOrd="0" destOrd="0" presId="urn:microsoft.com/office/officeart/2005/8/layout/radial6"/>
    <dgm:cxn modelId="{05CB460F-223A-4F46-8CFE-D8A40CA02B52}" type="presOf" srcId="{9E6DE96D-EDAE-45D8-A63E-557E65F325A1}" destId="{00FF6BBA-A317-49D8-BFBB-4B5DDFE667EE}" srcOrd="0" destOrd="0" presId="urn:microsoft.com/office/officeart/2005/8/layout/radial6"/>
    <dgm:cxn modelId="{29082E17-704B-413E-A08F-711D55C5671B}" type="presOf" srcId="{0C7E4C4D-3CC4-4A34-8248-3E18304544B3}" destId="{03885FC8-F873-4219-82EE-4A136D0DAECC}" srcOrd="0" destOrd="0" presId="urn:microsoft.com/office/officeart/2005/8/layout/radial6"/>
    <dgm:cxn modelId="{27D41642-B517-4805-A0E4-6C91863944E1}" type="presOf" srcId="{4F96FE62-A995-4F26-AE98-8E65B5BFC9D6}" destId="{67F8EC18-7C9F-4926-870E-FC2885412F13}" srcOrd="0" destOrd="0" presId="urn:microsoft.com/office/officeart/2005/8/layout/radial6"/>
    <dgm:cxn modelId="{C63F3C43-AE67-46B9-9A41-2325E8057932}" srcId="{A64F38F9-C3BE-4880-B260-DD6EF1CF3D9F}" destId="{4F96FE62-A995-4F26-AE98-8E65B5BFC9D6}" srcOrd="0" destOrd="0" parTransId="{D477558C-3509-44E1-A507-E5622193A0C2}" sibTransId="{3999C6D2-A8DB-4570-AED0-99A59FEC115D}"/>
    <dgm:cxn modelId="{BB9C866B-148F-4A4C-995D-7A74C8108E57}" type="presOf" srcId="{8DDC7687-4A42-46A8-BF2C-B6958CDC2004}" destId="{FCB4F271-3459-47A3-8A60-1CC43EC0A1E0}" srcOrd="0" destOrd="0" presId="urn:microsoft.com/office/officeart/2005/8/layout/radial6"/>
    <dgm:cxn modelId="{0E403775-C4C7-42B8-BDA6-F901EE221B85}" type="presOf" srcId="{5D73B54C-A717-40A9-9DF5-EB3FFD177EFE}" destId="{5295C7BD-0CB8-4E09-B6D8-36508C552BB2}" srcOrd="0" destOrd="0" presId="urn:microsoft.com/office/officeart/2005/8/layout/radial6"/>
    <dgm:cxn modelId="{24B23E8B-2BDB-4A35-9CD6-4181CF844BD5}" srcId="{0C7E4C4D-3CC4-4A34-8248-3E18304544B3}" destId="{A64F38F9-C3BE-4880-B260-DD6EF1CF3D9F}" srcOrd="0" destOrd="0" parTransId="{6CA66ED7-F1C9-4F69-9755-C8217CAE90ED}" sibTransId="{71379A57-5362-43F0-BF93-EDBAB3591346}"/>
    <dgm:cxn modelId="{361646D7-93D0-4086-B04B-5EF0A62ACF22}" type="presOf" srcId="{3999C6D2-A8DB-4570-AED0-99A59FEC115D}" destId="{C3652857-479D-4308-AB09-EF7E0DDB0E4E}" srcOrd="0" destOrd="0" presId="urn:microsoft.com/office/officeart/2005/8/layout/radial6"/>
    <dgm:cxn modelId="{5D379DC3-1D57-4B28-BCFC-F44EBFC6A6F4}" type="presOf" srcId="{82AFAF82-5C8A-46FB-A448-B7C62CC18371}" destId="{04B90A10-2521-48FF-8C34-C1909FA6F641}" srcOrd="0" destOrd="0" presId="urn:microsoft.com/office/officeart/2005/8/layout/radial6"/>
    <dgm:cxn modelId="{0E1854EC-0D5D-42D0-BD8F-5CAFC6A1F1C4}" srcId="{A64F38F9-C3BE-4880-B260-DD6EF1CF3D9F}" destId="{82AFAF82-5C8A-46FB-A448-B7C62CC18371}" srcOrd="2" destOrd="0" parTransId="{C6598BDD-554A-4E46-8787-B13F8347E6F9}" sibTransId="{5D73B54C-A717-40A9-9DF5-EB3FFD177EFE}"/>
    <dgm:cxn modelId="{FA076AEE-6165-4E82-ACAF-81CF003AF8F1}" type="presOf" srcId="{5A8854B6-435A-4963-B5B7-7D3D0802FBFC}" destId="{3FB1000C-2174-48C9-9BBC-9CB3D5346058}" srcOrd="0" destOrd="0" presId="urn:microsoft.com/office/officeart/2005/8/layout/radial6"/>
    <dgm:cxn modelId="{0B1511F2-9D68-4F8B-89F7-BCD4889A9A81}" srcId="{A64F38F9-C3BE-4880-B260-DD6EF1CF3D9F}" destId="{5A8854B6-435A-4963-B5B7-7D3D0802FBFC}" srcOrd="1" destOrd="0" parTransId="{16E1D31D-A42C-4A14-8657-9F68BBB34AF3}" sibTransId="{662C9E7C-FAF6-4AF2-8585-FFF9D4A8DB4F}"/>
    <dgm:cxn modelId="{8A828BD9-25C1-48B3-BA11-C48CB2ADEC66}" type="presOf" srcId="{662C9E7C-FAF6-4AF2-8585-FFF9D4A8DB4F}" destId="{E9965C26-4639-416B-ADDA-1F0D33044846}" srcOrd="0" destOrd="0" presId="urn:microsoft.com/office/officeart/2005/8/layout/radial6"/>
    <dgm:cxn modelId="{50B26AFC-2E4E-4183-B3A3-AB2FB1777BA0}" srcId="{A64F38F9-C3BE-4880-B260-DD6EF1CF3D9F}" destId="{8DDC7687-4A42-46A8-BF2C-B6958CDC2004}" srcOrd="3" destOrd="0" parTransId="{D933B25C-2ED3-4353-8E6C-2502ED4A1252}" sibTransId="{9E6DE96D-EDAE-45D8-A63E-557E65F325A1}"/>
    <dgm:cxn modelId="{9DD450EC-D122-4A0F-9011-B5F0F2035DCE}" type="presParOf" srcId="{03885FC8-F873-4219-82EE-4A136D0DAECC}" destId="{2A674F32-5FFD-45DC-8083-8E3718DEE623}" srcOrd="0" destOrd="0" presId="urn:microsoft.com/office/officeart/2005/8/layout/radial6"/>
    <dgm:cxn modelId="{26468DF3-4444-4384-AB76-EF459C643A39}" type="presParOf" srcId="{03885FC8-F873-4219-82EE-4A136D0DAECC}" destId="{67F8EC18-7C9F-4926-870E-FC2885412F13}" srcOrd="1" destOrd="0" presId="urn:microsoft.com/office/officeart/2005/8/layout/radial6"/>
    <dgm:cxn modelId="{A1DD9AD3-5961-4032-9F69-1FC963953B95}" type="presParOf" srcId="{03885FC8-F873-4219-82EE-4A136D0DAECC}" destId="{D75C4A13-7680-497C-926F-26928D616E77}" srcOrd="2" destOrd="0" presId="urn:microsoft.com/office/officeart/2005/8/layout/radial6"/>
    <dgm:cxn modelId="{C51EA0A9-DCE1-4101-BB71-051DCF7C185A}" type="presParOf" srcId="{03885FC8-F873-4219-82EE-4A136D0DAECC}" destId="{C3652857-479D-4308-AB09-EF7E0DDB0E4E}" srcOrd="3" destOrd="0" presId="urn:microsoft.com/office/officeart/2005/8/layout/radial6"/>
    <dgm:cxn modelId="{D8CB5640-AB38-499B-AB6B-28BDB601E155}" type="presParOf" srcId="{03885FC8-F873-4219-82EE-4A136D0DAECC}" destId="{3FB1000C-2174-48C9-9BBC-9CB3D5346058}" srcOrd="4" destOrd="0" presId="urn:microsoft.com/office/officeart/2005/8/layout/radial6"/>
    <dgm:cxn modelId="{75AB43E8-CD92-47A6-9388-A05209352923}" type="presParOf" srcId="{03885FC8-F873-4219-82EE-4A136D0DAECC}" destId="{2255D589-26D0-4B0A-B936-50137DF0CC98}" srcOrd="5" destOrd="0" presId="urn:microsoft.com/office/officeart/2005/8/layout/radial6"/>
    <dgm:cxn modelId="{E32279BE-ECCD-4B74-85DB-9982F1C41EB1}" type="presParOf" srcId="{03885FC8-F873-4219-82EE-4A136D0DAECC}" destId="{E9965C26-4639-416B-ADDA-1F0D33044846}" srcOrd="6" destOrd="0" presId="urn:microsoft.com/office/officeart/2005/8/layout/radial6"/>
    <dgm:cxn modelId="{3F0FF77F-E25F-47B2-A57F-17D006B592BE}" type="presParOf" srcId="{03885FC8-F873-4219-82EE-4A136D0DAECC}" destId="{04B90A10-2521-48FF-8C34-C1909FA6F641}" srcOrd="7" destOrd="0" presId="urn:microsoft.com/office/officeart/2005/8/layout/radial6"/>
    <dgm:cxn modelId="{3273D43F-6F72-498F-BA6B-66D94A91BAEB}" type="presParOf" srcId="{03885FC8-F873-4219-82EE-4A136D0DAECC}" destId="{E1E84751-9108-4575-9E76-4D501AC51D81}" srcOrd="8" destOrd="0" presId="urn:microsoft.com/office/officeart/2005/8/layout/radial6"/>
    <dgm:cxn modelId="{703E79FB-4DDD-4EEE-98BD-CE50C6BBEDB3}" type="presParOf" srcId="{03885FC8-F873-4219-82EE-4A136D0DAECC}" destId="{5295C7BD-0CB8-4E09-B6D8-36508C552BB2}" srcOrd="9" destOrd="0" presId="urn:microsoft.com/office/officeart/2005/8/layout/radial6"/>
    <dgm:cxn modelId="{9A32FE59-898A-4FE3-B417-161BA65BD9D2}" type="presParOf" srcId="{03885FC8-F873-4219-82EE-4A136D0DAECC}" destId="{FCB4F271-3459-47A3-8A60-1CC43EC0A1E0}" srcOrd="10" destOrd="0" presId="urn:microsoft.com/office/officeart/2005/8/layout/radial6"/>
    <dgm:cxn modelId="{334D128C-4273-483C-A923-8E40B65BF267}" type="presParOf" srcId="{03885FC8-F873-4219-82EE-4A136D0DAECC}" destId="{2BFF0BF8-209E-4C37-93A2-177351BCBCCD}" srcOrd="11" destOrd="0" presId="urn:microsoft.com/office/officeart/2005/8/layout/radial6"/>
    <dgm:cxn modelId="{A36A8A74-053A-4693-9278-6F5BD6102805}" type="presParOf" srcId="{03885FC8-F873-4219-82EE-4A136D0DAECC}" destId="{00FF6BBA-A317-49D8-BFBB-4B5DDFE667EE}"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F6BBA-A317-49D8-BFBB-4B5DDFE667EE}">
      <dsp:nvSpPr>
        <dsp:cNvPr id="0" name=""/>
        <dsp:cNvSpPr/>
      </dsp:nvSpPr>
      <dsp:spPr>
        <a:xfrm>
          <a:off x="2020563" y="644704"/>
          <a:ext cx="4118503" cy="4118503"/>
        </a:xfrm>
        <a:prstGeom prst="blockArc">
          <a:avLst>
            <a:gd name="adj1" fmla="val 10800000"/>
            <a:gd name="adj2" fmla="val 162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95C7BD-0CB8-4E09-B6D8-36508C552BB2}">
      <dsp:nvSpPr>
        <dsp:cNvPr id="0" name=""/>
        <dsp:cNvSpPr/>
      </dsp:nvSpPr>
      <dsp:spPr>
        <a:xfrm>
          <a:off x="2020563" y="644704"/>
          <a:ext cx="4118503" cy="4118503"/>
        </a:xfrm>
        <a:prstGeom prst="blockArc">
          <a:avLst>
            <a:gd name="adj1" fmla="val 5400000"/>
            <a:gd name="adj2" fmla="val 108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9965C26-4639-416B-ADDA-1F0D33044846}">
      <dsp:nvSpPr>
        <dsp:cNvPr id="0" name=""/>
        <dsp:cNvSpPr/>
      </dsp:nvSpPr>
      <dsp:spPr>
        <a:xfrm>
          <a:off x="2020563" y="644704"/>
          <a:ext cx="4118503" cy="4118503"/>
        </a:xfrm>
        <a:prstGeom prst="blockArc">
          <a:avLst>
            <a:gd name="adj1" fmla="val 0"/>
            <a:gd name="adj2" fmla="val 54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652857-479D-4308-AB09-EF7E0DDB0E4E}">
      <dsp:nvSpPr>
        <dsp:cNvPr id="0" name=""/>
        <dsp:cNvSpPr/>
      </dsp:nvSpPr>
      <dsp:spPr>
        <a:xfrm>
          <a:off x="2020563" y="644704"/>
          <a:ext cx="4118503" cy="4118503"/>
        </a:xfrm>
        <a:prstGeom prst="blockArc">
          <a:avLst>
            <a:gd name="adj1" fmla="val 16200000"/>
            <a:gd name="adj2" fmla="val 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674F32-5FFD-45DC-8083-8E3718DEE623}">
      <dsp:nvSpPr>
        <dsp:cNvPr id="0" name=""/>
        <dsp:cNvSpPr/>
      </dsp:nvSpPr>
      <dsp:spPr>
        <a:xfrm>
          <a:off x="3131284" y="1755425"/>
          <a:ext cx="1897062" cy="189706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AU" sz="1900" kern="1200" dirty="0"/>
            <a:t>The assessment mapping</a:t>
          </a:r>
        </a:p>
      </dsp:txBody>
      <dsp:txXfrm>
        <a:off x="3409102" y="2033243"/>
        <a:ext cx="1341426" cy="1341426"/>
      </dsp:txXfrm>
    </dsp:sp>
    <dsp:sp modelId="{67F8EC18-7C9F-4926-870E-FC2885412F13}">
      <dsp:nvSpPr>
        <dsp:cNvPr id="0" name=""/>
        <dsp:cNvSpPr/>
      </dsp:nvSpPr>
      <dsp:spPr>
        <a:xfrm>
          <a:off x="3137340" y="-212005"/>
          <a:ext cx="1884949" cy="180903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AU" sz="1600" kern="1200" dirty="0"/>
            <a:t>The unit of competency</a:t>
          </a:r>
        </a:p>
      </dsp:txBody>
      <dsp:txXfrm>
        <a:off x="3413384" y="52921"/>
        <a:ext cx="1332861" cy="1279179"/>
      </dsp:txXfrm>
    </dsp:sp>
    <dsp:sp modelId="{3FB1000C-2174-48C9-9BBC-9CB3D5346058}">
      <dsp:nvSpPr>
        <dsp:cNvPr id="0" name=""/>
        <dsp:cNvSpPr/>
      </dsp:nvSpPr>
      <dsp:spPr>
        <a:xfrm>
          <a:off x="5138442" y="1736662"/>
          <a:ext cx="1905639" cy="193458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AU" sz="1600" kern="1200" dirty="0"/>
            <a:t>Knowledge assessment</a:t>
          </a:r>
        </a:p>
      </dsp:txBody>
      <dsp:txXfrm>
        <a:off x="5417516" y="2019976"/>
        <a:ext cx="1347491" cy="1367960"/>
      </dsp:txXfrm>
    </dsp:sp>
    <dsp:sp modelId="{04B90A10-2521-48FF-8C34-C1909FA6F641}">
      <dsp:nvSpPr>
        <dsp:cNvPr id="0" name=""/>
        <dsp:cNvSpPr/>
      </dsp:nvSpPr>
      <dsp:spPr>
        <a:xfrm>
          <a:off x="3194555" y="3867543"/>
          <a:ext cx="1770520" cy="16957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AU" sz="1600" kern="1200" dirty="0"/>
            <a:t>Performance assessment</a:t>
          </a:r>
        </a:p>
      </dsp:txBody>
      <dsp:txXfrm>
        <a:off x="3453842" y="4115875"/>
        <a:ext cx="1251946" cy="1199053"/>
      </dsp:txXfrm>
    </dsp:sp>
    <dsp:sp modelId="{FCB4F271-3459-47A3-8A60-1CC43EC0A1E0}">
      <dsp:nvSpPr>
        <dsp:cNvPr id="0" name=""/>
        <dsp:cNvSpPr/>
      </dsp:nvSpPr>
      <dsp:spPr>
        <a:xfrm>
          <a:off x="1083918" y="1828204"/>
          <a:ext cx="1968902" cy="17515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AU" sz="1600" kern="1200" dirty="0"/>
            <a:t>Assessor marking guides</a:t>
          </a:r>
        </a:p>
      </dsp:txBody>
      <dsp:txXfrm>
        <a:off x="1372257" y="2084706"/>
        <a:ext cx="1392224" cy="123850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5559" tIns="47779" rIns="95559" bIns="47779" rtlCol="0"/>
          <a:lstStyle>
            <a:lvl1pPr algn="l">
              <a:defRPr sz="1300"/>
            </a:lvl1pPr>
          </a:lstStyle>
          <a:p>
            <a:r>
              <a:rPr lang="en-AU"/>
              <a:t>TAC Education Program </a:t>
            </a:r>
            <a:endParaRPr lang="en-AU" dirty="0"/>
          </a:p>
        </p:txBody>
      </p:sp>
      <p:sp>
        <p:nvSpPr>
          <p:cNvPr id="3" name="Date Placeholder 2"/>
          <p:cNvSpPr>
            <a:spLocks noGrp="1"/>
          </p:cNvSpPr>
          <p:nvPr>
            <p:ph type="dt" sz="quarter" idx="1"/>
          </p:nvPr>
        </p:nvSpPr>
        <p:spPr>
          <a:xfrm>
            <a:off x="3850444" y="1"/>
            <a:ext cx="2945659" cy="498055"/>
          </a:xfrm>
          <a:prstGeom prst="rect">
            <a:avLst/>
          </a:prstGeom>
        </p:spPr>
        <p:txBody>
          <a:bodyPr vert="horz" lIns="95559" tIns="47779" rIns="95559" bIns="47779" rtlCol="0"/>
          <a:lstStyle>
            <a:lvl1pPr algn="r">
              <a:defRPr sz="1300"/>
            </a:lvl1pPr>
          </a:lstStyle>
          <a:p>
            <a:endParaRPr lang="en-AU" dirty="0"/>
          </a:p>
        </p:txBody>
      </p:sp>
      <p:sp>
        <p:nvSpPr>
          <p:cNvPr id="4" name="Footer Placeholder 3"/>
          <p:cNvSpPr>
            <a:spLocks noGrp="1"/>
          </p:cNvSpPr>
          <p:nvPr>
            <p:ph type="ftr" sz="quarter" idx="2"/>
          </p:nvPr>
        </p:nvSpPr>
        <p:spPr>
          <a:xfrm>
            <a:off x="1" y="9428586"/>
            <a:ext cx="2945659" cy="498055"/>
          </a:xfrm>
          <a:prstGeom prst="rect">
            <a:avLst/>
          </a:prstGeom>
        </p:spPr>
        <p:txBody>
          <a:bodyPr vert="horz" lIns="95559" tIns="47779" rIns="95559" bIns="47779" rtlCol="0" anchor="b"/>
          <a:lstStyle>
            <a:lvl1pPr algn="l">
              <a:defRPr sz="1300"/>
            </a:lvl1pPr>
          </a:lstStyle>
          <a:p>
            <a:r>
              <a:rPr lang="en-AU"/>
              <a:t>-</a:t>
            </a:r>
            <a:endParaRPr lang="en-AU" dirty="0"/>
          </a:p>
        </p:txBody>
      </p:sp>
      <p:sp>
        <p:nvSpPr>
          <p:cNvPr id="5" name="Slide Number Placeholder 4"/>
          <p:cNvSpPr>
            <a:spLocks noGrp="1"/>
          </p:cNvSpPr>
          <p:nvPr>
            <p:ph type="sldNum" sz="quarter" idx="3"/>
          </p:nvPr>
        </p:nvSpPr>
        <p:spPr>
          <a:xfrm>
            <a:off x="3850444" y="9428586"/>
            <a:ext cx="2945659" cy="498055"/>
          </a:xfrm>
          <a:prstGeom prst="rect">
            <a:avLst/>
          </a:prstGeom>
        </p:spPr>
        <p:txBody>
          <a:bodyPr vert="horz" lIns="95559" tIns="47779" rIns="95559" bIns="47779" rtlCol="0" anchor="b"/>
          <a:lstStyle>
            <a:lvl1pPr algn="r">
              <a:defRPr sz="1300"/>
            </a:lvl1pPr>
          </a:lstStyle>
          <a:p>
            <a:fld id="{58831C4C-F9A2-4B78-870B-58031FDDCA87}" type="slidenum">
              <a:rPr lang="en-AU" smtClean="0"/>
              <a:t>‹#›</a:t>
            </a:fld>
            <a:endParaRPr lang="en-AU" dirty="0"/>
          </a:p>
        </p:txBody>
      </p:sp>
    </p:spTree>
    <p:extLst>
      <p:ext uri="{BB962C8B-B14F-4D97-AF65-F5344CB8AC3E}">
        <p14:creationId xmlns:p14="http://schemas.microsoft.com/office/powerpoint/2010/main" val="3917529502"/>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5559" tIns="47779" rIns="95559" bIns="47779" rtlCol="0"/>
          <a:lstStyle>
            <a:lvl1pPr algn="l">
              <a:defRPr sz="1300"/>
            </a:lvl1pPr>
          </a:lstStyle>
          <a:p>
            <a:r>
              <a:rPr lang="en-AU"/>
              <a:t>TAC Education Program </a:t>
            </a:r>
            <a:endParaRPr lang="en-AU" dirty="0"/>
          </a:p>
        </p:txBody>
      </p:sp>
      <p:sp>
        <p:nvSpPr>
          <p:cNvPr id="3" name="Date Placeholder 2"/>
          <p:cNvSpPr>
            <a:spLocks noGrp="1"/>
          </p:cNvSpPr>
          <p:nvPr>
            <p:ph type="dt" idx="1"/>
          </p:nvPr>
        </p:nvSpPr>
        <p:spPr>
          <a:xfrm>
            <a:off x="3850444" y="1"/>
            <a:ext cx="2945659" cy="498055"/>
          </a:xfrm>
          <a:prstGeom prst="rect">
            <a:avLst/>
          </a:prstGeom>
        </p:spPr>
        <p:txBody>
          <a:bodyPr vert="horz" lIns="95559" tIns="47779" rIns="95559" bIns="47779" rtlCol="0"/>
          <a:lstStyle>
            <a:lvl1pPr algn="r">
              <a:defRPr sz="1300"/>
            </a:lvl1pPr>
          </a:lstStyle>
          <a:p>
            <a:endParaRPr lang="en-AU" dirty="0"/>
          </a:p>
        </p:txBody>
      </p:sp>
      <p:sp>
        <p:nvSpPr>
          <p:cNvPr id="4" name="Slide Image Placeholder 3"/>
          <p:cNvSpPr>
            <a:spLocks noGrp="1" noRot="1" noChangeAspect="1"/>
          </p:cNvSpPr>
          <p:nvPr>
            <p:ph type="sldImg" idx="2"/>
          </p:nvPr>
        </p:nvSpPr>
        <p:spPr>
          <a:xfrm>
            <a:off x="422275" y="1239838"/>
            <a:ext cx="5953125" cy="3349625"/>
          </a:xfrm>
          <a:prstGeom prst="rect">
            <a:avLst/>
          </a:prstGeom>
          <a:noFill/>
          <a:ln w="12700">
            <a:solidFill>
              <a:prstClr val="black"/>
            </a:solidFill>
          </a:ln>
        </p:spPr>
        <p:txBody>
          <a:bodyPr vert="horz" lIns="95559" tIns="47779" rIns="95559" bIns="47779" rtlCol="0" anchor="ctr"/>
          <a:lstStyle/>
          <a:p>
            <a:endParaRPr lang="en-AU" dirty="0"/>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5559" tIns="47779" rIns="95559" bIns="477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9428586"/>
            <a:ext cx="2945659" cy="498055"/>
          </a:xfrm>
          <a:prstGeom prst="rect">
            <a:avLst/>
          </a:prstGeom>
        </p:spPr>
        <p:txBody>
          <a:bodyPr vert="horz" lIns="95559" tIns="47779" rIns="95559" bIns="47779" rtlCol="0" anchor="b"/>
          <a:lstStyle>
            <a:lvl1pPr algn="l">
              <a:defRPr sz="1300"/>
            </a:lvl1pPr>
          </a:lstStyle>
          <a:p>
            <a:r>
              <a:rPr lang="en-AU"/>
              <a:t>-</a:t>
            </a:r>
            <a:endParaRPr lang="en-AU" dirty="0"/>
          </a:p>
        </p:txBody>
      </p:sp>
      <p:sp>
        <p:nvSpPr>
          <p:cNvPr id="7" name="Slide Number Placeholder 6"/>
          <p:cNvSpPr>
            <a:spLocks noGrp="1"/>
          </p:cNvSpPr>
          <p:nvPr>
            <p:ph type="sldNum" sz="quarter" idx="5"/>
          </p:nvPr>
        </p:nvSpPr>
        <p:spPr>
          <a:xfrm>
            <a:off x="3850444" y="9428586"/>
            <a:ext cx="2945659" cy="498055"/>
          </a:xfrm>
          <a:prstGeom prst="rect">
            <a:avLst/>
          </a:prstGeom>
        </p:spPr>
        <p:txBody>
          <a:bodyPr vert="horz" lIns="95559" tIns="47779" rIns="95559" bIns="47779" rtlCol="0" anchor="b"/>
          <a:lstStyle>
            <a:lvl1pPr algn="r">
              <a:defRPr sz="1300"/>
            </a:lvl1pPr>
          </a:lstStyle>
          <a:p>
            <a:fld id="{ABAA381A-7D2B-4B90-8686-EAB0E2A69F73}" type="slidenum">
              <a:rPr lang="en-AU" smtClean="0"/>
              <a:t>‹#›</a:t>
            </a:fld>
            <a:endParaRPr lang="en-AU" dirty="0"/>
          </a:p>
        </p:txBody>
      </p:sp>
    </p:spTree>
    <p:extLst>
      <p:ext uri="{BB962C8B-B14F-4D97-AF65-F5344CB8AC3E}">
        <p14:creationId xmlns:p14="http://schemas.microsoft.com/office/powerpoint/2010/main" val="1362365773"/>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txBody>
          <a:bodyPr/>
          <a:lstStyle/>
          <a:p>
            <a:endParaRPr lang="en-US"/>
          </a:p>
        </p:txBody>
      </p:sp>
      <p:sp>
        <p:nvSpPr>
          <p:cNvPr id="14339" name="Notes Placeholder 2"/>
          <p:cNvSpPr>
            <a:spLocks noGrp="1"/>
          </p:cNvSpPr>
          <p:nvPr>
            <p:ph type="body" idx="1"/>
          </p:nvPr>
        </p:nvSpPr>
        <p:spPr/>
        <p:txBody>
          <a:bodyPr/>
          <a:lstStyle/>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Before we begin, I would like to start with an Acknowledgement of Country.</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Next slide:  Acknowledgement of Country</a:t>
            </a:r>
          </a:p>
        </p:txBody>
      </p:sp>
    </p:spTree>
    <p:extLst>
      <p:ext uri="{BB962C8B-B14F-4D97-AF65-F5344CB8AC3E}">
        <p14:creationId xmlns:p14="http://schemas.microsoft.com/office/powerpoint/2010/main" val="2807277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Read acknowledgement</a:t>
            </a:r>
          </a:p>
          <a:p>
            <a:endParaRPr lang="en-US" dirty="0">
              <a:ea typeface="Calibri" panose="020F0502020204030204"/>
              <a:cs typeface="Calibri" panose="020F0502020204030204"/>
            </a:endParaRPr>
          </a:p>
          <a:p>
            <a:r>
              <a:rPr lang="en-US" b="1" dirty="0">
                <a:ea typeface="Calibri" panose="020F0502020204030204"/>
                <a:cs typeface="Calibri" panose="020F0502020204030204"/>
              </a:rPr>
              <a:t>Next slide:  The review of assessment tools prior to use</a:t>
            </a:r>
            <a:endParaRPr lang="en-AU" b="1" dirty="0">
              <a:ea typeface="Calibri" panose="020F0502020204030204"/>
              <a:cs typeface="Calibri" panose="020F0502020204030204"/>
            </a:endParaRPr>
          </a:p>
          <a:p>
            <a:endParaRPr lang="en-US" dirty="0">
              <a:ea typeface="Calibri"/>
              <a:cs typeface="Calibri"/>
            </a:endParaRPr>
          </a:p>
        </p:txBody>
      </p:sp>
      <p:sp>
        <p:nvSpPr>
          <p:cNvPr id="4" name="Header Placeholder 3"/>
          <p:cNvSpPr>
            <a:spLocks noGrp="1"/>
          </p:cNvSpPr>
          <p:nvPr>
            <p:ph type="hdr" sz="quarter"/>
          </p:nvPr>
        </p:nvSpPr>
        <p:spPr/>
        <p:txBody>
          <a:bodyPr/>
          <a:lstStyle/>
          <a:p>
            <a:pPr defTabSz="901535">
              <a:defRPr/>
            </a:pPr>
            <a:r>
              <a:rPr lang="en-AU">
                <a:solidFill>
                  <a:prstClr val="black"/>
                </a:solidFill>
                <a:latin typeface="Calibri" panose="020F0502020204030204"/>
              </a:rPr>
              <a:t>TAC Education Program – Trainer and Assessor Requirements</a:t>
            </a:r>
          </a:p>
        </p:txBody>
      </p:sp>
      <p:sp>
        <p:nvSpPr>
          <p:cNvPr id="5" name="Date Placeholder 4"/>
          <p:cNvSpPr>
            <a:spLocks noGrp="1"/>
          </p:cNvSpPr>
          <p:nvPr>
            <p:ph type="dt" idx="1"/>
          </p:nvPr>
        </p:nvSpPr>
        <p:spPr/>
        <p:txBody>
          <a:bodyPr/>
          <a:lstStyle/>
          <a:p>
            <a:pPr defTabSz="901535">
              <a:defRPr/>
            </a:pPr>
            <a:r>
              <a:rPr lang="en-AU">
                <a:solidFill>
                  <a:prstClr val="black"/>
                </a:solidFill>
                <a:latin typeface="Calibri" panose="020F0502020204030204"/>
              </a:rPr>
              <a:t>date</a:t>
            </a:r>
          </a:p>
        </p:txBody>
      </p:sp>
      <p:sp>
        <p:nvSpPr>
          <p:cNvPr id="6" name="Footer Placeholder 5"/>
          <p:cNvSpPr>
            <a:spLocks noGrp="1"/>
          </p:cNvSpPr>
          <p:nvPr>
            <p:ph type="ftr" sz="quarter" idx="4"/>
          </p:nvPr>
        </p:nvSpPr>
        <p:spPr/>
        <p:txBody>
          <a:bodyPr/>
          <a:lstStyle/>
          <a:p>
            <a:pPr defTabSz="901535">
              <a:defRPr/>
            </a:pPr>
            <a:endParaRPr lang="en-AU">
              <a:solidFill>
                <a:prstClr val="black"/>
              </a:solidFill>
              <a:latin typeface="Calibri" panose="020F0502020204030204"/>
            </a:endParaRPr>
          </a:p>
        </p:txBody>
      </p:sp>
      <p:sp>
        <p:nvSpPr>
          <p:cNvPr id="7" name="Slide Number Placeholder 6"/>
          <p:cNvSpPr>
            <a:spLocks noGrp="1"/>
          </p:cNvSpPr>
          <p:nvPr>
            <p:ph type="sldNum" sz="quarter" idx="5"/>
          </p:nvPr>
        </p:nvSpPr>
        <p:spPr/>
        <p:txBody>
          <a:bodyPr/>
          <a:lstStyle/>
          <a:p>
            <a:pPr defTabSz="901535">
              <a:defRPr/>
            </a:pPr>
            <a:fld id="{ABAA381A-7D2B-4B90-8686-EAB0E2A69F73}" type="slidenum">
              <a:rPr lang="en-AU">
                <a:solidFill>
                  <a:prstClr val="black"/>
                </a:solidFill>
                <a:latin typeface="Calibri" panose="020F0502020204030204"/>
              </a:rPr>
              <a:pPr defTabSz="901535">
                <a:defRPr/>
              </a:pPr>
              <a:t>2</a:t>
            </a:fld>
            <a:endParaRPr lang="en-AU">
              <a:solidFill>
                <a:prstClr val="black"/>
              </a:solidFill>
              <a:latin typeface="Calibri" panose="020F0502020204030204"/>
            </a:endParaRPr>
          </a:p>
        </p:txBody>
      </p:sp>
    </p:spTree>
    <p:extLst>
      <p:ext uri="{BB962C8B-B14F-4D97-AF65-F5344CB8AC3E}">
        <p14:creationId xmlns:p14="http://schemas.microsoft.com/office/powerpoint/2010/main" val="1167870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AU" b="1" dirty="0"/>
          </a:p>
          <a:p>
            <a:r>
              <a:rPr lang="en-AU" b="1" dirty="0"/>
              <a:t>Welcome to this workshop …  it’s a little unusual as I will be demonstrating the process of reviewing a suite of assessment resources.  I will be taking you through a step-by-step process that you can use to review assessment plans and tools to make sure that they meet the requirements of the 2025 Standards for RTOs and enable you to be confident that you can make safe judgements of the competence, or otherwise, of your students. I will be identifying things that are compliant, and things that are not.  It’s a bit like an audit, but unlike an audit I will explain why compliance matters, why things are not compliant, and what needs to be done to fix them.</a:t>
            </a:r>
          </a:p>
          <a:p>
            <a:endParaRPr lang="en-AU" b="1" dirty="0"/>
          </a:p>
          <a:p>
            <a:r>
              <a:rPr lang="en-AU" b="1" dirty="0"/>
              <a:t>The PowerPoint slides will provide the framework for the review process, and I will be reviewing assessment resources that you have been provided for this workshop.</a:t>
            </a:r>
          </a:p>
          <a:p>
            <a:endParaRPr lang="en-AU" b="1" dirty="0"/>
          </a:p>
          <a:p>
            <a:r>
              <a:rPr lang="en-AU" b="1" dirty="0"/>
              <a:t>Let’s start with what </a:t>
            </a:r>
            <a:r>
              <a:rPr lang="en-AU" b="1" dirty="0">
                <a:highlight>
                  <a:srgbClr val="FFFF00"/>
                </a:highlight>
              </a:rPr>
              <a:t>the Registration Standards 2025 or 2025 Standards for short ha</a:t>
            </a:r>
            <a:r>
              <a:rPr lang="en-AU" b="1" dirty="0"/>
              <a:t>ve to say about the review of assessment tools:</a:t>
            </a:r>
            <a:endParaRPr lang="en-AU" b="1" dirty="0">
              <a:ea typeface="Calibri"/>
              <a:cs typeface="Calibri"/>
            </a:endParaRPr>
          </a:p>
          <a:p>
            <a:endParaRPr lang="en-AU" dirty="0"/>
          </a:p>
          <a:p>
            <a:r>
              <a:rPr lang="en-AU" dirty="0"/>
              <a:t>Note that although the Standard refers to the </a:t>
            </a:r>
            <a:r>
              <a:rPr lang="en-AU" b="1" dirty="0"/>
              <a:t>assessment system</a:t>
            </a:r>
            <a:r>
              <a:rPr lang="en-AU" b="0" dirty="0"/>
              <a:t> it actually focusses on </a:t>
            </a:r>
            <a:r>
              <a:rPr lang="en-AU" b="1" dirty="0"/>
              <a:t>assessments </a:t>
            </a:r>
            <a:r>
              <a:rPr lang="en-AU" b="0" dirty="0"/>
              <a:t>and</a:t>
            </a:r>
            <a:r>
              <a:rPr lang="en-AU" b="1" dirty="0"/>
              <a:t> assessment tools</a:t>
            </a:r>
            <a:r>
              <a:rPr lang="en-AU" b="0" dirty="0"/>
              <a:t>.  The purpose of the assessment system is to “produce consistent and valid judgements of VET student competency …” [Definition]</a:t>
            </a:r>
          </a:p>
          <a:p>
            <a:endParaRPr lang="en-AU" b="0" dirty="0"/>
          </a:p>
          <a:p>
            <a:r>
              <a:rPr lang="en-AU" b="0" dirty="0"/>
              <a:t>The workshop will demonstrate the review process, following steps that were outlined in a previous TAC webinar.</a:t>
            </a:r>
          </a:p>
          <a:p>
            <a:endParaRPr lang="en-AU" b="0" dirty="0"/>
          </a:p>
          <a:p>
            <a:r>
              <a:rPr lang="en-AU" b="0" dirty="0"/>
              <a:t>We will be using an assessment mapping and assessment tools for </a:t>
            </a:r>
            <a:r>
              <a:rPr lang="en-AU" b="1" dirty="0"/>
              <a:t>CHCCCS040 Support independence and wellbeing</a:t>
            </a:r>
            <a:r>
              <a:rPr lang="en-AU" b="0" dirty="0"/>
              <a:t>, bravely offered by an RTO to be mangled to create faults to illustrate the review process.</a:t>
            </a:r>
          </a:p>
          <a:p>
            <a:endParaRPr lang="en-AU" b="0" dirty="0"/>
          </a:p>
          <a:p>
            <a:r>
              <a:rPr lang="en-AU" b="1" dirty="0"/>
              <a:t>Next slide:  The importance of high-quality assessment</a:t>
            </a:r>
          </a:p>
        </p:txBody>
      </p:sp>
      <p:sp>
        <p:nvSpPr>
          <p:cNvPr id="4" name="Slide Number Placeholder 3"/>
          <p:cNvSpPr>
            <a:spLocks noGrp="1"/>
          </p:cNvSpPr>
          <p:nvPr>
            <p:ph type="sldNum" sz="quarter" idx="10"/>
          </p:nvPr>
        </p:nvSpPr>
        <p:spPr/>
        <p:txBody>
          <a:bodyPr/>
          <a:lstStyle/>
          <a:p>
            <a:fld id="{ABAA381A-7D2B-4B90-8686-EAB0E2A69F73}" type="slidenum">
              <a:rPr lang="en-AU" smtClean="0"/>
              <a:t>3</a:t>
            </a:fld>
            <a:endParaRPr lang="en-AU"/>
          </a:p>
        </p:txBody>
      </p:sp>
      <p:sp>
        <p:nvSpPr>
          <p:cNvPr id="6" name="Header Placeholder 5"/>
          <p:cNvSpPr>
            <a:spLocks noGrp="1"/>
          </p:cNvSpPr>
          <p:nvPr>
            <p:ph type="hdr" sz="quarter" idx="12"/>
          </p:nvPr>
        </p:nvSpPr>
        <p:spPr/>
        <p:txBody>
          <a:bodyPr/>
          <a:lstStyle/>
          <a:p>
            <a:r>
              <a:rPr lang="en-AU"/>
              <a:t>TAC Education Program - Industry Engagement</a:t>
            </a:r>
          </a:p>
        </p:txBody>
      </p:sp>
      <p:sp>
        <p:nvSpPr>
          <p:cNvPr id="7" name="Footer Placeholder 6"/>
          <p:cNvSpPr>
            <a:spLocks noGrp="1"/>
          </p:cNvSpPr>
          <p:nvPr>
            <p:ph type="ftr" sz="quarter" idx="13"/>
          </p:nvPr>
        </p:nvSpPr>
        <p:spPr/>
        <p:txBody>
          <a:bodyPr/>
          <a:lstStyle/>
          <a:p>
            <a:endParaRPr lang="en-AU"/>
          </a:p>
        </p:txBody>
      </p:sp>
      <p:sp>
        <p:nvSpPr>
          <p:cNvPr id="8" name="Date Placeholder 7"/>
          <p:cNvSpPr>
            <a:spLocks noGrp="1"/>
          </p:cNvSpPr>
          <p:nvPr>
            <p:ph type="dt" idx="14"/>
          </p:nvPr>
        </p:nvSpPr>
        <p:spPr/>
        <p:txBody>
          <a:bodyPr/>
          <a:lstStyle/>
          <a:p>
            <a:endParaRPr lang="en-AU"/>
          </a:p>
        </p:txBody>
      </p:sp>
    </p:spTree>
    <p:extLst>
      <p:ext uri="{BB962C8B-B14F-4D97-AF65-F5344CB8AC3E}">
        <p14:creationId xmlns:p14="http://schemas.microsoft.com/office/powerpoint/2010/main" val="3051410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61179"/>
            <a:r>
              <a:rPr lang="en-AU" b="0" dirty="0"/>
              <a:t>Draw a gentle comparison between the consequences of errors in assessment within an education context and a VET training context:</a:t>
            </a:r>
          </a:p>
          <a:p>
            <a:pPr indent="-461179">
              <a:buFont typeface="Arial" panose="020B0604020202020204" pitchFamily="34" charset="0"/>
              <a:buChar char="•"/>
            </a:pPr>
            <a:r>
              <a:rPr lang="en-AU" b="0" dirty="0"/>
              <a:t>In education, assessment and certification vouch for </a:t>
            </a:r>
            <a:r>
              <a:rPr lang="en-AU" b="1" dirty="0"/>
              <a:t>what has been learned </a:t>
            </a:r>
            <a:r>
              <a:rPr lang="en-AU" b="0" dirty="0"/>
              <a:t>… it is backwards looking …</a:t>
            </a:r>
          </a:p>
          <a:p>
            <a:pPr indent="-461179">
              <a:buFont typeface="Arial" panose="020B0604020202020204" pitchFamily="34" charset="0"/>
              <a:buChar char="•"/>
            </a:pPr>
            <a:r>
              <a:rPr lang="en-AU" b="0" dirty="0"/>
              <a:t>In VET, assessment and certification vouch for </a:t>
            </a:r>
            <a:r>
              <a:rPr lang="en-AU" b="1" dirty="0"/>
              <a:t>what now can be done … it is forwards looking …</a:t>
            </a:r>
          </a:p>
          <a:p>
            <a:pPr indent="-461179"/>
            <a:endParaRPr lang="en-AU" b="1" dirty="0"/>
          </a:p>
          <a:p>
            <a:pPr indent="-461179"/>
            <a:r>
              <a:rPr lang="en-AU" b="0" dirty="0"/>
              <a:t>Because VET certification </a:t>
            </a:r>
            <a:r>
              <a:rPr lang="en-AU" b="1" dirty="0"/>
              <a:t>makes promises about future performance </a:t>
            </a:r>
            <a:r>
              <a:rPr lang="en-AU" b="0" dirty="0"/>
              <a:t>the </a:t>
            </a:r>
            <a:r>
              <a:rPr lang="en-AU" b="1" dirty="0"/>
              <a:t>cost of mistakes in VET assessment </a:t>
            </a:r>
            <a:r>
              <a:rPr lang="en-AU" b="0" dirty="0"/>
              <a:t>will impact on:</a:t>
            </a:r>
          </a:p>
          <a:p>
            <a:pPr marL="165484" indent="-165484">
              <a:buFont typeface="Arial" panose="020B0604020202020204" pitchFamily="34" charset="0"/>
              <a:buChar char="•"/>
            </a:pPr>
            <a:r>
              <a:rPr lang="en-AU" dirty="0"/>
              <a:t>The students and their future careers;</a:t>
            </a:r>
          </a:p>
          <a:p>
            <a:pPr marL="165484" indent="-165484">
              <a:buFont typeface="Arial" panose="020B0604020202020204" pitchFamily="34" charset="0"/>
              <a:buChar char="•"/>
            </a:pPr>
            <a:r>
              <a:rPr lang="en-AU" dirty="0"/>
              <a:t>The future employers of these students;</a:t>
            </a:r>
          </a:p>
          <a:p>
            <a:pPr marL="165484" indent="-165484">
              <a:buFont typeface="Arial" panose="020B0604020202020204" pitchFamily="34" charset="0"/>
              <a:buChar char="•"/>
            </a:pPr>
            <a:r>
              <a:rPr lang="en-AU" dirty="0"/>
              <a:t>The productivity and safety of their workplaces;</a:t>
            </a:r>
          </a:p>
          <a:p>
            <a:pPr marL="165484" indent="-165484">
              <a:buFont typeface="Arial" panose="020B0604020202020204" pitchFamily="34" charset="0"/>
              <a:buChar char="•"/>
            </a:pPr>
            <a:r>
              <a:rPr lang="en-AU" dirty="0"/>
              <a:t>The quality of products for consumers and community;</a:t>
            </a:r>
          </a:p>
          <a:p>
            <a:pPr marL="165484" indent="-165484">
              <a:buFont typeface="Arial" panose="020B0604020202020204" pitchFamily="34" charset="0"/>
              <a:buChar char="•"/>
            </a:pPr>
            <a:r>
              <a:rPr lang="en-AU" dirty="0"/>
              <a:t>The reputation of the assessors and their RTOs; and</a:t>
            </a:r>
          </a:p>
          <a:p>
            <a:pPr marL="165100" indent="-165100">
              <a:buFont typeface="Arial" panose="020B0604020202020204" pitchFamily="34" charset="0"/>
              <a:buChar char="•"/>
            </a:pPr>
            <a:r>
              <a:rPr lang="en-AU" dirty="0"/>
              <a:t>The credibility of the VET sector</a:t>
            </a:r>
          </a:p>
          <a:p>
            <a:pPr marL="165484" indent="-165484">
              <a:buFont typeface="Arial" panose="020B0604020202020204" pitchFamily="34" charset="0"/>
              <a:buChar char="•"/>
            </a:pPr>
            <a:endParaRPr lang="en-AU" dirty="0"/>
          </a:p>
          <a:p>
            <a:r>
              <a:rPr lang="en-AU" b="1" dirty="0"/>
              <a:t>Next slide: … the significance of this judgement is woven into the framework within which VET assessment is conducted …</a:t>
            </a:r>
          </a:p>
          <a:p>
            <a:endParaRPr lang="en-AU" dirty="0"/>
          </a:p>
        </p:txBody>
      </p:sp>
      <p:sp>
        <p:nvSpPr>
          <p:cNvPr id="4" name="Slide Number Placeholder 3"/>
          <p:cNvSpPr>
            <a:spLocks noGrp="1"/>
          </p:cNvSpPr>
          <p:nvPr>
            <p:ph type="sldNum" sz="quarter" idx="10"/>
          </p:nvPr>
        </p:nvSpPr>
        <p:spPr/>
        <p:txBody>
          <a:bodyPr/>
          <a:lstStyle/>
          <a:p>
            <a:fld id="{531BD387-A247-4ADC-9DC6-5482FD0A6B21}" type="slidenum">
              <a:rPr lang="en-AU" smtClean="0"/>
              <a:t>4</a:t>
            </a:fld>
            <a:endParaRPr lang="en-AU"/>
          </a:p>
        </p:txBody>
      </p:sp>
      <p:sp>
        <p:nvSpPr>
          <p:cNvPr id="5" name="Date Placeholder 4"/>
          <p:cNvSpPr>
            <a:spLocks noGrp="1"/>
          </p:cNvSpPr>
          <p:nvPr>
            <p:ph type="dt" idx="11"/>
          </p:nvPr>
        </p:nvSpPr>
        <p:spPr/>
        <p:txBody>
          <a:bodyPr/>
          <a:lstStyle/>
          <a:p>
            <a:endParaRPr lang="en-AU"/>
          </a:p>
        </p:txBody>
      </p:sp>
      <p:sp>
        <p:nvSpPr>
          <p:cNvPr id="6" name="Header Placeholder 5"/>
          <p:cNvSpPr>
            <a:spLocks noGrp="1"/>
          </p:cNvSpPr>
          <p:nvPr>
            <p:ph type="hdr" sz="quarter" idx="12"/>
          </p:nvPr>
        </p:nvSpPr>
        <p:spPr/>
        <p:txBody>
          <a:bodyPr/>
          <a:lstStyle/>
          <a:p>
            <a:r>
              <a:rPr lang="en-AU"/>
              <a:t>TAC Education Program - Assessment</a:t>
            </a:r>
          </a:p>
        </p:txBody>
      </p:sp>
    </p:spTree>
    <p:extLst>
      <p:ext uri="{BB962C8B-B14F-4D97-AF65-F5344CB8AC3E}">
        <p14:creationId xmlns:p14="http://schemas.microsoft.com/office/powerpoint/2010/main" val="1267878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61179"/>
            <a:r>
              <a:rPr lang="en-AU" b="0" dirty="0"/>
              <a:t>Step though this slide, emphasising the words in </a:t>
            </a:r>
            <a:r>
              <a:rPr lang="en-AU" b="1" dirty="0"/>
              <a:t>bold text</a:t>
            </a:r>
            <a:r>
              <a:rPr lang="en-AU" b="0" dirty="0"/>
              <a:t>, stressing that the </a:t>
            </a:r>
            <a:r>
              <a:rPr lang="en-AU" b="1" dirty="0"/>
              <a:t>assessor is ultimately accountable for errors </a:t>
            </a:r>
            <a:r>
              <a:rPr lang="en-AU" b="0" dirty="0"/>
              <a:t>in the assessment judgement.</a:t>
            </a:r>
          </a:p>
          <a:p>
            <a:pPr indent="-461179"/>
            <a:endParaRPr lang="en-AU" b="0" dirty="0"/>
          </a:p>
          <a:p>
            <a:pPr indent="-461179"/>
            <a:r>
              <a:rPr lang="en-AU" b="1" dirty="0"/>
              <a:t>Next slide: …. So what do we need to review to give us confidence in our assessment strategies?</a:t>
            </a:r>
            <a:endParaRPr lang="en-AU" dirty="0"/>
          </a:p>
        </p:txBody>
      </p:sp>
      <p:sp>
        <p:nvSpPr>
          <p:cNvPr id="4" name="Slide Number Placeholder 3"/>
          <p:cNvSpPr>
            <a:spLocks noGrp="1"/>
          </p:cNvSpPr>
          <p:nvPr>
            <p:ph type="sldNum" sz="quarter" idx="10"/>
          </p:nvPr>
        </p:nvSpPr>
        <p:spPr/>
        <p:txBody>
          <a:bodyPr/>
          <a:lstStyle/>
          <a:p>
            <a:fld id="{531BD387-A247-4ADC-9DC6-5482FD0A6B21}" type="slidenum">
              <a:rPr lang="en-AU" smtClean="0"/>
              <a:t>5</a:t>
            </a:fld>
            <a:endParaRPr lang="en-AU"/>
          </a:p>
        </p:txBody>
      </p:sp>
      <p:sp>
        <p:nvSpPr>
          <p:cNvPr id="5" name="Date Placeholder 4"/>
          <p:cNvSpPr>
            <a:spLocks noGrp="1"/>
          </p:cNvSpPr>
          <p:nvPr>
            <p:ph type="dt" idx="11"/>
          </p:nvPr>
        </p:nvSpPr>
        <p:spPr/>
        <p:txBody>
          <a:bodyPr/>
          <a:lstStyle/>
          <a:p>
            <a:endParaRPr lang="en-AU"/>
          </a:p>
        </p:txBody>
      </p:sp>
      <p:sp>
        <p:nvSpPr>
          <p:cNvPr id="6" name="Header Placeholder 5"/>
          <p:cNvSpPr>
            <a:spLocks noGrp="1"/>
          </p:cNvSpPr>
          <p:nvPr>
            <p:ph type="hdr" sz="quarter" idx="12"/>
          </p:nvPr>
        </p:nvSpPr>
        <p:spPr/>
        <p:txBody>
          <a:bodyPr/>
          <a:lstStyle/>
          <a:p>
            <a:r>
              <a:rPr lang="en-AU"/>
              <a:t>TAC Education Program - Assessment</a:t>
            </a:r>
          </a:p>
        </p:txBody>
      </p:sp>
    </p:spTree>
    <p:extLst>
      <p:ext uri="{BB962C8B-B14F-4D97-AF65-F5344CB8AC3E}">
        <p14:creationId xmlns:p14="http://schemas.microsoft.com/office/powerpoint/2010/main" val="2294744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2C460-D322-95D8-BB15-627F2B2CC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CAAF8-38AB-1EB6-1ABE-6436BBB0A6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3730FB-0EA9-8CB6-1220-C766989459A9}"/>
              </a:ext>
            </a:extLst>
          </p:cNvPr>
          <p:cNvSpPr>
            <a:spLocks noGrp="1"/>
          </p:cNvSpPr>
          <p:nvPr>
            <p:ph type="body" idx="1"/>
          </p:nvPr>
        </p:nvSpPr>
        <p:spPr/>
        <p:txBody>
          <a:bodyPr/>
          <a:lstStyle/>
          <a:p>
            <a:r>
              <a:rPr lang="en-AU" dirty="0"/>
              <a:t>This review applies to </a:t>
            </a:r>
            <a:r>
              <a:rPr lang="en-AU" b="1" dirty="0"/>
              <a:t>home-made assessment tools </a:t>
            </a:r>
            <a:r>
              <a:rPr lang="en-AU" dirty="0"/>
              <a:t>and </a:t>
            </a:r>
            <a:r>
              <a:rPr lang="en-AU" b="1" dirty="0"/>
              <a:t>purchased assessment tools</a:t>
            </a:r>
            <a:r>
              <a:rPr lang="en-AU" dirty="0"/>
              <a:t>.  Also applies to RPL.</a:t>
            </a:r>
          </a:p>
          <a:p>
            <a:endParaRPr lang="en-AU" dirty="0"/>
          </a:p>
          <a:p>
            <a:r>
              <a:rPr lang="en-AU" dirty="0"/>
              <a:t>We will be looking at:</a:t>
            </a:r>
          </a:p>
          <a:p>
            <a:endParaRPr lang="en-AU" dirty="0"/>
          </a:p>
          <a:p>
            <a:pPr marL="0" indent="0">
              <a:lnSpc>
                <a:spcPct val="120000"/>
              </a:lnSpc>
              <a:buNone/>
            </a:pPr>
            <a:r>
              <a:rPr lang="en-US" sz="1200" dirty="0"/>
              <a:t>Consistency with the training product</a:t>
            </a:r>
          </a:p>
          <a:p>
            <a:pPr marL="0" indent="0">
              <a:lnSpc>
                <a:spcPct val="120000"/>
              </a:lnSpc>
              <a:buNone/>
            </a:pPr>
            <a:r>
              <a:rPr lang="en-US" sz="1200" dirty="0"/>
              <a:t>The assessment of knowledge</a:t>
            </a:r>
          </a:p>
          <a:p>
            <a:pPr marL="0" indent="0">
              <a:lnSpc>
                <a:spcPct val="120000"/>
              </a:lnSpc>
              <a:buNone/>
            </a:pPr>
            <a:r>
              <a:rPr lang="en-US" sz="1200" dirty="0"/>
              <a:t>The assessment of performance</a:t>
            </a:r>
          </a:p>
          <a:p>
            <a:pPr marL="0" indent="0">
              <a:lnSpc>
                <a:spcPct val="120000"/>
              </a:lnSpc>
              <a:buNone/>
            </a:pPr>
            <a:r>
              <a:rPr lang="en-US" sz="1200" dirty="0"/>
              <a:t>Instructions for students</a:t>
            </a:r>
          </a:p>
          <a:p>
            <a:pPr marL="0" indent="0">
              <a:lnSpc>
                <a:spcPct val="120000"/>
              </a:lnSpc>
              <a:buNone/>
            </a:pPr>
            <a:r>
              <a:rPr lang="en-US" sz="1200" dirty="0"/>
              <a:t>Instructions for conducting assessments</a:t>
            </a:r>
          </a:p>
          <a:p>
            <a:pPr marL="0" indent="0">
              <a:lnSpc>
                <a:spcPct val="120000"/>
              </a:lnSpc>
              <a:buNone/>
            </a:pPr>
            <a:r>
              <a:rPr lang="en-US" sz="1200" dirty="0"/>
              <a:t>Instructions for assessors</a:t>
            </a:r>
          </a:p>
          <a:p>
            <a:endParaRPr lang="en-AU" dirty="0"/>
          </a:p>
          <a:p>
            <a:r>
              <a:rPr lang="en-AU" b="1" dirty="0"/>
              <a:t>Next slide:  This will involve reviewing five key documents …</a:t>
            </a:r>
          </a:p>
        </p:txBody>
      </p:sp>
      <p:sp>
        <p:nvSpPr>
          <p:cNvPr id="4" name="Slide Number Placeholder 3">
            <a:extLst>
              <a:ext uri="{FF2B5EF4-FFF2-40B4-BE49-F238E27FC236}">
                <a16:creationId xmlns:a16="http://schemas.microsoft.com/office/drawing/2014/main" id="{3D699903-E828-C6C6-D876-20627C8F6A31}"/>
              </a:ext>
            </a:extLst>
          </p:cNvPr>
          <p:cNvSpPr>
            <a:spLocks noGrp="1"/>
          </p:cNvSpPr>
          <p:nvPr>
            <p:ph type="sldNum" sz="quarter" idx="10"/>
          </p:nvPr>
        </p:nvSpPr>
        <p:spPr/>
        <p:txBody>
          <a:bodyPr/>
          <a:lstStyle/>
          <a:p>
            <a:fld id="{ABAA381A-7D2B-4B90-8686-EAB0E2A69F73}" type="slidenum">
              <a:rPr lang="en-AU" smtClean="0"/>
              <a:t>6</a:t>
            </a:fld>
            <a:endParaRPr lang="en-AU"/>
          </a:p>
        </p:txBody>
      </p:sp>
      <p:sp>
        <p:nvSpPr>
          <p:cNvPr id="6" name="Header Placeholder 5">
            <a:extLst>
              <a:ext uri="{FF2B5EF4-FFF2-40B4-BE49-F238E27FC236}">
                <a16:creationId xmlns:a16="http://schemas.microsoft.com/office/drawing/2014/main" id="{29F3D482-0E61-E0C5-EDF2-AD8EA43D5B3B}"/>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952126A2-06F2-8B70-7E33-5205CE006571}"/>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C6BB0180-48D2-3E34-01CC-143DCEB0E18E}"/>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417360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797D2-29FA-91AA-59CA-A4060EC53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C1F50-57FB-2C59-1886-8F9CA71685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9FDFC9-2C0E-E318-375D-9642653B040B}"/>
              </a:ext>
            </a:extLst>
          </p:cNvPr>
          <p:cNvSpPr>
            <a:spLocks noGrp="1"/>
          </p:cNvSpPr>
          <p:nvPr>
            <p:ph type="body" idx="1"/>
          </p:nvPr>
        </p:nvSpPr>
        <p:spPr/>
        <p:txBody>
          <a:bodyPr/>
          <a:lstStyle/>
          <a:p>
            <a:r>
              <a:rPr lang="en-AU" dirty="0"/>
              <a:t>The assessment mapping will be at the core of the review process.  Once we have established that it faithfully reflects the requirements of the unit, we can then use it to interrogate knowledge assessment, performance assessment and assessor marking guides.</a:t>
            </a:r>
          </a:p>
          <a:p>
            <a:endParaRPr lang="en-AU" b="1" dirty="0"/>
          </a:p>
          <a:p>
            <a:r>
              <a:rPr lang="en-AU" b="1" dirty="0"/>
              <a:t>Next slide: What resources will we be using for this demonstration of a pre-use review.</a:t>
            </a:r>
            <a:endParaRPr lang="en-AU" dirty="0"/>
          </a:p>
        </p:txBody>
      </p:sp>
      <p:sp>
        <p:nvSpPr>
          <p:cNvPr id="4" name="Slide Number Placeholder 3">
            <a:extLst>
              <a:ext uri="{FF2B5EF4-FFF2-40B4-BE49-F238E27FC236}">
                <a16:creationId xmlns:a16="http://schemas.microsoft.com/office/drawing/2014/main" id="{38AD0121-FF08-2DBE-3F16-4059E9072538}"/>
              </a:ext>
            </a:extLst>
          </p:cNvPr>
          <p:cNvSpPr>
            <a:spLocks noGrp="1"/>
          </p:cNvSpPr>
          <p:nvPr>
            <p:ph type="sldNum" sz="quarter" idx="10"/>
          </p:nvPr>
        </p:nvSpPr>
        <p:spPr/>
        <p:txBody>
          <a:bodyPr/>
          <a:lstStyle/>
          <a:p>
            <a:fld id="{ABAA381A-7D2B-4B90-8686-EAB0E2A69F73}" type="slidenum">
              <a:rPr lang="en-AU" smtClean="0"/>
              <a:t>7</a:t>
            </a:fld>
            <a:endParaRPr lang="en-AU"/>
          </a:p>
        </p:txBody>
      </p:sp>
      <p:sp>
        <p:nvSpPr>
          <p:cNvPr id="6" name="Header Placeholder 5">
            <a:extLst>
              <a:ext uri="{FF2B5EF4-FFF2-40B4-BE49-F238E27FC236}">
                <a16:creationId xmlns:a16="http://schemas.microsoft.com/office/drawing/2014/main" id="{EBC90FD9-B6D2-FCF8-CCC8-B96A0CF8C00C}"/>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AB10FB46-78DB-C765-1BD8-A05D85FD428F}"/>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4373670F-9F38-0204-2BEA-9F9FED049CB1}"/>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890187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B7FB3-D87E-263D-C066-48D282F2A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173EF-6EED-BC9A-B7EF-88F005007E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607D53-0C81-0E50-D00B-25F5A490B6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dirty="0"/>
              <a:t>In this demonstration of the review of assessment tools prior to use, we will be using the following </a:t>
            </a:r>
            <a:r>
              <a:rPr lang="en-AU" sz="1200" b="1" dirty="0"/>
              <a:t>assessment resources for </a:t>
            </a:r>
            <a:r>
              <a:rPr lang="en-US" sz="1200" b="1" dirty="0"/>
              <a:t>CHCCCS040 Support independence and wellbeing </a:t>
            </a:r>
            <a:r>
              <a:rPr lang="en-AU" sz="1200" b="0" dirty="0"/>
              <a:t>generously and bravely volunteered by an RTO and </a:t>
            </a:r>
            <a:r>
              <a:rPr lang="en-AU" sz="1200" b="0" u="sng" dirty="0"/>
              <a:t>subsequently mutilated to illustrate problems with assessment</a:t>
            </a:r>
            <a:r>
              <a:rPr lang="en-AU" sz="1200"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dirty="0"/>
          </a:p>
          <a:p>
            <a:pPr marL="342900" indent="-342900">
              <a:lnSpc>
                <a:spcPct val="120000"/>
              </a:lnSpc>
              <a:buFont typeface="Arial" panose="020B0604020202020204" pitchFamily="34" charset="0"/>
              <a:buChar char="•"/>
            </a:pPr>
            <a:r>
              <a:rPr lang="en-US" sz="1200" dirty="0"/>
              <a:t>The unit of competency CHCCCS040 Support independence and wellbeing</a:t>
            </a:r>
          </a:p>
          <a:p>
            <a:pPr marL="342900" indent="-342900">
              <a:lnSpc>
                <a:spcPct val="120000"/>
              </a:lnSpc>
              <a:buFont typeface="Arial" panose="020B0604020202020204" pitchFamily="34" charset="0"/>
              <a:buChar char="•"/>
            </a:pPr>
            <a:r>
              <a:rPr lang="en-US" sz="1200" dirty="0"/>
              <a:t>A mapping of assessments and learning resources</a:t>
            </a:r>
          </a:p>
          <a:p>
            <a:pPr marL="342900" indent="-342900">
              <a:lnSpc>
                <a:spcPct val="120000"/>
              </a:lnSpc>
              <a:buFont typeface="Arial" panose="020B0604020202020204" pitchFamily="34" charset="0"/>
              <a:buChar char="•"/>
            </a:pPr>
            <a:r>
              <a:rPr lang="en-US" sz="1200" dirty="0"/>
              <a:t>Assessment 1:  Knowledge assessment</a:t>
            </a:r>
          </a:p>
          <a:p>
            <a:pPr marL="800100" lvl="1" indent="-342900">
              <a:lnSpc>
                <a:spcPct val="120000"/>
              </a:lnSpc>
              <a:buFont typeface="Arial" panose="020B0604020202020204" pitchFamily="34" charset="0"/>
              <a:buChar char="•"/>
            </a:pPr>
            <a:r>
              <a:rPr lang="en-US" sz="1200" dirty="0"/>
              <a:t>Student assessment tool</a:t>
            </a:r>
          </a:p>
          <a:p>
            <a:pPr marL="800100" lvl="1" indent="-342900">
              <a:lnSpc>
                <a:spcPct val="120000"/>
              </a:lnSpc>
              <a:buFont typeface="Arial" panose="020B0604020202020204" pitchFamily="34" charset="0"/>
              <a:buChar char="•"/>
            </a:pPr>
            <a:r>
              <a:rPr lang="en-US" sz="1200" dirty="0"/>
              <a:t>Assessor marking guide</a:t>
            </a:r>
          </a:p>
          <a:p>
            <a:pPr marL="342900" indent="-342900">
              <a:lnSpc>
                <a:spcPct val="120000"/>
              </a:lnSpc>
              <a:buFont typeface="Arial" panose="020B0604020202020204" pitchFamily="34" charset="0"/>
              <a:buChar char="•"/>
            </a:pPr>
            <a:r>
              <a:rPr lang="en-US" sz="1200" dirty="0"/>
              <a:t>Workplace Observation &amp; Assessment Task Book </a:t>
            </a:r>
          </a:p>
          <a:p>
            <a:pPr marL="800100" lvl="1" indent="-342900">
              <a:lnSpc>
                <a:spcPct val="120000"/>
              </a:lnSpc>
              <a:buFont typeface="Arial" panose="020B0604020202020204" pitchFamily="34" charset="0"/>
              <a:buChar char="•"/>
            </a:pPr>
            <a:r>
              <a:rPr lang="en-US" sz="1200" dirty="0"/>
              <a:t>TASK No. 20 Independence and wellbeing observation record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0" dirty="0"/>
              <a:t>Not seen is an Assessment Policy and Procedure document, a Training and Assessment Strategy, or a Delivery and Assessment Plan for the unit.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a:t>Next slide:  We will start with consistency with the training product.</a:t>
            </a:r>
            <a:r>
              <a:rPr lang="en-AU" sz="1200" dirty="0"/>
              <a:t> </a:t>
            </a:r>
          </a:p>
          <a:p>
            <a:endParaRPr lang="en-AU" dirty="0"/>
          </a:p>
        </p:txBody>
      </p:sp>
      <p:sp>
        <p:nvSpPr>
          <p:cNvPr id="4" name="Slide Number Placeholder 3">
            <a:extLst>
              <a:ext uri="{FF2B5EF4-FFF2-40B4-BE49-F238E27FC236}">
                <a16:creationId xmlns:a16="http://schemas.microsoft.com/office/drawing/2014/main" id="{41B2DBDE-AE7C-775E-41E3-660C6C0BAC16}"/>
              </a:ext>
            </a:extLst>
          </p:cNvPr>
          <p:cNvSpPr>
            <a:spLocks noGrp="1"/>
          </p:cNvSpPr>
          <p:nvPr>
            <p:ph type="sldNum" sz="quarter" idx="10"/>
          </p:nvPr>
        </p:nvSpPr>
        <p:spPr/>
        <p:txBody>
          <a:bodyPr/>
          <a:lstStyle/>
          <a:p>
            <a:fld id="{ABAA381A-7D2B-4B90-8686-EAB0E2A69F73}" type="slidenum">
              <a:rPr lang="en-AU" smtClean="0"/>
              <a:t>8</a:t>
            </a:fld>
            <a:endParaRPr lang="en-AU"/>
          </a:p>
        </p:txBody>
      </p:sp>
      <p:sp>
        <p:nvSpPr>
          <p:cNvPr id="6" name="Header Placeholder 5">
            <a:extLst>
              <a:ext uri="{FF2B5EF4-FFF2-40B4-BE49-F238E27FC236}">
                <a16:creationId xmlns:a16="http://schemas.microsoft.com/office/drawing/2014/main" id="{5980EA13-5D1B-0E60-727A-BDA6BF9E2D78}"/>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8F296A1C-745F-2BB1-DB27-30C445F5E0F9}"/>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95239C0B-54FC-EB88-8306-3CD7EF9ABEDA}"/>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4199586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7F528-4A2E-BB7C-EB8C-F436E9469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D880D-5C04-B38A-7719-B7696B2DA4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AC2892-0F1F-3009-C6C6-4312491F4D75}"/>
              </a:ext>
            </a:extLst>
          </p:cNvPr>
          <p:cNvSpPr>
            <a:spLocks noGrp="1"/>
          </p:cNvSpPr>
          <p:nvPr>
            <p:ph type="body" idx="1"/>
          </p:nvPr>
        </p:nvSpPr>
        <p:spPr/>
        <p:txBody>
          <a:bodyPr/>
          <a:lstStyle/>
          <a:p>
            <a:r>
              <a:rPr lang="en-AU" b="0" dirty="0"/>
              <a:t>Handout: CHCCCS040_Mapping_Edited</a:t>
            </a:r>
          </a:p>
          <a:p>
            <a:endParaRPr lang="en-AU" b="1" dirty="0"/>
          </a:p>
          <a:p>
            <a:r>
              <a:rPr lang="en-AU" b="1" dirty="0"/>
              <a:t>This is a specific requirement of Outcome </a:t>
            </a:r>
            <a:r>
              <a:rPr lang="en-AU" b="1"/>
              <a:t>Standard 1.4</a:t>
            </a:r>
            <a:endParaRPr lang="en-AU" b="1" dirty="0"/>
          </a:p>
          <a:p>
            <a:endParaRPr lang="en-AU" b="1" dirty="0"/>
          </a:p>
          <a:p>
            <a:r>
              <a:rPr lang="en-AU" b="1" dirty="0">
                <a:solidFill>
                  <a:srgbClr val="FF0000"/>
                </a:solidFill>
              </a:rPr>
              <a:t>Check the mapping document for</a:t>
            </a:r>
            <a:r>
              <a:rPr lang="en-AU" dirty="0"/>
              <a:t>:</a:t>
            </a:r>
          </a:p>
          <a:p>
            <a:pPr marL="0" indent="0">
              <a:buFont typeface="Wingdings" panose="05000000000000000000" pitchFamily="2" charset="2"/>
              <a:buNone/>
            </a:pPr>
            <a:endParaRPr lang="en-AU" b="0" dirty="0"/>
          </a:p>
          <a:p>
            <a:pPr marL="0" indent="0">
              <a:buFont typeface="Wingdings" panose="05000000000000000000" pitchFamily="2" charset="2"/>
              <a:buNone/>
            </a:pPr>
            <a:r>
              <a:rPr lang="en-AU" b="1" dirty="0"/>
              <a:t>Correct unit code and title    </a:t>
            </a:r>
            <a:r>
              <a:rPr lang="en-AU" b="0" dirty="0"/>
              <a:t>[Note errors in codes and titles on page 5 of the Workplace Observation &amp; Assessment Task Book]</a:t>
            </a:r>
          </a:p>
          <a:p>
            <a:pPr marL="171450" indent="-171450">
              <a:buFont typeface="Arial" panose="020B0604020202020204" pitchFamily="34" charset="0"/>
              <a:buChar char="•"/>
            </a:pPr>
            <a:endParaRPr lang="en-AU" b="1" dirty="0"/>
          </a:p>
          <a:p>
            <a:pPr marL="0" indent="0">
              <a:buFont typeface="Calibri" panose="020F0502020204030204" pitchFamily="34" charset="0"/>
              <a:buNone/>
            </a:pPr>
            <a:r>
              <a:rPr lang="en-AU" b="1" dirty="0"/>
              <a:t>Consistency with the TAS or QDAS </a:t>
            </a:r>
            <a:r>
              <a:rPr lang="en-AU" dirty="0"/>
              <a:t>– the suite of assessment tools reflects those listed in the TAS, QDAS and DAP</a:t>
            </a:r>
          </a:p>
          <a:p>
            <a:pPr marL="171450" indent="-171450">
              <a:buFont typeface="Arial" panose="020B0604020202020204" pitchFamily="34" charset="0"/>
              <a:buChar char="•"/>
            </a:pPr>
            <a:endParaRPr lang="en-AU" dirty="0"/>
          </a:p>
          <a:p>
            <a:pPr marL="0" indent="0">
              <a:buFont typeface="Calibri" panose="020F0502020204030204" pitchFamily="34" charset="0"/>
              <a:buNone/>
            </a:pPr>
            <a:r>
              <a:rPr lang="en-AU" b="1" dirty="0"/>
              <a:t>Delineation between formative and summative assessment tools </a:t>
            </a:r>
            <a:r>
              <a:rPr lang="en-AU" dirty="0"/>
              <a:t>– the assessment mapping should only show those evidence sources used to support the judgement of competency.  It should not include assessments to provide feedback to the trainer and students on progress, such as quizzes at the end of chapters.  These are a training resource rather than an assessment resource.  If training resources are mapped, these quizzes could be listed under that heading.</a:t>
            </a:r>
          </a:p>
          <a:p>
            <a:pPr marL="171450" indent="-171450">
              <a:buFont typeface="Arial" panose="020B0604020202020204" pitchFamily="34" charset="0"/>
              <a:buChar char="•"/>
            </a:pPr>
            <a:endParaRPr lang="en-AU" dirty="0"/>
          </a:p>
          <a:p>
            <a:pPr marL="0" indent="0">
              <a:buFont typeface="Wingdings" panose="05000000000000000000" pitchFamily="2" charset="2"/>
              <a:buNone/>
            </a:pPr>
            <a:r>
              <a:rPr lang="en-AU" b="1" dirty="0"/>
              <a:t>Listing of all unit requirements </a:t>
            </a:r>
            <a:r>
              <a:rPr lang="en-AU" dirty="0"/>
              <a:t>(Application, Prerequisites, all Elements and their PC, all Foundation Skills, all Range of Conditions, all Performance Evidence , all Knowledge Evidence, all Assessment Conditions)</a:t>
            </a:r>
          </a:p>
          <a:p>
            <a:pPr marL="457200" lvl="1" indent="0">
              <a:buFont typeface="Wingdings" panose="05000000000000000000" pitchFamily="2" charset="2"/>
              <a:buNone/>
            </a:pPr>
            <a:endParaRPr lang="en-AU" dirty="0"/>
          </a:p>
          <a:p>
            <a:pPr marL="0" lvl="0" indent="0">
              <a:buFont typeface="Wingdings" panose="05000000000000000000" pitchFamily="2" charset="2"/>
              <a:buNone/>
            </a:pPr>
            <a:r>
              <a:rPr lang="en-AU" b="1" dirty="0">
                <a:solidFill>
                  <a:srgbClr val="C00000"/>
                </a:solidFill>
              </a:rPr>
              <a:t>In the CHCCCS040 mapping:</a:t>
            </a:r>
          </a:p>
          <a:p>
            <a:pPr marL="0" lvl="0" indent="0">
              <a:buFont typeface="Wingdings" panose="05000000000000000000" pitchFamily="2" charset="2"/>
              <a:buNone/>
            </a:pPr>
            <a:endParaRPr lang="en-AU" b="1" dirty="0">
              <a:solidFill>
                <a:srgbClr val="C00000"/>
              </a:solidFill>
            </a:endParaRPr>
          </a:p>
          <a:p>
            <a:pPr marL="171450" lvl="0" indent="-171450">
              <a:buFont typeface="Wingdings" panose="05000000000000000000" pitchFamily="2" charset="2"/>
              <a:buChar char="ü"/>
            </a:pPr>
            <a:r>
              <a:rPr lang="en-AU" dirty="0"/>
              <a:t>The unit code and title are correct</a:t>
            </a:r>
          </a:p>
          <a:p>
            <a:pPr marL="171450" lvl="0" indent="-171450">
              <a:buFont typeface="Arial" panose="020B0604020202020204" pitchFamily="34" charset="0"/>
              <a:buChar char="•"/>
            </a:pPr>
            <a:r>
              <a:rPr lang="en-AU" dirty="0"/>
              <a:t>TAS, QDAS and DAP have not been reviewed …</a:t>
            </a:r>
          </a:p>
          <a:p>
            <a:pPr marL="171450" lvl="0" indent="-171450">
              <a:buFont typeface="Wingdings" panose="05000000000000000000" pitchFamily="2" charset="2"/>
              <a:buChar char="ü"/>
            </a:pPr>
            <a:r>
              <a:rPr lang="en-AU" dirty="0"/>
              <a:t>All assessments are summative</a:t>
            </a:r>
          </a:p>
          <a:p>
            <a:pPr marL="171450" lvl="0" indent="-171450">
              <a:buFont typeface="Arial" panose="020B0604020202020204" pitchFamily="34" charset="0"/>
              <a:buChar char="•"/>
            </a:pPr>
            <a:r>
              <a:rPr lang="en-AU" dirty="0"/>
              <a:t>There are no prerequisite units prescribed for this unit</a:t>
            </a:r>
          </a:p>
          <a:p>
            <a:pPr marL="171450" lvl="0" indent="-171450">
              <a:buFont typeface="Wingdings" panose="05000000000000000000" pitchFamily="2" charset="2"/>
              <a:buChar char="û"/>
            </a:pPr>
            <a:r>
              <a:rPr lang="en-AU" b="1" dirty="0">
                <a:solidFill>
                  <a:srgbClr val="FF0000"/>
                </a:solidFill>
              </a:rPr>
              <a:t>PC 1.5 is missing, so Element 1 is not assessed.  </a:t>
            </a:r>
            <a:r>
              <a:rPr lang="en-AU" b="0" dirty="0">
                <a:solidFill>
                  <a:srgbClr val="FF0000"/>
                </a:solidFill>
              </a:rPr>
              <a:t>It was on the next page … was it missed in the cut and paste?</a:t>
            </a:r>
            <a:endParaRPr lang="en-AU" dirty="0">
              <a:solidFill>
                <a:srgbClr val="FF0000"/>
              </a:solidFill>
            </a:endParaRPr>
          </a:p>
          <a:p>
            <a:pPr marL="171450" lvl="0" indent="-171450">
              <a:buFont typeface="Arial" panose="020B0604020202020204" pitchFamily="34" charset="0"/>
              <a:buChar char="•"/>
            </a:pPr>
            <a:r>
              <a:rPr lang="en-AU" dirty="0"/>
              <a:t>Foundation Skills are explicit in the performance criteria</a:t>
            </a:r>
          </a:p>
          <a:p>
            <a:pPr marL="171450" lvl="0" indent="-171450">
              <a:buFont typeface="Arial" panose="020B0604020202020204" pitchFamily="34" charset="0"/>
              <a:buChar char="•"/>
            </a:pPr>
            <a:r>
              <a:rPr lang="en-AU" dirty="0"/>
              <a:t>There is no range of conditions for this unit</a:t>
            </a:r>
          </a:p>
          <a:p>
            <a:pPr marL="171450" lvl="0" indent="-171450">
              <a:buFont typeface="Wingdings" panose="05000000000000000000" pitchFamily="2" charset="2"/>
              <a:buChar char="ü"/>
            </a:pPr>
            <a:r>
              <a:rPr lang="en-AU" dirty="0"/>
              <a:t>Performance Evidence is listed in full</a:t>
            </a:r>
          </a:p>
          <a:p>
            <a:pPr marL="171450" lvl="0" indent="-171450">
              <a:buFont typeface="Wingdings" panose="05000000000000000000" pitchFamily="2" charset="2"/>
              <a:buChar char="ü"/>
            </a:pPr>
            <a:r>
              <a:rPr lang="en-AU" dirty="0"/>
              <a:t>Knowledge Evidence is listed in full and each sub-item is mapped separately</a:t>
            </a:r>
          </a:p>
          <a:p>
            <a:pPr marL="171450" lvl="0" indent="-171450">
              <a:buFont typeface="Wingdings" panose="05000000000000000000" pitchFamily="2" charset="2"/>
              <a:buChar char="ü"/>
            </a:pPr>
            <a:r>
              <a:rPr lang="en-AU" dirty="0"/>
              <a:t>The Assessment Conditions are listed in full, and reference is made to documentation reporting the credentials of </a:t>
            </a:r>
            <a:r>
              <a:rPr lang="en-AU" b="1" dirty="0"/>
              <a:t>assessors</a:t>
            </a:r>
            <a:r>
              <a:rPr lang="en-AU" dirty="0"/>
              <a:t>.</a:t>
            </a:r>
          </a:p>
          <a:p>
            <a:pPr marL="171450" lvl="0" indent="-171450">
              <a:buFont typeface="Arial" panose="020B0604020202020204" pitchFamily="34" charset="0"/>
              <a:buChar char="•"/>
            </a:pPr>
            <a:endParaRPr lang="en-AU" dirty="0"/>
          </a:p>
          <a:p>
            <a:pPr marL="0" indent="0">
              <a:buFont typeface="Arial" panose="020B0604020202020204" pitchFamily="34" charset="0"/>
              <a:buNone/>
            </a:pPr>
            <a:r>
              <a:rPr lang="en-AU" b="1" dirty="0"/>
              <a:t>Application </a:t>
            </a:r>
            <a:r>
              <a:rPr lang="en-AU" b="0" dirty="0"/>
              <a:t>tells us that the unit will enable a person providing individualised services to do so in a way that supports independence as well as physical and emotional wellbeing.  The unit is not about the services being delivered … this is addressed in CHCCCS031, but </a:t>
            </a:r>
            <a:r>
              <a:rPr lang="en-AU" b="0" u="sng" dirty="0"/>
              <a:t>about the way they are delivered</a:t>
            </a:r>
            <a:r>
              <a:rPr lang="en-AU" b="0" dirty="0"/>
              <a:t>.  </a:t>
            </a:r>
            <a:r>
              <a:rPr lang="en-AU" b="1" dirty="0"/>
              <a:t>We will need to check that the assessments are not distracted by the service and focus on the way the service is delivered.</a:t>
            </a:r>
            <a:r>
              <a:rPr lang="en-AU" b="0" dirty="0"/>
              <a:t>  The unit applies to those delivering an established individualised plan.  </a:t>
            </a:r>
            <a:r>
              <a:rPr lang="en-AU" b="1" dirty="0"/>
              <a:t>Compliance with the plan is not being assessed, the way the delivery of the plan promotes independence and wellbeing is the focus. </a:t>
            </a:r>
          </a:p>
          <a:p>
            <a:pPr marL="0" indent="0">
              <a:buFont typeface="Arial" panose="020B0604020202020204" pitchFamily="34" charset="0"/>
              <a:buNone/>
            </a:pPr>
            <a:endParaRPr lang="en-AU" b="1" dirty="0"/>
          </a:p>
          <a:p>
            <a:pPr marL="0" indent="0">
              <a:buFont typeface="Arial" panose="020B0604020202020204" pitchFamily="34" charset="0"/>
              <a:buNone/>
            </a:pPr>
            <a:r>
              <a:rPr lang="en-AU" b="1" dirty="0"/>
              <a:t>Next slide:  What the mapping tells us about the assessment of knowledge</a:t>
            </a:r>
          </a:p>
        </p:txBody>
      </p:sp>
      <p:sp>
        <p:nvSpPr>
          <p:cNvPr id="4" name="Slide Number Placeholder 3">
            <a:extLst>
              <a:ext uri="{FF2B5EF4-FFF2-40B4-BE49-F238E27FC236}">
                <a16:creationId xmlns:a16="http://schemas.microsoft.com/office/drawing/2014/main" id="{90A8E33B-1C3C-7008-CE6A-057A19F36FCB}"/>
              </a:ext>
            </a:extLst>
          </p:cNvPr>
          <p:cNvSpPr>
            <a:spLocks noGrp="1"/>
          </p:cNvSpPr>
          <p:nvPr>
            <p:ph type="sldNum" sz="quarter" idx="10"/>
          </p:nvPr>
        </p:nvSpPr>
        <p:spPr/>
        <p:txBody>
          <a:bodyPr/>
          <a:lstStyle/>
          <a:p>
            <a:fld id="{ABAA381A-7D2B-4B90-8686-EAB0E2A69F73}" type="slidenum">
              <a:rPr lang="en-AU" smtClean="0"/>
              <a:t>9</a:t>
            </a:fld>
            <a:endParaRPr lang="en-AU"/>
          </a:p>
        </p:txBody>
      </p:sp>
      <p:sp>
        <p:nvSpPr>
          <p:cNvPr id="6" name="Header Placeholder 5">
            <a:extLst>
              <a:ext uri="{FF2B5EF4-FFF2-40B4-BE49-F238E27FC236}">
                <a16:creationId xmlns:a16="http://schemas.microsoft.com/office/drawing/2014/main" id="{6018204B-6FAD-568E-F296-DADF2948C693}"/>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324F2C68-74B3-61CA-A583-296FEAF8E2B3}"/>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3EA4C8DC-2B7C-F99F-6D25-38B6E77840AD}"/>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708442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59615-2368-46D6-C704-A7222EEC0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BAE88-4BC2-211E-7606-2DA16A39B7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547643-5C43-D310-474E-D988E8701D7F}"/>
              </a:ext>
            </a:extLst>
          </p:cNvPr>
          <p:cNvSpPr>
            <a:spLocks noGrp="1"/>
          </p:cNvSpPr>
          <p:nvPr>
            <p:ph type="body" idx="1"/>
          </p:nvPr>
        </p:nvSpPr>
        <p:spPr/>
        <p:txBody>
          <a:bodyPr/>
          <a:lstStyle/>
          <a:p>
            <a:endParaRPr lang="en-AU" dirty="0"/>
          </a:p>
          <a:p>
            <a:endParaRPr lang="en-AU" dirty="0"/>
          </a:p>
          <a:p>
            <a:r>
              <a:rPr lang="en-AU" b="1" dirty="0">
                <a:solidFill>
                  <a:srgbClr val="FF0000"/>
                </a:solidFill>
              </a:rPr>
              <a:t>Check the CHCCCS040 mapping document to confirm </a:t>
            </a:r>
            <a:r>
              <a:rPr lang="en-AU" b="1" u="sng" dirty="0">
                <a:solidFill>
                  <a:srgbClr val="FF0000"/>
                </a:solidFill>
              </a:rPr>
              <a:t>structural requirements</a:t>
            </a:r>
            <a:r>
              <a:rPr lang="en-AU" b="1" dirty="0">
                <a:solidFill>
                  <a:srgbClr val="FF0000"/>
                </a:solidFill>
              </a:rPr>
              <a:t>:</a:t>
            </a:r>
            <a:endParaRPr lang="en-AU" dirty="0">
              <a:solidFill>
                <a:srgbClr val="FF0000"/>
              </a:solidFill>
            </a:endParaRPr>
          </a:p>
          <a:p>
            <a:pPr marL="0" indent="0">
              <a:buFont typeface="Arial" panose="020B0604020202020204" pitchFamily="34" charset="0"/>
              <a:buNone/>
            </a:pPr>
            <a:endParaRPr lang="en-AU" dirty="0">
              <a:solidFill>
                <a:srgbClr val="FF0000"/>
              </a:solidFill>
            </a:endParaRPr>
          </a:p>
          <a:p>
            <a:pPr marL="171450" indent="-171450">
              <a:buFont typeface="Wingdings" panose="05000000000000000000" pitchFamily="2" charset="2"/>
              <a:buChar char="û"/>
            </a:pPr>
            <a:r>
              <a:rPr lang="en-AU" b="0" dirty="0"/>
              <a:t>All Knowledge Evidence requirements are addressed by one or more questions.  </a:t>
            </a:r>
            <a:r>
              <a:rPr lang="en-AU" b="1" dirty="0">
                <a:solidFill>
                  <a:srgbClr val="FF0000"/>
                </a:solidFill>
              </a:rPr>
              <a:t>No evidence source has been mapped for Knowledge Evidence item 8 f.  This could be a typographical error or a failure to assess</a:t>
            </a:r>
            <a:r>
              <a:rPr lang="en-AU" dirty="0">
                <a:solidFill>
                  <a:srgbClr val="FF0000"/>
                </a:solidFill>
              </a:rPr>
              <a:t>.  The use of observation 14 does not address the documentation requirements for restrictive practice.</a:t>
            </a:r>
          </a:p>
          <a:p>
            <a:pPr marL="0" indent="0">
              <a:buFont typeface="Wingdings" panose="05000000000000000000" pitchFamily="2" charset="2"/>
              <a:buNone/>
            </a:pPr>
            <a:endParaRPr lang="en-AU" dirty="0"/>
          </a:p>
          <a:p>
            <a:pPr marL="171450" indent="-171450">
              <a:buFont typeface="Calibri" panose="020F0502020204030204" pitchFamily="34" charset="0"/>
              <a:buChar char="?"/>
            </a:pPr>
            <a:r>
              <a:rPr lang="en-AU" dirty="0"/>
              <a:t>Many Knowledge Evidence items are </a:t>
            </a:r>
            <a:r>
              <a:rPr lang="en-AU" b="1" dirty="0"/>
              <a:t>mapped to multiple evidence sources</a:t>
            </a:r>
            <a:r>
              <a:rPr lang="en-AU" dirty="0"/>
              <a:t>.  This is not an issue, but it introduces a complication … do </a:t>
            </a:r>
            <a:r>
              <a:rPr lang="en-AU" b="1" dirty="0"/>
              <a:t>all</a:t>
            </a:r>
            <a:r>
              <a:rPr lang="en-AU" b="0" dirty="0"/>
              <a:t> have to be demonstrated … are these all needed to address different aspects of the knowledge item …  is this over-assessment … ?  Is this explained in the </a:t>
            </a:r>
            <a:r>
              <a:rPr lang="en-AU" b="0" u="sng" dirty="0"/>
              <a:t>marking guide</a:t>
            </a:r>
            <a:r>
              <a:rPr lang="en-AU" b="0" dirty="0"/>
              <a:t>?  Could be a reliability non-compliance.</a:t>
            </a:r>
            <a:endParaRPr lang="en-AU" dirty="0"/>
          </a:p>
          <a:p>
            <a:pPr marL="171450" indent="-171450">
              <a:buFont typeface="Arial" panose="020B0604020202020204" pitchFamily="34" charset="0"/>
              <a:buChar char="•"/>
            </a:pPr>
            <a:endParaRPr lang="en-AU"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Knowledge Evidence requirements are not assessed through observation. </a:t>
            </a:r>
            <a:r>
              <a:rPr lang="en-AU" b="1" dirty="0" err="1">
                <a:solidFill>
                  <a:srgbClr val="FF0000"/>
                </a:solidFill>
              </a:rPr>
              <a:t>Obs</a:t>
            </a:r>
            <a:r>
              <a:rPr lang="en-AU" b="1" dirty="0">
                <a:solidFill>
                  <a:srgbClr val="FF0000"/>
                </a:solidFill>
              </a:rPr>
              <a:t> 11, 12 &amp; 14 have been mapped to KE 4, KE 9 &amp; KE 10 items.  These are not indicators of </a:t>
            </a:r>
            <a:r>
              <a:rPr lang="en-AU" b="1" u="sng" dirty="0">
                <a:solidFill>
                  <a:srgbClr val="FF0000"/>
                </a:solidFill>
              </a:rPr>
              <a:t>knowledge</a:t>
            </a:r>
            <a:r>
              <a:rPr lang="en-AU" b="1" dirty="0">
                <a:solidFill>
                  <a:srgbClr val="FF0000"/>
                </a:solidFill>
              </a:rPr>
              <a:t>.</a:t>
            </a:r>
            <a:r>
              <a:rPr lang="en-AU" b="0" dirty="0">
                <a:solidFill>
                  <a:srgbClr val="FF0000"/>
                </a:solidFill>
              </a:rPr>
              <a:t>  Observations are restricted to time and place, but knowledge questions can transcend time and place … </a:t>
            </a:r>
            <a:r>
              <a:rPr lang="en-AU" b="0" u="sng" dirty="0">
                <a:solidFill>
                  <a:srgbClr val="FF0000"/>
                </a:solidFill>
              </a:rPr>
              <a:t>they can reflect the wide range of contexts and conditions</a:t>
            </a:r>
            <a:r>
              <a:rPr lang="en-AU" b="0" dirty="0">
                <a:solidFill>
                  <a:srgbClr val="FF0000"/>
                </a:solidFill>
              </a:rPr>
              <a:t>. </a:t>
            </a:r>
            <a:endParaRPr lang="en-AU" b="1" dirty="0">
              <a:solidFill>
                <a:srgbClr val="FF0000"/>
              </a:solidFill>
              <a:sym typeface="Wingdings" panose="05000000000000000000" pitchFamily="2" charset="2"/>
            </a:endParaRPr>
          </a:p>
          <a:p>
            <a:pPr marL="171450" indent="-171450">
              <a:buFont typeface="Wingdings" panose="05000000000000000000" pitchFamily="2" charset="2"/>
              <a:buChar char="û"/>
            </a:pPr>
            <a:endParaRPr lang="en-AU" b="1" dirty="0">
              <a:sym typeface="Wingdings" panose="05000000000000000000" pitchFamily="2" charset="2"/>
            </a:endParaRPr>
          </a:p>
          <a:p>
            <a:pPr marL="171450" indent="-171450">
              <a:buFont typeface="Wingdings" panose="05000000000000000000" pitchFamily="2" charset="2"/>
              <a:buChar char="û"/>
            </a:pPr>
            <a:r>
              <a:rPr lang="en-AU" b="0" dirty="0"/>
              <a:t>Every knowledge question is mapped to a Knowledge Evidence requirement (check all question numbers appear in the mapping, </a:t>
            </a:r>
            <a:r>
              <a:rPr lang="en-AU" b="1" dirty="0">
                <a:solidFill>
                  <a:srgbClr val="FF0000"/>
                </a:solidFill>
              </a:rPr>
              <a:t>Q25 is not mapped,  Should be mapped to KE 8a</a:t>
            </a:r>
            <a:r>
              <a:rPr lang="en-AU" b="0" dirty="0">
                <a:solidFill>
                  <a:srgbClr val="FF0000"/>
                </a:solidFill>
              </a:rPr>
              <a:t> … not a non-compliance as Q25 </a:t>
            </a:r>
            <a:r>
              <a:rPr lang="en-AU" b="0" u="sng" dirty="0">
                <a:solidFill>
                  <a:srgbClr val="FF0000"/>
                </a:solidFill>
              </a:rPr>
              <a:t>does map</a:t>
            </a:r>
            <a:r>
              <a:rPr lang="en-AU" b="0" u="none" dirty="0">
                <a:solidFill>
                  <a:srgbClr val="FF0000"/>
                </a:solidFill>
              </a:rPr>
              <a:t> </a:t>
            </a:r>
            <a:r>
              <a:rPr lang="en-AU" b="0" dirty="0">
                <a:solidFill>
                  <a:srgbClr val="FF0000"/>
                </a:solidFill>
              </a:rPr>
              <a:t>to a KE item.  However, there may be other questions that do not match the content of the KE items, and these would be non-compliant (next slide)</a:t>
            </a:r>
            <a:endParaRPr lang="en-AU" b="0" dirty="0"/>
          </a:p>
          <a:p>
            <a:pPr marL="0" indent="0">
              <a:buFont typeface="Arial" panose="020B0604020202020204" pitchFamily="34" charset="0"/>
              <a:buNone/>
            </a:pPr>
            <a:endParaRPr lang="en-AU" b="0" dirty="0"/>
          </a:p>
          <a:p>
            <a:pPr marL="0" indent="0">
              <a:buFont typeface="Arial" panose="020B0604020202020204" pitchFamily="34" charset="0"/>
              <a:buNone/>
            </a:pPr>
            <a:r>
              <a:rPr lang="en-AU" b="1" dirty="0"/>
              <a:t>Next slide:  More knowledge assessment checks …</a:t>
            </a:r>
          </a:p>
          <a:p>
            <a:pPr marL="0" indent="0">
              <a:buFont typeface="Arial" panose="020B0604020202020204" pitchFamily="34" charset="0"/>
              <a:buNone/>
            </a:pPr>
            <a:endParaRPr lang="en-AU" b="1" dirty="0"/>
          </a:p>
        </p:txBody>
      </p:sp>
      <p:sp>
        <p:nvSpPr>
          <p:cNvPr id="4" name="Slide Number Placeholder 3">
            <a:extLst>
              <a:ext uri="{FF2B5EF4-FFF2-40B4-BE49-F238E27FC236}">
                <a16:creationId xmlns:a16="http://schemas.microsoft.com/office/drawing/2014/main" id="{89F24340-3F80-FEBF-B7CB-C13777B18936}"/>
              </a:ext>
            </a:extLst>
          </p:cNvPr>
          <p:cNvSpPr>
            <a:spLocks noGrp="1"/>
          </p:cNvSpPr>
          <p:nvPr>
            <p:ph type="sldNum" sz="quarter" idx="10"/>
          </p:nvPr>
        </p:nvSpPr>
        <p:spPr/>
        <p:txBody>
          <a:bodyPr/>
          <a:lstStyle/>
          <a:p>
            <a:fld id="{ABAA381A-7D2B-4B90-8686-EAB0E2A69F73}" type="slidenum">
              <a:rPr lang="en-AU" smtClean="0"/>
              <a:t>10</a:t>
            </a:fld>
            <a:endParaRPr lang="en-AU"/>
          </a:p>
        </p:txBody>
      </p:sp>
      <p:sp>
        <p:nvSpPr>
          <p:cNvPr id="6" name="Header Placeholder 5">
            <a:extLst>
              <a:ext uri="{FF2B5EF4-FFF2-40B4-BE49-F238E27FC236}">
                <a16:creationId xmlns:a16="http://schemas.microsoft.com/office/drawing/2014/main" id="{C99FF163-9CBF-541B-EA65-1E16753CF613}"/>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84A45CD0-77A3-C230-0982-D6ACF02A47B8}"/>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8E3D558C-42E9-88FF-D986-8F4EE77DFA2F}"/>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920559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40C29-A836-4788-25FA-D0C95B219B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819C4-06F4-790C-2D68-8676C284CF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994B1D-F862-FD8A-B090-66C6B141C071}"/>
              </a:ext>
            </a:extLst>
          </p:cNvPr>
          <p:cNvSpPr>
            <a:spLocks noGrp="1"/>
          </p:cNvSpPr>
          <p:nvPr>
            <p:ph type="body" idx="1"/>
          </p:nvPr>
        </p:nvSpPr>
        <p:spPr/>
        <p:txBody>
          <a:bodyPr/>
          <a:lstStyle/>
          <a:p>
            <a:pPr marL="0" indent="0">
              <a:spcBef>
                <a:spcPts val="1800"/>
              </a:spcBef>
              <a:buNone/>
            </a:pPr>
            <a:r>
              <a:rPr lang="en-AU" sz="1200" b="1" dirty="0">
                <a:solidFill>
                  <a:srgbClr val="FF0000"/>
                </a:solidFill>
              </a:rPr>
              <a:t>Look at the </a:t>
            </a:r>
            <a:r>
              <a:rPr lang="en-AU" b="1" dirty="0">
                <a:solidFill>
                  <a:srgbClr val="FF0000"/>
                </a:solidFill>
              </a:rPr>
              <a:t>CHCCCS040 </a:t>
            </a:r>
            <a:r>
              <a:rPr lang="en-AU" sz="1200" b="1" dirty="0">
                <a:solidFill>
                  <a:srgbClr val="FF0000"/>
                </a:solidFill>
              </a:rPr>
              <a:t>knowledge assessment tools to confirm </a:t>
            </a:r>
            <a:r>
              <a:rPr lang="en-AU" sz="1200" b="1" u="sng" dirty="0">
                <a:solidFill>
                  <a:srgbClr val="FF0000"/>
                </a:solidFill>
              </a:rPr>
              <a:t>mode and content requirements</a:t>
            </a:r>
            <a:r>
              <a:rPr lang="en-AU" sz="1200" b="1" u="sng" dirty="0"/>
              <a:t>.</a:t>
            </a:r>
          </a:p>
          <a:p>
            <a:pPr marL="0" indent="0">
              <a:spcBef>
                <a:spcPts val="1800"/>
              </a:spcBef>
              <a:buNone/>
            </a:pPr>
            <a:endParaRPr lang="en-AU" sz="1200" b="1" u="none" dirty="0"/>
          </a:p>
          <a:p>
            <a:pPr marL="0" indent="0">
              <a:spcBef>
                <a:spcPts val="0"/>
              </a:spcBef>
              <a:buNone/>
            </a:pPr>
            <a:r>
              <a:rPr lang="en-AU" sz="1200" b="1" u="none" dirty="0"/>
              <a:t>This requires the reviewer to have current industry skills and knowledge.   </a:t>
            </a:r>
            <a:r>
              <a:rPr lang="en-AU" sz="1200" b="1" u="sng" dirty="0"/>
              <a:t>ASK QUESTIONS OF THESE EXPERTS</a:t>
            </a:r>
          </a:p>
          <a:p>
            <a:pPr marL="0" indent="0">
              <a:spcBef>
                <a:spcPts val="0"/>
              </a:spcBef>
              <a:buNone/>
            </a:pPr>
            <a:endParaRPr lang="en-AU" sz="1200" b="1" u="sng" dirty="0"/>
          </a:p>
          <a:p>
            <a:pPr marL="171450" indent="-171450">
              <a:lnSpc>
                <a:spcPct val="100000"/>
              </a:lnSpc>
              <a:spcBef>
                <a:spcPts val="600"/>
              </a:spcBef>
              <a:buFont typeface="Wingdings" panose="05000000000000000000" pitchFamily="2" charset="2"/>
              <a:buChar char="û"/>
            </a:pPr>
            <a:r>
              <a:rPr lang="en-AU" sz="1200" dirty="0"/>
              <a:t>The assessment strategy reflects the </a:t>
            </a:r>
            <a:r>
              <a:rPr lang="en-AU" sz="1200" u="sng" dirty="0"/>
              <a:t>industry use </a:t>
            </a:r>
            <a:r>
              <a:rPr lang="en-AU" sz="1200" dirty="0"/>
              <a:t>of knowledge (open or closed book, multiple-choice or short answer)  The assessment is </a:t>
            </a:r>
            <a:r>
              <a:rPr lang="en-AU" sz="1200" u="sng" dirty="0"/>
              <a:t>open book</a:t>
            </a:r>
            <a:r>
              <a:rPr lang="en-AU" sz="1200" dirty="0"/>
              <a:t>.  At AQF level III* the student is expected to be able to use knowledge autonomously to complete the tasks set in the elements and performance criteria.  </a:t>
            </a:r>
            <a:r>
              <a:rPr lang="en-AU" sz="1200" b="1" dirty="0">
                <a:solidFill>
                  <a:srgbClr val="FF0000"/>
                </a:solidFill>
              </a:rPr>
              <a:t>This would appear to exclude open-book assessment.</a:t>
            </a:r>
            <a:endParaRPr lang="en-AU" sz="1200" dirty="0">
              <a:solidFill>
                <a:srgbClr val="FF0000"/>
              </a:solidFill>
            </a:endParaRPr>
          </a:p>
          <a:p>
            <a:pPr marL="171450" indent="-171450">
              <a:lnSpc>
                <a:spcPct val="100000"/>
              </a:lnSpc>
              <a:spcBef>
                <a:spcPts val="600"/>
              </a:spcBef>
              <a:buFont typeface="Wingdings" panose="05000000000000000000" pitchFamily="2" charset="2"/>
              <a:buChar char="û"/>
            </a:pPr>
            <a:r>
              <a:rPr lang="en-AU" sz="1200" dirty="0"/>
              <a:t>The knowledge questions truly relate to the Knowledge Evidence items and address all aspects of that knowledge.  </a:t>
            </a:r>
            <a:r>
              <a:rPr lang="en-AU" sz="1200" b="1" dirty="0">
                <a:solidFill>
                  <a:srgbClr val="FF0000"/>
                </a:solidFill>
              </a:rPr>
              <a:t>Q1 – 11 relate to a scenario or case study that asks the student to describe what </a:t>
            </a:r>
            <a:r>
              <a:rPr lang="en-AU" sz="1200" b="1" u="sng" dirty="0">
                <a:solidFill>
                  <a:srgbClr val="FF0000"/>
                </a:solidFill>
              </a:rPr>
              <a:t>action</a:t>
            </a:r>
            <a:r>
              <a:rPr lang="en-AU" sz="1200" b="1" dirty="0">
                <a:solidFill>
                  <a:srgbClr val="FF0000"/>
                </a:solidFill>
              </a:rPr>
              <a:t> they would take … these are assessing skills (elements and performance criteria) rather than knowledge*.  When we remove Q1 – 11 none of the items in KE4, KE5, KE10 or KE18 are assessed.  Also Q2 relates to the Charter of Human Rights which is not knowledge required by the unit of competency and there are no questions relating to </a:t>
            </a:r>
            <a:r>
              <a:rPr lang="en-AU" sz="1200" b="1" u="sng" dirty="0">
                <a:solidFill>
                  <a:srgbClr val="FF0000"/>
                </a:solidFill>
              </a:rPr>
              <a:t>support resources and networks </a:t>
            </a:r>
            <a:r>
              <a:rPr lang="en-AU" sz="1200" b="1" dirty="0">
                <a:solidFill>
                  <a:srgbClr val="FF0000"/>
                </a:solidFill>
              </a:rPr>
              <a:t>(KE 17).  Further, Q22 does not ask about human development </a:t>
            </a:r>
            <a:r>
              <a:rPr lang="en-AU" sz="1200" b="1" u="sng" dirty="0">
                <a:solidFill>
                  <a:srgbClr val="FF0000"/>
                </a:solidFill>
              </a:rPr>
              <a:t>across the lifespan</a:t>
            </a:r>
            <a:r>
              <a:rPr lang="en-AU" sz="1200" b="1" u="none" dirty="0">
                <a:solidFill>
                  <a:srgbClr val="FF0000"/>
                </a:solidFill>
              </a:rPr>
              <a:t> and t</a:t>
            </a:r>
            <a:r>
              <a:rPr lang="en-AU" sz="1200" b="1" dirty="0">
                <a:solidFill>
                  <a:srgbClr val="FF0000"/>
                </a:solidFill>
              </a:rPr>
              <a:t>he focus of the questions appear to relate only to aged care, but this is a core unit for ageing and disability, and covers “</a:t>
            </a:r>
            <a:r>
              <a:rPr lang="en-AU" sz="1200" b="1" i="0" kern="1200" dirty="0">
                <a:solidFill>
                  <a:srgbClr val="FF0000"/>
                </a:solidFill>
                <a:effectLst/>
                <a:latin typeface="+mn-lt"/>
                <a:ea typeface="+mn-ea"/>
                <a:cs typeface="+mn-cs"/>
              </a:rPr>
              <a:t>people who may require support due to ageing, disability or some other reason” (Qualification description).</a:t>
            </a:r>
            <a:endParaRPr lang="en-AU" sz="1200" b="1" dirty="0">
              <a:solidFill>
                <a:srgbClr val="FF0000"/>
              </a:solidFill>
            </a:endParaRPr>
          </a:p>
          <a:p>
            <a:pPr marL="171450" indent="-171450">
              <a:lnSpc>
                <a:spcPct val="100000"/>
              </a:lnSpc>
              <a:spcBef>
                <a:spcPts val="600"/>
              </a:spcBef>
              <a:buFont typeface="Calibri" panose="020F0502020204030204" pitchFamily="34" charset="0"/>
              <a:buChar char="?"/>
            </a:pPr>
            <a:r>
              <a:rPr lang="en-AU" sz="1200" dirty="0"/>
              <a:t>The knowledge questions reflect </a:t>
            </a:r>
            <a:r>
              <a:rPr lang="en-AU" sz="1200" u="sng" dirty="0"/>
              <a:t>current industry practices.  </a:t>
            </a:r>
            <a:r>
              <a:rPr lang="en-AU" sz="1200" u="none" dirty="0"/>
              <a:t>This can only be judged by a person with current industry skills … ask for examples …</a:t>
            </a:r>
          </a:p>
          <a:p>
            <a:pPr marL="171450" marR="0" lvl="0" indent="-171450" algn="l" defTabSz="914400" rtl="0" eaLnBrk="1" fontAlgn="auto" latinLnBrk="0" hangingPunct="1">
              <a:lnSpc>
                <a:spcPct val="100000"/>
              </a:lnSpc>
              <a:spcBef>
                <a:spcPts val="600"/>
              </a:spcBef>
              <a:spcAft>
                <a:spcPts val="0"/>
              </a:spcAft>
              <a:buClrTx/>
              <a:buSzTx/>
              <a:buFont typeface="Calibri" panose="020F0502020204030204" pitchFamily="34" charset="0"/>
              <a:buChar char="?"/>
              <a:tabLst/>
              <a:defRPr/>
            </a:pPr>
            <a:r>
              <a:rPr lang="en-AU" sz="1200" dirty="0"/>
              <a:t>The knowledge questions reflect </a:t>
            </a:r>
            <a:r>
              <a:rPr lang="en-AU" sz="1200" u="sng" dirty="0"/>
              <a:t>national industry practices </a:t>
            </a:r>
            <a:r>
              <a:rPr lang="en-AU" sz="1200" u="none" dirty="0"/>
              <a:t>This can only be judged by a person with current industry skills … ask for examples …</a:t>
            </a:r>
            <a:endParaRPr lang="en-AU" sz="1200" u="sng" dirty="0"/>
          </a:p>
          <a:p>
            <a:pPr marL="171450" indent="-171450">
              <a:lnSpc>
                <a:spcPct val="100000"/>
              </a:lnSpc>
              <a:spcBef>
                <a:spcPts val="600"/>
              </a:spcBef>
              <a:buFont typeface="Calibri" panose="020F0502020204030204" pitchFamily="34" charset="0"/>
              <a:buChar char="?"/>
            </a:pPr>
            <a:r>
              <a:rPr lang="en-AU" sz="1200" dirty="0"/>
              <a:t>The knowledge questions are at the </a:t>
            </a:r>
            <a:r>
              <a:rPr lang="en-AU" sz="1200" u="sng" dirty="0"/>
              <a:t>appropriate nominal level </a:t>
            </a:r>
            <a:r>
              <a:rPr lang="en-AU" sz="1200" dirty="0"/>
              <a:t>(relevant to the AQF/qualification**)  Another question to ask of an expert.</a:t>
            </a:r>
          </a:p>
          <a:p>
            <a:pPr marL="171450" indent="-171450">
              <a:lnSpc>
                <a:spcPct val="100000"/>
              </a:lnSpc>
              <a:spcBef>
                <a:spcPts val="600"/>
              </a:spcBef>
              <a:buFont typeface="Wingdings" panose="05000000000000000000" pitchFamily="2" charset="2"/>
              <a:buChar char="ü"/>
            </a:pPr>
            <a:r>
              <a:rPr lang="en-AU" sz="1200" u="sng" dirty="0"/>
              <a:t>No extra conditions imposed</a:t>
            </a:r>
            <a:r>
              <a:rPr lang="en-AU" sz="1200" u="none" dirty="0"/>
              <a:t> </a:t>
            </a:r>
            <a:r>
              <a:rPr lang="en-AU" sz="1200" dirty="0"/>
              <a:t>(essay, referencing, presentation, etc.)  Not an uncommon practice … don’t introduce extra challenges …</a:t>
            </a:r>
          </a:p>
          <a:p>
            <a:pPr marL="0" indent="0">
              <a:lnSpc>
                <a:spcPct val="100000"/>
              </a:lnSpc>
              <a:spcBef>
                <a:spcPts val="600"/>
              </a:spcBef>
              <a:buFont typeface="Wingdings" panose="05000000000000000000" pitchFamily="2" charset="2"/>
              <a:buNone/>
            </a:pPr>
            <a:endParaRPr lang="en-AU"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dirty="0"/>
              <a:t>*    Note that Q 1 – 11 could be used as a </a:t>
            </a:r>
            <a:r>
              <a:rPr lang="en-AU" sz="1200" u="sng" dirty="0"/>
              <a:t>formative assessment.</a:t>
            </a:r>
            <a:r>
              <a:rPr lang="en-AU" sz="1200" u="none" dirty="0"/>
              <a:t>  This could be a self-assessment activity.</a:t>
            </a:r>
            <a:endParaRPr lang="en-AU" sz="1200" dirty="0"/>
          </a:p>
          <a:p>
            <a:pPr marL="0" indent="0">
              <a:lnSpc>
                <a:spcPct val="100000"/>
              </a:lnSpc>
              <a:spcBef>
                <a:spcPts val="0"/>
              </a:spcBef>
              <a:buFont typeface="Arial" panose="020B0604020202020204" pitchFamily="34" charset="0"/>
              <a:buNone/>
            </a:pPr>
            <a:r>
              <a:rPr lang="en-AU" sz="1200" dirty="0"/>
              <a:t>**  Note that most units do not have an assigned AQF level, but it is important to ask questions that require a level of thinking appropriate to a “nominal AQF level”, usually inferred from the qualifications that incorporate that unit (this can be found through finding the unit in training.gov, selecting the “qualifications” tab and noting the </a:t>
            </a:r>
            <a:r>
              <a:rPr lang="en-AU" sz="1200" u="sng" dirty="0"/>
              <a:t>lowest AQF level </a:t>
            </a:r>
            <a:r>
              <a:rPr lang="en-AU" sz="1200" dirty="0"/>
              <a:t>qualification commonly using the unit, in this case Cert III)</a:t>
            </a:r>
          </a:p>
          <a:p>
            <a:pPr marL="0" indent="0">
              <a:lnSpc>
                <a:spcPct val="100000"/>
              </a:lnSpc>
              <a:spcBef>
                <a:spcPts val="0"/>
              </a:spcBef>
              <a:buFont typeface="Arial" panose="020B0604020202020204" pitchFamily="34" charset="0"/>
              <a:buNone/>
            </a:pPr>
            <a:endParaRPr lang="en-AU" sz="1200" dirty="0"/>
          </a:p>
          <a:p>
            <a:pPr marL="0" indent="0">
              <a:lnSpc>
                <a:spcPct val="100000"/>
              </a:lnSpc>
              <a:spcBef>
                <a:spcPts val="0"/>
              </a:spcBef>
              <a:buFont typeface="Arial" panose="020B0604020202020204" pitchFamily="34" charset="0"/>
              <a:buNone/>
            </a:pPr>
            <a:r>
              <a:rPr lang="en-AU" sz="1200" b="1" dirty="0"/>
              <a:t>Next slide:  The assessment of performance …</a:t>
            </a:r>
          </a:p>
          <a:p>
            <a:endParaRPr lang="en-AU" dirty="0"/>
          </a:p>
        </p:txBody>
      </p:sp>
      <p:sp>
        <p:nvSpPr>
          <p:cNvPr id="4" name="Slide Number Placeholder 3">
            <a:extLst>
              <a:ext uri="{FF2B5EF4-FFF2-40B4-BE49-F238E27FC236}">
                <a16:creationId xmlns:a16="http://schemas.microsoft.com/office/drawing/2014/main" id="{2447F804-2E0F-D95A-BEAA-1B8EA51914AB}"/>
              </a:ext>
            </a:extLst>
          </p:cNvPr>
          <p:cNvSpPr>
            <a:spLocks noGrp="1"/>
          </p:cNvSpPr>
          <p:nvPr>
            <p:ph type="sldNum" sz="quarter" idx="10"/>
          </p:nvPr>
        </p:nvSpPr>
        <p:spPr/>
        <p:txBody>
          <a:bodyPr/>
          <a:lstStyle/>
          <a:p>
            <a:fld id="{ABAA381A-7D2B-4B90-8686-EAB0E2A69F73}" type="slidenum">
              <a:rPr lang="en-AU" smtClean="0"/>
              <a:t>11</a:t>
            </a:fld>
            <a:endParaRPr lang="en-AU"/>
          </a:p>
        </p:txBody>
      </p:sp>
      <p:sp>
        <p:nvSpPr>
          <p:cNvPr id="6" name="Header Placeholder 5">
            <a:extLst>
              <a:ext uri="{FF2B5EF4-FFF2-40B4-BE49-F238E27FC236}">
                <a16:creationId xmlns:a16="http://schemas.microsoft.com/office/drawing/2014/main" id="{444DCEB3-2BB9-1FB7-F84C-BA9A23ECDF07}"/>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5A80A648-A514-FB87-ADDB-5B83F315674B}"/>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0AD3B4D5-80C9-4099-3600-78D5331C70D0}"/>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2659687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E8168-5664-203A-EA03-53E045190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7E376A-8599-CDB7-1114-4ACBD736F4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186BF4-DCD2-020C-6D2B-7F46077C80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solidFill>
                  <a:srgbClr val="FF0000"/>
                </a:solidFill>
              </a:rPr>
              <a:t>Check the CHCCCS040 mapping document to confirm </a:t>
            </a:r>
            <a:r>
              <a:rPr lang="en-AU" b="1" u="sng" dirty="0">
                <a:solidFill>
                  <a:srgbClr val="FF0000"/>
                </a:solidFill>
              </a:rPr>
              <a:t>structural requirements</a:t>
            </a:r>
            <a:r>
              <a:rPr lang="en-AU" b="1" dirty="0">
                <a:solidFill>
                  <a:srgbClr val="FF0000"/>
                </a:solidFill>
              </a:rPr>
              <a:t>:</a:t>
            </a:r>
            <a:endParaRPr lang="en-AU" dirty="0">
              <a:solidFill>
                <a:srgbClr val="FF0000"/>
              </a:solidFill>
            </a:endParaRPr>
          </a:p>
          <a:p>
            <a:endParaRPr lang="en-AU" dirty="0"/>
          </a:p>
          <a:p>
            <a:pPr marL="171450" indent="-171450">
              <a:buFont typeface="Wingdings" panose="05000000000000000000" pitchFamily="2" charset="2"/>
              <a:buChar char="û"/>
            </a:pPr>
            <a:r>
              <a:rPr lang="en-AU" dirty="0"/>
              <a:t>All Performance Criteria are evidenced by one or more observations.  </a:t>
            </a:r>
            <a:r>
              <a:rPr lang="en-AU" b="1" dirty="0">
                <a:solidFill>
                  <a:srgbClr val="FF0000"/>
                </a:solidFill>
              </a:rPr>
              <a:t>PC 1.3 is not mapped, and is not demonstrated by answering Q17.</a:t>
            </a:r>
          </a:p>
          <a:p>
            <a:pPr marL="171450" indent="-171450">
              <a:buFont typeface="Wingdings" panose="05000000000000000000" pitchFamily="2" charset="2"/>
              <a:buChar char="û"/>
            </a:pPr>
            <a:r>
              <a:rPr lang="en-AU" dirty="0"/>
              <a:t>All Performance Criteria in each element are observed together. The PCs define the element and are not isolated skills. </a:t>
            </a:r>
            <a:r>
              <a:rPr lang="en-AU" b="1" dirty="0">
                <a:solidFill>
                  <a:srgbClr val="FF0000"/>
                </a:solidFill>
              </a:rPr>
              <a:t>All items in Task 20 must be observed for each patient.  The elements of competency are not mentioned in the observation tool, and there is some disjointedness.  For example </a:t>
            </a:r>
            <a:r>
              <a:rPr lang="en-AU" b="1" dirty="0" err="1">
                <a:solidFill>
                  <a:srgbClr val="FF0000"/>
                </a:solidFill>
              </a:rPr>
              <a:t>Obs</a:t>
            </a:r>
            <a:r>
              <a:rPr lang="en-AU" b="1" dirty="0">
                <a:solidFill>
                  <a:srgbClr val="FF0000"/>
                </a:solidFill>
              </a:rPr>
              <a:t> 6 is linked to 2.5 and 3.1 … these are different elements, and the Observation has two parts but only one response.  Likewise, </a:t>
            </a:r>
            <a:r>
              <a:rPr lang="en-AU" b="1" dirty="0" err="1">
                <a:solidFill>
                  <a:srgbClr val="FF0000"/>
                </a:solidFill>
              </a:rPr>
              <a:t>Obs</a:t>
            </a:r>
            <a:r>
              <a:rPr lang="en-AU" b="1" dirty="0">
                <a:solidFill>
                  <a:srgbClr val="FF0000"/>
                </a:solidFill>
              </a:rPr>
              <a:t> 8 assesses 6 PC across element 3 and element 4, but these are different and the observation has three parts and only one response.  </a:t>
            </a:r>
            <a:r>
              <a:rPr lang="en-AU" b="0" dirty="0">
                <a:solidFill>
                  <a:srgbClr val="FF0000"/>
                </a:solidFill>
              </a:rPr>
              <a:t>Think of each element as a cake, and each performance criterion as its ingredients.  If any ingredient is missing, it’s not a cake, and you can’t make up for it by pointing out that the ingredient was included in another cake!  </a:t>
            </a:r>
            <a:r>
              <a:rPr lang="en-AU" b="0" u="sng" dirty="0">
                <a:solidFill>
                  <a:srgbClr val="FF0000"/>
                </a:solidFill>
              </a:rPr>
              <a:t>You are not assessing performance criteria </a:t>
            </a:r>
            <a:r>
              <a:rPr lang="en-AU" b="0" dirty="0">
                <a:solidFill>
                  <a:srgbClr val="FF0000"/>
                </a:solidFill>
              </a:rPr>
              <a:t>… </a:t>
            </a:r>
            <a:r>
              <a:rPr lang="en-AU" b="0" u="sng" dirty="0">
                <a:solidFill>
                  <a:srgbClr val="FF0000"/>
                </a:solidFill>
              </a:rPr>
              <a:t>you are assessing </a:t>
            </a:r>
            <a:r>
              <a:rPr lang="en-AU" b="1" u="sng" dirty="0">
                <a:solidFill>
                  <a:srgbClr val="FF0000"/>
                </a:solidFill>
              </a:rPr>
              <a:t>elements</a:t>
            </a:r>
            <a:r>
              <a:rPr lang="en-AU" b="0" u="sng" dirty="0">
                <a:solidFill>
                  <a:srgbClr val="FF0000"/>
                </a:solidFill>
              </a:rPr>
              <a:t> by looking for instances where you see all their performance criteria happening together</a:t>
            </a:r>
            <a:r>
              <a:rPr lang="en-AU" b="0" dirty="0">
                <a:solidFill>
                  <a:srgbClr val="FF0000"/>
                </a:solidFill>
              </a:rPr>
              <a:t>.</a:t>
            </a:r>
          </a:p>
          <a:p>
            <a:pPr marL="171450" indent="-171450">
              <a:buFont typeface="Arial" panose="020B0604020202020204" pitchFamily="34" charset="0"/>
              <a:buChar char="•"/>
            </a:pPr>
            <a:r>
              <a:rPr lang="en-AU" dirty="0"/>
              <a:t>All Foundation Skills are evidenced by one or more observations.  </a:t>
            </a:r>
            <a:r>
              <a:rPr lang="en-AU" b="1" dirty="0"/>
              <a:t>N/A</a:t>
            </a:r>
            <a:endParaRPr lang="en-AU" dirty="0"/>
          </a:p>
          <a:p>
            <a:pPr marL="171450" indent="-171450">
              <a:buFont typeface="Wingdings" panose="05000000000000000000" pitchFamily="2" charset="2"/>
              <a:buChar char="ü"/>
            </a:pPr>
            <a:r>
              <a:rPr lang="en-AU" dirty="0"/>
              <a:t>All Performance Evidence items are mapped to observations.  </a:t>
            </a:r>
            <a:r>
              <a:rPr lang="en-AU" b="1" dirty="0"/>
              <a:t>Yes, but the time sheet is where the 120 hours work placement requirement is signed off.</a:t>
            </a:r>
            <a:endParaRPr lang="en-AU"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dirty="0"/>
              <a:t>The number and variety of observations meet </a:t>
            </a:r>
            <a:r>
              <a:rPr lang="en-AU" u="sng" dirty="0"/>
              <a:t>Performance Evidence requirements.</a:t>
            </a:r>
            <a:r>
              <a:rPr lang="en-AU" u="none" dirty="0"/>
              <a:t> </a:t>
            </a:r>
            <a:r>
              <a:rPr lang="en-AU" b="1" u="none" dirty="0"/>
              <a:t>Yes</a:t>
            </a:r>
            <a:endParaRPr lang="en-AU" b="1" dirty="0"/>
          </a:p>
          <a:p>
            <a:pPr marL="171450" indent="-171450">
              <a:buFont typeface="Arial" panose="020B0604020202020204" pitchFamily="34" charset="0"/>
              <a:buChar char="•"/>
            </a:pPr>
            <a:r>
              <a:rPr lang="en-AU" dirty="0"/>
              <a:t>All Range of Conditions items are mapped to observations </a:t>
            </a:r>
            <a:r>
              <a:rPr lang="en-AU" b="1" dirty="0"/>
              <a:t>N/A</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sz="1200" kern="100" dirty="0">
                <a:effectLst/>
                <a:latin typeface="Arial" panose="020B0604020202020204" pitchFamily="34" charset="0"/>
                <a:ea typeface="Aptos" panose="020B0004020202020204" pitchFamily="34" charset="0"/>
              </a:rPr>
              <a:t>Performance criteria or foundation skills are not mapped to knowledge questions.  </a:t>
            </a:r>
            <a:r>
              <a:rPr lang="en-AU" sz="1200" b="1" kern="100" dirty="0">
                <a:effectLst/>
                <a:latin typeface="Arial" panose="020B0604020202020204" pitchFamily="34" charset="0"/>
                <a:ea typeface="Aptos" panose="020B0004020202020204" pitchFamily="34" charset="0"/>
              </a:rPr>
              <a:t>There are instances where performance criteria have been mapped to knowledge questions.  These are not indicators of </a:t>
            </a:r>
            <a:r>
              <a:rPr lang="en-AU" sz="1200" b="1" u="sng" kern="100" dirty="0">
                <a:effectLst/>
                <a:latin typeface="Arial" panose="020B0604020202020204" pitchFamily="34" charset="0"/>
                <a:ea typeface="Aptos" panose="020B0004020202020204" pitchFamily="34" charset="0"/>
              </a:rPr>
              <a:t>performance</a:t>
            </a:r>
            <a:r>
              <a:rPr lang="en-AU" sz="1200" b="1" kern="100" dirty="0">
                <a:effectLst/>
                <a:latin typeface="Arial" panose="020B0604020202020204" pitchFamily="34" charset="0"/>
                <a:ea typeface="Aptos" panose="020B0004020202020204" pitchFamily="34" charset="0"/>
              </a:rPr>
              <a:t> (e.g. PC 1.3, 4.7 &amp; 4.8)  Note:  PC 4.8 might be difficult to observe, so you might have to resort to a “what if” question.  Q12 could serve that purpose</a:t>
            </a:r>
            <a:endParaRPr lang="en-AU"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sz="1200" dirty="0"/>
              <a:t>Every observation is mapped to a Performance Criterion, Foundation Skill, Performance Evidence item or a Range of Conditions item </a:t>
            </a:r>
            <a:r>
              <a:rPr lang="en-AU" sz="1200" b="1" dirty="0"/>
              <a:t>Yes, but many map to more than one element.</a:t>
            </a:r>
            <a:endParaRPr lang="en-AU" dirty="0"/>
          </a:p>
          <a:p>
            <a:pPr marL="171450" indent="-171450">
              <a:buFont typeface="Arial" panose="020B0604020202020204" pitchFamily="34" charset="0"/>
              <a:buChar char="•"/>
            </a:pPr>
            <a:endParaRPr lang="en-AU" dirty="0"/>
          </a:p>
          <a:p>
            <a:pPr marL="0" indent="0">
              <a:buFont typeface="Arial" panose="020B0604020202020204" pitchFamily="34" charset="0"/>
              <a:buNone/>
            </a:pPr>
            <a:r>
              <a:rPr lang="en-AU" b="1" dirty="0"/>
              <a:t>Next slide:  More assessment of performance checks:</a:t>
            </a:r>
          </a:p>
        </p:txBody>
      </p:sp>
      <p:sp>
        <p:nvSpPr>
          <p:cNvPr id="4" name="Slide Number Placeholder 3">
            <a:extLst>
              <a:ext uri="{FF2B5EF4-FFF2-40B4-BE49-F238E27FC236}">
                <a16:creationId xmlns:a16="http://schemas.microsoft.com/office/drawing/2014/main" id="{6BBE9367-283E-FCAF-2B59-2BE200E14E02}"/>
              </a:ext>
            </a:extLst>
          </p:cNvPr>
          <p:cNvSpPr>
            <a:spLocks noGrp="1"/>
          </p:cNvSpPr>
          <p:nvPr>
            <p:ph type="sldNum" sz="quarter" idx="10"/>
          </p:nvPr>
        </p:nvSpPr>
        <p:spPr/>
        <p:txBody>
          <a:bodyPr/>
          <a:lstStyle/>
          <a:p>
            <a:fld id="{ABAA381A-7D2B-4B90-8686-EAB0E2A69F73}" type="slidenum">
              <a:rPr lang="en-AU" smtClean="0"/>
              <a:t>12</a:t>
            </a:fld>
            <a:endParaRPr lang="en-AU"/>
          </a:p>
        </p:txBody>
      </p:sp>
      <p:sp>
        <p:nvSpPr>
          <p:cNvPr id="6" name="Header Placeholder 5">
            <a:extLst>
              <a:ext uri="{FF2B5EF4-FFF2-40B4-BE49-F238E27FC236}">
                <a16:creationId xmlns:a16="http://schemas.microsoft.com/office/drawing/2014/main" id="{BD19A8F9-FD5A-9AB3-568B-81D3D2A0F330}"/>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C719CA3D-36A0-4611-E93B-DAD5B8F45A9C}"/>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F0FF74B7-13F0-DA13-DF76-1DAD9F9887E9}"/>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2948591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19464-52A5-3D5E-9F51-AF535D10F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33F7F-EC5A-ADDD-58AD-A45093059A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30993E-2968-E18E-C9C5-B7763D1D9B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1" dirty="0">
                <a:solidFill>
                  <a:srgbClr val="FF0000"/>
                </a:solidFill>
              </a:rPr>
              <a:t>Look at the </a:t>
            </a:r>
            <a:r>
              <a:rPr lang="en-AU" b="1" dirty="0">
                <a:solidFill>
                  <a:srgbClr val="FF0000"/>
                </a:solidFill>
              </a:rPr>
              <a:t>CHCCCS040 </a:t>
            </a:r>
            <a:r>
              <a:rPr lang="en-AU" sz="1200" b="1" dirty="0">
                <a:solidFill>
                  <a:srgbClr val="FF0000"/>
                </a:solidFill>
              </a:rPr>
              <a:t>performance assessment tools to confirm </a:t>
            </a:r>
            <a:r>
              <a:rPr lang="en-AU" sz="1200" b="1" u="sng" dirty="0">
                <a:solidFill>
                  <a:srgbClr val="FF0000"/>
                </a:solidFill>
              </a:rPr>
              <a:t>mode and content requirements.</a:t>
            </a:r>
            <a:r>
              <a:rPr lang="en-AU" sz="1200" b="1" u="none" dirty="0">
                <a:solidFill>
                  <a:srgbClr val="FF0000"/>
                </a:solidFill>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b="1" u="none"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1" u="none" dirty="0"/>
              <a:t>This requires the reviewer to have current industry skills and knowledge.  </a:t>
            </a:r>
            <a:r>
              <a:rPr lang="en-AU" sz="1200" b="1" u="sng" dirty="0"/>
              <a:t>ASK QUESTIONS OF THESE EXPERTS</a:t>
            </a:r>
          </a:p>
          <a:p>
            <a:pPr marL="0" indent="0">
              <a:buFont typeface="Arial" panose="020B0604020202020204" pitchFamily="34" charset="0"/>
              <a:buNone/>
            </a:pPr>
            <a:endParaRPr lang="en-AU"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The observation checklist is not just a recitation of the unit requirement, but includes a description of typical tasks and products.  </a:t>
            </a:r>
            <a:r>
              <a:rPr lang="en-AU" b="1" dirty="0">
                <a:solidFill>
                  <a:srgbClr val="FF0000"/>
                </a:solidFill>
              </a:rPr>
              <a:t>The observations paraphrase the PC and do not add meaning or clarity to the requirement.  </a:t>
            </a:r>
            <a:r>
              <a:rPr lang="en-AU" b="1" dirty="0" err="1">
                <a:solidFill>
                  <a:srgbClr val="FF0000"/>
                </a:solidFill>
              </a:rPr>
              <a:t>Obs</a:t>
            </a:r>
            <a:r>
              <a:rPr lang="en-AU" b="1" dirty="0">
                <a:solidFill>
                  <a:srgbClr val="FF0000"/>
                </a:solidFill>
              </a:rPr>
              <a:t> 2 makes little sense, and “Did you …” invites the answer “No”</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The observation checklist items truly relate to the unit performance requirements.  </a:t>
            </a:r>
            <a:r>
              <a:rPr lang="en-AU" b="1" dirty="0" err="1">
                <a:solidFill>
                  <a:srgbClr val="FF0000"/>
                </a:solidFill>
              </a:rPr>
              <a:t>Obs</a:t>
            </a:r>
            <a:r>
              <a:rPr lang="en-AU" b="1" dirty="0">
                <a:solidFill>
                  <a:srgbClr val="FF0000"/>
                </a:solidFill>
              </a:rPr>
              <a:t> 8 is linked to 6 PC, each relates to a different aspect.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dirty="0"/>
              <a:t>The facilities, resources and equipment are consistent with the Assessment Conditions.  </a:t>
            </a:r>
            <a:r>
              <a:rPr lang="en-AU" b="1" dirty="0"/>
              <a:t>Yes</a:t>
            </a:r>
            <a:endParaRPr lang="en-AU"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The observers and assessors meet the credential requirements of the Assessment Conditions. </a:t>
            </a:r>
            <a:r>
              <a:rPr lang="en-AU" b="1" dirty="0"/>
              <a:t>Observer unspecified, RTO assessor yes. </a:t>
            </a:r>
            <a:r>
              <a:rPr lang="en-AU" b="0" dirty="0"/>
              <a:t>There is no indication in the Workbook Observation &amp; Assessment Task Book of the qualifications and experience requirements of the observers (workplace signatories) or workplace supervisor, yet the RTO Workplace Assessor relies upon their observations to make the judgement.  There is no indication of how these observers are briefed, managed and validated.</a:t>
            </a:r>
            <a:endParaRPr lang="en-AU"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dirty="0"/>
              <a:t>The assessment tasks reflect current industry practice and standards.  </a:t>
            </a:r>
            <a:r>
              <a:rPr lang="en-AU" b="1" dirty="0"/>
              <a:t>Yes</a:t>
            </a:r>
            <a:r>
              <a:rPr lang="en-AU" b="0" dirty="0"/>
              <a:t> as the assessment is conducted in an operating workplace.</a:t>
            </a:r>
            <a:endParaRPr lang="en-AU" dirty="0"/>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AU" dirty="0"/>
              <a:t>Simulations fully reflect workplace conditions.  </a:t>
            </a:r>
            <a:r>
              <a:rPr lang="en-AU" b="1" dirty="0"/>
              <a:t>N/A  (Note:  Q1-11 in the Knowledge Assessment is </a:t>
            </a:r>
            <a:r>
              <a:rPr lang="en-AU" b="1" u="sng" dirty="0"/>
              <a:t>not</a:t>
            </a:r>
            <a:r>
              <a:rPr lang="en-AU" b="1" dirty="0"/>
              <a:t> a simulation)</a:t>
            </a:r>
            <a:endParaRPr lang="en-AU"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b="1" dirty="0"/>
              <a:t>Next slide:  Now let’s look at the instructions for students.  Do they provide accurate, complete and clear guidance?</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endParaRPr lang="en-AU" dirty="0"/>
          </a:p>
        </p:txBody>
      </p:sp>
      <p:sp>
        <p:nvSpPr>
          <p:cNvPr id="4" name="Slide Number Placeholder 3">
            <a:extLst>
              <a:ext uri="{FF2B5EF4-FFF2-40B4-BE49-F238E27FC236}">
                <a16:creationId xmlns:a16="http://schemas.microsoft.com/office/drawing/2014/main" id="{C2436AC1-96E1-D77C-D120-7A5BEE9DE6EF}"/>
              </a:ext>
            </a:extLst>
          </p:cNvPr>
          <p:cNvSpPr>
            <a:spLocks noGrp="1"/>
          </p:cNvSpPr>
          <p:nvPr>
            <p:ph type="sldNum" sz="quarter" idx="10"/>
          </p:nvPr>
        </p:nvSpPr>
        <p:spPr/>
        <p:txBody>
          <a:bodyPr/>
          <a:lstStyle/>
          <a:p>
            <a:fld id="{ABAA381A-7D2B-4B90-8686-EAB0E2A69F73}" type="slidenum">
              <a:rPr lang="en-AU" smtClean="0"/>
              <a:t>13</a:t>
            </a:fld>
            <a:endParaRPr lang="en-AU"/>
          </a:p>
        </p:txBody>
      </p:sp>
      <p:sp>
        <p:nvSpPr>
          <p:cNvPr id="6" name="Header Placeholder 5">
            <a:extLst>
              <a:ext uri="{FF2B5EF4-FFF2-40B4-BE49-F238E27FC236}">
                <a16:creationId xmlns:a16="http://schemas.microsoft.com/office/drawing/2014/main" id="{20C56CF7-84D4-5704-03BD-4835153305A9}"/>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CDC6CA1A-1074-D463-5E2B-ADC3F93CA7E5}"/>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CF5DC089-CA57-0203-3A0F-DE656D9402A4}"/>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241485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14A6E-427B-ECAE-09D8-D1C89A1FDB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D20B8E-02F5-F2A3-832F-49A9C994683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91FE79-26BF-2FC5-A930-04EAAEAEF5DB}"/>
              </a:ext>
            </a:extLst>
          </p:cNvPr>
          <p:cNvSpPr>
            <a:spLocks noGrp="1"/>
          </p:cNvSpPr>
          <p:nvPr>
            <p:ph type="body" idx="1"/>
          </p:nvPr>
        </p:nvSpPr>
        <p:spPr/>
        <p:txBody>
          <a:bodyPr/>
          <a:lstStyle/>
          <a:p>
            <a:pPr algn="l"/>
            <a:r>
              <a:rPr lang="en-AU" sz="1200" b="1" dirty="0">
                <a:solidFill>
                  <a:srgbClr val="FF0000"/>
                </a:solidFill>
              </a:rPr>
              <a:t>Review the assessment tools for the unit CHCCCS040 for the clarity of student instructions</a:t>
            </a:r>
            <a:r>
              <a:rPr lang="en-AU" sz="1200" b="1" dirty="0"/>
              <a:t>. </a:t>
            </a:r>
            <a:r>
              <a:rPr lang="en-AU" b="0" dirty="0"/>
              <a:t>There are some issues here, and some of them may be addressed in a </a:t>
            </a:r>
            <a:r>
              <a:rPr lang="en-AU" b="0" u="sng" dirty="0"/>
              <a:t>Delivery and Assessment Plan</a:t>
            </a:r>
            <a:r>
              <a:rPr lang="en-AU" b="0" dirty="0"/>
              <a:t> for the unit.</a:t>
            </a:r>
            <a:endParaRPr lang="en-AU" sz="1200" dirty="0"/>
          </a:p>
          <a:p>
            <a:pPr algn="l"/>
            <a:endParaRPr lang="en-AU" sz="1200" dirty="0"/>
          </a:p>
          <a:p>
            <a:pPr marL="171450" indent="-171450" algn="l">
              <a:buFont typeface="Wingdings" panose="05000000000000000000" pitchFamily="2" charset="2"/>
              <a:buChar char="ü"/>
            </a:pPr>
            <a:r>
              <a:rPr lang="en-AU" sz="1200" dirty="0"/>
              <a:t>Unit(s) to be assessed </a:t>
            </a:r>
            <a:r>
              <a:rPr lang="en-AU" sz="1200" b="1" dirty="0"/>
              <a:t>Yes</a:t>
            </a:r>
            <a:endParaRPr lang="en-AU" sz="1200" dirty="0"/>
          </a:p>
          <a:p>
            <a:pPr marL="171450" indent="-171450" algn="l">
              <a:buFont typeface="Wingdings" panose="05000000000000000000" pitchFamily="2" charset="2"/>
              <a:buChar char="ü"/>
            </a:pPr>
            <a:r>
              <a:rPr lang="en-AU" sz="1200" dirty="0"/>
              <a:t>Description of assessment task(s.) </a:t>
            </a:r>
            <a:r>
              <a:rPr lang="en-AU" sz="1200" b="1" dirty="0"/>
              <a:t>Yes, but not in colloquial workplace language</a:t>
            </a:r>
            <a:endParaRPr lang="en-AU" sz="1200" dirty="0"/>
          </a:p>
          <a:p>
            <a:pPr marL="171450" indent="-171450" algn="l">
              <a:buFont typeface="Wingdings" panose="05000000000000000000" pitchFamily="2" charset="2"/>
              <a:buChar char="ü"/>
            </a:pPr>
            <a:r>
              <a:rPr lang="en-AU" sz="1200" dirty="0"/>
              <a:t>Modes of response. </a:t>
            </a:r>
            <a:r>
              <a:rPr lang="en-AU" sz="1200" b="1" dirty="0"/>
              <a:t>Yes, although “Y” “N” is not as meaningful as “S” and “NS” for the observations.</a:t>
            </a:r>
            <a:endParaRPr lang="en-AU" sz="1200" dirty="0"/>
          </a:p>
          <a:p>
            <a:pPr marL="171450" indent="-171450" algn="l">
              <a:buFont typeface="Wingdings" panose="05000000000000000000" pitchFamily="2" charset="2"/>
              <a:buChar char="ü"/>
            </a:pPr>
            <a:r>
              <a:rPr lang="en-AU" sz="1200" dirty="0"/>
              <a:t>Timing of assessment.  </a:t>
            </a:r>
            <a:r>
              <a:rPr lang="en-AU" sz="1200" b="1" dirty="0"/>
              <a:t>Yes, although Task 20 would be best assessed late in the 120 hours when service delivery had been mastered.</a:t>
            </a:r>
            <a:endParaRPr lang="en-AU" sz="1200" dirty="0"/>
          </a:p>
          <a:p>
            <a:pPr marL="171450" indent="-171450" algn="l">
              <a:buFont typeface="Wingdings" panose="05000000000000000000" pitchFamily="2" charset="2"/>
              <a:buChar char="ü"/>
            </a:pPr>
            <a:r>
              <a:rPr lang="en-AU" sz="1200" dirty="0"/>
              <a:t>Multiple assessments </a:t>
            </a:r>
            <a:r>
              <a:rPr lang="en-AU" sz="1200" b="1" dirty="0"/>
              <a:t>Yes, but the observation would be improved if 3 </a:t>
            </a:r>
            <a:r>
              <a:rPr lang="en-AU" sz="1200" b="1" u="sng" dirty="0"/>
              <a:t>different</a:t>
            </a:r>
            <a:r>
              <a:rPr lang="en-AU" sz="1200" b="1" dirty="0"/>
              <a:t> clients were chosen.  A space to record how they were different would be helpful.  AT2 Page 2 requires observation “on at least two different days”.</a:t>
            </a:r>
            <a:endParaRPr lang="en-AU" sz="1200" dirty="0"/>
          </a:p>
          <a:p>
            <a:pPr marL="171450" indent="-171450" algn="l">
              <a:buFont typeface="Wingdings" panose="05000000000000000000" pitchFamily="2" charset="2"/>
              <a:buChar char="û"/>
            </a:pPr>
            <a:r>
              <a:rPr lang="en-AU" sz="1200" dirty="0"/>
              <a:t>Performance standards.  </a:t>
            </a:r>
            <a:r>
              <a:rPr lang="en-AU" sz="1200" b="1" dirty="0">
                <a:solidFill>
                  <a:srgbClr val="FF0000"/>
                </a:solidFill>
              </a:rPr>
              <a:t>No, there is no statement that all questions and all observation items must be successfully demonstrated (hinted on page 10 of handout).</a:t>
            </a:r>
            <a:endParaRPr lang="en-AU" sz="1200" dirty="0">
              <a:solidFill>
                <a:srgbClr val="FF0000"/>
              </a:solidFill>
            </a:endParaRPr>
          </a:p>
          <a:p>
            <a:pPr marL="171450" indent="-171450" algn="l">
              <a:buFont typeface="Wingdings" panose="05000000000000000000" pitchFamily="2" charset="2"/>
              <a:buChar char="ü"/>
            </a:pPr>
            <a:r>
              <a:rPr lang="en-AU" sz="1200" dirty="0"/>
              <a:t>Facilities, resources and equipment provided by RTO.  </a:t>
            </a:r>
            <a:r>
              <a:rPr lang="en-AU" sz="1200" b="1" dirty="0"/>
              <a:t>Yes … access to Learning Management System and access to a workplace.</a:t>
            </a:r>
            <a:endParaRPr lang="en-AU" sz="1200" dirty="0"/>
          </a:p>
          <a:p>
            <a:pPr marL="171450" indent="-171450" algn="l">
              <a:buFont typeface="Wingdings" panose="05000000000000000000" pitchFamily="2" charset="2"/>
              <a:buChar char="ü"/>
            </a:pPr>
            <a:r>
              <a:rPr lang="en-AU" sz="1200" dirty="0"/>
              <a:t>Resources and equipment provided by the student.  </a:t>
            </a:r>
            <a:r>
              <a:rPr lang="en-AU" sz="1200" b="1" dirty="0"/>
              <a:t>Yes</a:t>
            </a:r>
            <a:endParaRPr lang="en-AU" sz="1200" dirty="0"/>
          </a:p>
          <a:p>
            <a:pPr marL="171450" indent="-171450" algn="l">
              <a:buFont typeface="Calibri" panose="020F0502020204030204" pitchFamily="34" charset="0"/>
              <a:buChar char="?"/>
            </a:pPr>
            <a:r>
              <a:rPr lang="en-AU" sz="1200" dirty="0"/>
              <a:t>Prohibited resources and equipment. </a:t>
            </a:r>
            <a:r>
              <a:rPr lang="en-AU" sz="1200" b="1" dirty="0"/>
              <a:t>N/A</a:t>
            </a:r>
            <a:endParaRPr lang="en-AU" sz="1200" dirty="0"/>
          </a:p>
          <a:p>
            <a:pPr marL="171450" indent="-171450" algn="l">
              <a:buFont typeface="Wingdings" panose="05000000000000000000" pitchFamily="2" charset="2"/>
              <a:buChar char="ü"/>
            </a:pPr>
            <a:r>
              <a:rPr lang="en-AU" sz="1200" dirty="0"/>
              <a:t>Supervised or unsupervised. </a:t>
            </a:r>
            <a:r>
              <a:rPr lang="en-AU" sz="1200" b="1" dirty="0"/>
              <a:t>Yes, unsupervised for the Knowledge Assessment</a:t>
            </a:r>
            <a:endParaRPr lang="en-AU" sz="1200" dirty="0"/>
          </a:p>
          <a:p>
            <a:pPr marL="171450" indent="-171450" algn="l">
              <a:buFont typeface="Wingdings" panose="05000000000000000000" pitchFamily="2" charset="2"/>
              <a:buChar char="ü"/>
            </a:pPr>
            <a:r>
              <a:rPr lang="en-AU" sz="1200" dirty="0"/>
              <a:t>Open-book or closed book.  </a:t>
            </a:r>
            <a:r>
              <a:rPr lang="en-AU" sz="1200" b="1" dirty="0"/>
              <a:t>Yes,  open book for the Knowledge Assessment</a:t>
            </a:r>
            <a:r>
              <a:rPr lang="en-AU" sz="1200" b="0" dirty="0"/>
              <a:t> but consider if this is appropriate</a:t>
            </a:r>
            <a:endParaRPr lang="en-AU" sz="1200" dirty="0"/>
          </a:p>
          <a:p>
            <a:pPr marL="171450" indent="-171450" algn="l">
              <a:buFont typeface="Wingdings" panose="05000000000000000000" pitchFamily="2" charset="2"/>
              <a:buChar char="û"/>
            </a:pPr>
            <a:r>
              <a:rPr lang="en-AU" sz="1200" dirty="0"/>
              <a:t>Authentication processes and penalties.  </a:t>
            </a:r>
            <a:r>
              <a:rPr lang="en-AU" sz="1200" b="1" dirty="0"/>
              <a:t>No … authentication is mentioned (Knowledge Test p 2) but not explained, nor are penalties indicated.  “My own work” declaration inadequate.</a:t>
            </a:r>
            <a:endParaRPr lang="en-AU" sz="1200" dirty="0"/>
          </a:p>
          <a:p>
            <a:pPr marL="171450" indent="-171450" algn="l">
              <a:buFont typeface="Wingdings" panose="05000000000000000000" pitchFamily="2" charset="2"/>
              <a:buChar char="ü"/>
            </a:pPr>
            <a:r>
              <a:rPr lang="en-AU" sz="1200" dirty="0"/>
              <a:t>Role of observers and assessors. </a:t>
            </a:r>
            <a:r>
              <a:rPr lang="en-AU" sz="1200" b="1" dirty="0"/>
              <a:t>Yes, on page 2 of Workplace Observation &amp; Assessment task Book</a:t>
            </a:r>
          </a:p>
          <a:p>
            <a:pPr marL="171450" indent="-171450" algn="l">
              <a:buFont typeface="Wingdings" panose="05000000000000000000" pitchFamily="2" charset="2"/>
              <a:buChar char="ü"/>
            </a:pPr>
            <a:r>
              <a:rPr lang="en-AU" sz="1200" dirty="0"/>
              <a:t>Regulatory and safety conditions.  </a:t>
            </a:r>
            <a:r>
              <a:rPr lang="en-AU" sz="1200" b="1" dirty="0"/>
              <a:t>Yes</a:t>
            </a:r>
          </a:p>
          <a:p>
            <a:pPr marL="171450" indent="-171450" algn="l">
              <a:buFont typeface="Wingdings" panose="05000000000000000000" pitchFamily="2" charset="2"/>
              <a:buChar char="ü"/>
            </a:pPr>
            <a:r>
              <a:rPr lang="en-AU" sz="1200" dirty="0"/>
              <a:t>Recording evidence.  </a:t>
            </a:r>
            <a:r>
              <a:rPr lang="en-AU" sz="1200" b="1" dirty="0"/>
              <a:t>Yes</a:t>
            </a:r>
            <a:endParaRPr lang="en-AU" sz="1200" dirty="0"/>
          </a:p>
          <a:p>
            <a:pPr marL="171450" indent="-171450" algn="l">
              <a:buFont typeface="Wingdings" panose="05000000000000000000" pitchFamily="2" charset="2"/>
              <a:buChar char="ü"/>
            </a:pPr>
            <a:r>
              <a:rPr lang="en-AU" sz="1200" dirty="0"/>
              <a:t>Feedback.  </a:t>
            </a:r>
            <a:r>
              <a:rPr lang="en-AU" sz="1200" b="1" dirty="0"/>
              <a:t>Yes</a:t>
            </a:r>
          </a:p>
          <a:p>
            <a:pPr marL="171450" indent="-171450" algn="l">
              <a:buFont typeface="Wingdings" panose="05000000000000000000" pitchFamily="2" charset="2"/>
              <a:buChar char="û"/>
            </a:pPr>
            <a:r>
              <a:rPr lang="en-AU" sz="1200" dirty="0"/>
              <a:t>Reassessment.  </a:t>
            </a:r>
            <a:r>
              <a:rPr lang="en-AU" sz="1200" b="1" dirty="0"/>
              <a:t>No, although implied by assessor response.</a:t>
            </a:r>
            <a:endParaRPr lang="en-AU" sz="1200" dirty="0"/>
          </a:p>
          <a:p>
            <a:pPr marL="171450" indent="-171450" algn="l">
              <a:buFont typeface="Wingdings" panose="05000000000000000000" pitchFamily="2" charset="2"/>
              <a:buChar char="û"/>
            </a:pPr>
            <a:r>
              <a:rPr lang="en-AU" sz="1200" dirty="0"/>
              <a:t>Appeals.  </a:t>
            </a:r>
            <a:r>
              <a:rPr lang="en-AU" sz="1200" b="1" dirty="0"/>
              <a:t>No</a:t>
            </a:r>
            <a:endParaRPr lang="en-AU" sz="1200" b="0" dirty="0"/>
          </a:p>
          <a:p>
            <a:pPr marL="171450" indent="-171450" algn="l">
              <a:buFont typeface="Wingdings" panose="05000000000000000000" pitchFamily="2" charset="2"/>
              <a:buChar char="ü"/>
            </a:pPr>
            <a:r>
              <a:rPr lang="en-AU" sz="1200" b="0" dirty="0"/>
              <a:t>Opportunities for practice.  </a:t>
            </a:r>
            <a:r>
              <a:rPr lang="en-AU" sz="1200" b="1" dirty="0"/>
              <a:t>Yes</a:t>
            </a:r>
          </a:p>
          <a:p>
            <a:pPr marL="171450" indent="-171450" algn="l">
              <a:buFont typeface="Wingdings" panose="05000000000000000000" pitchFamily="2" charset="2"/>
              <a:buChar char="ü"/>
            </a:pPr>
            <a:endParaRPr lang="en-AU" sz="1200" b="1" dirty="0"/>
          </a:p>
          <a:p>
            <a:endParaRPr lang="en-A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a:t>Next slide:  Now let’s look at the instructions for those conducting the assessments.  Do they provide accurate, complete and clear guidance?</a:t>
            </a:r>
          </a:p>
          <a:p>
            <a:endParaRPr lang="en-AU" sz="1200" dirty="0"/>
          </a:p>
          <a:p>
            <a:endParaRPr lang="en-AU" dirty="0"/>
          </a:p>
        </p:txBody>
      </p:sp>
      <p:sp>
        <p:nvSpPr>
          <p:cNvPr id="4" name="Slide Number Placeholder 3">
            <a:extLst>
              <a:ext uri="{FF2B5EF4-FFF2-40B4-BE49-F238E27FC236}">
                <a16:creationId xmlns:a16="http://schemas.microsoft.com/office/drawing/2014/main" id="{54E87BCF-A808-C3D8-D7E7-34DE63949030}"/>
              </a:ext>
            </a:extLst>
          </p:cNvPr>
          <p:cNvSpPr>
            <a:spLocks noGrp="1"/>
          </p:cNvSpPr>
          <p:nvPr>
            <p:ph type="sldNum" sz="quarter" idx="10"/>
          </p:nvPr>
        </p:nvSpPr>
        <p:spPr/>
        <p:txBody>
          <a:bodyPr/>
          <a:lstStyle/>
          <a:p>
            <a:fld id="{ABAA381A-7D2B-4B90-8686-EAB0E2A69F73}" type="slidenum">
              <a:rPr lang="en-AU" smtClean="0"/>
              <a:t>14</a:t>
            </a:fld>
            <a:endParaRPr lang="en-AU"/>
          </a:p>
        </p:txBody>
      </p:sp>
      <p:sp>
        <p:nvSpPr>
          <p:cNvPr id="6" name="Header Placeholder 5">
            <a:extLst>
              <a:ext uri="{FF2B5EF4-FFF2-40B4-BE49-F238E27FC236}">
                <a16:creationId xmlns:a16="http://schemas.microsoft.com/office/drawing/2014/main" id="{D932F417-8297-6866-8AE8-E3CE023BB7AB}"/>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3E71135C-322D-6596-E59D-3A0AC432E36B}"/>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234BF80B-6BF4-BA13-BCCE-404258801D27}"/>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1249518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257B5-17B2-467C-77FE-66B399EB4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FD5F54-2C15-682A-E284-0B827788034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913F19-C627-06A5-FA0D-B60267E7BD21}"/>
              </a:ext>
            </a:extLst>
          </p:cNvPr>
          <p:cNvSpPr>
            <a:spLocks noGrp="1"/>
          </p:cNvSpPr>
          <p:nvPr>
            <p:ph type="body" idx="1"/>
          </p:nvPr>
        </p:nvSpPr>
        <p:spPr/>
        <p:txBody>
          <a:bodyPr/>
          <a:lstStyle/>
          <a:p>
            <a:r>
              <a:rPr lang="en-AU" sz="1200" dirty="0"/>
              <a:t>Includes assessors, evidence gatherers, facilities, resources and equipment.</a:t>
            </a:r>
          </a:p>
          <a:p>
            <a:endParaRPr lang="en-AU" sz="1200" dirty="0"/>
          </a:p>
          <a:p>
            <a:pPr algn="l"/>
            <a:r>
              <a:rPr lang="en-AU" sz="1200" b="1" dirty="0">
                <a:solidFill>
                  <a:srgbClr val="FF0000"/>
                </a:solidFill>
              </a:rPr>
              <a:t>Review the assessment tools for the unit CHCCCS040 for the clarity of administration instructions</a:t>
            </a:r>
            <a:r>
              <a:rPr lang="en-AU" sz="1200" b="1" dirty="0"/>
              <a:t>. </a:t>
            </a:r>
            <a:r>
              <a:rPr lang="en-AU" b="0" dirty="0"/>
              <a:t>There are some issues here, and some of them may be addressed in an Assessment Policy and Process document, or in a Delivery and Assessment Plan for the unit.</a:t>
            </a:r>
          </a:p>
          <a:p>
            <a:pPr algn="l"/>
            <a:endParaRPr lang="en-AU" b="0" dirty="0"/>
          </a:p>
          <a:p>
            <a:pPr algn="l"/>
            <a:r>
              <a:rPr lang="en-AU" b="0" dirty="0"/>
              <a:t>Many of these have been addressed in the previous slide …</a:t>
            </a:r>
          </a:p>
          <a:p>
            <a:pPr algn="l"/>
            <a:endParaRPr lang="en-AU" sz="1200" dirty="0"/>
          </a:p>
          <a:p>
            <a:pPr marL="171450" indent="-171450" algn="l">
              <a:buFont typeface="Wingdings" panose="05000000000000000000" pitchFamily="2" charset="2"/>
              <a:buChar char="ü"/>
            </a:pPr>
            <a:r>
              <a:rPr lang="en-AU" sz="1200" dirty="0"/>
              <a:t>Unit(s) to be </a:t>
            </a:r>
            <a:r>
              <a:rPr lang="en-AU" sz="1200" b="0" dirty="0"/>
              <a:t>assessed.  Yes</a:t>
            </a:r>
          </a:p>
          <a:p>
            <a:pPr marL="171450" indent="-171450" algn="l">
              <a:buFont typeface="Wingdings" panose="05000000000000000000" pitchFamily="2" charset="2"/>
              <a:buChar char="ü"/>
            </a:pPr>
            <a:r>
              <a:rPr lang="en-AU" sz="1200" dirty="0"/>
              <a:t>Description of assessment task(s</a:t>
            </a:r>
            <a:r>
              <a:rPr lang="en-AU" sz="1200" b="0" dirty="0"/>
              <a:t>). Yes, but not in colloquial language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sz="1200" dirty="0"/>
              <a:t>Modes of response. </a:t>
            </a:r>
            <a:r>
              <a:rPr lang="en-AU" sz="1200" b="0" dirty="0"/>
              <a:t>Yes, although “Y” “N” is not as meaningful as “S” and “NS” for the observations.</a:t>
            </a:r>
          </a:p>
          <a:p>
            <a:pPr marL="171450" indent="-171450" algn="l">
              <a:buFont typeface="Wingdings" panose="05000000000000000000" pitchFamily="2" charset="2"/>
              <a:buChar char="ü"/>
            </a:pPr>
            <a:r>
              <a:rPr lang="en-AU" sz="1200" dirty="0"/>
              <a:t>Timing of assessment. </a:t>
            </a:r>
            <a:r>
              <a:rPr lang="en-AU" sz="1200" b="0" dirty="0"/>
              <a:t>Yes, although Task 20 would be best assessed late in the 120 hours when service delivery had been mastered.</a:t>
            </a:r>
          </a:p>
          <a:p>
            <a:pPr marL="171450" indent="-171450" algn="l">
              <a:buFont typeface="Wingdings" panose="05000000000000000000" pitchFamily="2" charset="2"/>
              <a:buChar char="ü"/>
            </a:pPr>
            <a:r>
              <a:rPr lang="en-AU" sz="1200" dirty="0"/>
              <a:t>Multiple assessments. </a:t>
            </a:r>
            <a:r>
              <a:rPr lang="en-AU" sz="1200" b="0" dirty="0"/>
              <a:t>Yes, but the observation would be improved if 3 </a:t>
            </a:r>
            <a:r>
              <a:rPr lang="en-AU" sz="1200" b="0" u="sng" dirty="0"/>
              <a:t>different</a:t>
            </a:r>
            <a:r>
              <a:rPr lang="en-AU" sz="1200" b="0" dirty="0"/>
              <a:t> clients were chosen.  A space to record how they were different would be helpful.  AT2 Page 2 requires observation “on at least two different days”.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sz="1200" b="1" dirty="0"/>
              <a:t>Performance standards. </a:t>
            </a:r>
            <a:r>
              <a:rPr lang="en-AU" sz="1200" b="1" dirty="0">
                <a:solidFill>
                  <a:srgbClr val="FF0000"/>
                </a:solidFill>
              </a:rPr>
              <a:t>No, there is no statement that all questions and all observation items must be successfully demonstrated (hint on page 10 of the handout).</a:t>
            </a:r>
          </a:p>
          <a:p>
            <a:pPr marL="171450" indent="-171450" algn="l">
              <a:buFont typeface="Wingdings" panose="05000000000000000000" pitchFamily="2" charset="2"/>
              <a:buChar char="ü"/>
            </a:pPr>
            <a:r>
              <a:rPr lang="en-AU" sz="1200" dirty="0"/>
              <a:t>Facilities, resources and equipment provided by RTO.</a:t>
            </a:r>
            <a:r>
              <a:rPr lang="en-AU" sz="1200" b="1" dirty="0"/>
              <a:t> </a:t>
            </a:r>
            <a:r>
              <a:rPr lang="en-AU" sz="1200" b="0" dirty="0"/>
              <a:t>Yes … access to Learning Management System and access to workplace.</a:t>
            </a:r>
          </a:p>
          <a:p>
            <a:pPr marL="171450" indent="-171450" algn="l">
              <a:buFont typeface="Wingdings" panose="05000000000000000000" pitchFamily="2" charset="2"/>
              <a:buChar char="ü"/>
            </a:pPr>
            <a:r>
              <a:rPr lang="en-AU" sz="1200" dirty="0"/>
              <a:t>Resources and equipment provided by the student. </a:t>
            </a:r>
            <a:r>
              <a:rPr lang="en-AU" sz="1200" b="0" dirty="0"/>
              <a:t>Yes</a:t>
            </a:r>
          </a:p>
          <a:p>
            <a:pPr marL="171450" indent="-171450" algn="l">
              <a:buFont typeface="Calibri" panose="020F0502020204030204" pitchFamily="34" charset="0"/>
              <a:buChar char="?"/>
            </a:pPr>
            <a:r>
              <a:rPr lang="en-AU" sz="1200" dirty="0"/>
              <a:t>Prohibited resources and equipment. </a:t>
            </a:r>
            <a:r>
              <a:rPr lang="en-AU" sz="1200" b="0" dirty="0"/>
              <a:t>N/A</a:t>
            </a:r>
          </a:p>
          <a:p>
            <a:pPr marL="171450" indent="-171450" algn="l">
              <a:buFont typeface="Wingdings" panose="05000000000000000000" pitchFamily="2" charset="2"/>
              <a:buChar char="ü"/>
            </a:pPr>
            <a:r>
              <a:rPr lang="en-AU" sz="1200" dirty="0"/>
              <a:t>Supervised or unsupervised. </a:t>
            </a:r>
            <a:r>
              <a:rPr lang="en-AU" sz="1200" b="0" dirty="0"/>
              <a:t>Yes</a:t>
            </a:r>
          </a:p>
          <a:p>
            <a:pPr marL="171450" indent="-171450" algn="l">
              <a:buFont typeface="Wingdings" panose="05000000000000000000" pitchFamily="2" charset="2"/>
              <a:buChar char="ü"/>
            </a:pPr>
            <a:r>
              <a:rPr lang="en-AU" sz="1200" dirty="0"/>
              <a:t>Open-book or closed book. </a:t>
            </a:r>
            <a:r>
              <a:rPr lang="en-AU" sz="1200" b="0" dirty="0"/>
              <a:t>Yes</a:t>
            </a:r>
          </a:p>
          <a:p>
            <a:pPr marL="171450" indent="-171450" algn="l">
              <a:buFont typeface="Wingdings" panose="05000000000000000000" pitchFamily="2" charset="2"/>
              <a:buChar char="û"/>
            </a:pPr>
            <a:r>
              <a:rPr lang="en-AU" sz="1200" dirty="0"/>
              <a:t>Authentication processes and penalties.</a:t>
            </a:r>
            <a:r>
              <a:rPr lang="en-AU" sz="1200" b="1" dirty="0"/>
              <a:t> </a:t>
            </a:r>
            <a:r>
              <a:rPr lang="en-AU" sz="1200" b="1" dirty="0">
                <a:solidFill>
                  <a:srgbClr val="FF0000"/>
                </a:solidFill>
              </a:rPr>
              <a:t>No … authentication is mentioned (Knowledge Assessment p 2) but not well explained, nor are penalties indicated.  “My own work” declaration inadequate.  Nowhere to record authenticity outcome.</a:t>
            </a:r>
            <a:endParaRPr lang="en-AU" sz="1200" dirty="0">
              <a:solidFill>
                <a:srgbClr val="FF0000"/>
              </a:solidFill>
            </a:endParaRPr>
          </a:p>
          <a:p>
            <a:pPr marL="171450" indent="-171450" algn="l">
              <a:buFont typeface="Wingdings" panose="05000000000000000000" pitchFamily="2" charset="2"/>
              <a:buChar char="ü"/>
            </a:pPr>
            <a:r>
              <a:rPr lang="en-AU" sz="1200" dirty="0"/>
              <a:t>Role of observers and assessors. </a:t>
            </a:r>
            <a:r>
              <a:rPr lang="en-AU" sz="1200" b="1" dirty="0"/>
              <a:t>Yes, on page 2, but </a:t>
            </a:r>
            <a:r>
              <a:rPr lang="en-AU" sz="1200" b="1" dirty="0">
                <a:solidFill>
                  <a:srgbClr val="FF0000"/>
                </a:solidFill>
              </a:rPr>
              <a:t>unclear on page 77 … three observers (Client 1, 2 &amp; 3), one observer comment (should be three columns).</a:t>
            </a:r>
            <a:endParaRPr lang="en-AU" sz="1200" dirty="0">
              <a:solidFill>
                <a:srgbClr val="FF0000"/>
              </a:solidFill>
            </a:endParaRPr>
          </a:p>
          <a:p>
            <a:pPr marL="171450" indent="-171450" algn="l">
              <a:buFont typeface="Wingdings" panose="05000000000000000000" pitchFamily="2" charset="2"/>
              <a:buChar char="û"/>
            </a:pPr>
            <a:r>
              <a:rPr lang="en-AU" sz="1200" dirty="0"/>
              <a:t>Credentials of observers.  </a:t>
            </a:r>
            <a:r>
              <a:rPr lang="en-AU" sz="1200" b="1" dirty="0">
                <a:solidFill>
                  <a:srgbClr val="FF0000"/>
                </a:solidFill>
              </a:rPr>
              <a:t>No credentials specified for workplace signatories (Workplace Observer) or Workplace Assessor (Lecturer/Workplace Assessor)</a:t>
            </a:r>
            <a:endParaRPr lang="en-AU" sz="1200" dirty="0">
              <a:solidFill>
                <a:srgbClr val="FF0000"/>
              </a:solidFill>
            </a:endParaRPr>
          </a:p>
          <a:p>
            <a:pPr marL="171450" indent="-171450" algn="l">
              <a:buFont typeface="Wingdings" panose="05000000000000000000" pitchFamily="2" charset="2"/>
              <a:buChar char="ü"/>
            </a:pPr>
            <a:r>
              <a:rPr lang="en-AU" sz="1200" dirty="0"/>
              <a:t>Regulatory and safety conditions.  </a:t>
            </a:r>
            <a:r>
              <a:rPr lang="en-AU" sz="1200" b="0" dirty="0"/>
              <a:t>Yes</a:t>
            </a:r>
          </a:p>
          <a:p>
            <a:pPr marL="171450" indent="-171450" algn="l">
              <a:buFont typeface="Wingdings" panose="05000000000000000000" pitchFamily="2" charset="2"/>
              <a:buChar char="û"/>
            </a:pPr>
            <a:r>
              <a:rPr lang="en-AU" sz="1200" dirty="0"/>
              <a:t>Recording evidence. </a:t>
            </a:r>
            <a:r>
              <a:rPr lang="en-AU" sz="1200" b="1" dirty="0"/>
              <a:t>Yes, </a:t>
            </a:r>
            <a:r>
              <a:rPr lang="en-AU" sz="1200" b="1" dirty="0">
                <a:solidFill>
                  <a:srgbClr val="FF0000"/>
                </a:solidFill>
              </a:rPr>
              <a:t>but advised to return assessment to the student.  This does not comply with Compliance Requirement 10 (c) to retain assessments.</a:t>
            </a:r>
          </a:p>
          <a:p>
            <a:pPr marL="171450" indent="-171450" algn="l">
              <a:buFont typeface="Wingdings" panose="05000000000000000000" pitchFamily="2" charset="2"/>
              <a:buChar char="ü"/>
            </a:pPr>
            <a:r>
              <a:rPr lang="en-AU" sz="1200" dirty="0"/>
              <a:t>Feedback.  </a:t>
            </a:r>
            <a:r>
              <a:rPr lang="en-AU" sz="1200" b="0" dirty="0"/>
              <a:t>Yes</a:t>
            </a:r>
          </a:p>
          <a:p>
            <a:pPr marL="171450" indent="-171450" algn="l">
              <a:buFont typeface="Wingdings" panose="05000000000000000000" pitchFamily="2" charset="2"/>
              <a:buChar char="û"/>
            </a:pPr>
            <a:r>
              <a:rPr lang="en-AU" sz="1200" dirty="0"/>
              <a:t>Flexibility and contextualisation.  </a:t>
            </a:r>
            <a:r>
              <a:rPr lang="en-AU" sz="1200" b="1" dirty="0">
                <a:solidFill>
                  <a:srgbClr val="FF0000"/>
                </a:solidFill>
              </a:rPr>
              <a:t>No indication of allowed and disallowed adjustments</a:t>
            </a:r>
            <a:endParaRPr lang="en-AU" sz="1200" dirty="0">
              <a:solidFill>
                <a:srgbClr val="FF0000"/>
              </a:solidFill>
            </a:endParaRPr>
          </a:p>
          <a:p>
            <a:pPr marL="171450" indent="-171450" algn="l">
              <a:buFont typeface="Calibri" panose="020F0502020204030204" pitchFamily="34" charset="0"/>
              <a:buChar char="?"/>
            </a:pPr>
            <a:r>
              <a:rPr lang="en-AU" sz="1200" dirty="0"/>
              <a:t>Guidance.  </a:t>
            </a:r>
            <a:r>
              <a:rPr lang="en-AU" sz="1200" b="1" dirty="0"/>
              <a:t>Minimal indication of support that can be offered during assessment or observation.</a:t>
            </a:r>
            <a:endParaRPr lang="en-AU" sz="1200"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sz="1200" dirty="0"/>
              <a:t>Questions or checklists.  </a:t>
            </a:r>
            <a:r>
              <a:rPr lang="en-AU" sz="1200" b="0" dirty="0"/>
              <a:t>Yes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a:t>Other comments:  There is reference in the assessment resources to: work placement tutor, work placement coordinator, workplace signatories, observers, workplace assessor, assessor, workplace supervisor, workplace observer, Lecturer/Workplace assessor, and Workplace Manager.</a:t>
            </a:r>
            <a:endParaRPr lang="en-AU"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a:t>Next slide:  Now let’s look at the instructions for those making the assessment judgements.  Do they provide accurate, complete and clear guidance?</a:t>
            </a:r>
          </a:p>
          <a:p>
            <a:endParaRPr lang="en-AU" dirty="0"/>
          </a:p>
        </p:txBody>
      </p:sp>
      <p:sp>
        <p:nvSpPr>
          <p:cNvPr id="4" name="Slide Number Placeholder 3">
            <a:extLst>
              <a:ext uri="{FF2B5EF4-FFF2-40B4-BE49-F238E27FC236}">
                <a16:creationId xmlns:a16="http://schemas.microsoft.com/office/drawing/2014/main" id="{71069636-E049-23A6-0AFC-919B773C0C48}"/>
              </a:ext>
            </a:extLst>
          </p:cNvPr>
          <p:cNvSpPr>
            <a:spLocks noGrp="1"/>
          </p:cNvSpPr>
          <p:nvPr>
            <p:ph type="sldNum" sz="quarter" idx="10"/>
          </p:nvPr>
        </p:nvSpPr>
        <p:spPr/>
        <p:txBody>
          <a:bodyPr/>
          <a:lstStyle/>
          <a:p>
            <a:fld id="{ABAA381A-7D2B-4B90-8686-EAB0E2A69F73}" type="slidenum">
              <a:rPr lang="en-AU" smtClean="0"/>
              <a:t>15</a:t>
            </a:fld>
            <a:endParaRPr lang="en-AU"/>
          </a:p>
        </p:txBody>
      </p:sp>
      <p:sp>
        <p:nvSpPr>
          <p:cNvPr id="6" name="Header Placeholder 5">
            <a:extLst>
              <a:ext uri="{FF2B5EF4-FFF2-40B4-BE49-F238E27FC236}">
                <a16:creationId xmlns:a16="http://schemas.microsoft.com/office/drawing/2014/main" id="{39E7AA51-2095-2D69-96EB-EC4F5C517ACB}"/>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814AA948-981D-03CD-0E60-6516C6437A31}"/>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FF13B211-6A80-CD2F-80FA-7AAC17202295}"/>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1753259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49B98-F440-8ABE-721E-E15D01EB5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69DF0E-1889-4264-101C-2568EB25810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C9D177-98A0-23BB-513B-65729A7B2A35}"/>
              </a:ext>
            </a:extLst>
          </p:cNvPr>
          <p:cNvSpPr>
            <a:spLocks noGrp="1"/>
          </p:cNvSpPr>
          <p:nvPr>
            <p:ph type="body" idx="1"/>
          </p:nvPr>
        </p:nvSpPr>
        <p:spPr/>
        <p:txBody>
          <a:bodyPr/>
          <a:lstStyle/>
          <a:p>
            <a:r>
              <a:rPr lang="en-AU" b="1" dirty="0"/>
              <a:t>Interpreting evidence with marking guides and making the assessment judgement</a:t>
            </a:r>
          </a:p>
          <a:p>
            <a:endParaRPr lang="en-AU" b="1" dirty="0"/>
          </a:p>
          <a:p>
            <a:pPr algn="l"/>
            <a:r>
              <a:rPr lang="en-AU" b="1" dirty="0">
                <a:solidFill>
                  <a:srgbClr val="FF0000"/>
                </a:solidFill>
              </a:rPr>
              <a:t>Review the information provided for assessors for the assessment judgements for the unit CHCCCS040</a:t>
            </a:r>
            <a:r>
              <a:rPr lang="en-AU" b="1" dirty="0"/>
              <a:t>.  </a:t>
            </a:r>
            <a:r>
              <a:rPr lang="en-AU" b="0" dirty="0"/>
              <a:t>There are many issues here, and some of them may be addressed in an Assessment Policy and Process document, or in a Delivery and Assessment Plan for the unit.</a:t>
            </a:r>
            <a:endParaRPr lang="en-AU" dirty="0"/>
          </a:p>
          <a:p>
            <a:endParaRPr lang="en-AU" b="1" dirty="0"/>
          </a:p>
          <a:p>
            <a:pPr marL="171450" indent="-171450" algn="l">
              <a:buFont typeface="Wingdings" panose="05000000000000000000" pitchFamily="2" charset="2"/>
              <a:buChar char="ü"/>
            </a:pPr>
            <a:r>
              <a:rPr lang="en-AU" dirty="0"/>
              <a:t>Unit(s) to be assessed.  </a:t>
            </a:r>
            <a:r>
              <a:rPr lang="en-AU" b="0" dirty="0"/>
              <a:t>Yes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Description of assessment task(s).  </a:t>
            </a:r>
            <a:r>
              <a:rPr lang="en-AU" b="1" dirty="0"/>
              <a:t>Yes, </a:t>
            </a:r>
            <a:r>
              <a:rPr lang="en-AU" b="1" dirty="0">
                <a:solidFill>
                  <a:srgbClr val="FF0000"/>
                </a:solidFill>
              </a:rPr>
              <a:t>but not in workplace terminology with examples of practices and outcomes</a:t>
            </a:r>
            <a:r>
              <a:rPr lang="en-AU" b="1" dirty="0"/>
              <a:t>.</a:t>
            </a:r>
            <a:endParaRPr lang="en-AU"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b="0" dirty="0"/>
              <a:t>Reasonable adjustment.  </a:t>
            </a:r>
            <a:r>
              <a:rPr lang="en-AU" b="1" dirty="0">
                <a:solidFill>
                  <a:srgbClr val="FF0000"/>
                </a:solidFill>
              </a:rPr>
              <a:t>No indication of adjustments that could be applied for disability</a:t>
            </a:r>
            <a:endParaRPr lang="en-AU" b="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Marking guides  </a:t>
            </a:r>
            <a:r>
              <a:rPr lang="en-AU" b="1" dirty="0">
                <a:solidFill>
                  <a:srgbClr val="FF0000"/>
                </a:solidFill>
              </a:rPr>
              <a:t>No guidance provided where there are multiple measures of a PC or a KE item or multiple responses to a KE item, or partial outcomes for an observation.  “Answers can include the following but are not limited to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Authentication processes and penalties.  </a:t>
            </a:r>
            <a:r>
              <a:rPr lang="en-AU" b="1" dirty="0">
                <a:solidFill>
                  <a:srgbClr val="FF0000"/>
                </a:solidFill>
              </a:rPr>
              <a:t>No </a:t>
            </a:r>
            <a:r>
              <a:rPr lang="en-AU" sz="1200" b="1" dirty="0">
                <a:solidFill>
                  <a:srgbClr val="FF0000"/>
                </a:solidFill>
              </a:rPr>
              <a:t>… authentication is mentioned (AT1 p 2) but not explained, nor are penalties indicated.  “My own work” declaration inadequate.  Nowhere to record authenticity outcome.</a:t>
            </a:r>
            <a:endParaRPr lang="en-AU" b="1"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Management of observers.  </a:t>
            </a:r>
            <a:r>
              <a:rPr lang="en-AU" b="1" dirty="0">
                <a:solidFill>
                  <a:srgbClr val="FF0000"/>
                </a:solidFill>
              </a:rPr>
              <a:t>No credentials or conditions set for workplace observers</a:t>
            </a:r>
            <a:endParaRPr lang="en-AU"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dirty="0"/>
              <a:t>Compiling knowledge and performance evidence.  </a:t>
            </a:r>
            <a:r>
              <a:rPr lang="en-AU" b="1" dirty="0">
                <a:solidFill>
                  <a:srgbClr val="FF0000"/>
                </a:solidFill>
              </a:rPr>
              <a:t>No process to combine outcomes of AT1 and AT2 for judgement.  No provision for alternative evidence</a:t>
            </a:r>
            <a:r>
              <a:rPr lang="en-AU" b="1" dirty="0"/>
              <a:t>.</a:t>
            </a:r>
            <a:endParaRPr lang="en-AU"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lang="en-AU" b="0" dirty="0"/>
              <a:t>Making the assessment judgement with regard to all unit requirements including prerequisite units, authentication.  </a:t>
            </a:r>
            <a:r>
              <a:rPr lang="en-AU" b="1" dirty="0">
                <a:solidFill>
                  <a:srgbClr val="FF0000"/>
                </a:solidFill>
              </a:rPr>
              <a:t>No mapping back to the elements, no mapping back to unit requirements, no record of authenticity to determine outcome.</a:t>
            </a:r>
            <a:endParaRPr lang="en-AU" b="0" dirty="0">
              <a:solidFill>
                <a:srgbClr val="FF0000"/>
              </a:solidFill>
            </a:endParaRPr>
          </a:p>
          <a:p>
            <a:pPr marL="171450" indent="-171450" algn="l">
              <a:buFont typeface="Wingdings" panose="05000000000000000000" pitchFamily="2" charset="2"/>
              <a:buChar char="û"/>
            </a:pPr>
            <a:r>
              <a:rPr lang="en-AU" b="0" dirty="0"/>
              <a:t>Reassessment.  </a:t>
            </a:r>
            <a:r>
              <a:rPr lang="en-AU" b="1" dirty="0">
                <a:solidFill>
                  <a:srgbClr val="FF0000"/>
                </a:solidFill>
              </a:rPr>
              <a:t>No indication of where reassessment would be appropriate</a:t>
            </a:r>
            <a:endParaRPr lang="en-AU" b="0" dirty="0">
              <a:solidFill>
                <a:srgbClr val="FF0000"/>
              </a:solidFill>
            </a:endParaRPr>
          </a:p>
          <a:p>
            <a:pPr marL="171450" indent="-171450" algn="l">
              <a:buFont typeface="Wingdings" panose="05000000000000000000" pitchFamily="2" charset="2"/>
              <a:buChar char="û"/>
            </a:pPr>
            <a:r>
              <a:rPr lang="en-AU" b="0" dirty="0"/>
              <a:t>Appeals.  </a:t>
            </a:r>
            <a:r>
              <a:rPr lang="en-AU" b="1" dirty="0">
                <a:solidFill>
                  <a:srgbClr val="FF0000"/>
                </a:solidFill>
              </a:rPr>
              <a:t>No statement that the assessment judgement can be appealed</a:t>
            </a:r>
            <a:endParaRPr lang="en-AU" b="0" dirty="0">
              <a:solidFill>
                <a:srgbClr val="FF0000"/>
              </a:solidFill>
            </a:endParaRPr>
          </a:p>
          <a:p>
            <a:pPr marL="171450" indent="-171450" algn="l">
              <a:buFont typeface="Wingdings" panose="05000000000000000000" pitchFamily="2" charset="2"/>
              <a:buChar char="û"/>
            </a:pPr>
            <a:r>
              <a:rPr lang="en-AU" b="0" dirty="0"/>
              <a:t>Gap training and supplementary assessment.  </a:t>
            </a:r>
            <a:r>
              <a:rPr lang="en-AU" b="1" dirty="0">
                <a:solidFill>
                  <a:srgbClr val="FF0000"/>
                </a:solidFill>
              </a:rPr>
              <a:t>No advice about remedies for unsuccessful outcomes</a:t>
            </a:r>
          </a:p>
          <a:p>
            <a:pPr marL="171450" indent="-171450" algn="l">
              <a:buFont typeface="Wingdings" panose="05000000000000000000" pitchFamily="2" charset="2"/>
              <a:buChar char="û"/>
            </a:pPr>
            <a:r>
              <a:rPr lang="en-AU" b="0" dirty="0"/>
              <a:t>Retaining assessments.  </a:t>
            </a:r>
            <a:r>
              <a:rPr lang="en-AU" b="1" dirty="0">
                <a:solidFill>
                  <a:srgbClr val="FF0000"/>
                </a:solidFill>
              </a:rPr>
              <a:t>Observers are </a:t>
            </a:r>
            <a:r>
              <a:rPr lang="en-AU" sz="1200" b="1" dirty="0">
                <a:solidFill>
                  <a:srgbClr val="FF0000"/>
                </a:solidFill>
              </a:rPr>
              <a:t>advised to return assessment to the student.  This does not comply with Compliance Requirement 10 (c) to retain assessments</a:t>
            </a:r>
            <a:r>
              <a:rPr lang="en-AU" sz="1200" b="1" dirty="0"/>
              <a:t>.</a:t>
            </a:r>
            <a:endParaRPr lang="en-AU" b="0" dirty="0"/>
          </a:p>
          <a:p>
            <a:pPr algn="l"/>
            <a:endParaRPr lang="en-AU" b="0" dirty="0"/>
          </a:p>
          <a:p>
            <a:r>
              <a:rPr lang="en-AU" b="1" dirty="0"/>
              <a:t>Next slide:  What about RPL assessments?</a:t>
            </a:r>
          </a:p>
        </p:txBody>
      </p:sp>
      <p:sp>
        <p:nvSpPr>
          <p:cNvPr id="4" name="Slide Number Placeholder 3">
            <a:extLst>
              <a:ext uri="{FF2B5EF4-FFF2-40B4-BE49-F238E27FC236}">
                <a16:creationId xmlns:a16="http://schemas.microsoft.com/office/drawing/2014/main" id="{14269653-79F7-4E4C-C35A-A7CB0E8A61F7}"/>
              </a:ext>
            </a:extLst>
          </p:cNvPr>
          <p:cNvSpPr>
            <a:spLocks noGrp="1"/>
          </p:cNvSpPr>
          <p:nvPr>
            <p:ph type="sldNum" sz="quarter" idx="10"/>
          </p:nvPr>
        </p:nvSpPr>
        <p:spPr/>
        <p:txBody>
          <a:bodyPr/>
          <a:lstStyle/>
          <a:p>
            <a:fld id="{ABAA381A-7D2B-4B90-8686-EAB0E2A69F73}" type="slidenum">
              <a:rPr lang="en-AU" smtClean="0"/>
              <a:t>16</a:t>
            </a:fld>
            <a:endParaRPr lang="en-AU"/>
          </a:p>
        </p:txBody>
      </p:sp>
      <p:sp>
        <p:nvSpPr>
          <p:cNvPr id="6" name="Header Placeholder 5">
            <a:extLst>
              <a:ext uri="{FF2B5EF4-FFF2-40B4-BE49-F238E27FC236}">
                <a16:creationId xmlns:a16="http://schemas.microsoft.com/office/drawing/2014/main" id="{EC76881F-9999-DDC5-5C12-1CA20C2E2349}"/>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2B497465-6CCF-9CEC-8461-58EE7A7AB2FD}"/>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604D5AA0-7FAB-C428-46FE-767D493A5369}"/>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2188582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3A7F9-D68A-5DBC-5DEE-B32B41471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8F7D6-EE30-9C24-CDC8-2DEC580FAB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755F596-3323-A4E0-E06F-1B2D6AEF8A1F}"/>
              </a:ext>
            </a:extLst>
          </p:cNvPr>
          <p:cNvSpPr>
            <a:spLocks noGrp="1"/>
          </p:cNvSpPr>
          <p:nvPr>
            <p:ph type="body" idx="1"/>
          </p:nvPr>
        </p:nvSpPr>
        <p:spPr/>
        <p:txBody>
          <a:bodyPr/>
          <a:lstStyle/>
          <a:p>
            <a:r>
              <a:rPr lang="en-AU" sz="1200" b="1" dirty="0"/>
              <a:t>RPL assessments are required to meet the same standards as other assessments of the training product.</a:t>
            </a:r>
          </a:p>
          <a:p>
            <a:endParaRPr lang="en-AU" sz="1200" b="1" dirty="0"/>
          </a:p>
          <a:p>
            <a:r>
              <a:rPr lang="en-AU" sz="1200" dirty="0"/>
              <a:t>This could be met by:</a:t>
            </a:r>
          </a:p>
          <a:p>
            <a:pPr marL="171450" indent="-171450">
              <a:buFont typeface="Arial" panose="020B0604020202020204" pitchFamily="34" charset="0"/>
              <a:buChar char="•"/>
            </a:pPr>
            <a:r>
              <a:rPr lang="en-AU" sz="1200" dirty="0"/>
              <a:t>Using </a:t>
            </a:r>
            <a:r>
              <a:rPr lang="en-AU" sz="1200" u="sng" dirty="0"/>
              <a:t>the same assessment tools </a:t>
            </a:r>
            <a:r>
              <a:rPr lang="en-AU" sz="1200" dirty="0"/>
              <a:t>that have been created or purchased for non-RPL students; or</a:t>
            </a:r>
          </a:p>
          <a:p>
            <a:pPr marL="171450" indent="-171450">
              <a:buFont typeface="Arial" panose="020B0604020202020204" pitchFamily="34" charset="0"/>
              <a:buChar char="•"/>
            </a:pPr>
            <a:r>
              <a:rPr lang="en-AU" sz="1200" dirty="0"/>
              <a:t>An assessment strategy could be created (or purchased) </a:t>
            </a:r>
            <a:r>
              <a:rPr lang="en-AU" sz="1200" u="sng" dirty="0"/>
              <a:t>specifically for RPL candidates </a:t>
            </a:r>
            <a:r>
              <a:rPr lang="en-AU" sz="1200" dirty="0"/>
              <a:t>… often in the form of an </a:t>
            </a:r>
            <a:r>
              <a:rPr lang="en-AU" sz="1200" b="1" dirty="0"/>
              <a:t>RPL Kit</a:t>
            </a:r>
            <a:r>
              <a:rPr lang="en-AU" sz="1200" dirty="0"/>
              <a:t>.</a:t>
            </a:r>
          </a:p>
          <a:p>
            <a:endParaRPr lang="en-AU" sz="1200" dirty="0"/>
          </a:p>
          <a:p>
            <a:r>
              <a:rPr lang="en-AU" sz="1200" dirty="0"/>
              <a:t>The mapping tool can be used to map evidence requested in the RPL Kit and provided by the student against the requirements of the unit of competency.  </a:t>
            </a:r>
          </a:p>
          <a:p>
            <a:endParaRPr lang="en-AU" sz="1200" dirty="0"/>
          </a:p>
          <a:p>
            <a:r>
              <a:rPr lang="en-AU" sz="1200" dirty="0"/>
              <a:t>Apply the </a:t>
            </a:r>
            <a:r>
              <a:rPr lang="en-AU" sz="1200" b="1" dirty="0"/>
              <a:t>rules of evidence </a:t>
            </a:r>
            <a:r>
              <a:rPr lang="en-AU" sz="1200" dirty="0"/>
              <a:t>to each item of evidence and map evidence that is demonstrably current, genuinely authentic, and unambiguously valid to each relevant unit requirement (</a:t>
            </a:r>
            <a:r>
              <a:rPr lang="en-AU" sz="1200" u="sng" dirty="0"/>
              <a:t>and discard the other evidence</a:t>
            </a:r>
            <a:r>
              <a:rPr lang="en-AU" sz="1200" dirty="0"/>
              <a:t>), then review each requirement determine if there is sufficient evidence to make a decision.  If there is insufficient credible evidence you may request additional evidence or require the candidate to participate in direct assessment activities.</a:t>
            </a:r>
          </a:p>
          <a:p>
            <a:endParaRPr lang="en-AU" sz="1200" dirty="0"/>
          </a:p>
          <a:p>
            <a:r>
              <a:rPr lang="en-AU" sz="1200" dirty="0"/>
              <a:t>Supplementary direct assessment activities  should be used to: verify authenticity; demonstrate currency; confirm validity; provide sufficiency; and address any evidence gaps.</a:t>
            </a:r>
          </a:p>
          <a:p>
            <a:endParaRPr lang="en-AU" sz="1200" dirty="0"/>
          </a:p>
          <a:p>
            <a:r>
              <a:rPr lang="en-AU" sz="1200" b="1" dirty="0"/>
              <a:t>Next slide:  We have seen how the mapping facilitates the review of assessment tools before we use them … but the mapping can add more value …</a:t>
            </a:r>
          </a:p>
        </p:txBody>
      </p:sp>
      <p:sp>
        <p:nvSpPr>
          <p:cNvPr id="4" name="Slide Number Placeholder 3">
            <a:extLst>
              <a:ext uri="{FF2B5EF4-FFF2-40B4-BE49-F238E27FC236}">
                <a16:creationId xmlns:a16="http://schemas.microsoft.com/office/drawing/2014/main" id="{7650F81D-BAD5-CDBB-1964-3B6B94ACB098}"/>
              </a:ext>
            </a:extLst>
          </p:cNvPr>
          <p:cNvSpPr>
            <a:spLocks noGrp="1"/>
          </p:cNvSpPr>
          <p:nvPr>
            <p:ph type="sldNum" sz="quarter" idx="10"/>
          </p:nvPr>
        </p:nvSpPr>
        <p:spPr/>
        <p:txBody>
          <a:bodyPr/>
          <a:lstStyle/>
          <a:p>
            <a:fld id="{ABAA381A-7D2B-4B90-8686-EAB0E2A69F73}" type="slidenum">
              <a:rPr lang="en-AU" smtClean="0"/>
              <a:t>17</a:t>
            </a:fld>
            <a:endParaRPr lang="en-AU"/>
          </a:p>
        </p:txBody>
      </p:sp>
      <p:sp>
        <p:nvSpPr>
          <p:cNvPr id="6" name="Header Placeholder 5">
            <a:extLst>
              <a:ext uri="{FF2B5EF4-FFF2-40B4-BE49-F238E27FC236}">
                <a16:creationId xmlns:a16="http://schemas.microsoft.com/office/drawing/2014/main" id="{8F797C29-E670-37D5-1E1B-5E0DD55591A9}"/>
              </a:ext>
            </a:extLst>
          </p:cNvPr>
          <p:cNvSpPr>
            <a:spLocks noGrp="1"/>
          </p:cNvSpPr>
          <p:nvPr>
            <p:ph type="hdr" sz="quarter" idx="12"/>
          </p:nvPr>
        </p:nvSpPr>
        <p:spPr/>
        <p:txBody>
          <a:bodyPr/>
          <a:lstStyle/>
          <a:p>
            <a:r>
              <a:rPr lang="en-AU"/>
              <a:t>TAC Education Program - Industry Engagement</a:t>
            </a:r>
          </a:p>
        </p:txBody>
      </p:sp>
      <p:sp>
        <p:nvSpPr>
          <p:cNvPr id="7" name="Footer Placeholder 6">
            <a:extLst>
              <a:ext uri="{FF2B5EF4-FFF2-40B4-BE49-F238E27FC236}">
                <a16:creationId xmlns:a16="http://schemas.microsoft.com/office/drawing/2014/main" id="{D8279594-D609-2575-662F-F9428972EA32}"/>
              </a:ext>
            </a:extLst>
          </p:cNvPr>
          <p:cNvSpPr>
            <a:spLocks noGrp="1"/>
          </p:cNvSpPr>
          <p:nvPr>
            <p:ph type="ftr" sz="quarter" idx="13"/>
          </p:nvPr>
        </p:nvSpPr>
        <p:spPr/>
        <p:txBody>
          <a:bodyPr/>
          <a:lstStyle/>
          <a:p>
            <a:endParaRPr lang="en-AU"/>
          </a:p>
        </p:txBody>
      </p:sp>
      <p:sp>
        <p:nvSpPr>
          <p:cNvPr id="8" name="Date Placeholder 7">
            <a:extLst>
              <a:ext uri="{FF2B5EF4-FFF2-40B4-BE49-F238E27FC236}">
                <a16:creationId xmlns:a16="http://schemas.microsoft.com/office/drawing/2014/main" id="{9CD2E2BE-CAA0-0E75-69B0-2993468BFFAE}"/>
              </a:ext>
            </a:extLst>
          </p:cNvPr>
          <p:cNvSpPr>
            <a:spLocks noGrp="1"/>
          </p:cNvSpPr>
          <p:nvPr>
            <p:ph type="dt" idx="14"/>
          </p:nvPr>
        </p:nvSpPr>
        <p:spPr/>
        <p:txBody>
          <a:bodyPr/>
          <a:lstStyle/>
          <a:p>
            <a:endParaRPr lang="en-AU"/>
          </a:p>
        </p:txBody>
      </p:sp>
    </p:spTree>
    <p:extLst>
      <p:ext uri="{BB962C8B-B14F-4D97-AF65-F5344CB8AC3E}">
        <p14:creationId xmlns:p14="http://schemas.microsoft.com/office/powerpoint/2010/main" val="854541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5AAF8-8156-AC73-CAB8-23AA13205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FEB7D-5EC3-15D2-63CF-12B4B7D084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E6F0E4-D24F-34ED-FF7B-17EC64D7E3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t>The mapping document can also be used for a </a:t>
            </a:r>
            <a:r>
              <a:rPr lang="en-AU" sz="1200" u="sng" dirty="0"/>
              <a:t>number of additional purposes</a:t>
            </a:r>
            <a:r>
              <a:rPr lang="en-AU" sz="1200" dirty="0"/>
              <a:t>, including some bright ideas, such as:</a:t>
            </a:r>
          </a:p>
          <a:p>
            <a:r>
              <a:rPr lang="en-AU" sz="1200" dirty="0">
                <a:solidFill>
                  <a:srgbClr val="FF0000"/>
                </a:solidFill>
              </a:rPr>
              <a:t>(NOTE:  performance criteria are not specifically referred to in an audit)</a:t>
            </a:r>
          </a:p>
          <a:p>
            <a:endParaRPr lang="en-AU" sz="1200" dirty="0">
              <a:solidFill>
                <a:srgbClr val="FF0000"/>
              </a:solidFill>
            </a:endParaRPr>
          </a:p>
          <a:p>
            <a:pPr marL="171450" indent="-171450">
              <a:buFont typeface="Arial" panose="020B0604020202020204" pitchFamily="34" charset="0"/>
              <a:buChar char="•"/>
            </a:pPr>
            <a:r>
              <a:rPr lang="en-AU" sz="1200" dirty="0"/>
              <a:t>Targeting supplementary learning and assessment </a:t>
            </a:r>
            <a:r>
              <a:rPr lang="en-AU" sz="1200" b="1" dirty="0"/>
              <a:t>Outcome Standard 1.1(c)</a:t>
            </a:r>
            <a:r>
              <a:rPr lang="en-AU" sz="1200" dirty="0"/>
              <a:t>;</a:t>
            </a:r>
          </a:p>
          <a:p>
            <a:pPr marL="171450" indent="-171450">
              <a:buFont typeface="Arial" panose="020B0604020202020204" pitchFamily="34" charset="0"/>
              <a:buChar char="•"/>
            </a:pPr>
            <a:r>
              <a:rPr lang="en-AU" sz="1200" dirty="0"/>
              <a:t>Incorporating serendipitous evidence (Fairness and flexibility) </a:t>
            </a:r>
            <a:r>
              <a:rPr lang="en-AU" sz="1200" b="1" dirty="0"/>
              <a:t>Outcome Standard 1.4a</a:t>
            </a:r>
            <a:endParaRPr lang="en-AU" sz="1200" dirty="0"/>
          </a:p>
          <a:p>
            <a:pPr marL="171450" indent="-171450">
              <a:buFont typeface="Arial" panose="020B0604020202020204" pitchFamily="34" charset="0"/>
              <a:buChar char="•"/>
            </a:pPr>
            <a:r>
              <a:rPr lang="en-AU" sz="1200" dirty="0"/>
              <a:t>Incorporating evidence gathered through work placements </a:t>
            </a:r>
            <a:r>
              <a:rPr lang="en-AU" sz="1200" b="1" dirty="0"/>
              <a:t>Outcome Standard 1.1(e)</a:t>
            </a:r>
            <a:r>
              <a:rPr lang="en-AU" sz="1200" b="0" dirty="0"/>
              <a:t>;</a:t>
            </a:r>
          </a:p>
          <a:p>
            <a:pPr marL="171450" indent="-171450">
              <a:buFont typeface="Arial" panose="020B0604020202020204" pitchFamily="34" charset="0"/>
              <a:buChar char="•"/>
            </a:pPr>
            <a:r>
              <a:rPr lang="en-AU" sz="1200" b="0" dirty="0"/>
              <a:t>Enabling a unit-based assessment judgement for each units assessed in a cluster (Validity, fairness, flexibility, reliability) </a:t>
            </a:r>
            <a:r>
              <a:rPr lang="en-AU" sz="1200" b="1" dirty="0"/>
              <a:t>Outcome Standard 1.4a</a:t>
            </a:r>
            <a:endParaRPr lang="en-AU" sz="1200" dirty="0"/>
          </a:p>
          <a:p>
            <a:pPr marL="171450" indent="-171450">
              <a:buFont typeface="Arial" panose="020B0604020202020204" pitchFamily="34" charset="0"/>
              <a:buChar char="•"/>
            </a:pPr>
            <a:r>
              <a:rPr lang="en-AU" sz="1200" dirty="0"/>
              <a:t>Meeting assessment record requirements </a:t>
            </a:r>
            <a:r>
              <a:rPr lang="en-AU" sz="1200" b="1" dirty="0"/>
              <a:t>Compliance Requirement 10(c)</a:t>
            </a:r>
            <a:r>
              <a:rPr lang="en-AU" sz="1200" b="0" dirty="0"/>
              <a:t>;</a:t>
            </a:r>
            <a:endParaRPr lang="en-AU" sz="1200" dirty="0"/>
          </a:p>
          <a:p>
            <a:pPr marL="171450" indent="-171450">
              <a:buFont typeface="Arial" panose="020B0604020202020204" pitchFamily="34" charset="0"/>
              <a:buChar char="•"/>
            </a:pPr>
            <a:r>
              <a:rPr lang="en-AU" sz="1200" dirty="0"/>
              <a:t>Assisting with assessment appeals </a:t>
            </a:r>
            <a:r>
              <a:rPr lang="en-AU" sz="1200" b="1" dirty="0"/>
              <a:t>Outcome Standard 2.8</a:t>
            </a:r>
            <a:r>
              <a:rPr lang="en-AU" sz="1200" dirty="0"/>
              <a:t>;</a:t>
            </a:r>
          </a:p>
          <a:p>
            <a:pPr marL="171450" indent="-171450">
              <a:buFont typeface="Arial" panose="020B0604020202020204" pitchFamily="34" charset="0"/>
              <a:buChar char="•"/>
            </a:pPr>
            <a:r>
              <a:rPr lang="en-AU" sz="1200" dirty="0"/>
              <a:t>Mapping learning resources (</a:t>
            </a:r>
            <a:r>
              <a:rPr lang="en-AU" sz="1200" dirty="0" err="1"/>
              <a:t>ito</a:t>
            </a:r>
            <a:r>
              <a:rPr lang="en-AU" sz="1200" dirty="0"/>
              <a:t> meet </a:t>
            </a:r>
            <a:r>
              <a:rPr lang="en-AU" sz="1200" b="1" dirty="0"/>
              <a:t>Outcome Standard 1.1</a:t>
            </a:r>
            <a:r>
              <a:rPr lang="en-AU" sz="1200" dirty="0"/>
              <a:t>);</a:t>
            </a:r>
          </a:p>
          <a:p>
            <a:pPr marL="171450" indent="-171450">
              <a:buFont typeface="Arial" panose="020B0604020202020204" pitchFamily="34" charset="0"/>
              <a:buChar char="•"/>
            </a:pPr>
            <a:r>
              <a:rPr lang="en-AU" sz="1200" dirty="0"/>
              <a:t>Mapping evidence gathered for RPL </a:t>
            </a:r>
            <a:r>
              <a:rPr lang="en-AU" sz="1200" b="1" dirty="0"/>
              <a:t>Outcome Standard 1.6(b)(c)</a:t>
            </a:r>
            <a:r>
              <a:rPr lang="en-AU" sz="1200" dirty="0"/>
              <a:t>;</a:t>
            </a:r>
          </a:p>
          <a:p>
            <a:pPr marL="171450" indent="-171450">
              <a:buFont typeface="Arial" panose="020B0604020202020204" pitchFamily="34" charset="0"/>
              <a:buChar char="•"/>
            </a:pPr>
            <a:r>
              <a:rPr lang="en-AU" sz="1200" dirty="0"/>
              <a:t>Making valid changes for Reasonable Adjustments </a:t>
            </a:r>
            <a:r>
              <a:rPr lang="en-AU" sz="1200" b="1" dirty="0"/>
              <a:t>Outcome Standard </a:t>
            </a:r>
            <a:r>
              <a:rPr lang="en-AU" sz="1200" b="0" dirty="0"/>
              <a:t>2.4; and</a:t>
            </a:r>
          </a:p>
          <a:p>
            <a:pPr marL="171450" indent="-171450">
              <a:buFont typeface="Arial" panose="020B0604020202020204" pitchFamily="34" charset="0"/>
              <a:buChar char="•"/>
            </a:pPr>
            <a:r>
              <a:rPr lang="en-AU" sz="1200" dirty="0"/>
              <a:t>Mapping evidence for trainer/assessor equivalence (to meet </a:t>
            </a:r>
            <a:r>
              <a:rPr lang="en-AU" sz="1200" b="1" dirty="0"/>
              <a:t>Outcome Standard 3.3(a)</a:t>
            </a:r>
            <a:r>
              <a:rPr lang="en-AU" sz="1200" b="1" dirty="0" err="1"/>
              <a:t>i</a:t>
            </a:r>
            <a:r>
              <a:rPr lang="en-AU" sz="1200" b="1" dirty="0"/>
              <a:t>)</a:t>
            </a:r>
            <a:endParaRPr lang="en-AU" sz="1200" dirty="0"/>
          </a:p>
          <a:p>
            <a:pPr marL="0" indent="0">
              <a:buNone/>
            </a:pPr>
            <a:endParaRPr lang="en-AU" sz="1200" b="0" dirty="0"/>
          </a:p>
          <a:p>
            <a:pPr marL="0" indent="0">
              <a:buNone/>
            </a:pPr>
            <a:r>
              <a:rPr lang="en-AU" sz="1200" b="0" dirty="0"/>
              <a:t>This page is off-script, but it illustrates how a mapping of unit, assessment tools, student performance and judgement provides a basis for many other RTO responsibilities … not always on its own, but as a significant contributor to compliance.</a:t>
            </a:r>
          </a:p>
          <a:p>
            <a:pPr marL="0" indent="0">
              <a:buNone/>
            </a:pPr>
            <a:endParaRPr lang="en-AU" sz="1200" b="0" dirty="0"/>
          </a:p>
          <a:p>
            <a:pPr marL="0" indent="0">
              <a:buNone/>
            </a:pPr>
            <a:r>
              <a:rPr lang="en-AU" sz="1200" b="1" dirty="0"/>
              <a:t>Next slide:  TAC resources</a:t>
            </a:r>
          </a:p>
        </p:txBody>
      </p:sp>
      <p:sp>
        <p:nvSpPr>
          <p:cNvPr id="4" name="Header Placeholder 3">
            <a:extLst>
              <a:ext uri="{FF2B5EF4-FFF2-40B4-BE49-F238E27FC236}">
                <a16:creationId xmlns:a16="http://schemas.microsoft.com/office/drawing/2014/main" id="{D9F13E7F-111A-344C-A4F9-D2542BA1B79C}"/>
              </a:ext>
            </a:extLst>
          </p:cNvPr>
          <p:cNvSpPr>
            <a:spLocks noGrp="1"/>
          </p:cNvSpPr>
          <p:nvPr>
            <p:ph type="hdr" sz="quarter"/>
          </p:nvPr>
        </p:nvSpPr>
        <p:spPr/>
        <p:txBody>
          <a:bodyPr/>
          <a:lstStyle/>
          <a:p>
            <a:r>
              <a:rPr lang="en-AU"/>
              <a:t>TAC Education Program - Assessment</a:t>
            </a:r>
          </a:p>
        </p:txBody>
      </p:sp>
      <p:sp>
        <p:nvSpPr>
          <p:cNvPr id="5" name="Date Placeholder 4">
            <a:extLst>
              <a:ext uri="{FF2B5EF4-FFF2-40B4-BE49-F238E27FC236}">
                <a16:creationId xmlns:a16="http://schemas.microsoft.com/office/drawing/2014/main" id="{E3CBEF6A-B4C4-B17F-B495-62A4639F0EAB}"/>
              </a:ext>
            </a:extLst>
          </p:cNvPr>
          <p:cNvSpPr>
            <a:spLocks noGrp="1"/>
          </p:cNvSpPr>
          <p:nvPr>
            <p:ph type="dt" idx="1"/>
          </p:nvPr>
        </p:nvSpPr>
        <p:spPr/>
        <p:txBody>
          <a:bodyPr/>
          <a:lstStyle/>
          <a:p>
            <a:endParaRPr lang="en-AU"/>
          </a:p>
        </p:txBody>
      </p:sp>
      <p:sp>
        <p:nvSpPr>
          <p:cNvPr id="6" name="Slide Number Placeholder 5">
            <a:extLst>
              <a:ext uri="{FF2B5EF4-FFF2-40B4-BE49-F238E27FC236}">
                <a16:creationId xmlns:a16="http://schemas.microsoft.com/office/drawing/2014/main" id="{141457E0-C09D-0F1C-0059-36D994285126}"/>
              </a:ext>
            </a:extLst>
          </p:cNvPr>
          <p:cNvSpPr>
            <a:spLocks noGrp="1"/>
          </p:cNvSpPr>
          <p:nvPr>
            <p:ph type="sldNum" sz="quarter" idx="5"/>
          </p:nvPr>
        </p:nvSpPr>
        <p:spPr/>
        <p:txBody>
          <a:bodyPr/>
          <a:lstStyle/>
          <a:p>
            <a:fld id="{531BD387-A247-4ADC-9DC6-5482FD0A6B21}" type="slidenum">
              <a:rPr lang="en-AU" smtClean="0"/>
              <a:t>18</a:t>
            </a:fld>
            <a:endParaRPr lang="en-AU"/>
          </a:p>
        </p:txBody>
      </p:sp>
    </p:spTree>
    <p:extLst>
      <p:ext uri="{BB962C8B-B14F-4D97-AF65-F5344CB8AC3E}">
        <p14:creationId xmlns:p14="http://schemas.microsoft.com/office/powerpoint/2010/main" val="774640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eaLnBrk="1" hangingPunct="1"/>
            <a:r>
              <a:rPr lang="en-AU" dirty="0"/>
              <a:t>Resources are available to view and download from the TAC website which can be accessed using the QR code on the handout</a:t>
            </a:r>
          </a:p>
          <a:p>
            <a:endParaRPr lang="en-AU" dirty="0"/>
          </a:p>
          <a:p>
            <a:pPr marL="0" indent="0">
              <a:buNone/>
            </a:pPr>
            <a:r>
              <a:rPr lang="en-US" sz="1200" b="1" dirty="0">
                <a:cs typeface="Arial"/>
              </a:rPr>
              <a:t>TAC Fact Sheets:</a:t>
            </a:r>
          </a:p>
          <a:p>
            <a:pPr marL="171450" indent="-171450">
              <a:buFont typeface="Arial" panose="020B0604020202020204" pitchFamily="34" charset="0"/>
              <a:buChar char="•"/>
            </a:pPr>
            <a:r>
              <a:rPr lang="en-US" sz="1200" dirty="0">
                <a:cs typeface="Arial"/>
              </a:rPr>
              <a:t>Assessment in the workplace</a:t>
            </a:r>
          </a:p>
          <a:p>
            <a:pPr marL="171450" indent="-171450">
              <a:buFont typeface="Arial" panose="020B0604020202020204" pitchFamily="34" charset="0"/>
              <a:buChar char="•"/>
            </a:pPr>
            <a:r>
              <a:rPr lang="en-US" sz="1200" dirty="0">
                <a:cs typeface="Arial"/>
              </a:rPr>
              <a:t>Assessment and assessment judgement</a:t>
            </a:r>
          </a:p>
          <a:p>
            <a:pPr marL="171450" indent="-171450">
              <a:buFont typeface="Arial" panose="020B0604020202020204" pitchFamily="34" charset="0"/>
              <a:buChar char="•"/>
            </a:pPr>
            <a:r>
              <a:rPr lang="en-US" sz="1200" dirty="0">
                <a:cs typeface="Arial"/>
              </a:rPr>
              <a:t>Assessment validation</a:t>
            </a:r>
          </a:p>
          <a:p>
            <a:pPr marL="171450" indent="-171450">
              <a:buFont typeface="Arial" panose="020B0604020202020204" pitchFamily="34" charset="0"/>
              <a:buChar char="•"/>
            </a:pPr>
            <a:r>
              <a:rPr lang="en-US" sz="1200" dirty="0">
                <a:cs typeface="Arial"/>
              </a:rPr>
              <a:t>Recognition of prior learning</a:t>
            </a:r>
          </a:p>
          <a:p>
            <a:endParaRPr lang="en-US" sz="1200" dirty="0">
              <a:cs typeface="Arial"/>
            </a:endParaRPr>
          </a:p>
          <a:p>
            <a:pPr marL="0" indent="0">
              <a:buNone/>
            </a:pPr>
            <a:r>
              <a:rPr lang="en-US" sz="1200" b="1" dirty="0">
                <a:cs typeface="Arial"/>
              </a:rPr>
              <a:t>TAC Podcasts / TAC Talks</a:t>
            </a:r>
          </a:p>
          <a:p>
            <a:pPr marL="171450" indent="-171450">
              <a:buFont typeface="Arial" panose="020B0604020202020204" pitchFamily="34" charset="0"/>
              <a:buChar char="•"/>
            </a:pPr>
            <a:r>
              <a:rPr lang="en-US" sz="1200" dirty="0">
                <a:cs typeface="Arial"/>
              </a:rPr>
              <a:t>Retaining assessment records (Ep 11)</a:t>
            </a:r>
          </a:p>
          <a:p>
            <a:endParaRPr lang="en-US" sz="1200" dirty="0">
              <a:cs typeface="Arial"/>
            </a:endParaRPr>
          </a:p>
          <a:p>
            <a:pPr marL="0" indent="0">
              <a:buNone/>
            </a:pPr>
            <a:r>
              <a:rPr lang="en-US" sz="1200" b="1" dirty="0">
                <a:cs typeface="Arial"/>
              </a:rPr>
              <a:t>TAC Webinars</a:t>
            </a:r>
          </a:p>
          <a:p>
            <a:pPr marL="171450" indent="-171450">
              <a:buFont typeface="Arial" panose="020B0604020202020204" pitchFamily="34" charset="0"/>
              <a:buChar char="•"/>
            </a:pPr>
            <a:r>
              <a:rPr lang="en-US" sz="1200" dirty="0">
                <a:cs typeface="Arial"/>
              </a:rPr>
              <a:t>Making an assessment decision</a:t>
            </a:r>
          </a:p>
          <a:p>
            <a:pPr marL="171450" indent="-171450">
              <a:buFont typeface="Arial" panose="020B0604020202020204" pitchFamily="34" charset="0"/>
              <a:buChar char="•"/>
            </a:pPr>
            <a:r>
              <a:rPr lang="en-US" sz="1200" dirty="0">
                <a:cs typeface="Arial"/>
              </a:rPr>
              <a:t>Assessing in the workplace</a:t>
            </a:r>
          </a:p>
          <a:p>
            <a:pPr marL="171450" indent="-171450">
              <a:buFont typeface="Arial" panose="020B0604020202020204" pitchFamily="34" charset="0"/>
              <a:buChar char="•"/>
            </a:pPr>
            <a:r>
              <a:rPr lang="en-US" sz="1200" dirty="0">
                <a:cs typeface="Arial"/>
              </a:rPr>
              <a:t>Assessment validation</a:t>
            </a:r>
          </a:p>
          <a:p>
            <a:pPr eaLnBrk="1" hangingPunct="1"/>
            <a:endParaRPr lang="en-US" b="1" dirty="0"/>
          </a:p>
          <a:p>
            <a:pPr eaLnBrk="1" hangingPunct="1"/>
            <a:endParaRPr lang="en-AU" dirty="0"/>
          </a:p>
          <a:p>
            <a:pPr defTabSz="990633">
              <a:defRPr/>
            </a:pPr>
            <a:r>
              <a:rPr lang="en-AU" b="1" dirty="0"/>
              <a:t>Next slide… Time for questions, answers and feedback … and farewell …</a:t>
            </a:r>
          </a:p>
          <a:p>
            <a:endParaRPr lang="en-AU" dirty="0"/>
          </a:p>
        </p:txBody>
      </p:sp>
      <p:sp>
        <p:nvSpPr>
          <p:cNvPr id="4" name="Slide Number Placeholder 3"/>
          <p:cNvSpPr>
            <a:spLocks noGrp="1"/>
          </p:cNvSpPr>
          <p:nvPr>
            <p:ph type="sldNum" sz="quarter" idx="10"/>
          </p:nvPr>
        </p:nvSpPr>
        <p:spPr/>
        <p:txBody>
          <a:bodyPr/>
          <a:lstStyle/>
          <a:p>
            <a:fld id="{ABAA381A-7D2B-4B90-8686-EAB0E2A69F73}" type="slidenum">
              <a:rPr lang="en-AU" smtClean="0"/>
              <a:t>19</a:t>
            </a:fld>
            <a:endParaRPr lang="en-AU" dirty="0"/>
          </a:p>
        </p:txBody>
      </p:sp>
      <p:sp>
        <p:nvSpPr>
          <p:cNvPr id="6" name="Header Placeholder 5"/>
          <p:cNvSpPr>
            <a:spLocks noGrp="1"/>
          </p:cNvSpPr>
          <p:nvPr>
            <p:ph type="hdr" sz="quarter" idx="12"/>
          </p:nvPr>
        </p:nvSpPr>
        <p:spPr/>
        <p:txBody>
          <a:bodyPr/>
          <a:lstStyle/>
          <a:p>
            <a:r>
              <a:rPr lang="en-AU"/>
              <a:t>TAC Education Program </a:t>
            </a:r>
            <a:endParaRPr lang="en-AU" dirty="0"/>
          </a:p>
        </p:txBody>
      </p:sp>
      <p:sp>
        <p:nvSpPr>
          <p:cNvPr id="7" name="Footer Placeholder 6"/>
          <p:cNvSpPr>
            <a:spLocks noGrp="1"/>
          </p:cNvSpPr>
          <p:nvPr>
            <p:ph type="ftr" sz="quarter" idx="13"/>
          </p:nvPr>
        </p:nvSpPr>
        <p:spPr/>
        <p:txBody>
          <a:bodyPr/>
          <a:lstStyle/>
          <a:p>
            <a:r>
              <a:rPr lang="en-AU"/>
              <a:t>-</a:t>
            </a:r>
            <a:endParaRPr lang="en-AU" dirty="0"/>
          </a:p>
        </p:txBody>
      </p:sp>
      <p:sp>
        <p:nvSpPr>
          <p:cNvPr id="8" name="Date Placeholder 7"/>
          <p:cNvSpPr>
            <a:spLocks noGrp="1"/>
          </p:cNvSpPr>
          <p:nvPr>
            <p:ph type="dt" idx="14"/>
          </p:nvPr>
        </p:nvSpPr>
        <p:spPr/>
        <p:txBody>
          <a:bodyPr/>
          <a:lstStyle/>
          <a:p>
            <a:endParaRPr lang="en-AU" dirty="0"/>
          </a:p>
        </p:txBody>
      </p:sp>
    </p:spTree>
    <p:extLst>
      <p:ext uri="{BB962C8B-B14F-4D97-AF65-F5344CB8AC3E}">
        <p14:creationId xmlns:p14="http://schemas.microsoft.com/office/powerpoint/2010/main" val="691561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1110074">
              <a:defRPr/>
            </a:pPr>
            <a:r>
              <a:rPr lang="en-AU" b="0" dirty="0"/>
              <a:t>Respond to questions … or direct to TAC if no time.</a:t>
            </a:r>
          </a:p>
          <a:p>
            <a:pPr defTabSz="1110074">
              <a:defRPr/>
            </a:pPr>
            <a:endParaRPr lang="en-AU" b="1" dirty="0"/>
          </a:p>
          <a:p>
            <a:pPr defTabSz="1097921">
              <a:defRPr/>
            </a:pPr>
            <a:r>
              <a:rPr lang="en-AU" dirty="0">
                <a:ea typeface="Calibri"/>
                <a:cs typeface="Calibri"/>
              </a:rPr>
              <a:t>Feedback Survey can be accessed through the QR Code. </a:t>
            </a:r>
          </a:p>
          <a:p>
            <a:pPr defTabSz="1097921">
              <a:defRPr/>
            </a:pPr>
            <a:endParaRPr lang="en-AU" dirty="0">
              <a:ea typeface="Calibri"/>
              <a:cs typeface="Calibri"/>
            </a:endParaRPr>
          </a:p>
          <a:p>
            <a:pPr defTabSz="1097921">
              <a:defRPr/>
            </a:pPr>
            <a:r>
              <a:rPr lang="en-AU" dirty="0"/>
              <a:t>Thank participants for their participation, and encourage them to apply the ideas in their own RTOs.</a:t>
            </a:r>
            <a:endParaRPr lang="en-US" dirty="0">
              <a:ea typeface="Calibri"/>
              <a:cs typeface="Calibri"/>
            </a:endParaRPr>
          </a:p>
          <a:p>
            <a:endParaRPr lang="en-AU" altLang="en-US" dirty="0"/>
          </a:p>
          <a:p>
            <a:r>
              <a:rPr lang="en-AU" altLang="en-US" b="1" dirty="0"/>
              <a:t>Final slide.</a:t>
            </a:r>
          </a:p>
          <a:p>
            <a:endParaRPr lang="en-AU" dirty="0"/>
          </a:p>
        </p:txBody>
      </p:sp>
      <p:sp>
        <p:nvSpPr>
          <p:cNvPr id="6" name="Header Placeholder 5"/>
          <p:cNvSpPr>
            <a:spLocks noGrp="1"/>
          </p:cNvSpPr>
          <p:nvPr>
            <p:ph type="hdr" sz="quarter" idx="12"/>
          </p:nvPr>
        </p:nvSpPr>
        <p:spPr/>
        <p:txBody>
          <a:bodyPr/>
          <a:lstStyle/>
          <a:p>
            <a:r>
              <a:rPr lang="en-AU"/>
              <a:t>TAC Education Program </a:t>
            </a:r>
            <a:endParaRPr lang="en-AU" dirty="0"/>
          </a:p>
        </p:txBody>
      </p:sp>
      <p:sp>
        <p:nvSpPr>
          <p:cNvPr id="7" name="Footer Placeholder 6"/>
          <p:cNvSpPr>
            <a:spLocks noGrp="1"/>
          </p:cNvSpPr>
          <p:nvPr>
            <p:ph type="ftr" sz="quarter" idx="13"/>
          </p:nvPr>
        </p:nvSpPr>
        <p:spPr/>
        <p:txBody>
          <a:bodyPr/>
          <a:lstStyle/>
          <a:p>
            <a:r>
              <a:rPr lang="en-AU"/>
              <a:t>-</a:t>
            </a:r>
            <a:endParaRPr lang="en-AU" dirty="0"/>
          </a:p>
        </p:txBody>
      </p:sp>
      <p:sp>
        <p:nvSpPr>
          <p:cNvPr id="8" name="Date Placeholder 7"/>
          <p:cNvSpPr>
            <a:spLocks noGrp="1"/>
          </p:cNvSpPr>
          <p:nvPr>
            <p:ph type="dt" idx="14"/>
          </p:nvPr>
        </p:nvSpPr>
        <p:spPr/>
        <p:txBody>
          <a:bodyPr/>
          <a:lstStyle/>
          <a:p>
            <a:endParaRPr lang="en-AU" dirty="0"/>
          </a:p>
        </p:txBody>
      </p:sp>
    </p:spTree>
    <p:extLst>
      <p:ext uri="{BB962C8B-B14F-4D97-AF65-F5344CB8AC3E}">
        <p14:creationId xmlns:p14="http://schemas.microsoft.com/office/powerpoint/2010/main" val="25162082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r="-2"/>
          <a:stretch/>
        </p:blipFill>
        <p:spPr>
          <a:xfrm>
            <a:off x="-165763" y="-88900"/>
            <a:ext cx="12357763" cy="6946900"/>
          </a:xfrm>
          <a:prstGeom prst="rect">
            <a:avLst/>
          </a:prstGeom>
        </p:spPr>
      </p:pic>
      <p:sp>
        <p:nvSpPr>
          <p:cNvPr id="2" name="Title 1"/>
          <p:cNvSpPr>
            <a:spLocks noGrp="1"/>
          </p:cNvSpPr>
          <p:nvPr>
            <p:ph type="ctrTitle"/>
          </p:nvPr>
        </p:nvSpPr>
        <p:spPr>
          <a:xfrm>
            <a:off x="1524000" y="1738187"/>
            <a:ext cx="9144000" cy="2387600"/>
          </a:xfrm>
        </p:spPr>
        <p:txBody>
          <a:bodyPr anchor="b">
            <a:normAutofit/>
          </a:bodyPr>
          <a:lstStyle>
            <a:lvl1pPr algn="ctr">
              <a:defRPr sz="4800" b="0">
                <a:solidFill>
                  <a:srgbClr val="3D1063"/>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3" name="Subtitle 2"/>
          <p:cNvSpPr>
            <a:spLocks noGrp="1"/>
          </p:cNvSpPr>
          <p:nvPr>
            <p:ph type="subTitle" idx="1"/>
          </p:nvPr>
        </p:nvSpPr>
        <p:spPr>
          <a:xfrm>
            <a:off x="1524000" y="4295057"/>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1648"/>
            <a:ext cx="4379495" cy="1567270"/>
          </a:xfrm>
          <a:prstGeom prst="rect">
            <a:avLst/>
          </a:prstGeom>
        </p:spPr>
      </p:pic>
      <p:pic>
        <p:nvPicPr>
          <p:cNvPr id="4" name="Picture 3">
            <a:extLst>
              <a:ext uri="{FF2B5EF4-FFF2-40B4-BE49-F238E27FC236}">
                <a16:creationId xmlns:a16="http://schemas.microsoft.com/office/drawing/2014/main" id="{9EFA6F78-184F-923F-6E3C-D297B84FE2B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
          <a:stretch/>
        </p:blipFill>
        <p:spPr>
          <a:xfrm>
            <a:off x="-165763" y="-88900"/>
            <a:ext cx="12357763" cy="6946900"/>
          </a:xfrm>
          <a:prstGeom prst="rect">
            <a:avLst/>
          </a:prstGeom>
        </p:spPr>
      </p:pic>
      <p:pic>
        <p:nvPicPr>
          <p:cNvPr id="5" name="Picture 4">
            <a:extLst>
              <a:ext uri="{FF2B5EF4-FFF2-40B4-BE49-F238E27FC236}">
                <a16:creationId xmlns:a16="http://schemas.microsoft.com/office/drawing/2014/main" id="{33FA7FD3-DF83-415C-D5DD-418E706909FE}"/>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0" y="1648"/>
            <a:ext cx="4379495" cy="1567270"/>
          </a:xfrm>
          <a:prstGeom prst="rect">
            <a:avLst/>
          </a:prstGeom>
        </p:spPr>
      </p:pic>
    </p:spTree>
    <p:extLst>
      <p:ext uri="{BB962C8B-B14F-4D97-AF65-F5344CB8AC3E}">
        <p14:creationId xmlns:p14="http://schemas.microsoft.com/office/powerpoint/2010/main" val="3335185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rot="10800000" flipH="1">
            <a:off x="5727033" y="-28467"/>
            <a:ext cx="6464968" cy="3558239"/>
          </a:xfrm>
          <a:prstGeom prst="rect">
            <a:avLst/>
          </a:prstGeom>
        </p:spPr>
      </p:pic>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p:blipFill>
        <p:spPr>
          <a:xfrm>
            <a:off x="4308910" y="6176963"/>
            <a:ext cx="7883090" cy="676224"/>
          </a:xfrm>
          <a:prstGeom prst="rect">
            <a:avLst/>
          </a:prstGeom>
        </p:spPr>
      </p:pic>
      <p:sp>
        <p:nvSpPr>
          <p:cNvPr id="4" name="Date Placeholder 3"/>
          <p:cNvSpPr>
            <a:spLocks noGrp="1"/>
          </p:cNvSpPr>
          <p:nvPr>
            <p:ph type="dt" sz="half" idx="10"/>
          </p:nvPr>
        </p:nvSpPr>
        <p:spPr/>
        <p:txBody>
          <a:bodyPr/>
          <a:lstStyle/>
          <a:p>
            <a:fld id="{9F856BDF-9C41-4682-BD9E-6CF3BF4C887E}" type="datetime1">
              <a:rPr lang="en-AU" smtClean="0"/>
              <a:t>15/10/2026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8610600" y="6450829"/>
            <a:ext cx="2743200" cy="365125"/>
          </a:xfrm>
          <a:prstGeom prst="rect">
            <a:avLst/>
          </a:prstGeom>
        </p:spPr>
        <p:txBody>
          <a:bodyPr/>
          <a:lstStyle/>
          <a:p>
            <a:fld id="{FE03CBD6-8195-4E8F-9E69-98E0100C8080}" type="slidenum">
              <a:rPr lang="en-AU" smtClean="0"/>
              <a:t>‹#›</a:t>
            </a:fld>
            <a:endParaRPr lang="en-AU"/>
          </a:p>
        </p:txBody>
      </p:sp>
      <p:pic>
        <p:nvPicPr>
          <p:cNvPr id="7" name="Picture 6">
            <a:extLst>
              <a:ext uri="{FF2B5EF4-FFF2-40B4-BE49-F238E27FC236}">
                <a16:creationId xmlns:a16="http://schemas.microsoft.com/office/drawing/2014/main" id="{8456AD19-7787-3D97-86E7-4EE56CDB84E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rot="10800000" flipH="1">
            <a:off x="5727033" y="-28467"/>
            <a:ext cx="6464968" cy="3558239"/>
          </a:xfrm>
          <a:prstGeom prst="rect">
            <a:avLst/>
          </a:prstGeom>
        </p:spPr>
      </p:pic>
      <p:pic>
        <p:nvPicPr>
          <p:cNvPr id="9" name="Picture 8">
            <a:extLst>
              <a:ext uri="{FF2B5EF4-FFF2-40B4-BE49-F238E27FC236}">
                <a16:creationId xmlns:a16="http://schemas.microsoft.com/office/drawing/2014/main" id="{57734EED-FC52-6ECA-9E92-D810F5F5016A}"/>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4308910" y="6176963"/>
            <a:ext cx="7883090" cy="676224"/>
          </a:xfrm>
          <a:prstGeom prst="rect">
            <a:avLst/>
          </a:prstGeom>
        </p:spPr>
      </p:pic>
      <p:sp>
        <p:nvSpPr>
          <p:cNvPr id="11" name="TextBox 10">
            <a:extLst>
              <a:ext uri="{FF2B5EF4-FFF2-40B4-BE49-F238E27FC236}">
                <a16:creationId xmlns:a16="http://schemas.microsoft.com/office/drawing/2014/main" id="{6C9D8804-6C01-BAAB-05FA-4EEB4E311157}"/>
              </a:ext>
            </a:extLst>
          </p:cNvPr>
          <p:cNvSpPr txBox="1"/>
          <p:nvPr userDrawn="1"/>
        </p:nvSpPr>
        <p:spPr>
          <a:xfrm>
            <a:off x="9485698" y="6468176"/>
            <a:ext cx="1583355" cy="369332"/>
          </a:xfrm>
          <a:prstGeom prst="rect">
            <a:avLst/>
          </a:prstGeom>
          <a:noFill/>
        </p:spPr>
        <p:txBody>
          <a:bodyPr wrap="square" rtlCol="0">
            <a:spAutoFit/>
          </a:bodyPr>
          <a:lstStyle/>
          <a:p>
            <a:r>
              <a:rPr lang="en-AU">
                <a:solidFill>
                  <a:srgbClr val="3D1063"/>
                </a:solidFill>
              </a:rPr>
              <a:t>wa.gov.au/tac</a:t>
            </a:r>
          </a:p>
        </p:txBody>
      </p:sp>
    </p:spTree>
    <p:extLst>
      <p:ext uri="{BB962C8B-B14F-4D97-AF65-F5344CB8AC3E}">
        <p14:creationId xmlns:p14="http://schemas.microsoft.com/office/powerpoint/2010/main" val="2169084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F571A7-35AA-43CD-945B-1C03DB48B090}" type="datetime1">
              <a:rPr lang="en-AU" smtClean="0"/>
              <a:t>15/10/2026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11041811" y="6356350"/>
            <a:ext cx="311989"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2270696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54793682-1745-456E-8F08-C2DFEEDEC3BE}" type="datetime1">
              <a:rPr lang="en-AU" smtClean="0"/>
              <a:t>15/10/2026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1384754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377AFFA7-67BF-49C9-8DC9-19C102FB8AC3}" type="datetime1">
              <a:rPr lang="en-AU" smtClean="0"/>
              <a:t>15/10/2026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847918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E74B5E0-2B73-498D-BC30-886136386029}" type="datetime1">
              <a:rPr lang="en-AU" smtClean="0"/>
              <a:t>15/10/2026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1206496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0234F-128F-4CB1-9AF7-B5E29C73FE04}" type="datetime1">
              <a:rPr lang="en-AU" smtClean="0"/>
              <a:t>15/10/2026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273931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D49838-58C5-485D-B12F-F42DDECEB937}" type="datetime1">
              <a:rPr lang="en-AU" smtClean="0"/>
              <a:t>15/10/2026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2161843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93A378-3C2C-4F28-A079-D47C46686CD8}" type="datetime1">
              <a:rPr lang="en-AU" smtClean="0"/>
              <a:t>15/10/2026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3537329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3FE8CCC-4BC3-4F1E-9F6E-12F8E9DA7BAC}" type="datetime1">
              <a:rPr lang="en-AU" smtClean="0"/>
              <a:t>15/10/2026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323311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A04D0C6-589A-4FC4-AF51-5A20AA51580E}" type="datetime1">
              <a:rPr lang="en-AU" smtClean="0"/>
              <a:t>15/10/2026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E03CBD6-8195-4E8F-9E69-98E0100C8080}" type="slidenum">
              <a:rPr lang="en-AU" smtClean="0"/>
              <a:t>‹#›</a:t>
            </a:fld>
            <a:endParaRPr lang="en-AU"/>
          </a:p>
        </p:txBody>
      </p:sp>
    </p:spTree>
    <p:extLst>
      <p:ext uri="{BB962C8B-B14F-4D97-AF65-F5344CB8AC3E}">
        <p14:creationId xmlns:p14="http://schemas.microsoft.com/office/powerpoint/2010/main" val="4194084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3" cstate="email">
            <a:extLst>
              <a:ext uri="{28A0092B-C50C-407E-A947-70E740481C1C}">
                <a14:useLocalDpi xmlns:a14="http://schemas.microsoft.com/office/drawing/2010/main" val="0"/>
              </a:ext>
            </a:extLst>
          </a:blip>
          <a:srcRect/>
          <a:stretch/>
        </p:blipFill>
        <p:spPr>
          <a:xfrm rot="10800000" flipH="1">
            <a:off x="5983705" y="-28466"/>
            <a:ext cx="6208295" cy="3416969"/>
          </a:xfrm>
          <a:prstGeom prst="rect">
            <a:avLst/>
          </a:prstGeom>
        </p:spPr>
      </p:pic>
      <p:pic>
        <p:nvPicPr>
          <p:cNvPr id="9" name="Picture 8"/>
          <p:cNvPicPr>
            <a:picLocks noChangeAspect="1"/>
          </p:cNvPicPr>
          <p:nvPr/>
        </p:nvPicPr>
        <p:blipFill>
          <a:blip r:embed="rId14">
            <a:extLst>
              <a:ext uri="{28A0092B-C50C-407E-A947-70E740481C1C}">
                <a14:useLocalDpi xmlns:a14="http://schemas.microsoft.com/office/drawing/2010/main" val="0"/>
              </a:ext>
            </a:extLst>
          </a:blip>
          <a:srcRect/>
          <a:stretch/>
        </p:blipFill>
        <p:spPr>
          <a:xfrm>
            <a:off x="4308910" y="6176963"/>
            <a:ext cx="7883090" cy="67622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D019E-F3AC-4360-83F4-B61CC46DEACB}" type="datetime1">
              <a:rPr lang="en-AU" smtClean="0"/>
              <a:t>15/10/2026</a:t>
            </a:fld>
            <a:endParaRPr lang="en-AU"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8610600" y="645111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3CBD6-8195-4E8F-9E69-98E0100C8080}" type="slidenum">
              <a:rPr lang="en-AU" smtClean="0"/>
              <a:t>‹#›</a:t>
            </a:fld>
            <a:endParaRPr lang="en-AU" dirty="0"/>
          </a:p>
        </p:txBody>
      </p:sp>
      <p:sp>
        <p:nvSpPr>
          <p:cNvPr id="7" name="MSIPCMContentMarking" descr="{&quot;HashCode&quot;:-1423410385,&quot;Placement&quot;:&quot;Header&quot;,&quot;Top&quot;:0.0,&quot;Left&quot;:451.105438,&quot;SlideWidth&quot;:960,&quot;SlideHeight&quot;:540}"/>
          <p:cNvSpPr txBox="1"/>
          <p:nvPr/>
        </p:nvSpPr>
        <p:spPr>
          <a:xfrm>
            <a:off x="5729039" y="0"/>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AU" sz="1000" dirty="0">
                <a:solidFill>
                  <a:srgbClr val="FF0000"/>
                </a:solidFill>
                <a:latin typeface="Calibri" panose="020F0502020204030204" pitchFamily="34" charset="0"/>
              </a:rPr>
              <a:t>OFFICIAL</a:t>
            </a:r>
          </a:p>
        </p:txBody>
      </p:sp>
      <p:pic>
        <p:nvPicPr>
          <p:cNvPr id="10" name="Picture 9">
            <a:extLst>
              <a:ext uri="{FF2B5EF4-FFF2-40B4-BE49-F238E27FC236}">
                <a16:creationId xmlns:a16="http://schemas.microsoft.com/office/drawing/2014/main" id="{0F582287-087A-1C3D-23BE-2D90CAE24A51}"/>
              </a:ext>
            </a:extLst>
          </p:cNvPr>
          <p:cNvPicPr>
            <a:picLocks noChangeAspect="1"/>
          </p:cNvPicPr>
          <p:nvPr userDrawn="1"/>
        </p:nvPicPr>
        <p:blipFill rotWithShape="1">
          <a:blip r:embed="rId13" cstate="email">
            <a:extLst>
              <a:ext uri="{28A0092B-C50C-407E-A947-70E740481C1C}">
                <a14:useLocalDpi xmlns:a14="http://schemas.microsoft.com/office/drawing/2010/main" val="0"/>
              </a:ext>
            </a:extLst>
          </a:blip>
          <a:srcRect/>
          <a:stretch/>
        </p:blipFill>
        <p:spPr>
          <a:xfrm rot="10800000" flipH="1">
            <a:off x="5983705" y="-28466"/>
            <a:ext cx="6208295" cy="3416969"/>
          </a:xfrm>
          <a:prstGeom prst="rect">
            <a:avLst/>
          </a:prstGeom>
        </p:spPr>
      </p:pic>
      <p:pic>
        <p:nvPicPr>
          <p:cNvPr id="11" name="Picture 10">
            <a:extLst>
              <a:ext uri="{FF2B5EF4-FFF2-40B4-BE49-F238E27FC236}">
                <a16:creationId xmlns:a16="http://schemas.microsoft.com/office/drawing/2014/main" id="{0A281A23-DAED-E914-FA27-5A93F65BCB52}"/>
              </a:ext>
            </a:extLst>
          </p:cNvPr>
          <p:cNvPicPr>
            <a:picLocks noChangeAspect="1"/>
          </p:cNvPicPr>
          <p:nvPr userDrawn="1"/>
        </p:nvPicPr>
        <p:blipFill rotWithShape="1">
          <a:blip r:embed="rId15" cstate="screen">
            <a:extLst>
              <a:ext uri="{28A0092B-C50C-407E-A947-70E740481C1C}">
                <a14:useLocalDpi xmlns:a14="http://schemas.microsoft.com/office/drawing/2010/main" val="0"/>
              </a:ext>
            </a:extLst>
          </a:blip>
          <a:srcRect/>
          <a:stretch/>
        </p:blipFill>
        <p:spPr>
          <a:xfrm>
            <a:off x="4308910" y="6176963"/>
            <a:ext cx="7883090" cy="676224"/>
          </a:xfrm>
          <a:prstGeom prst="rect">
            <a:avLst/>
          </a:prstGeom>
        </p:spPr>
      </p:pic>
      <p:sp>
        <p:nvSpPr>
          <p:cNvPr id="12" name="MSIPCMContentMarking" descr="{&quot;HashCode&quot;:-1423410385,&quot;Placement&quot;:&quot;Header&quot;,&quot;Top&quot;:0.0,&quot;Left&quot;:451.105438,&quot;SlideWidth&quot;:960,&quot;SlideHeight&quot;:540}">
            <a:extLst>
              <a:ext uri="{FF2B5EF4-FFF2-40B4-BE49-F238E27FC236}">
                <a16:creationId xmlns:a16="http://schemas.microsoft.com/office/drawing/2014/main" id="{A198E332-3334-05BA-3781-9F764ED93FE4}"/>
              </a:ext>
            </a:extLst>
          </p:cNvPr>
          <p:cNvSpPr txBox="1"/>
          <p:nvPr userDrawn="1"/>
        </p:nvSpPr>
        <p:spPr>
          <a:xfrm>
            <a:off x="5729039" y="0"/>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AU" sz="1000" dirty="0">
                <a:solidFill>
                  <a:srgbClr val="FF0000"/>
                </a:solidFill>
                <a:latin typeface="Calibri" panose="020F0502020204030204" pitchFamily="34" charset="0"/>
              </a:rPr>
              <a:t>OFFICIAL</a:t>
            </a:r>
          </a:p>
        </p:txBody>
      </p:sp>
    </p:spTree>
    <p:extLst>
      <p:ext uri="{BB962C8B-B14F-4D97-AF65-F5344CB8AC3E}">
        <p14:creationId xmlns:p14="http://schemas.microsoft.com/office/powerpoint/2010/main" val="8952756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7.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 Id="rId5" Type="http://schemas.microsoft.com/office/2007/relationships/hdphoto" Target="../media/hdphoto1.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2209800" y="3977640"/>
            <a:ext cx="7772400" cy="1054987"/>
          </a:xfrm>
        </p:spPr>
        <p:txBody>
          <a:bodyPr>
            <a:normAutofit fontScale="90000"/>
          </a:bodyPr>
          <a:lstStyle/>
          <a:p>
            <a:br>
              <a:rPr lang="en-AU" altLang="en-US" dirty="0"/>
            </a:br>
            <a:br>
              <a:rPr lang="en-AU" altLang="en-US" dirty="0"/>
            </a:br>
            <a:br>
              <a:rPr lang="en-AU" altLang="en-US" dirty="0"/>
            </a:br>
            <a:br>
              <a:rPr lang="en-AU" altLang="en-US" dirty="0"/>
            </a:br>
            <a:r>
              <a:rPr lang="en-AU" altLang="en-US" dirty="0"/>
              <a:t>TAC Webinar – </a:t>
            </a:r>
            <a:br>
              <a:rPr lang="en-AU" altLang="en-US" dirty="0"/>
            </a:br>
            <a:r>
              <a:rPr lang="en-AU" altLang="en-US" dirty="0"/>
              <a:t>Mastering Assessment</a:t>
            </a:r>
            <a:br>
              <a:rPr lang="en-AU" altLang="en-US" dirty="0"/>
            </a:br>
            <a:br>
              <a:rPr lang="en-AU" altLang="en-US" dirty="0"/>
            </a:br>
            <a:r>
              <a:rPr lang="en-AU" altLang="en-US" sz="4000" dirty="0"/>
              <a:t>Dr Russell Docking</a:t>
            </a:r>
            <a:endParaRPr lang="en-AU" altLang="en-US" i="1" dirty="0">
              <a:highlight>
                <a:srgbClr val="FFFF00"/>
              </a:highlight>
              <a:cs typeface="Arial" panose="020B0604020202020204" pitchFamily="34" charset="0"/>
            </a:endParaRPr>
          </a:p>
        </p:txBody>
      </p:sp>
      <p:sp>
        <p:nvSpPr>
          <p:cNvPr id="3" name="Slide Number Placeholder 2"/>
          <p:cNvSpPr>
            <a:spLocks noGrp="1"/>
          </p:cNvSpPr>
          <p:nvPr>
            <p:ph type="sldNum" sz="quarter" idx="12"/>
          </p:nvPr>
        </p:nvSpPr>
        <p:spPr/>
        <p:txBody>
          <a:bodyPr/>
          <a:lstStyle/>
          <a:p>
            <a:fld id="{43EEFD49-F717-4F30-830E-7862455FA94F}" type="slidenum">
              <a:rPr lang="en-AU" smtClean="0"/>
              <a:t>1</a:t>
            </a:fld>
            <a:endParaRPr lang="en-AU"/>
          </a:p>
        </p:txBody>
      </p:sp>
    </p:spTree>
    <p:custDataLst>
      <p:tags r:id="rId1"/>
    </p:custDataLst>
    <p:extLst>
      <p:ext uri="{BB962C8B-B14F-4D97-AF65-F5344CB8AC3E}">
        <p14:creationId xmlns:p14="http://schemas.microsoft.com/office/powerpoint/2010/main" val="1814084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03CBD6-8195-4E8F-9E69-98E0100C8080}" type="slidenum">
              <a:rPr kumimoji="0" lang="en-AU"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BF19CDA3-2E50-9FA1-6EB4-1A4C9C819651}"/>
              </a:ext>
            </a:extLst>
          </p:cNvPr>
          <p:cNvPicPr>
            <a:picLocks noChangeAspect="1"/>
          </p:cNvPicPr>
          <p:nvPr/>
        </p:nvPicPr>
        <p:blipFill>
          <a:blip r:embed="rId3">
            <a:extLst>
              <a:ext uri="{28A0092B-C50C-407E-A947-70E740481C1C}">
                <a14:useLocalDpi xmlns:a14="http://schemas.microsoft.com/office/drawing/2010/main" val="0"/>
              </a:ext>
            </a:extLst>
          </a:blip>
          <a:srcRect r="76971"/>
          <a:stretch>
            <a:fillRect/>
          </a:stretch>
        </p:blipFill>
        <p:spPr>
          <a:xfrm>
            <a:off x="807151" y="1809541"/>
            <a:ext cx="2524851" cy="2577132"/>
          </a:xfrm>
          <a:prstGeom prst="rect">
            <a:avLst/>
          </a:prstGeom>
        </p:spPr>
      </p:pic>
      <p:sp>
        <p:nvSpPr>
          <p:cNvPr id="11" name="TextBox 10">
            <a:extLst>
              <a:ext uri="{FF2B5EF4-FFF2-40B4-BE49-F238E27FC236}">
                <a16:creationId xmlns:a16="http://schemas.microsoft.com/office/drawing/2014/main" id="{7D28232E-DF06-3914-1638-30A8B55CCA50}"/>
              </a:ext>
            </a:extLst>
          </p:cNvPr>
          <p:cNvSpPr txBox="1"/>
          <p:nvPr/>
        </p:nvSpPr>
        <p:spPr>
          <a:xfrm>
            <a:off x="3553283" y="1361319"/>
            <a:ext cx="7575297" cy="3708708"/>
          </a:xfrm>
          <a:prstGeom prst="rect">
            <a:avLst/>
          </a:prstGeom>
          <a:noFill/>
        </p:spPr>
        <p:txBody>
          <a:bodyPr wrap="square" rtlCol="0">
            <a:spAutoFit/>
          </a:bodyPr>
          <a:lstStyle/>
          <a:p>
            <a:pPr>
              <a:spcAft>
                <a:spcPts val="600"/>
              </a:spcAft>
            </a:pPr>
            <a:r>
              <a:rPr lang="en-AU" sz="2200" dirty="0"/>
              <a:t>The Training Accreditation Council acknowledges Aboriginal peoples as the first Nations of Western Australia. </a:t>
            </a:r>
          </a:p>
          <a:p>
            <a:pPr>
              <a:spcAft>
                <a:spcPts val="600"/>
              </a:spcAft>
            </a:pPr>
            <a:r>
              <a:rPr lang="en-AU" sz="2200" dirty="0"/>
              <a:t>The Council respects the ancestral ties and ongoing relationships with the lands, waters, communities and spiritual connections to Country.</a:t>
            </a:r>
          </a:p>
          <a:p>
            <a:pPr>
              <a:spcAft>
                <a:spcPts val="600"/>
              </a:spcAft>
            </a:pPr>
            <a:r>
              <a:rPr lang="en-AU" sz="2200" dirty="0"/>
              <a:t>The Council honours Elders, both past and present, and recognises the contributions of Aboriginal and Torres Strait Islander individuals within the organisation. </a:t>
            </a:r>
          </a:p>
          <a:p>
            <a:pPr>
              <a:spcAft>
                <a:spcPts val="600"/>
              </a:spcAft>
            </a:pPr>
            <a:r>
              <a:rPr lang="en-AU" sz="2200" dirty="0"/>
              <a:t>Together, we work in partnership towards a more inclusive and shared future for all Australians.</a:t>
            </a:r>
          </a:p>
        </p:txBody>
      </p:sp>
    </p:spTree>
    <p:extLst>
      <p:ext uri="{BB962C8B-B14F-4D97-AF65-F5344CB8AC3E}">
        <p14:creationId xmlns:p14="http://schemas.microsoft.com/office/powerpoint/2010/main" val="2806457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alendar on top of a flat yellow surface">
            <a:extLst>
              <a:ext uri="{FF2B5EF4-FFF2-40B4-BE49-F238E27FC236}">
                <a16:creationId xmlns:a16="http://schemas.microsoft.com/office/drawing/2014/main" id="{3A66208C-C272-4D0B-4A25-A993AB4D3F1D}"/>
              </a:ext>
            </a:extLst>
          </p:cNvPr>
          <p:cNvPicPr>
            <a:picLocks noChangeAspect="1"/>
          </p:cNvPicPr>
          <p:nvPr/>
        </p:nvPicPr>
        <p:blipFill>
          <a:blip r:embed="rId4" cstate="screen">
            <a:alphaModFix amt="70000"/>
            <a:extLst>
              <a:ext uri="{28A0092B-C50C-407E-A947-70E740481C1C}">
                <a14:useLocalDpi xmlns:a14="http://schemas.microsoft.com/office/drawing/2010/main"/>
              </a:ext>
            </a:extLst>
          </a:blip>
          <a:stretch>
            <a:fillRect/>
          </a:stretch>
        </p:blipFill>
        <p:spPr>
          <a:xfrm>
            <a:off x="-780766" y="-36248"/>
            <a:ext cx="12972765" cy="6898564"/>
          </a:xfrm>
          <a:prstGeom prst="rect">
            <a:avLst/>
          </a:prstGeom>
        </p:spPr>
      </p:pic>
      <p:sp>
        <p:nvSpPr>
          <p:cNvPr id="2" name="Title 1"/>
          <p:cNvSpPr>
            <a:spLocks noGrp="1"/>
          </p:cNvSpPr>
          <p:nvPr>
            <p:ph type="title"/>
          </p:nvPr>
        </p:nvSpPr>
        <p:spPr>
          <a:xfrm>
            <a:off x="3148148" y="365125"/>
            <a:ext cx="8205651" cy="1325563"/>
          </a:xfrm>
        </p:spPr>
        <p:txBody>
          <a:bodyPr/>
          <a:lstStyle/>
          <a:p>
            <a:r>
              <a:rPr lang="en-AU" dirty="0"/>
              <a:t>The review of assessment tools prior to use</a:t>
            </a:r>
          </a:p>
        </p:txBody>
      </p:sp>
      <p:sp>
        <p:nvSpPr>
          <p:cNvPr id="3" name="Content Placeholder 2"/>
          <p:cNvSpPr>
            <a:spLocks noGrp="1"/>
          </p:cNvSpPr>
          <p:nvPr>
            <p:ph idx="1"/>
          </p:nvPr>
        </p:nvSpPr>
        <p:spPr>
          <a:xfrm>
            <a:off x="4206240" y="1525588"/>
            <a:ext cx="7655560" cy="4760142"/>
          </a:xfrm>
        </p:spPr>
        <p:txBody>
          <a:bodyPr>
            <a:normAutofit/>
          </a:bodyPr>
          <a:lstStyle/>
          <a:p>
            <a:pPr marL="0" indent="0">
              <a:lnSpc>
                <a:spcPct val="120000"/>
              </a:lnSpc>
              <a:buNone/>
            </a:pPr>
            <a:endParaRPr lang="en-US" sz="2400" dirty="0"/>
          </a:p>
          <a:p>
            <a:pPr marL="0" indent="0">
              <a:lnSpc>
                <a:spcPct val="120000"/>
              </a:lnSpc>
              <a:buNone/>
            </a:pPr>
            <a:r>
              <a:rPr lang="en-US" sz="2200" dirty="0"/>
              <a:t>Outcome Standard 1.3 requires that the </a:t>
            </a:r>
            <a:r>
              <a:rPr lang="en-US" sz="2200" b="1" i="1" dirty="0"/>
              <a:t>assessment system </a:t>
            </a:r>
            <a:r>
              <a:rPr lang="en-US" sz="2200" dirty="0"/>
              <a:t>is fit-for-purpose and consistent with the training product.</a:t>
            </a:r>
          </a:p>
          <a:p>
            <a:pPr marL="0" indent="0">
              <a:lnSpc>
                <a:spcPct val="120000"/>
              </a:lnSpc>
              <a:buNone/>
            </a:pPr>
            <a:endParaRPr lang="en-US" sz="2200" dirty="0"/>
          </a:p>
          <a:p>
            <a:pPr marL="0" indent="0">
              <a:lnSpc>
                <a:spcPct val="120000"/>
              </a:lnSpc>
              <a:buNone/>
            </a:pPr>
            <a:r>
              <a:rPr lang="en-US" sz="2200" dirty="0"/>
              <a:t>This workshop has been designed to demonstrate the process of reviewing </a:t>
            </a:r>
            <a:r>
              <a:rPr lang="en-US" sz="2200" b="1" i="1" dirty="0"/>
              <a:t>assessment tools </a:t>
            </a:r>
            <a:r>
              <a:rPr lang="en-US" sz="2200" dirty="0"/>
              <a:t>to ensure that they are consistent with the training product and with the principles of assessment and the rules of evidence. </a:t>
            </a:r>
          </a:p>
          <a:p>
            <a:pPr marL="0" indent="0">
              <a:lnSpc>
                <a:spcPct val="120000"/>
              </a:lnSpc>
              <a:buNone/>
            </a:pPr>
            <a:endParaRPr lang="en-US" sz="2400" dirty="0"/>
          </a:p>
        </p:txBody>
      </p:sp>
      <p:sp>
        <p:nvSpPr>
          <p:cNvPr id="5" name="Slide Number Placeholder 4"/>
          <p:cNvSpPr>
            <a:spLocks noGrp="1"/>
          </p:cNvSpPr>
          <p:nvPr>
            <p:ph type="sldNum" sz="quarter" idx="12"/>
          </p:nvPr>
        </p:nvSpPr>
        <p:spPr/>
        <p:txBody>
          <a:bodyPr/>
          <a:lstStyle/>
          <a:p>
            <a:fld id="{43EEFD49-F717-4F30-830E-7862455FA94F}" type="slidenum">
              <a:rPr lang="en-AU" smtClean="0"/>
              <a:pPr/>
              <a:t>3</a:t>
            </a:fld>
            <a:endParaRPr lang="en-AU"/>
          </a:p>
        </p:txBody>
      </p:sp>
    </p:spTree>
    <p:custDataLst>
      <p:tags r:id="rId1"/>
    </p:custDataLst>
    <p:extLst>
      <p:ext uri="{BB962C8B-B14F-4D97-AF65-F5344CB8AC3E}">
        <p14:creationId xmlns:p14="http://schemas.microsoft.com/office/powerpoint/2010/main" val="2286442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353" y="365125"/>
            <a:ext cx="10972799" cy="1325563"/>
          </a:xfrm>
        </p:spPr>
        <p:txBody>
          <a:bodyPr>
            <a:normAutofit/>
          </a:bodyPr>
          <a:lstStyle/>
          <a:p>
            <a:r>
              <a:rPr lang="en-AU" sz="4000" dirty="0"/>
              <a:t>The importance of high-quality assessment</a:t>
            </a:r>
          </a:p>
        </p:txBody>
      </p:sp>
      <p:sp>
        <p:nvSpPr>
          <p:cNvPr id="3" name="Content Placeholder 2"/>
          <p:cNvSpPr>
            <a:spLocks noGrp="1"/>
          </p:cNvSpPr>
          <p:nvPr>
            <p:ph idx="1"/>
          </p:nvPr>
        </p:nvSpPr>
        <p:spPr>
          <a:xfrm>
            <a:off x="838200" y="1749600"/>
            <a:ext cx="10515600" cy="4514399"/>
          </a:xfrm>
        </p:spPr>
        <p:txBody>
          <a:bodyPr>
            <a:normAutofit/>
          </a:bodyPr>
          <a:lstStyle/>
          <a:p>
            <a:pPr marL="0" indent="0">
              <a:buNone/>
            </a:pPr>
            <a:r>
              <a:rPr lang="en-AU" sz="2200" dirty="0"/>
              <a:t>Decisions made by VET assessors leading to VET certification are of profound significance for:</a:t>
            </a:r>
          </a:p>
          <a:p>
            <a:pPr marL="0" indent="0">
              <a:buNone/>
            </a:pPr>
            <a:endParaRPr lang="en-AU" sz="2200" dirty="0"/>
          </a:p>
          <a:p>
            <a:r>
              <a:rPr lang="en-AU" sz="2200" dirty="0"/>
              <a:t>The students and their future careers</a:t>
            </a:r>
          </a:p>
          <a:p>
            <a:r>
              <a:rPr lang="en-AU" sz="2200" dirty="0"/>
              <a:t>The future employers of these students</a:t>
            </a:r>
          </a:p>
          <a:p>
            <a:r>
              <a:rPr lang="en-AU" sz="2200" dirty="0"/>
              <a:t>The productivity and safety of their workplaces</a:t>
            </a:r>
          </a:p>
          <a:p>
            <a:r>
              <a:rPr lang="en-AU" sz="2200" dirty="0"/>
              <a:t>The quality of products for consumers and community</a:t>
            </a:r>
          </a:p>
          <a:p>
            <a:r>
              <a:rPr lang="en-AU" sz="2200" dirty="0"/>
              <a:t>The reputation of the assessors and their RTOs</a:t>
            </a:r>
          </a:p>
          <a:p>
            <a:r>
              <a:rPr lang="en-AU" sz="2200" dirty="0"/>
              <a:t>The credibility of the VET sector</a:t>
            </a:r>
          </a:p>
        </p:txBody>
      </p:sp>
      <p:sp>
        <p:nvSpPr>
          <p:cNvPr id="4" name="Slide Number Placeholder 3"/>
          <p:cNvSpPr>
            <a:spLocks noGrp="1"/>
          </p:cNvSpPr>
          <p:nvPr>
            <p:ph type="sldNum" sz="quarter" idx="12"/>
          </p:nvPr>
        </p:nvSpPr>
        <p:spPr/>
        <p:txBody>
          <a:bodyPr/>
          <a:lstStyle/>
          <a:p>
            <a:fld id="{43EEFD49-F717-4F30-830E-7862455FA94F}" type="slidenum">
              <a:rPr lang="en-AU" smtClean="0"/>
              <a:pPr/>
              <a:t>4</a:t>
            </a:fld>
            <a:endParaRPr lang="en-AU" dirty="0"/>
          </a:p>
        </p:txBody>
      </p:sp>
    </p:spTree>
    <p:extLst>
      <p:ext uri="{BB962C8B-B14F-4D97-AF65-F5344CB8AC3E}">
        <p14:creationId xmlns:p14="http://schemas.microsoft.com/office/powerpoint/2010/main" val="278374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1259"/>
            <a:ext cx="10515600" cy="1325563"/>
          </a:xfrm>
        </p:spPr>
        <p:txBody>
          <a:bodyPr>
            <a:normAutofit/>
          </a:bodyPr>
          <a:lstStyle/>
          <a:p>
            <a:r>
              <a:rPr lang="en-AU" sz="4000" dirty="0"/>
              <a:t>VET assessment</a:t>
            </a:r>
          </a:p>
        </p:txBody>
      </p:sp>
      <p:sp>
        <p:nvSpPr>
          <p:cNvPr id="3" name="Content Placeholder 2"/>
          <p:cNvSpPr>
            <a:spLocks noGrp="1"/>
          </p:cNvSpPr>
          <p:nvPr>
            <p:ph idx="1"/>
          </p:nvPr>
        </p:nvSpPr>
        <p:spPr>
          <a:xfrm>
            <a:off x="838200" y="1416822"/>
            <a:ext cx="10248900" cy="4602978"/>
          </a:xfrm>
        </p:spPr>
        <p:txBody>
          <a:bodyPr>
            <a:noAutofit/>
          </a:bodyPr>
          <a:lstStyle/>
          <a:p>
            <a:r>
              <a:rPr lang="en-AU" sz="2200" dirty="0"/>
              <a:t>The core business of all RTOs is the certification of industry-relevant </a:t>
            </a:r>
            <a:r>
              <a:rPr lang="en-AU" sz="2200" b="1" i="1" dirty="0"/>
              <a:t>competencies</a:t>
            </a:r>
            <a:r>
              <a:rPr lang="en-AU" sz="2200" dirty="0"/>
              <a:t> of individual candidates. </a:t>
            </a:r>
          </a:p>
          <a:p>
            <a:r>
              <a:rPr lang="en-AU" sz="2200" dirty="0"/>
              <a:t>This certification must be based on a judgement of competency made by a </a:t>
            </a:r>
            <a:r>
              <a:rPr lang="en-AU" sz="2200" b="1" i="1" dirty="0"/>
              <a:t>qualified assessor</a:t>
            </a:r>
            <a:r>
              <a:rPr lang="en-AU" sz="2200" dirty="0"/>
              <a:t>.</a:t>
            </a:r>
          </a:p>
          <a:p>
            <a:r>
              <a:rPr lang="en-AU" sz="2200" dirty="0"/>
              <a:t>This </a:t>
            </a:r>
            <a:r>
              <a:rPr lang="en-AU" sz="2200" b="1" i="1" dirty="0"/>
              <a:t>judgement</a:t>
            </a:r>
            <a:r>
              <a:rPr lang="en-AU" sz="2200" dirty="0"/>
              <a:t> must be </a:t>
            </a:r>
            <a:r>
              <a:rPr lang="en-AU" sz="2200" b="1" i="1" dirty="0"/>
              <a:t>valid, reliable, fair and flexible</a:t>
            </a:r>
            <a:r>
              <a:rPr lang="en-AU" sz="2200" dirty="0"/>
              <a:t>.</a:t>
            </a:r>
          </a:p>
          <a:p>
            <a:r>
              <a:rPr lang="en-AU" sz="2200" dirty="0"/>
              <a:t>This judgement must be based upon </a:t>
            </a:r>
            <a:r>
              <a:rPr lang="en-AU" sz="2200" b="1" i="1" dirty="0"/>
              <a:t>evidence gathered through assessment tools </a:t>
            </a:r>
            <a:r>
              <a:rPr lang="en-AU" sz="2200" dirty="0"/>
              <a:t>that are </a:t>
            </a:r>
            <a:r>
              <a:rPr lang="en-AU" sz="2200" b="1" i="1" dirty="0"/>
              <a:t>valid, sufficient, current and authentic</a:t>
            </a:r>
            <a:r>
              <a:rPr lang="en-AU" sz="2200" dirty="0"/>
              <a:t>.</a:t>
            </a:r>
          </a:p>
          <a:p>
            <a:r>
              <a:rPr lang="en-AU" sz="2200" dirty="0"/>
              <a:t>The RTO and the assessor are accountable for the accuracy of these judgements … any of the above might be challenged in an appeal … and all of the above are the subject of validation.</a:t>
            </a:r>
          </a:p>
        </p:txBody>
      </p:sp>
      <p:sp>
        <p:nvSpPr>
          <p:cNvPr id="4" name="Slide Number Placeholder 3"/>
          <p:cNvSpPr>
            <a:spLocks noGrp="1"/>
          </p:cNvSpPr>
          <p:nvPr>
            <p:ph type="sldNum" sz="quarter" idx="12"/>
          </p:nvPr>
        </p:nvSpPr>
        <p:spPr/>
        <p:txBody>
          <a:bodyPr/>
          <a:lstStyle/>
          <a:p>
            <a:fld id="{43EEFD49-F717-4F30-830E-7862455FA94F}" type="slidenum">
              <a:rPr lang="en-AU" smtClean="0"/>
              <a:pPr/>
              <a:t>5</a:t>
            </a:fld>
            <a:endParaRPr lang="en-AU" dirty="0"/>
          </a:p>
        </p:txBody>
      </p:sp>
    </p:spTree>
    <p:extLst>
      <p:ext uri="{BB962C8B-B14F-4D97-AF65-F5344CB8AC3E}">
        <p14:creationId xmlns:p14="http://schemas.microsoft.com/office/powerpoint/2010/main" val="3687824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4204C-60CE-F6FA-E5E2-6AC534F11F2B}"/>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CDAE79CE-B0CF-874E-4AE0-F401D6EAD346}"/>
              </a:ext>
            </a:extLst>
          </p:cNvPr>
          <p:cNvGrpSpPr/>
          <p:nvPr/>
        </p:nvGrpSpPr>
        <p:grpSpPr>
          <a:xfrm>
            <a:off x="0" y="-270609"/>
            <a:ext cx="12328480" cy="8604935"/>
            <a:chOff x="0" y="-270609"/>
            <a:chExt cx="12328480" cy="8604935"/>
          </a:xfrm>
        </p:grpSpPr>
        <p:pic>
          <p:nvPicPr>
            <p:cNvPr id="4" name="Picture 3" descr="A person pointing at something&#10;&#10;AI-generated content may be incorrect.">
              <a:extLst>
                <a:ext uri="{FF2B5EF4-FFF2-40B4-BE49-F238E27FC236}">
                  <a16:creationId xmlns:a16="http://schemas.microsoft.com/office/drawing/2014/main" id="{80EFAEB6-9220-BBC4-E1EF-2F93771857C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270609"/>
              <a:ext cx="11149425" cy="8352536"/>
            </a:xfrm>
            <a:prstGeom prst="rect">
              <a:avLst/>
            </a:prstGeom>
          </p:spPr>
        </p:pic>
        <p:pic>
          <p:nvPicPr>
            <p:cNvPr id="6" name="Picture 5" descr="A person pointing at something&#10;&#10;AI-generated content may be incorrect.">
              <a:extLst>
                <a:ext uri="{FF2B5EF4-FFF2-40B4-BE49-F238E27FC236}">
                  <a16:creationId xmlns:a16="http://schemas.microsoft.com/office/drawing/2014/main" id="{6C9AC194-C706-2C2F-A529-B09D69F563C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flipH="1">
              <a:off x="11136576" y="-18210"/>
              <a:ext cx="1191904" cy="8352536"/>
            </a:xfrm>
            <a:prstGeom prst="rect">
              <a:avLst/>
            </a:prstGeom>
          </p:spPr>
        </p:pic>
      </p:grpSp>
      <p:sp>
        <p:nvSpPr>
          <p:cNvPr id="2" name="Title 1">
            <a:extLst>
              <a:ext uri="{FF2B5EF4-FFF2-40B4-BE49-F238E27FC236}">
                <a16:creationId xmlns:a16="http://schemas.microsoft.com/office/drawing/2014/main" id="{C87B973D-20BD-DFA6-CCF5-7DBF0CFE7984}"/>
              </a:ext>
            </a:extLst>
          </p:cNvPr>
          <p:cNvSpPr>
            <a:spLocks noGrp="1"/>
          </p:cNvSpPr>
          <p:nvPr>
            <p:ph type="title"/>
          </p:nvPr>
        </p:nvSpPr>
        <p:spPr>
          <a:xfrm>
            <a:off x="5079998" y="365125"/>
            <a:ext cx="6273802" cy="1325563"/>
          </a:xfrm>
        </p:spPr>
        <p:txBody>
          <a:bodyPr/>
          <a:lstStyle/>
          <a:p>
            <a:r>
              <a:rPr lang="en-AU" dirty="0">
                <a:solidFill>
                  <a:schemeClr val="bg1"/>
                </a:solidFill>
              </a:rPr>
              <a:t>The review process</a:t>
            </a:r>
          </a:p>
        </p:txBody>
      </p:sp>
      <p:sp>
        <p:nvSpPr>
          <p:cNvPr id="3" name="Content Placeholder 2">
            <a:extLst>
              <a:ext uri="{FF2B5EF4-FFF2-40B4-BE49-F238E27FC236}">
                <a16:creationId xmlns:a16="http://schemas.microsoft.com/office/drawing/2014/main" id="{AB6E3D4B-FF5D-4F04-6DF3-EB8CDAF40048}"/>
              </a:ext>
            </a:extLst>
          </p:cNvPr>
          <p:cNvSpPr>
            <a:spLocks noGrp="1"/>
          </p:cNvSpPr>
          <p:nvPr>
            <p:ph idx="1"/>
          </p:nvPr>
        </p:nvSpPr>
        <p:spPr>
          <a:xfrm>
            <a:off x="5079998" y="1525588"/>
            <a:ext cx="6781801" cy="4760142"/>
          </a:xfrm>
        </p:spPr>
        <p:txBody>
          <a:bodyPr>
            <a:normAutofit/>
          </a:bodyPr>
          <a:lstStyle/>
          <a:p>
            <a:pPr marL="0" indent="0">
              <a:lnSpc>
                <a:spcPct val="120000"/>
              </a:lnSpc>
              <a:buNone/>
            </a:pPr>
            <a:endParaRPr lang="en-US" sz="2400" dirty="0">
              <a:solidFill>
                <a:schemeClr val="bg1"/>
              </a:solidFill>
            </a:endParaRPr>
          </a:p>
          <a:p>
            <a:pPr>
              <a:lnSpc>
                <a:spcPct val="120000"/>
              </a:lnSpc>
              <a:buFont typeface="Wingdings" panose="05000000000000000000" pitchFamily="2" charset="2"/>
              <a:buChar char=""/>
            </a:pPr>
            <a:r>
              <a:rPr lang="en-US" sz="2400" dirty="0">
                <a:solidFill>
                  <a:schemeClr val="bg1"/>
                </a:solidFill>
              </a:rPr>
              <a:t>   Consistency with the training product</a:t>
            </a:r>
          </a:p>
          <a:p>
            <a:pPr>
              <a:lnSpc>
                <a:spcPct val="120000"/>
              </a:lnSpc>
              <a:buFont typeface="Wingdings" panose="05000000000000000000" pitchFamily="2" charset="2"/>
              <a:buChar char=""/>
            </a:pPr>
            <a:r>
              <a:rPr lang="en-US" sz="2400" dirty="0">
                <a:solidFill>
                  <a:schemeClr val="bg1"/>
                </a:solidFill>
              </a:rPr>
              <a:t>   The assessment of knowledge</a:t>
            </a:r>
          </a:p>
          <a:p>
            <a:pPr>
              <a:lnSpc>
                <a:spcPct val="120000"/>
              </a:lnSpc>
              <a:buFont typeface="Wingdings" panose="05000000000000000000" pitchFamily="2" charset="2"/>
              <a:buChar char=""/>
            </a:pPr>
            <a:r>
              <a:rPr lang="en-US" sz="2400" dirty="0">
                <a:solidFill>
                  <a:schemeClr val="bg1"/>
                </a:solidFill>
              </a:rPr>
              <a:t>   The assessment of performance</a:t>
            </a:r>
          </a:p>
          <a:p>
            <a:pPr>
              <a:lnSpc>
                <a:spcPct val="120000"/>
              </a:lnSpc>
              <a:buFont typeface="Wingdings" panose="05000000000000000000" pitchFamily="2" charset="2"/>
              <a:buChar char=""/>
            </a:pPr>
            <a:r>
              <a:rPr lang="en-US" sz="2400" dirty="0">
                <a:solidFill>
                  <a:schemeClr val="bg1"/>
                </a:solidFill>
              </a:rPr>
              <a:t>   Instructions for students</a:t>
            </a:r>
          </a:p>
          <a:p>
            <a:pPr>
              <a:lnSpc>
                <a:spcPct val="120000"/>
              </a:lnSpc>
              <a:buFont typeface="Wingdings" panose="05000000000000000000" pitchFamily="2" charset="2"/>
              <a:buChar char=""/>
            </a:pPr>
            <a:r>
              <a:rPr lang="en-US" sz="2400" dirty="0">
                <a:solidFill>
                  <a:schemeClr val="bg1"/>
                </a:solidFill>
              </a:rPr>
              <a:t>   Instructions for conducting assessments</a:t>
            </a:r>
          </a:p>
          <a:p>
            <a:pPr>
              <a:lnSpc>
                <a:spcPct val="120000"/>
              </a:lnSpc>
              <a:buFont typeface="Wingdings" panose="05000000000000000000" pitchFamily="2" charset="2"/>
              <a:buChar char=""/>
            </a:pPr>
            <a:r>
              <a:rPr lang="en-US" sz="2400" dirty="0">
                <a:solidFill>
                  <a:schemeClr val="bg1"/>
                </a:solidFill>
              </a:rPr>
              <a:t>   Instructions for assessors (marking guides and judgement)</a:t>
            </a:r>
          </a:p>
          <a:p>
            <a:pPr marL="0" indent="0">
              <a:lnSpc>
                <a:spcPct val="120000"/>
              </a:lnSpc>
              <a:buNone/>
            </a:pPr>
            <a:endParaRPr lang="en-US" sz="2400" dirty="0">
              <a:solidFill>
                <a:schemeClr val="bg1"/>
              </a:solidFill>
            </a:endParaRPr>
          </a:p>
        </p:txBody>
      </p:sp>
      <p:sp>
        <p:nvSpPr>
          <p:cNvPr id="5" name="Slide Number Placeholder 4">
            <a:extLst>
              <a:ext uri="{FF2B5EF4-FFF2-40B4-BE49-F238E27FC236}">
                <a16:creationId xmlns:a16="http://schemas.microsoft.com/office/drawing/2014/main" id="{69FC0A74-8401-B701-F258-986BB21FC0E8}"/>
              </a:ext>
            </a:extLst>
          </p:cNvPr>
          <p:cNvSpPr>
            <a:spLocks noGrp="1"/>
          </p:cNvSpPr>
          <p:nvPr>
            <p:ph type="sldNum" sz="quarter" idx="12"/>
          </p:nvPr>
        </p:nvSpPr>
        <p:spPr/>
        <p:txBody>
          <a:bodyPr/>
          <a:lstStyle/>
          <a:p>
            <a:fld id="{43EEFD49-F717-4F30-830E-7862455FA94F}" type="slidenum">
              <a:rPr lang="en-AU" smtClean="0"/>
              <a:pPr/>
              <a:t>6</a:t>
            </a:fld>
            <a:endParaRPr lang="en-AU"/>
          </a:p>
        </p:txBody>
      </p:sp>
    </p:spTree>
    <p:custDataLst>
      <p:tags r:id="rId1"/>
    </p:custDataLst>
    <p:extLst>
      <p:ext uri="{BB962C8B-B14F-4D97-AF65-F5344CB8AC3E}">
        <p14:creationId xmlns:p14="http://schemas.microsoft.com/office/powerpoint/2010/main" val="4095891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33E55-14FD-C3F0-623C-7C3A313D9E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5E25B-84A1-512F-5D73-97BCD14A38E0}"/>
              </a:ext>
            </a:extLst>
          </p:cNvPr>
          <p:cNvSpPr>
            <a:spLocks noGrp="1"/>
          </p:cNvSpPr>
          <p:nvPr>
            <p:ph type="title"/>
          </p:nvPr>
        </p:nvSpPr>
        <p:spPr/>
        <p:txBody>
          <a:bodyPr/>
          <a:lstStyle/>
          <a:p>
            <a:r>
              <a:rPr lang="en-AU" dirty="0"/>
              <a:t>Resources to</a:t>
            </a:r>
            <a:br>
              <a:rPr lang="en-AU" dirty="0"/>
            </a:br>
            <a:r>
              <a:rPr lang="en-AU" dirty="0"/>
              <a:t>review</a:t>
            </a:r>
          </a:p>
        </p:txBody>
      </p:sp>
      <p:sp>
        <p:nvSpPr>
          <p:cNvPr id="3" name="Content Placeholder 2">
            <a:extLst>
              <a:ext uri="{FF2B5EF4-FFF2-40B4-BE49-F238E27FC236}">
                <a16:creationId xmlns:a16="http://schemas.microsoft.com/office/drawing/2014/main" id="{65058E06-35BC-0B74-D344-FE868EC26B68}"/>
              </a:ext>
            </a:extLst>
          </p:cNvPr>
          <p:cNvSpPr>
            <a:spLocks noGrp="1"/>
          </p:cNvSpPr>
          <p:nvPr>
            <p:ph idx="1"/>
          </p:nvPr>
        </p:nvSpPr>
        <p:spPr>
          <a:xfrm>
            <a:off x="838200" y="1525588"/>
            <a:ext cx="9845233" cy="3532549"/>
          </a:xfrm>
        </p:spPr>
        <p:txBody>
          <a:bodyPr>
            <a:normAutofit/>
          </a:bodyPr>
          <a:lstStyle/>
          <a:p>
            <a:pPr marL="0" indent="0">
              <a:lnSpc>
                <a:spcPct val="120000"/>
              </a:lnSpc>
              <a:buNone/>
            </a:pPr>
            <a:endParaRPr lang="en-US" sz="2400" dirty="0"/>
          </a:p>
          <a:p>
            <a:pPr marL="0" indent="0">
              <a:lnSpc>
                <a:spcPct val="120000"/>
              </a:lnSpc>
              <a:buNone/>
            </a:pPr>
            <a:endParaRPr lang="en-US" sz="2400" dirty="0"/>
          </a:p>
        </p:txBody>
      </p:sp>
      <p:sp>
        <p:nvSpPr>
          <p:cNvPr id="5" name="Slide Number Placeholder 4">
            <a:extLst>
              <a:ext uri="{FF2B5EF4-FFF2-40B4-BE49-F238E27FC236}">
                <a16:creationId xmlns:a16="http://schemas.microsoft.com/office/drawing/2014/main" id="{E7C3F6F1-12C6-4D6F-32C7-6703205B3570}"/>
              </a:ext>
            </a:extLst>
          </p:cNvPr>
          <p:cNvSpPr>
            <a:spLocks noGrp="1"/>
          </p:cNvSpPr>
          <p:nvPr>
            <p:ph type="sldNum" sz="quarter" idx="12"/>
          </p:nvPr>
        </p:nvSpPr>
        <p:spPr/>
        <p:txBody>
          <a:bodyPr/>
          <a:lstStyle/>
          <a:p>
            <a:fld id="{43EEFD49-F717-4F30-830E-7862455FA94F}" type="slidenum">
              <a:rPr lang="en-AU" smtClean="0"/>
              <a:pPr/>
              <a:t>7</a:t>
            </a:fld>
            <a:endParaRPr lang="en-AU"/>
          </a:p>
        </p:txBody>
      </p:sp>
      <p:graphicFrame>
        <p:nvGraphicFramePr>
          <p:cNvPr id="18" name="Diagram 17">
            <a:extLst>
              <a:ext uri="{FF2B5EF4-FFF2-40B4-BE49-F238E27FC236}">
                <a16:creationId xmlns:a16="http://schemas.microsoft.com/office/drawing/2014/main" id="{CDB48B28-CAD9-DD17-DB7A-9479E4587369}"/>
              </a:ext>
            </a:extLst>
          </p:cNvPr>
          <p:cNvGraphicFramePr/>
          <p:nvPr>
            <p:extLst>
              <p:ext uri="{D42A27DB-BD31-4B8C-83A1-F6EECF244321}">
                <p14:modId xmlns:p14="http://schemas.microsoft.com/office/powerpoint/2010/main" val="1837556982"/>
              </p:ext>
            </p:extLst>
          </p:nvPr>
        </p:nvGraphicFramePr>
        <p:xfrm>
          <a:off x="2032000" y="719667"/>
          <a:ext cx="8128000" cy="5351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758189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7D8DB-A52A-5BBC-3869-78411D4CC09E}"/>
            </a:ext>
          </a:extLst>
        </p:cNvPr>
        <p:cNvGrpSpPr/>
        <p:nvPr/>
      </p:nvGrpSpPr>
      <p:grpSpPr>
        <a:xfrm>
          <a:off x="0" y="0"/>
          <a:ext cx="0" cy="0"/>
          <a:chOff x="0" y="0"/>
          <a:chExt cx="0" cy="0"/>
        </a:xfrm>
      </p:grpSpPr>
      <p:pic>
        <p:nvPicPr>
          <p:cNvPr id="4" name="Picture 3" descr="A blue and white background with a red and white ribbon&#10;&#10;AI-generated content may be incorrect.">
            <a:extLst>
              <a:ext uri="{FF2B5EF4-FFF2-40B4-BE49-F238E27FC236}">
                <a16:creationId xmlns:a16="http://schemas.microsoft.com/office/drawing/2014/main" id="{7C497B0E-4070-2893-DF79-85C67D38D968}"/>
              </a:ext>
            </a:extLst>
          </p:cNvPr>
          <p:cNvPicPr>
            <a:picLocks noChangeAspect="1"/>
          </p:cNvPicPr>
          <p:nvPr/>
        </p:nvPicPr>
        <p:blipFill>
          <a:blip r:embed="rId4">
            <a:alphaModFix amt="70000"/>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74F1E8E-09E3-D105-FF96-58F99DEA2664}"/>
              </a:ext>
            </a:extLst>
          </p:cNvPr>
          <p:cNvSpPr>
            <a:spLocks noGrp="1"/>
          </p:cNvSpPr>
          <p:nvPr>
            <p:ph type="title"/>
          </p:nvPr>
        </p:nvSpPr>
        <p:spPr>
          <a:xfrm>
            <a:off x="685800" y="121322"/>
            <a:ext cx="10515600" cy="1325563"/>
          </a:xfrm>
        </p:spPr>
        <p:txBody>
          <a:bodyPr/>
          <a:lstStyle/>
          <a:p>
            <a:r>
              <a:rPr lang="en-AU" dirty="0"/>
              <a:t>The assessment resources</a:t>
            </a:r>
          </a:p>
        </p:txBody>
      </p:sp>
      <p:sp>
        <p:nvSpPr>
          <p:cNvPr id="3" name="Content Placeholder 2">
            <a:extLst>
              <a:ext uri="{FF2B5EF4-FFF2-40B4-BE49-F238E27FC236}">
                <a16:creationId xmlns:a16="http://schemas.microsoft.com/office/drawing/2014/main" id="{E184C813-EAFB-991E-97CE-09BD1DD727F7}"/>
              </a:ext>
            </a:extLst>
          </p:cNvPr>
          <p:cNvSpPr>
            <a:spLocks noGrp="1"/>
          </p:cNvSpPr>
          <p:nvPr>
            <p:ph idx="1"/>
          </p:nvPr>
        </p:nvSpPr>
        <p:spPr>
          <a:xfrm>
            <a:off x="838200" y="1345475"/>
            <a:ext cx="8854440" cy="4951154"/>
          </a:xfrm>
        </p:spPr>
        <p:txBody>
          <a:bodyPr>
            <a:normAutofit fontScale="92500"/>
          </a:bodyPr>
          <a:lstStyle/>
          <a:p>
            <a:pPr marL="0" indent="0">
              <a:lnSpc>
                <a:spcPct val="120000"/>
              </a:lnSpc>
              <a:buNone/>
            </a:pPr>
            <a:r>
              <a:rPr lang="en-US" sz="2400" dirty="0"/>
              <a:t>Modified assessment resources have been provided for this demonstration of the review of assessment resources prior to use:</a:t>
            </a:r>
          </a:p>
          <a:p>
            <a:pPr>
              <a:lnSpc>
                <a:spcPct val="120000"/>
              </a:lnSpc>
            </a:pPr>
            <a:r>
              <a:rPr lang="en-US" sz="2400" dirty="0"/>
              <a:t>The unit of competency CHCCCS040 Support independence and wellbeing</a:t>
            </a:r>
          </a:p>
          <a:p>
            <a:pPr>
              <a:lnSpc>
                <a:spcPct val="120000"/>
              </a:lnSpc>
            </a:pPr>
            <a:r>
              <a:rPr lang="en-US" sz="2400" dirty="0"/>
              <a:t>A mapping of assessments and learning resources</a:t>
            </a:r>
          </a:p>
          <a:p>
            <a:pPr>
              <a:lnSpc>
                <a:spcPct val="120000"/>
              </a:lnSpc>
            </a:pPr>
            <a:r>
              <a:rPr lang="en-US" sz="2400" dirty="0"/>
              <a:t>Assessment 1:  Knowledge assessment</a:t>
            </a:r>
          </a:p>
          <a:p>
            <a:pPr lvl="1">
              <a:lnSpc>
                <a:spcPct val="120000"/>
              </a:lnSpc>
            </a:pPr>
            <a:r>
              <a:rPr lang="en-US" sz="2000" dirty="0"/>
              <a:t>Student assessment tool</a:t>
            </a:r>
          </a:p>
          <a:p>
            <a:pPr lvl="1">
              <a:lnSpc>
                <a:spcPct val="120000"/>
              </a:lnSpc>
            </a:pPr>
            <a:r>
              <a:rPr lang="en-US" sz="2000" dirty="0"/>
              <a:t>Assessor marking guide</a:t>
            </a:r>
          </a:p>
          <a:p>
            <a:pPr>
              <a:lnSpc>
                <a:spcPct val="120000"/>
              </a:lnSpc>
            </a:pPr>
            <a:r>
              <a:rPr lang="en-US" sz="2400" dirty="0"/>
              <a:t>Workplace Observation &amp; Assessment Task Book</a:t>
            </a:r>
          </a:p>
          <a:p>
            <a:pPr lvl="1">
              <a:lnSpc>
                <a:spcPct val="120000"/>
              </a:lnSpc>
            </a:pPr>
            <a:r>
              <a:rPr lang="en-US" sz="2000" dirty="0"/>
              <a:t>TASK No. 20 Independence and wellbeing observation record</a:t>
            </a:r>
          </a:p>
        </p:txBody>
      </p:sp>
      <p:sp>
        <p:nvSpPr>
          <p:cNvPr id="5" name="Slide Number Placeholder 4">
            <a:extLst>
              <a:ext uri="{FF2B5EF4-FFF2-40B4-BE49-F238E27FC236}">
                <a16:creationId xmlns:a16="http://schemas.microsoft.com/office/drawing/2014/main" id="{94B002C9-764F-F5CF-EBD7-F6D5EE5DD5BC}"/>
              </a:ext>
            </a:extLst>
          </p:cNvPr>
          <p:cNvSpPr>
            <a:spLocks noGrp="1"/>
          </p:cNvSpPr>
          <p:nvPr>
            <p:ph type="sldNum" sz="quarter" idx="12"/>
          </p:nvPr>
        </p:nvSpPr>
        <p:spPr/>
        <p:txBody>
          <a:bodyPr/>
          <a:lstStyle/>
          <a:p>
            <a:fld id="{43EEFD49-F717-4F30-830E-7862455FA94F}" type="slidenum">
              <a:rPr lang="en-AU" smtClean="0"/>
              <a:pPr/>
              <a:t>8</a:t>
            </a:fld>
            <a:endParaRPr lang="en-AU"/>
          </a:p>
        </p:txBody>
      </p:sp>
    </p:spTree>
    <p:custDataLst>
      <p:tags r:id="rId1"/>
    </p:custDataLst>
    <p:extLst>
      <p:ext uri="{BB962C8B-B14F-4D97-AF65-F5344CB8AC3E}">
        <p14:creationId xmlns:p14="http://schemas.microsoft.com/office/powerpoint/2010/main" val="4257333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84F5D-F8FE-D3E9-A615-4FA44181A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6F1E1-8524-478C-7AAC-7CE5B05D03FC}"/>
              </a:ext>
            </a:extLst>
          </p:cNvPr>
          <p:cNvSpPr>
            <a:spLocks noGrp="1"/>
          </p:cNvSpPr>
          <p:nvPr>
            <p:ph type="title"/>
          </p:nvPr>
        </p:nvSpPr>
        <p:spPr>
          <a:xfrm>
            <a:off x="665764" y="169818"/>
            <a:ext cx="10515600" cy="1325563"/>
          </a:xfrm>
        </p:spPr>
        <p:txBody>
          <a:bodyPr/>
          <a:lstStyle/>
          <a:p>
            <a:r>
              <a:rPr lang="en-AU" dirty="0"/>
              <a:t>Consistency with the training product</a:t>
            </a:r>
          </a:p>
        </p:txBody>
      </p:sp>
      <p:sp>
        <p:nvSpPr>
          <p:cNvPr id="3" name="Content Placeholder 2">
            <a:extLst>
              <a:ext uri="{FF2B5EF4-FFF2-40B4-BE49-F238E27FC236}">
                <a16:creationId xmlns:a16="http://schemas.microsoft.com/office/drawing/2014/main" id="{A65526B5-8761-7C1B-C2BC-561BD10D3F06}"/>
              </a:ext>
            </a:extLst>
          </p:cNvPr>
          <p:cNvSpPr>
            <a:spLocks noGrp="1"/>
          </p:cNvSpPr>
          <p:nvPr>
            <p:ph idx="1"/>
          </p:nvPr>
        </p:nvSpPr>
        <p:spPr>
          <a:xfrm>
            <a:off x="838200" y="1525587"/>
            <a:ext cx="9115697" cy="5162595"/>
          </a:xfrm>
        </p:spPr>
        <p:txBody>
          <a:bodyPr>
            <a:normAutofit/>
          </a:bodyPr>
          <a:lstStyle/>
          <a:p>
            <a:pPr marL="0" indent="0">
              <a:buNone/>
            </a:pPr>
            <a:r>
              <a:rPr lang="en-AU" sz="2200" b="1" dirty="0"/>
              <a:t>Check the assessment mapping for</a:t>
            </a:r>
            <a:r>
              <a:rPr lang="en-AU" sz="2200" dirty="0"/>
              <a:t>:</a:t>
            </a:r>
          </a:p>
          <a:p>
            <a:pPr marL="171450" indent="-171450"/>
            <a:r>
              <a:rPr lang="en-AU" sz="2200" dirty="0"/>
              <a:t>Correct unit code and title</a:t>
            </a:r>
          </a:p>
          <a:p>
            <a:pPr marL="171450" indent="-171450"/>
            <a:r>
              <a:rPr lang="en-AU" sz="2200" dirty="0"/>
              <a:t>Consistency of assessment strategies with the TAS or QDAS and DAP</a:t>
            </a:r>
          </a:p>
          <a:p>
            <a:pPr marL="171450" indent="-171450"/>
            <a:r>
              <a:rPr lang="en-AU" sz="2200" dirty="0"/>
              <a:t>Delineation between formative and summative assessment tools</a:t>
            </a:r>
          </a:p>
          <a:p>
            <a:pPr marL="171450" indent="-171450"/>
            <a:r>
              <a:rPr lang="en-AU" sz="2200" dirty="0"/>
              <a:t>Listing of all unit requirements:</a:t>
            </a:r>
          </a:p>
          <a:p>
            <a:pPr marL="0" indent="0">
              <a:lnSpc>
                <a:spcPct val="120000"/>
              </a:lnSpc>
              <a:buNone/>
            </a:pPr>
            <a:endParaRPr lang="en-US" sz="2400" dirty="0"/>
          </a:p>
        </p:txBody>
      </p:sp>
      <p:sp>
        <p:nvSpPr>
          <p:cNvPr id="5" name="Slide Number Placeholder 4">
            <a:extLst>
              <a:ext uri="{FF2B5EF4-FFF2-40B4-BE49-F238E27FC236}">
                <a16:creationId xmlns:a16="http://schemas.microsoft.com/office/drawing/2014/main" id="{FFB57BBB-A4AF-0D4D-3999-2FCF77CF07D4}"/>
              </a:ext>
            </a:extLst>
          </p:cNvPr>
          <p:cNvSpPr>
            <a:spLocks noGrp="1"/>
          </p:cNvSpPr>
          <p:nvPr>
            <p:ph type="sldNum" sz="quarter" idx="12"/>
          </p:nvPr>
        </p:nvSpPr>
        <p:spPr/>
        <p:txBody>
          <a:bodyPr/>
          <a:lstStyle/>
          <a:p>
            <a:fld id="{43EEFD49-F717-4F30-830E-7862455FA94F}" type="slidenum">
              <a:rPr lang="en-AU" smtClean="0"/>
              <a:pPr/>
              <a:t>9</a:t>
            </a:fld>
            <a:endParaRPr lang="en-AU"/>
          </a:p>
        </p:txBody>
      </p:sp>
      <p:sp>
        <p:nvSpPr>
          <p:cNvPr id="8" name="TextBox 7">
            <a:extLst>
              <a:ext uri="{FF2B5EF4-FFF2-40B4-BE49-F238E27FC236}">
                <a16:creationId xmlns:a16="http://schemas.microsoft.com/office/drawing/2014/main" id="{7A40EC23-F660-1EBC-FB2C-DBFE54B4B032}"/>
              </a:ext>
            </a:extLst>
          </p:cNvPr>
          <p:cNvSpPr txBox="1"/>
          <p:nvPr/>
        </p:nvSpPr>
        <p:spPr>
          <a:xfrm>
            <a:off x="665764" y="3630553"/>
            <a:ext cx="6080397" cy="3108543"/>
          </a:xfrm>
          <a:prstGeom prst="rect">
            <a:avLst/>
          </a:prstGeom>
          <a:noFill/>
        </p:spPr>
        <p:txBody>
          <a:bodyPr wrap="square" rtlCol="0">
            <a:spAutoFit/>
          </a:bodyPr>
          <a:lstStyle/>
          <a:p>
            <a:pPr marL="628650" lvl="1" indent="-266700">
              <a:buFont typeface="Arial" panose="020B0604020202020204" pitchFamily="34" charset="0"/>
              <a:buChar char="•"/>
            </a:pPr>
            <a:r>
              <a:rPr lang="en-AU" sz="2000" dirty="0"/>
              <a:t>Application</a:t>
            </a:r>
          </a:p>
          <a:p>
            <a:pPr marL="628650" lvl="1" indent="-266700">
              <a:buFont typeface="Arial" panose="020B0604020202020204" pitchFamily="34" charset="0"/>
              <a:buChar char="•"/>
            </a:pPr>
            <a:r>
              <a:rPr lang="en-AU" sz="2000" dirty="0"/>
              <a:t>Prerequisites</a:t>
            </a:r>
          </a:p>
          <a:p>
            <a:pPr marL="628650" lvl="1" indent="-266700">
              <a:buFont typeface="Arial" panose="020B0604020202020204" pitchFamily="34" charset="0"/>
              <a:buChar char="•"/>
            </a:pPr>
            <a:r>
              <a:rPr lang="en-AU" sz="2000" dirty="0"/>
              <a:t>Elements of Competency and their Performance Criteria</a:t>
            </a:r>
          </a:p>
          <a:p>
            <a:pPr marL="628650" lvl="1" indent="-266700">
              <a:buFont typeface="Arial" panose="020B0604020202020204" pitchFamily="34" charset="0"/>
              <a:buChar char="•"/>
            </a:pPr>
            <a:r>
              <a:rPr lang="en-AU" sz="2000" dirty="0"/>
              <a:t>Foundation Skills</a:t>
            </a:r>
          </a:p>
          <a:p>
            <a:pPr marL="628650" lvl="1" indent="-266700">
              <a:buFont typeface="Arial" panose="020B0604020202020204" pitchFamily="34" charset="0"/>
              <a:buChar char="•"/>
            </a:pPr>
            <a:r>
              <a:rPr lang="en-AU" sz="2000" dirty="0"/>
              <a:t>Range of Conditions</a:t>
            </a:r>
          </a:p>
          <a:p>
            <a:pPr marL="628650" lvl="1" indent="-266700">
              <a:buFont typeface="Arial" panose="020B0604020202020204" pitchFamily="34" charset="0"/>
              <a:buChar char="•"/>
            </a:pPr>
            <a:r>
              <a:rPr lang="en-AU" sz="2000" dirty="0"/>
              <a:t>Performance Evidence</a:t>
            </a:r>
          </a:p>
          <a:p>
            <a:pPr marL="628650" lvl="1" indent="-266700">
              <a:buFont typeface="Arial" panose="020B0604020202020204" pitchFamily="34" charset="0"/>
              <a:buChar char="•"/>
            </a:pPr>
            <a:r>
              <a:rPr lang="en-AU" sz="2000" dirty="0"/>
              <a:t>Knowledge Evidence</a:t>
            </a:r>
          </a:p>
          <a:p>
            <a:pPr marL="628650" lvl="1" indent="-266700">
              <a:buFont typeface="Arial" panose="020B0604020202020204" pitchFamily="34" charset="0"/>
              <a:buChar char="•"/>
            </a:pPr>
            <a:r>
              <a:rPr lang="en-AU" sz="2000" dirty="0"/>
              <a:t>Assessment Conditions</a:t>
            </a:r>
          </a:p>
          <a:p>
            <a:endParaRPr lang="en-AU" sz="1600" dirty="0"/>
          </a:p>
        </p:txBody>
      </p:sp>
      <p:pic>
        <p:nvPicPr>
          <p:cNvPr id="10" name="Picture 9">
            <a:extLst>
              <a:ext uri="{FF2B5EF4-FFF2-40B4-BE49-F238E27FC236}">
                <a16:creationId xmlns:a16="http://schemas.microsoft.com/office/drawing/2014/main" id="{06E2A160-B706-F4B4-D20F-7453B82C4BE5}"/>
              </a:ext>
            </a:extLst>
          </p:cNvPr>
          <p:cNvPicPr>
            <a:picLocks noChangeAspect="1"/>
          </p:cNvPicPr>
          <p:nvPr/>
        </p:nvPicPr>
        <p:blipFill>
          <a:blip r:embed="rId4"/>
          <a:stretch>
            <a:fillRect/>
          </a:stretch>
        </p:blipFill>
        <p:spPr>
          <a:xfrm>
            <a:off x="6096000" y="3429000"/>
            <a:ext cx="5833933" cy="22868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99000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EB8B8-67C8-58DE-A099-EBFD762CDB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B8176-65B8-EA13-0F0C-72BBA419424C}"/>
              </a:ext>
            </a:extLst>
          </p:cNvPr>
          <p:cNvSpPr>
            <a:spLocks noGrp="1"/>
          </p:cNvSpPr>
          <p:nvPr>
            <p:ph type="title"/>
          </p:nvPr>
        </p:nvSpPr>
        <p:spPr>
          <a:xfrm>
            <a:off x="838200" y="272552"/>
            <a:ext cx="10515600" cy="1325563"/>
          </a:xfrm>
        </p:spPr>
        <p:txBody>
          <a:bodyPr/>
          <a:lstStyle/>
          <a:p>
            <a:r>
              <a:rPr lang="en-AU" dirty="0"/>
              <a:t>The assessment of knowledge</a:t>
            </a:r>
          </a:p>
        </p:txBody>
      </p:sp>
      <p:sp>
        <p:nvSpPr>
          <p:cNvPr id="3" name="Content Placeholder 2">
            <a:extLst>
              <a:ext uri="{FF2B5EF4-FFF2-40B4-BE49-F238E27FC236}">
                <a16:creationId xmlns:a16="http://schemas.microsoft.com/office/drawing/2014/main" id="{91EA02EE-2E1C-5697-5D93-03A3FAE89248}"/>
              </a:ext>
            </a:extLst>
          </p:cNvPr>
          <p:cNvSpPr>
            <a:spLocks noGrp="1"/>
          </p:cNvSpPr>
          <p:nvPr>
            <p:ph idx="1"/>
          </p:nvPr>
        </p:nvSpPr>
        <p:spPr>
          <a:xfrm>
            <a:off x="952376" y="2532656"/>
            <a:ext cx="11023600" cy="3908151"/>
          </a:xfrm>
        </p:spPr>
        <p:txBody>
          <a:bodyPr>
            <a:normAutofit lnSpcReduction="10000"/>
          </a:bodyPr>
          <a:lstStyle/>
          <a:p>
            <a:pPr marL="0" indent="0">
              <a:buNone/>
            </a:pPr>
            <a:endParaRPr lang="en-AU" sz="2400" b="1" dirty="0"/>
          </a:p>
          <a:p>
            <a:pPr marL="0" indent="0">
              <a:buNone/>
            </a:pPr>
            <a:endParaRPr lang="en-AU" sz="2200" b="1" dirty="0"/>
          </a:p>
          <a:p>
            <a:pPr marL="171450" indent="-171450">
              <a:lnSpc>
                <a:spcPct val="110000"/>
              </a:lnSpc>
              <a:spcBef>
                <a:spcPts val="600"/>
              </a:spcBef>
            </a:pPr>
            <a:r>
              <a:rPr lang="en-AU" sz="2200" dirty="0"/>
              <a:t>All Knowledge Evidence requirements are addressed by one or more questions</a:t>
            </a:r>
          </a:p>
          <a:p>
            <a:pPr marL="171450" indent="-171450">
              <a:lnSpc>
                <a:spcPct val="110000"/>
              </a:lnSpc>
              <a:spcBef>
                <a:spcPts val="600"/>
              </a:spcBef>
            </a:pPr>
            <a:r>
              <a:rPr lang="en-AU" sz="2200" dirty="0"/>
              <a:t>If more than one knowledge question … what is required?</a:t>
            </a:r>
          </a:p>
          <a:p>
            <a:pPr marL="171450" indent="-171450">
              <a:lnSpc>
                <a:spcPct val="110000"/>
              </a:lnSpc>
              <a:spcBef>
                <a:spcPts val="600"/>
              </a:spcBef>
            </a:pPr>
            <a:r>
              <a:rPr lang="en-AU" sz="2200" dirty="0"/>
              <a:t>Knowledge Evidence requirements are not assessed through observation</a:t>
            </a:r>
          </a:p>
          <a:p>
            <a:pPr marL="171450" indent="-171450">
              <a:lnSpc>
                <a:spcPct val="110000"/>
              </a:lnSpc>
              <a:spcBef>
                <a:spcPts val="600"/>
              </a:spcBef>
            </a:pPr>
            <a:r>
              <a:rPr lang="en-AU" sz="2200" dirty="0"/>
              <a:t>Every knowledge question in the assessment tool is mapped to a Knowledge Evidence requirement</a:t>
            </a:r>
          </a:p>
          <a:p>
            <a:pPr marL="171450" indent="-171450">
              <a:lnSpc>
                <a:spcPct val="110000"/>
              </a:lnSpc>
              <a:spcBef>
                <a:spcPts val="600"/>
              </a:spcBef>
            </a:pPr>
            <a:endParaRPr lang="en-AU" sz="2200" dirty="0"/>
          </a:p>
          <a:p>
            <a:pPr marL="0" indent="0">
              <a:lnSpc>
                <a:spcPct val="120000"/>
              </a:lnSpc>
              <a:buNone/>
            </a:pPr>
            <a:r>
              <a:rPr lang="en-US" sz="2200" dirty="0"/>
              <a:t>More ….</a:t>
            </a:r>
          </a:p>
        </p:txBody>
      </p:sp>
      <p:sp>
        <p:nvSpPr>
          <p:cNvPr id="5" name="Slide Number Placeholder 4">
            <a:extLst>
              <a:ext uri="{FF2B5EF4-FFF2-40B4-BE49-F238E27FC236}">
                <a16:creationId xmlns:a16="http://schemas.microsoft.com/office/drawing/2014/main" id="{19808585-FF3B-309F-2E7A-A39EC332B569}"/>
              </a:ext>
            </a:extLst>
          </p:cNvPr>
          <p:cNvSpPr>
            <a:spLocks noGrp="1"/>
          </p:cNvSpPr>
          <p:nvPr>
            <p:ph type="sldNum" sz="quarter" idx="12"/>
          </p:nvPr>
        </p:nvSpPr>
        <p:spPr/>
        <p:txBody>
          <a:bodyPr/>
          <a:lstStyle/>
          <a:p>
            <a:fld id="{43EEFD49-F717-4F30-830E-7862455FA94F}" type="slidenum">
              <a:rPr lang="en-AU" smtClean="0"/>
              <a:pPr/>
              <a:t>10</a:t>
            </a:fld>
            <a:endParaRPr lang="en-AU"/>
          </a:p>
        </p:txBody>
      </p:sp>
      <p:pic>
        <p:nvPicPr>
          <p:cNvPr id="6" name="Picture 5">
            <a:extLst>
              <a:ext uri="{FF2B5EF4-FFF2-40B4-BE49-F238E27FC236}">
                <a16:creationId xmlns:a16="http://schemas.microsoft.com/office/drawing/2014/main" id="{1E14EEC0-AF9D-0502-B45D-E739296F2F06}"/>
              </a:ext>
            </a:extLst>
          </p:cNvPr>
          <p:cNvPicPr>
            <a:picLocks noChangeAspect="1"/>
          </p:cNvPicPr>
          <p:nvPr/>
        </p:nvPicPr>
        <p:blipFill>
          <a:blip r:embed="rId4"/>
          <a:stretch>
            <a:fillRect/>
          </a:stretch>
        </p:blipFill>
        <p:spPr>
          <a:xfrm>
            <a:off x="6522403" y="1314450"/>
            <a:ext cx="5453573" cy="1809749"/>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D1E5189B-83CF-92EE-4A03-07C76A57F1E8}"/>
              </a:ext>
            </a:extLst>
          </p:cNvPr>
          <p:cNvSpPr txBox="1"/>
          <p:nvPr/>
        </p:nvSpPr>
        <p:spPr>
          <a:xfrm>
            <a:off x="1048703" y="1763215"/>
            <a:ext cx="5453697" cy="769441"/>
          </a:xfrm>
          <a:prstGeom prst="rect">
            <a:avLst/>
          </a:prstGeom>
          <a:noFill/>
        </p:spPr>
        <p:txBody>
          <a:bodyPr wrap="square">
            <a:spAutoFit/>
          </a:bodyPr>
          <a:lstStyle/>
          <a:p>
            <a:pPr marL="0" indent="0">
              <a:buNone/>
            </a:pPr>
            <a:r>
              <a:rPr lang="en-AU" sz="2200" b="1" dirty="0"/>
              <a:t>Look at the assessment mapping to confirm structural requirements</a:t>
            </a:r>
          </a:p>
        </p:txBody>
      </p:sp>
    </p:spTree>
    <p:custDataLst>
      <p:tags r:id="rId1"/>
    </p:custDataLst>
    <p:extLst>
      <p:ext uri="{BB962C8B-B14F-4D97-AF65-F5344CB8AC3E}">
        <p14:creationId xmlns:p14="http://schemas.microsoft.com/office/powerpoint/2010/main" val="2085788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938C4-7AB5-13DE-97C0-285966C8B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B385F5-5806-0C4F-5ECD-C2CB3690E48B}"/>
              </a:ext>
            </a:extLst>
          </p:cNvPr>
          <p:cNvSpPr>
            <a:spLocks noGrp="1"/>
          </p:cNvSpPr>
          <p:nvPr>
            <p:ph type="title"/>
          </p:nvPr>
        </p:nvSpPr>
        <p:spPr>
          <a:xfrm>
            <a:off x="685800" y="200025"/>
            <a:ext cx="10515600" cy="1325563"/>
          </a:xfrm>
        </p:spPr>
        <p:txBody>
          <a:bodyPr/>
          <a:lstStyle/>
          <a:p>
            <a:r>
              <a:rPr lang="en-AU" dirty="0"/>
              <a:t>The assessment of knowledge</a:t>
            </a:r>
          </a:p>
        </p:txBody>
      </p:sp>
      <p:sp>
        <p:nvSpPr>
          <p:cNvPr id="3" name="Content Placeholder 2">
            <a:extLst>
              <a:ext uri="{FF2B5EF4-FFF2-40B4-BE49-F238E27FC236}">
                <a16:creationId xmlns:a16="http://schemas.microsoft.com/office/drawing/2014/main" id="{C6525A3D-C1BD-16DD-51E6-2CDD4624AA81}"/>
              </a:ext>
            </a:extLst>
          </p:cNvPr>
          <p:cNvSpPr>
            <a:spLocks noGrp="1"/>
          </p:cNvSpPr>
          <p:nvPr>
            <p:ph idx="1"/>
          </p:nvPr>
        </p:nvSpPr>
        <p:spPr>
          <a:xfrm>
            <a:off x="838200" y="1525588"/>
            <a:ext cx="8282368" cy="4760142"/>
          </a:xfrm>
        </p:spPr>
        <p:txBody>
          <a:bodyPr>
            <a:normAutofit/>
          </a:bodyPr>
          <a:lstStyle/>
          <a:p>
            <a:pPr marL="0" indent="0">
              <a:spcBef>
                <a:spcPts val="1800"/>
              </a:spcBef>
              <a:buNone/>
            </a:pPr>
            <a:r>
              <a:rPr lang="en-AU" sz="2200" b="1" dirty="0"/>
              <a:t>Look at the knowledge assessment tools to confirm mode and content requirements</a:t>
            </a:r>
          </a:p>
          <a:p>
            <a:pPr>
              <a:lnSpc>
                <a:spcPct val="100000"/>
              </a:lnSpc>
              <a:spcBef>
                <a:spcPts val="600"/>
              </a:spcBef>
            </a:pPr>
            <a:r>
              <a:rPr lang="en-AU" sz="2200" dirty="0"/>
              <a:t>The assessment strategy reflects the industry use of knowledge (open or closed book, multiple-choice or short answer, etc.)</a:t>
            </a:r>
          </a:p>
          <a:p>
            <a:pPr>
              <a:lnSpc>
                <a:spcPct val="100000"/>
              </a:lnSpc>
              <a:spcBef>
                <a:spcPts val="600"/>
              </a:spcBef>
            </a:pPr>
            <a:r>
              <a:rPr lang="en-AU" sz="2200" dirty="0"/>
              <a:t>The knowledge questions truly relate to the Knowledge Evidence items</a:t>
            </a:r>
          </a:p>
          <a:p>
            <a:pPr>
              <a:lnSpc>
                <a:spcPct val="100000"/>
              </a:lnSpc>
              <a:spcBef>
                <a:spcPts val="600"/>
              </a:spcBef>
            </a:pPr>
            <a:r>
              <a:rPr lang="en-AU" sz="2200" dirty="0"/>
              <a:t>The knowledge questions reflect current industry practices</a:t>
            </a:r>
          </a:p>
          <a:p>
            <a:pPr>
              <a:lnSpc>
                <a:spcPct val="100000"/>
              </a:lnSpc>
              <a:spcBef>
                <a:spcPts val="600"/>
              </a:spcBef>
            </a:pPr>
            <a:r>
              <a:rPr lang="en-AU" sz="2200" dirty="0"/>
              <a:t>The knowledge questions reflect national industry practices</a:t>
            </a:r>
          </a:p>
          <a:p>
            <a:pPr>
              <a:lnSpc>
                <a:spcPct val="100000"/>
              </a:lnSpc>
              <a:spcBef>
                <a:spcPts val="600"/>
              </a:spcBef>
            </a:pPr>
            <a:r>
              <a:rPr lang="en-AU" sz="2200" dirty="0"/>
              <a:t>The knowledge questions are at the appropriate nominal level</a:t>
            </a:r>
          </a:p>
          <a:p>
            <a:pPr>
              <a:lnSpc>
                <a:spcPct val="100000"/>
              </a:lnSpc>
              <a:spcBef>
                <a:spcPts val="600"/>
              </a:spcBef>
            </a:pPr>
            <a:r>
              <a:rPr lang="en-AU" sz="2200" dirty="0"/>
              <a:t>No extra conditions imposed (essay, referencing, presentation, etc.)</a:t>
            </a:r>
          </a:p>
          <a:p>
            <a:pPr>
              <a:lnSpc>
                <a:spcPct val="100000"/>
              </a:lnSpc>
              <a:spcBef>
                <a:spcPts val="600"/>
              </a:spcBef>
            </a:pPr>
            <a:endParaRPr lang="en-AU" sz="2200" dirty="0"/>
          </a:p>
          <a:p>
            <a:pPr marL="0" indent="0">
              <a:lnSpc>
                <a:spcPct val="120000"/>
              </a:lnSpc>
              <a:buNone/>
            </a:pPr>
            <a:endParaRPr lang="en-US" sz="2400" dirty="0"/>
          </a:p>
        </p:txBody>
      </p:sp>
      <p:sp>
        <p:nvSpPr>
          <p:cNvPr id="5" name="Slide Number Placeholder 4">
            <a:extLst>
              <a:ext uri="{FF2B5EF4-FFF2-40B4-BE49-F238E27FC236}">
                <a16:creationId xmlns:a16="http://schemas.microsoft.com/office/drawing/2014/main" id="{9076FE60-0114-97AC-0D54-F4C1BA4617E9}"/>
              </a:ext>
            </a:extLst>
          </p:cNvPr>
          <p:cNvSpPr>
            <a:spLocks noGrp="1"/>
          </p:cNvSpPr>
          <p:nvPr>
            <p:ph type="sldNum" sz="quarter" idx="12"/>
          </p:nvPr>
        </p:nvSpPr>
        <p:spPr/>
        <p:txBody>
          <a:bodyPr/>
          <a:lstStyle/>
          <a:p>
            <a:fld id="{43EEFD49-F717-4F30-830E-7862455FA94F}" type="slidenum">
              <a:rPr lang="en-AU" smtClean="0"/>
              <a:pPr/>
              <a:t>11</a:t>
            </a:fld>
            <a:endParaRPr lang="en-AU"/>
          </a:p>
        </p:txBody>
      </p:sp>
      <p:pic>
        <p:nvPicPr>
          <p:cNvPr id="9" name="Picture 8">
            <a:extLst>
              <a:ext uri="{FF2B5EF4-FFF2-40B4-BE49-F238E27FC236}">
                <a16:creationId xmlns:a16="http://schemas.microsoft.com/office/drawing/2014/main" id="{8936FB0A-4747-4BD9-EB5D-00062BF95D29}"/>
              </a:ext>
            </a:extLst>
          </p:cNvPr>
          <p:cNvPicPr>
            <a:picLocks noChangeAspect="1"/>
          </p:cNvPicPr>
          <p:nvPr/>
        </p:nvPicPr>
        <p:blipFill>
          <a:blip r:embed="rId4"/>
          <a:stretch>
            <a:fillRect/>
          </a:stretch>
        </p:blipFill>
        <p:spPr>
          <a:xfrm>
            <a:off x="9120568" y="1690688"/>
            <a:ext cx="2779332" cy="37338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45855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11DB0-CBEF-E9E3-BA29-912A5FB1C3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C4FFB-3F42-B55A-EDBA-B0B7D7B431F1}"/>
              </a:ext>
            </a:extLst>
          </p:cNvPr>
          <p:cNvSpPr>
            <a:spLocks noGrp="1"/>
          </p:cNvSpPr>
          <p:nvPr>
            <p:ph type="title"/>
          </p:nvPr>
        </p:nvSpPr>
        <p:spPr>
          <a:xfrm>
            <a:off x="590550" y="200025"/>
            <a:ext cx="10515600" cy="1325563"/>
          </a:xfrm>
        </p:spPr>
        <p:txBody>
          <a:bodyPr/>
          <a:lstStyle/>
          <a:p>
            <a:r>
              <a:rPr lang="en-AU" dirty="0"/>
              <a:t>The assessment of performance</a:t>
            </a:r>
          </a:p>
        </p:txBody>
      </p:sp>
      <p:sp>
        <p:nvSpPr>
          <p:cNvPr id="3" name="Content Placeholder 2">
            <a:extLst>
              <a:ext uri="{FF2B5EF4-FFF2-40B4-BE49-F238E27FC236}">
                <a16:creationId xmlns:a16="http://schemas.microsoft.com/office/drawing/2014/main" id="{018258D2-F51C-1832-C025-59D70BBA4067}"/>
              </a:ext>
            </a:extLst>
          </p:cNvPr>
          <p:cNvSpPr>
            <a:spLocks noGrp="1"/>
          </p:cNvSpPr>
          <p:nvPr>
            <p:ph idx="1"/>
          </p:nvPr>
        </p:nvSpPr>
        <p:spPr>
          <a:xfrm>
            <a:off x="838200" y="1525588"/>
            <a:ext cx="11023600" cy="4760142"/>
          </a:xfrm>
        </p:spPr>
        <p:txBody>
          <a:bodyPr>
            <a:normAutofit fontScale="92500"/>
          </a:bodyPr>
          <a:lstStyle/>
          <a:p>
            <a:pPr marL="0" indent="0">
              <a:buNone/>
            </a:pPr>
            <a:r>
              <a:rPr lang="en-AU" sz="2400" b="1" dirty="0"/>
              <a:t>Look at the assessment mapping to confirm structural requirements</a:t>
            </a:r>
          </a:p>
          <a:p>
            <a:pPr marL="0" indent="0">
              <a:buNone/>
            </a:pPr>
            <a:endParaRPr lang="en-AU" sz="2400" b="1" dirty="0"/>
          </a:p>
          <a:p>
            <a:pPr marL="171450" indent="-171450"/>
            <a:r>
              <a:rPr lang="en-AU" sz="2400" dirty="0"/>
              <a:t>All Performance Criteria are evidenced by one or more observations</a:t>
            </a:r>
          </a:p>
          <a:p>
            <a:pPr marL="171450" indent="-171450"/>
            <a:r>
              <a:rPr lang="en-AU" sz="2400" dirty="0"/>
              <a:t>All Performance Criteria in each element are observed together</a:t>
            </a:r>
          </a:p>
          <a:p>
            <a:pPr marL="171450" indent="-171450"/>
            <a:r>
              <a:rPr lang="en-AU" sz="2400" dirty="0"/>
              <a:t>All Foundation Skills are evidenced by one or more observations</a:t>
            </a:r>
          </a:p>
          <a:p>
            <a:pPr marL="171450" indent="-171450"/>
            <a:r>
              <a:rPr lang="en-AU" sz="2400" dirty="0"/>
              <a:t>All Performance Evidence items are mapped to observations</a:t>
            </a:r>
          </a:p>
          <a:p>
            <a:pPr marL="171450" indent="-171450"/>
            <a:r>
              <a:rPr lang="en-AU" sz="2400" dirty="0"/>
              <a:t>The number and variety of observations meet Performance Evidence requirements</a:t>
            </a:r>
          </a:p>
          <a:p>
            <a:pPr marL="171450" indent="-171450"/>
            <a:r>
              <a:rPr lang="en-AU" sz="2400" dirty="0"/>
              <a:t>All Range of Conditions items are mapped to observations</a:t>
            </a:r>
          </a:p>
          <a:p>
            <a:pPr marL="171450" indent="-171450"/>
            <a:r>
              <a:rPr lang="en-AU" sz="2400" dirty="0"/>
              <a:t>Performance Criteria or Foundation Skills are not mapped to knowledge questions</a:t>
            </a:r>
          </a:p>
          <a:p>
            <a:pPr marL="171450" indent="-171450"/>
            <a:r>
              <a:rPr lang="en-AU" sz="2400" dirty="0"/>
              <a:t>Every observation is mapped to a Performance Criterion, Foundation Skill, Performance Evidence or a Range of Conditions item</a:t>
            </a:r>
          </a:p>
          <a:p>
            <a:pPr marL="171450" indent="-171450"/>
            <a:endParaRPr lang="en-AU" sz="2400" dirty="0"/>
          </a:p>
          <a:p>
            <a:pPr marL="171450" indent="-171450"/>
            <a:endParaRPr lang="en-AU" sz="2400" dirty="0"/>
          </a:p>
          <a:p>
            <a:pPr marL="0" indent="0">
              <a:lnSpc>
                <a:spcPct val="120000"/>
              </a:lnSpc>
              <a:buNone/>
            </a:pPr>
            <a:endParaRPr lang="en-US" sz="2400" dirty="0"/>
          </a:p>
        </p:txBody>
      </p:sp>
      <p:sp>
        <p:nvSpPr>
          <p:cNvPr id="5" name="Slide Number Placeholder 4">
            <a:extLst>
              <a:ext uri="{FF2B5EF4-FFF2-40B4-BE49-F238E27FC236}">
                <a16:creationId xmlns:a16="http://schemas.microsoft.com/office/drawing/2014/main" id="{4A295A3A-3085-863C-E6BC-F7791B99312E}"/>
              </a:ext>
            </a:extLst>
          </p:cNvPr>
          <p:cNvSpPr>
            <a:spLocks noGrp="1"/>
          </p:cNvSpPr>
          <p:nvPr>
            <p:ph type="sldNum" sz="quarter" idx="12"/>
          </p:nvPr>
        </p:nvSpPr>
        <p:spPr/>
        <p:txBody>
          <a:bodyPr/>
          <a:lstStyle/>
          <a:p>
            <a:fld id="{43EEFD49-F717-4F30-830E-7862455FA94F}" type="slidenum">
              <a:rPr lang="en-AU" smtClean="0"/>
              <a:pPr/>
              <a:t>12</a:t>
            </a:fld>
            <a:endParaRPr lang="en-AU"/>
          </a:p>
        </p:txBody>
      </p:sp>
    </p:spTree>
    <p:custDataLst>
      <p:tags r:id="rId1"/>
    </p:custDataLst>
    <p:extLst>
      <p:ext uri="{BB962C8B-B14F-4D97-AF65-F5344CB8AC3E}">
        <p14:creationId xmlns:p14="http://schemas.microsoft.com/office/powerpoint/2010/main" val="364453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8B4C-4E2E-AF06-2125-64912FED6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8D9B8-0103-D97F-D240-5A640F0D855D}"/>
              </a:ext>
            </a:extLst>
          </p:cNvPr>
          <p:cNvSpPr>
            <a:spLocks noGrp="1"/>
          </p:cNvSpPr>
          <p:nvPr>
            <p:ph type="title"/>
          </p:nvPr>
        </p:nvSpPr>
        <p:spPr>
          <a:xfrm>
            <a:off x="552450" y="203200"/>
            <a:ext cx="10515600" cy="1325563"/>
          </a:xfrm>
        </p:spPr>
        <p:txBody>
          <a:bodyPr/>
          <a:lstStyle/>
          <a:p>
            <a:r>
              <a:rPr lang="en-AU" dirty="0"/>
              <a:t>The assessment of performance</a:t>
            </a:r>
          </a:p>
        </p:txBody>
      </p:sp>
      <p:sp>
        <p:nvSpPr>
          <p:cNvPr id="3" name="Content Placeholder 2">
            <a:extLst>
              <a:ext uri="{FF2B5EF4-FFF2-40B4-BE49-F238E27FC236}">
                <a16:creationId xmlns:a16="http://schemas.microsoft.com/office/drawing/2014/main" id="{103131C2-A939-160F-BC18-CC53A620DB8D}"/>
              </a:ext>
            </a:extLst>
          </p:cNvPr>
          <p:cNvSpPr>
            <a:spLocks noGrp="1"/>
          </p:cNvSpPr>
          <p:nvPr>
            <p:ph idx="1"/>
          </p:nvPr>
        </p:nvSpPr>
        <p:spPr>
          <a:xfrm>
            <a:off x="838200" y="1585142"/>
            <a:ext cx="8016033" cy="5129212"/>
          </a:xfrm>
        </p:spPr>
        <p:txBody>
          <a:bodyPr>
            <a:normAutofit lnSpcReduction="10000"/>
          </a:bodyPr>
          <a:lstStyle/>
          <a:p>
            <a:pPr marL="0" indent="0">
              <a:buNone/>
            </a:pPr>
            <a:r>
              <a:rPr lang="en-AU" sz="2200" b="1" dirty="0"/>
              <a:t>Look at the observation tool to confirm mode and content requirements</a:t>
            </a:r>
          </a:p>
          <a:p>
            <a:pPr marL="0" indent="0">
              <a:buNone/>
            </a:pPr>
            <a:endParaRPr lang="en-AU" sz="2200" dirty="0"/>
          </a:p>
          <a:p>
            <a:pPr marL="171450" lvl="0" indent="-171450">
              <a:lnSpc>
                <a:spcPct val="100000"/>
              </a:lnSpc>
              <a:spcBef>
                <a:spcPts val="0"/>
              </a:spcBef>
              <a:defRPr/>
            </a:pPr>
            <a:r>
              <a:rPr lang="en-AU" sz="2200" dirty="0"/>
              <a:t>The observation checklist is not just a recitation of the unit requirement, but includes a description of typical tasks and products</a:t>
            </a:r>
          </a:p>
          <a:p>
            <a:pPr marL="171450" lvl="0" indent="-171450">
              <a:lnSpc>
                <a:spcPct val="100000"/>
              </a:lnSpc>
              <a:spcBef>
                <a:spcPts val="0"/>
              </a:spcBef>
              <a:defRPr/>
            </a:pPr>
            <a:r>
              <a:rPr lang="en-AU" sz="2200" dirty="0"/>
              <a:t>The observation checklist items truly relate to the unit performance requirements</a:t>
            </a:r>
          </a:p>
          <a:p>
            <a:pPr marL="171450" lvl="0" indent="-171450">
              <a:lnSpc>
                <a:spcPct val="100000"/>
              </a:lnSpc>
              <a:spcBef>
                <a:spcPts val="0"/>
              </a:spcBef>
              <a:defRPr/>
            </a:pPr>
            <a:r>
              <a:rPr lang="en-AU" sz="2200" dirty="0"/>
              <a:t>The facilities, resources and equipment are consistent with the Assessment Conditions</a:t>
            </a:r>
          </a:p>
          <a:p>
            <a:pPr marL="171450" lvl="0" indent="-171450">
              <a:lnSpc>
                <a:spcPct val="100000"/>
              </a:lnSpc>
              <a:spcBef>
                <a:spcPts val="0"/>
              </a:spcBef>
              <a:defRPr/>
            </a:pPr>
            <a:r>
              <a:rPr lang="en-AU" sz="2200" dirty="0"/>
              <a:t>The observers and assessors meet the credential requirements of the Assessment Conditions</a:t>
            </a:r>
          </a:p>
          <a:p>
            <a:pPr marL="171450" lvl="0" indent="-171450">
              <a:lnSpc>
                <a:spcPct val="100000"/>
              </a:lnSpc>
              <a:spcBef>
                <a:spcPts val="0"/>
              </a:spcBef>
              <a:defRPr/>
            </a:pPr>
            <a:r>
              <a:rPr lang="en-AU" sz="2200" dirty="0"/>
              <a:t>The assessment tasks reflect current industry practice and standards</a:t>
            </a:r>
          </a:p>
          <a:p>
            <a:pPr marL="171450" lvl="0" indent="-171450">
              <a:lnSpc>
                <a:spcPct val="100000"/>
              </a:lnSpc>
              <a:spcBef>
                <a:spcPts val="0"/>
              </a:spcBef>
              <a:defRPr/>
            </a:pPr>
            <a:r>
              <a:rPr lang="en-AU" sz="2200" dirty="0"/>
              <a:t>Simulations fully reflect workplace conditions</a:t>
            </a:r>
          </a:p>
          <a:p>
            <a:pPr marL="0" indent="0">
              <a:lnSpc>
                <a:spcPct val="120000"/>
              </a:lnSpc>
              <a:buNone/>
            </a:pPr>
            <a:endParaRPr lang="en-US" sz="2400" dirty="0"/>
          </a:p>
        </p:txBody>
      </p:sp>
      <p:sp>
        <p:nvSpPr>
          <p:cNvPr id="5" name="Slide Number Placeholder 4">
            <a:extLst>
              <a:ext uri="{FF2B5EF4-FFF2-40B4-BE49-F238E27FC236}">
                <a16:creationId xmlns:a16="http://schemas.microsoft.com/office/drawing/2014/main" id="{9CA04B5E-9E90-429C-81E0-E74B5BE9801A}"/>
              </a:ext>
            </a:extLst>
          </p:cNvPr>
          <p:cNvSpPr>
            <a:spLocks noGrp="1"/>
          </p:cNvSpPr>
          <p:nvPr>
            <p:ph type="sldNum" sz="quarter" idx="12"/>
          </p:nvPr>
        </p:nvSpPr>
        <p:spPr/>
        <p:txBody>
          <a:bodyPr/>
          <a:lstStyle/>
          <a:p>
            <a:fld id="{43EEFD49-F717-4F30-830E-7862455FA94F}" type="slidenum">
              <a:rPr lang="en-AU" smtClean="0"/>
              <a:pPr/>
              <a:t>13</a:t>
            </a:fld>
            <a:endParaRPr lang="en-AU"/>
          </a:p>
        </p:txBody>
      </p:sp>
      <p:pic>
        <p:nvPicPr>
          <p:cNvPr id="8" name="Picture 7">
            <a:extLst>
              <a:ext uri="{FF2B5EF4-FFF2-40B4-BE49-F238E27FC236}">
                <a16:creationId xmlns:a16="http://schemas.microsoft.com/office/drawing/2014/main" id="{B2F130DF-D673-3154-781E-CE7F11BC997C}"/>
              </a:ext>
            </a:extLst>
          </p:cNvPr>
          <p:cNvPicPr>
            <a:picLocks noChangeAspect="1"/>
          </p:cNvPicPr>
          <p:nvPr/>
        </p:nvPicPr>
        <p:blipFill>
          <a:blip r:embed="rId4"/>
          <a:stretch>
            <a:fillRect/>
          </a:stretch>
        </p:blipFill>
        <p:spPr>
          <a:xfrm>
            <a:off x="8610600" y="2205039"/>
            <a:ext cx="3458407" cy="326231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39886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37FD8-DA5B-E6CE-1BD5-C8E43659F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383661-A8FA-E026-1B82-AE58E1962344}"/>
              </a:ext>
            </a:extLst>
          </p:cNvPr>
          <p:cNvSpPr>
            <a:spLocks noGrp="1"/>
          </p:cNvSpPr>
          <p:nvPr>
            <p:ph type="title"/>
          </p:nvPr>
        </p:nvSpPr>
        <p:spPr>
          <a:xfrm>
            <a:off x="838200" y="174625"/>
            <a:ext cx="10515600" cy="1325563"/>
          </a:xfrm>
        </p:spPr>
        <p:txBody>
          <a:bodyPr/>
          <a:lstStyle/>
          <a:p>
            <a:r>
              <a:rPr lang="en-AU" dirty="0"/>
              <a:t>Clarity of instructions for students</a:t>
            </a:r>
          </a:p>
        </p:txBody>
      </p:sp>
      <p:sp>
        <p:nvSpPr>
          <p:cNvPr id="3" name="Content Placeholder 2">
            <a:extLst>
              <a:ext uri="{FF2B5EF4-FFF2-40B4-BE49-F238E27FC236}">
                <a16:creationId xmlns:a16="http://schemas.microsoft.com/office/drawing/2014/main" id="{B85485BF-FE04-80C6-0197-78CA1D9FBDAA}"/>
              </a:ext>
            </a:extLst>
          </p:cNvPr>
          <p:cNvSpPr>
            <a:spLocks noGrp="1"/>
          </p:cNvSpPr>
          <p:nvPr>
            <p:ph idx="1"/>
          </p:nvPr>
        </p:nvSpPr>
        <p:spPr>
          <a:xfrm>
            <a:off x="838200" y="1500188"/>
            <a:ext cx="11023600" cy="4760142"/>
          </a:xfrm>
        </p:spPr>
        <p:txBody>
          <a:bodyPr numCol="2">
            <a:normAutofit/>
          </a:bodyPr>
          <a:lstStyle/>
          <a:p>
            <a:r>
              <a:rPr lang="en-AU" sz="2200" dirty="0"/>
              <a:t>Unit(s) to be assessed</a:t>
            </a:r>
          </a:p>
          <a:p>
            <a:r>
              <a:rPr lang="en-AU" sz="2200" dirty="0"/>
              <a:t>Description of assessment task(s)</a:t>
            </a:r>
          </a:p>
          <a:p>
            <a:r>
              <a:rPr lang="en-AU" sz="2200" dirty="0"/>
              <a:t>Modes of response</a:t>
            </a:r>
          </a:p>
          <a:p>
            <a:r>
              <a:rPr lang="en-AU" sz="2200" dirty="0"/>
              <a:t>Timing of assessment</a:t>
            </a:r>
          </a:p>
          <a:p>
            <a:r>
              <a:rPr lang="en-AU" sz="2200" dirty="0"/>
              <a:t>Multiple assessments</a:t>
            </a:r>
          </a:p>
          <a:p>
            <a:r>
              <a:rPr lang="en-AU" sz="2200" dirty="0"/>
              <a:t>Performance standards</a:t>
            </a:r>
          </a:p>
          <a:p>
            <a:r>
              <a:rPr lang="en-AU" sz="2200" dirty="0"/>
              <a:t>Facilities, resources and equipment provided by RTO</a:t>
            </a:r>
          </a:p>
          <a:p>
            <a:r>
              <a:rPr lang="en-AU" sz="2200" dirty="0"/>
              <a:t>Resources and equipment provided by the student</a:t>
            </a:r>
          </a:p>
          <a:p>
            <a:r>
              <a:rPr lang="en-AU" sz="2200" dirty="0"/>
              <a:t>Prohibited resources and equipment</a:t>
            </a:r>
          </a:p>
          <a:p>
            <a:r>
              <a:rPr lang="en-AU" sz="2200" dirty="0"/>
              <a:t>Supervised or unsupervised</a:t>
            </a:r>
          </a:p>
          <a:p>
            <a:r>
              <a:rPr lang="en-AU" sz="2200" dirty="0"/>
              <a:t>Open-book or closed book</a:t>
            </a:r>
          </a:p>
          <a:p>
            <a:r>
              <a:rPr lang="en-AU" sz="2200" dirty="0"/>
              <a:t>Authentication processes and penalties</a:t>
            </a:r>
          </a:p>
          <a:p>
            <a:r>
              <a:rPr lang="en-AU" sz="2200" dirty="0"/>
              <a:t>Role of observers and assessors</a:t>
            </a:r>
          </a:p>
          <a:p>
            <a:r>
              <a:rPr lang="en-AU" sz="2200" dirty="0"/>
              <a:t>Regulatory and safety conditions</a:t>
            </a:r>
          </a:p>
          <a:p>
            <a:r>
              <a:rPr lang="en-AU" sz="2200" dirty="0"/>
              <a:t>Recording evidence</a:t>
            </a:r>
          </a:p>
          <a:p>
            <a:r>
              <a:rPr lang="en-AU" sz="2200" dirty="0"/>
              <a:t>Feedback</a:t>
            </a:r>
          </a:p>
          <a:p>
            <a:r>
              <a:rPr lang="en-AU" sz="2200" dirty="0"/>
              <a:t>Reassessment</a:t>
            </a:r>
          </a:p>
          <a:p>
            <a:r>
              <a:rPr lang="en-AU" sz="2200" dirty="0"/>
              <a:t>Appeals</a:t>
            </a:r>
          </a:p>
          <a:p>
            <a:r>
              <a:rPr lang="en-AU" sz="2200" dirty="0"/>
              <a:t>Opportunities for practice</a:t>
            </a:r>
          </a:p>
        </p:txBody>
      </p:sp>
      <p:sp>
        <p:nvSpPr>
          <p:cNvPr id="5" name="Slide Number Placeholder 4">
            <a:extLst>
              <a:ext uri="{FF2B5EF4-FFF2-40B4-BE49-F238E27FC236}">
                <a16:creationId xmlns:a16="http://schemas.microsoft.com/office/drawing/2014/main" id="{B2C7D705-D242-9309-B1AD-86C0992873DC}"/>
              </a:ext>
            </a:extLst>
          </p:cNvPr>
          <p:cNvSpPr>
            <a:spLocks noGrp="1"/>
          </p:cNvSpPr>
          <p:nvPr>
            <p:ph type="sldNum" sz="quarter" idx="12"/>
          </p:nvPr>
        </p:nvSpPr>
        <p:spPr/>
        <p:txBody>
          <a:bodyPr/>
          <a:lstStyle/>
          <a:p>
            <a:fld id="{43EEFD49-F717-4F30-830E-7862455FA94F}" type="slidenum">
              <a:rPr lang="en-AU" smtClean="0"/>
              <a:pPr/>
              <a:t>14</a:t>
            </a:fld>
            <a:endParaRPr lang="en-AU"/>
          </a:p>
        </p:txBody>
      </p:sp>
    </p:spTree>
    <p:custDataLst>
      <p:tags r:id="rId1"/>
    </p:custDataLst>
    <p:extLst>
      <p:ext uri="{BB962C8B-B14F-4D97-AF65-F5344CB8AC3E}">
        <p14:creationId xmlns:p14="http://schemas.microsoft.com/office/powerpoint/2010/main" val="242376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F0E3E-D66D-B60F-0E23-5FB5929DC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F420F-5DBC-508A-2291-C77E7C646122}"/>
              </a:ext>
            </a:extLst>
          </p:cNvPr>
          <p:cNvSpPr>
            <a:spLocks noGrp="1"/>
          </p:cNvSpPr>
          <p:nvPr>
            <p:ph type="title"/>
          </p:nvPr>
        </p:nvSpPr>
        <p:spPr>
          <a:xfrm>
            <a:off x="838200" y="200024"/>
            <a:ext cx="10515600" cy="1325563"/>
          </a:xfrm>
        </p:spPr>
        <p:txBody>
          <a:bodyPr/>
          <a:lstStyle/>
          <a:p>
            <a:r>
              <a:rPr lang="en-AU" dirty="0"/>
              <a:t>Instructions for conducting assessments</a:t>
            </a:r>
          </a:p>
        </p:txBody>
      </p:sp>
      <p:sp>
        <p:nvSpPr>
          <p:cNvPr id="3" name="Content Placeholder 2">
            <a:extLst>
              <a:ext uri="{FF2B5EF4-FFF2-40B4-BE49-F238E27FC236}">
                <a16:creationId xmlns:a16="http://schemas.microsoft.com/office/drawing/2014/main" id="{A29F8DFD-F190-E66C-9AF1-DD8D253F5D4C}"/>
              </a:ext>
            </a:extLst>
          </p:cNvPr>
          <p:cNvSpPr>
            <a:spLocks noGrp="1"/>
          </p:cNvSpPr>
          <p:nvPr>
            <p:ph idx="1"/>
          </p:nvPr>
        </p:nvSpPr>
        <p:spPr>
          <a:xfrm>
            <a:off x="838200" y="1525587"/>
            <a:ext cx="11023600" cy="4967287"/>
          </a:xfrm>
        </p:spPr>
        <p:txBody>
          <a:bodyPr numCol="2">
            <a:normAutofit/>
          </a:bodyPr>
          <a:lstStyle/>
          <a:p>
            <a:r>
              <a:rPr lang="en-AU" sz="2200" dirty="0"/>
              <a:t>Unit(s) to be assessed</a:t>
            </a:r>
          </a:p>
          <a:p>
            <a:r>
              <a:rPr lang="en-AU" sz="2200" dirty="0"/>
              <a:t>Description of assessment task(s)</a:t>
            </a:r>
          </a:p>
          <a:p>
            <a:r>
              <a:rPr lang="en-AU" sz="2200" dirty="0"/>
              <a:t>Modes of response</a:t>
            </a:r>
          </a:p>
          <a:p>
            <a:r>
              <a:rPr lang="en-AU" sz="2200" dirty="0"/>
              <a:t>Timing of assessment</a:t>
            </a:r>
          </a:p>
          <a:p>
            <a:r>
              <a:rPr lang="en-AU" sz="2200" dirty="0"/>
              <a:t>Multiple assessments</a:t>
            </a:r>
          </a:p>
          <a:p>
            <a:r>
              <a:rPr lang="en-AU" sz="2200" dirty="0"/>
              <a:t>Performance standards</a:t>
            </a:r>
          </a:p>
          <a:p>
            <a:r>
              <a:rPr lang="en-AU" sz="2200" dirty="0"/>
              <a:t>Facilities, resources and equipment provided by RTO</a:t>
            </a:r>
          </a:p>
          <a:p>
            <a:r>
              <a:rPr lang="en-AU" sz="2200" dirty="0"/>
              <a:t>Resources and equipment provided by the student</a:t>
            </a:r>
          </a:p>
          <a:p>
            <a:r>
              <a:rPr lang="en-AU" sz="2200" dirty="0"/>
              <a:t>Prohibited resources and equipment</a:t>
            </a:r>
          </a:p>
          <a:p>
            <a:r>
              <a:rPr lang="en-AU" sz="2200" dirty="0"/>
              <a:t>Supervised or unsupervised</a:t>
            </a:r>
          </a:p>
          <a:p>
            <a:r>
              <a:rPr lang="en-AU" sz="2200" dirty="0"/>
              <a:t>Open-book or closed book</a:t>
            </a:r>
          </a:p>
          <a:p>
            <a:r>
              <a:rPr lang="en-AU" sz="2200" dirty="0"/>
              <a:t>Authentication processes and penalties</a:t>
            </a:r>
          </a:p>
          <a:p>
            <a:r>
              <a:rPr lang="en-AU" sz="2200" dirty="0"/>
              <a:t>Role of observers and assessors</a:t>
            </a:r>
          </a:p>
          <a:p>
            <a:r>
              <a:rPr lang="en-AU" sz="2200" dirty="0"/>
              <a:t>Credentials of observers</a:t>
            </a:r>
          </a:p>
          <a:p>
            <a:r>
              <a:rPr lang="en-AU" sz="2200" dirty="0"/>
              <a:t>Regulatory and safety conditions</a:t>
            </a:r>
          </a:p>
          <a:p>
            <a:r>
              <a:rPr lang="en-AU" sz="2200" dirty="0"/>
              <a:t>Recording evidence</a:t>
            </a:r>
          </a:p>
          <a:p>
            <a:r>
              <a:rPr lang="en-AU" sz="2200" dirty="0"/>
              <a:t>Feedback</a:t>
            </a:r>
          </a:p>
          <a:p>
            <a:r>
              <a:rPr lang="en-AU" sz="2200" dirty="0"/>
              <a:t>Flexibility and contextualisation</a:t>
            </a:r>
          </a:p>
          <a:p>
            <a:r>
              <a:rPr lang="en-AU" sz="2200" dirty="0"/>
              <a:t>Guidance</a:t>
            </a:r>
          </a:p>
          <a:p>
            <a:r>
              <a:rPr lang="en-AU" sz="2200" dirty="0"/>
              <a:t>Questions or checklists</a:t>
            </a:r>
            <a:endParaRPr lang="en-US" sz="2200" dirty="0"/>
          </a:p>
        </p:txBody>
      </p:sp>
      <p:sp>
        <p:nvSpPr>
          <p:cNvPr id="5" name="Slide Number Placeholder 4">
            <a:extLst>
              <a:ext uri="{FF2B5EF4-FFF2-40B4-BE49-F238E27FC236}">
                <a16:creationId xmlns:a16="http://schemas.microsoft.com/office/drawing/2014/main" id="{14A98372-5E93-B910-5614-7A439DB8F978}"/>
              </a:ext>
            </a:extLst>
          </p:cNvPr>
          <p:cNvSpPr>
            <a:spLocks noGrp="1"/>
          </p:cNvSpPr>
          <p:nvPr>
            <p:ph type="sldNum" sz="quarter" idx="12"/>
          </p:nvPr>
        </p:nvSpPr>
        <p:spPr/>
        <p:txBody>
          <a:bodyPr/>
          <a:lstStyle/>
          <a:p>
            <a:fld id="{43EEFD49-F717-4F30-830E-7862455FA94F}" type="slidenum">
              <a:rPr lang="en-AU" smtClean="0"/>
              <a:pPr/>
              <a:t>15</a:t>
            </a:fld>
            <a:endParaRPr lang="en-AU"/>
          </a:p>
        </p:txBody>
      </p:sp>
    </p:spTree>
    <p:custDataLst>
      <p:tags r:id="rId1"/>
    </p:custDataLst>
    <p:extLst>
      <p:ext uri="{BB962C8B-B14F-4D97-AF65-F5344CB8AC3E}">
        <p14:creationId xmlns:p14="http://schemas.microsoft.com/office/powerpoint/2010/main" val="1179240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5A406-7697-2DA3-1425-ED151C583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499F7-8A93-DD9F-7A9F-59499857F520}"/>
              </a:ext>
            </a:extLst>
          </p:cNvPr>
          <p:cNvSpPr>
            <a:spLocks noGrp="1"/>
          </p:cNvSpPr>
          <p:nvPr>
            <p:ph type="title"/>
          </p:nvPr>
        </p:nvSpPr>
        <p:spPr>
          <a:xfrm>
            <a:off x="698500" y="42046"/>
            <a:ext cx="10515600" cy="1325563"/>
          </a:xfrm>
        </p:spPr>
        <p:txBody>
          <a:bodyPr/>
          <a:lstStyle/>
          <a:p>
            <a:r>
              <a:rPr lang="en-AU" dirty="0"/>
              <a:t>Instructions for assessors</a:t>
            </a:r>
          </a:p>
        </p:txBody>
      </p:sp>
      <p:sp>
        <p:nvSpPr>
          <p:cNvPr id="3" name="Content Placeholder 2">
            <a:extLst>
              <a:ext uri="{FF2B5EF4-FFF2-40B4-BE49-F238E27FC236}">
                <a16:creationId xmlns:a16="http://schemas.microsoft.com/office/drawing/2014/main" id="{7A5BDA61-CDA6-41C6-F1A7-4D6DBA2C3E08}"/>
              </a:ext>
            </a:extLst>
          </p:cNvPr>
          <p:cNvSpPr>
            <a:spLocks noGrp="1"/>
          </p:cNvSpPr>
          <p:nvPr>
            <p:ph idx="1"/>
          </p:nvPr>
        </p:nvSpPr>
        <p:spPr>
          <a:xfrm>
            <a:off x="838200" y="1250134"/>
            <a:ext cx="10058400" cy="5200695"/>
          </a:xfrm>
        </p:spPr>
        <p:txBody>
          <a:bodyPr>
            <a:noAutofit/>
          </a:bodyPr>
          <a:lstStyle/>
          <a:p>
            <a:pPr>
              <a:lnSpc>
                <a:spcPct val="100000"/>
              </a:lnSpc>
            </a:pPr>
            <a:r>
              <a:rPr lang="en-AU" sz="2200" dirty="0"/>
              <a:t>Unit(s) to be assessed</a:t>
            </a:r>
          </a:p>
          <a:p>
            <a:pPr>
              <a:lnSpc>
                <a:spcPct val="100000"/>
              </a:lnSpc>
              <a:spcBef>
                <a:spcPts val="0"/>
              </a:spcBef>
              <a:defRPr/>
            </a:pPr>
            <a:r>
              <a:rPr lang="en-AU" sz="2200" dirty="0"/>
              <a:t>Description of assessment task(s)</a:t>
            </a:r>
          </a:p>
          <a:p>
            <a:pPr>
              <a:lnSpc>
                <a:spcPct val="100000"/>
              </a:lnSpc>
              <a:spcBef>
                <a:spcPts val="0"/>
              </a:spcBef>
              <a:defRPr/>
            </a:pPr>
            <a:r>
              <a:rPr lang="en-AU" sz="2200" dirty="0"/>
              <a:t>Reasonable adjustment (2.4)</a:t>
            </a:r>
          </a:p>
          <a:p>
            <a:pPr>
              <a:lnSpc>
                <a:spcPct val="100000"/>
              </a:lnSpc>
              <a:spcBef>
                <a:spcPts val="0"/>
              </a:spcBef>
              <a:defRPr/>
            </a:pPr>
            <a:r>
              <a:rPr lang="en-AU" sz="2200" dirty="0"/>
              <a:t>Marking guides</a:t>
            </a:r>
          </a:p>
          <a:p>
            <a:pPr>
              <a:lnSpc>
                <a:spcPct val="100000"/>
              </a:lnSpc>
              <a:spcBef>
                <a:spcPts val="0"/>
              </a:spcBef>
              <a:defRPr/>
            </a:pPr>
            <a:r>
              <a:rPr lang="en-AU" sz="2200" dirty="0"/>
              <a:t>Authentication processes and penalties (1.4)</a:t>
            </a:r>
          </a:p>
          <a:p>
            <a:pPr>
              <a:lnSpc>
                <a:spcPct val="100000"/>
              </a:lnSpc>
              <a:spcBef>
                <a:spcPts val="0"/>
              </a:spcBef>
              <a:defRPr/>
            </a:pPr>
            <a:r>
              <a:rPr lang="en-AU" sz="2200" dirty="0"/>
              <a:t>Selection and management of observers</a:t>
            </a:r>
          </a:p>
          <a:p>
            <a:pPr>
              <a:lnSpc>
                <a:spcPct val="100000"/>
              </a:lnSpc>
              <a:spcBef>
                <a:spcPts val="0"/>
              </a:spcBef>
              <a:defRPr/>
            </a:pPr>
            <a:r>
              <a:rPr lang="en-AU" sz="2200" dirty="0"/>
              <a:t>Compiling knowledge and performance evidence for each unit of competency</a:t>
            </a:r>
          </a:p>
          <a:p>
            <a:pPr>
              <a:lnSpc>
                <a:spcPct val="100000"/>
              </a:lnSpc>
              <a:spcBef>
                <a:spcPts val="0"/>
              </a:spcBef>
              <a:defRPr/>
            </a:pPr>
            <a:r>
              <a:rPr lang="en-AU" sz="2200" dirty="0"/>
              <a:t>Making the assessment judgement with regard to all unit requirements including prerequisite units, authentication</a:t>
            </a:r>
          </a:p>
          <a:p>
            <a:pPr>
              <a:lnSpc>
                <a:spcPct val="100000"/>
              </a:lnSpc>
              <a:spcBef>
                <a:spcPts val="0"/>
              </a:spcBef>
            </a:pPr>
            <a:r>
              <a:rPr lang="en-AU" sz="2200" dirty="0"/>
              <a:t>Reassessment</a:t>
            </a:r>
          </a:p>
          <a:p>
            <a:pPr>
              <a:lnSpc>
                <a:spcPct val="100000"/>
              </a:lnSpc>
              <a:spcBef>
                <a:spcPts val="0"/>
              </a:spcBef>
            </a:pPr>
            <a:r>
              <a:rPr lang="en-AU" sz="2200" dirty="0"/>
              <a:t>Appeals (2.8)</a:t>
            </a:r>
          </a:p>
          <a:p>
            <a:pPr>
              <a:lnSpc>
                <a:spcPct val="100000"/>
              </a:lnSpc>
              <a:spcBef>
                <a:spcPts val="0"/>
              </a:spcBef>
            </a:pPr>
            <a:r>
              <a:rPr lang="en-AU" sz="2200" dirty="0"/>
              <a:t>Gap training and supplementary assessment</a:t>
            </a:r>
          </a:p>
          <a:p>
            <a:pPr>
              <a:lnSpc>
                <a:spcPct val="100000"/>
              </a:lnSpc>
              <a:spcBef>
                <a:spcPts val="0"/>
              </a:spcBef>
            </a:pPr>
            <a:r>
              <a:rPr lang="en-AU" sz="2200" dirty="0"/>
              <a:t>Retaining assessments</a:t>
            </a:r>
          </a:p>
          <a:p>
            <a:pPr marL="0" indent="0">
              <a:lnSpc>
                <a:spcPct val="120000"/>
              </a:lnSpc>
              <a:buNone/>
            </a:pPr>
            <a:endParaRPr lang="en-US" sz="2200" dirty="0"/>
          </a:p>
        </p:txBody>
      </p:sp>
      <p:sp>
        <p:nvSpPr>
          <p:cNvPr id="5" name="Slide Number Placeholder 4">
            <a:extLst>
              <a:ext uri="{FF2B5EF4-FFF2-40B4-BE49-F238E27FC236}">
                <a16:creationId xmlns:a16="http://schemas.microsoft.com/office/drawing/2014/main" id="{2ABDCFB2-E081-4CEE-09D8-D90E3007B3B9}"/>
              </a:ext>
            </a:extLst>
          </p:cNvPr>
          <p:cNvSpPr>
            <a:spLocks noGrp="1"/>
          </p:cNvSpPr>
          <p:nvPr>
            <p:ph type="sldNum" sz="quarter" idx="12"/>
          </p:nvPr>
        </p:nvSpPr>
        <p:spPr/>
        <p:txBody>
          <a:bodyPr/>
          <a:lstStyle/>
          <a:p>
            <a:fld id="{43EEFD49-F717-4F30-830E-7862455FA94F}" type="slidenum">
              <a:rPr lang="en-AU" smtClean="0"/>
              <a:pPr/>
              <a:t>16</a:t>
            </a:fld>
            <a:endParaRPr lang="en-AU"/>
          </a:p>
        </p:txBody>
      </p:sp>
    </p:spTree>
    <p:custDataLst>
      <p:tags r:id="rId1"/>
    </p:custDataLst>
    <p:extLst>
      <p:ext uri="{BB962C8B-B14F-4D97-AF65-F5344CB8AC3E}">
        <p14:creationId xmlns:p14="http://schemas.microsoft.com/office/powerpoint/2010/main" val="4045295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AA9E-9153-F159-FB18-9997126C5B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9C8BF1-0C79-AA43-1704-E071966A352B}"/>
              </a:ext>
            </a:extLst>
          </p:cNvPr>
          <p:cNvSpPr>
            <a:spLocks noGrp="1"/>
          </p:cNvSpPr>
          <p:nvPr>
            <p:ph type="title"/>
          </p:nvPr>
        </p:nvSpPr>
        <p:spPr>
          <a:xfrm>
            <a:off x="838200" y="200025"/>
            <a:ext cx="10515600" cy="1325563"/>
          </a:xfrm>
        </p:spPr>
        <p:txBody>
          <a:bodyPr/>
          <a:lstStyle/>
          <a:p>
            <a:r>
              <a:rPr lang="en-AU" dirty="0"/>
              <a:t>Recognition of Prior Learning</a:t>
            </a:r>
          </a:p>
        </p:txBody>
      </p:sp>
      <p:sp>
        <p:nvSpPr>
          <p:cNvPr id="3" name="Content Placeholder 2">
            <a:extLst>
              <a:ext uri="{FF2B5EF4-FFF2-40B4-BE49-F238E27FC236}">
                <a16:creationId xmlns:a16="http://schemas.microsoft.com/office/drawing/2014/main" id="{F3312CDF-4751-F870-48D0-B451899E7249}"/>
              </a:ext>
            </a:extLst>
          </p:cNvPr>
          <p:cNvSpPr>
            <a:spLocks noGrp="1"/>
          </p:cNvSpPr>
          <p:nvPr>
            <p:ph idx="1"/>
          </p:nvPr>
        </p:nvSpPr>
        <p:spPr>
          <a:xfrm>
            <a:off x="838200" y="1525588"/>
            <a:ext cx="10839450" cy="4760142"/>
          </a:xfrm>
        </p:spPr>
        <p:txBody>
          <a:bodyPr>
            <a:normAutofit lnSpcReduction="10000"/>
          </a:bodyPr>
          <a:lstStyle/>
          <a:p>
            <a:r>
              <a:rPr lang="en-AU" sz="2200" dirty="0"/>
              <a:t>The assessment mapping is a planning tool and a validation tool for home-made and purchased assessment tools  These tools can be used to conduct RPL assessments.</a:t>
            </a:r>
          </a:p>
          <a:p>
            <a:r>
              <a:rPr lang="en-AU" sz="2200" dirty="0"/>
              <a:t>Alternatively, the mapping tool can be used to map evidence provided by the student against the requirements of the unit of competency.  </a:t>
            </a:r>
          </a:p>
          <a:p>
            <a:r>
              <a:rPr lang="en-AU" sz="2200" dirty="0"/>
              <a:t>Apply the rules of evidence to each item of evidence  and map evidence that is demonstrably current, genuinely authentic, and unambiguously valid to each relevant unit requirement</a:t>
            </a:r>
          </a:p>
          <a:p>
            <a:r>
              <a:rPr lang="en-AU" sz="2200" dirty="0"/>
              <a:t>Then review each requirement to determine if there is sufficient evidence to make a decision.  </a:t>
            </a:r>
          </a:p>
          <a:p>
            <a:r>
              <a:rPr lang="en-AU" sz="2200" dirty="0"/>
              <a:t>Supplementary assessment involving observation and questioning should be used to: verify authenticity; demonstrate currency; confirm validity; provide sufficiency; and address any evidence gaps.</a:t>
            </a:r>
          </a:p>
          <a:p>
            <a:pPr marL="0" indent="0">
              <a:buNone/>
            </a:pPr>
            <a:r>
              <a:rPr lang="en-AU" sz="2200" dirty="0"/>
              <a:t>(Outcome Standard 1.6)</a:t>
            </a:r>
            <a:endParaRPr lang="en-US" sz="2200" dirty="0"/>
          </a:p>
        </p:txBody>
      </p:sp>
      <p:sp>
        <p:nvSpPr>
          <p:cNvPr id="5" name="Slide Number Placeholder 4">
            <a:extLst>
              <a:ext uri="{FF2B5EF4-FFF2-40B4-BE49-F238E27FC236}">
                <a16:creationId xmlns:a16="http://schemas.microsoft.com/office/drawing/2014/main" id="{74A6E983-5300-B72E-9ADE-3574C8567091}"/>
              </a:ext>
            </a:extLst>
          </p:cNvPr>
          <p:cNvSpPr>
            <a:spLocks noGrp="1"/>
          </p:cNvSpPr>
          <p:nvPr>
            <p:ph type="sldNum" sz="quarter" idx="12"/>
          </p:nvPr>
        </p:nvSpPr>
        <p:spPr/>
        <p:txBody>
          <a:bodyPr/>
          <a:lstStyle/>
          <a:p>
            <a:fld id="{43EEFD49-F717-4F30-830E-7862455FA94F}" type="slidenum">
              <a:rPr lang="en-AU" smtClean="0"/>
              <a:pPr/>
              <a:t>17</a:t>
            </a:fld>
            <a:endParaRPr lang="en-AU"/>
          </a:p>
        </p:txBody>
      </p:sp>
    </p:spTree>
    <p:custDataLst>
      <p:tags r:id="rId1"/>
    </p:custDataLst>
    <p:extLst>
      <p:ext uri="{BB962C8B-B14F-4D97-AF65-F5344CB8AC3E}">
        <p14:creationId xmlns:p14="http://schemas.microsoft.com/office/powerpoint/2010/main" val="3004819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C834B-529C-F76D-8838-6E8B1F157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977DE-0F44-0C8A-5B03-C7C84746AE74}"/>
              </a:ext>
            </a:extLst>
          </p:cNvPr>
          <p:cNvSpPr>
            <a:spLocks noGrp="1"/>
          </p:cNvSpPr>
          <p:nvPr>
            <p:ph type="title"/>
          </p:nvPr>
        </p:nvSpPr>
        <p:spPr>
          <a:xfrm>
            <a:off x="691896" y="42046"/>
            <a:ext cx="10515600" cy="1325563"/>
          </a:xfrm>
        </p:spPr>
        <p:txBody>
          <a:bodyPr>
            <a:normAutofit/>
          </a:bodyPr>
          <a:lstStyle/>
          <a:p>
            <a:r>
              <a:rPr lang="en-AU" sz="4000" dirty="0"/>
              <a:t>Bonus Offer!   Added value for mapping …</a:t>
            </a:r>
          </a:p>
        </p:txBody>
      </p:sp>
      <p:sp>
        <p:nvSpPr>
          <p:cNvPr id="3" name="Content Placeholder 2">
            <a:extLst>
              <a:ext uri="{FF2B5EF4-FFF2-40B4-BE49-F238E27FC236}">
                <a16:creationId xmlns:a16="http://schemas.microsoft.com/office/drawing/2014/main" id="{EFE48C6E-E619-CE3F-C276-AE6658EF9C95}"/>
              </a:ext>
            </a:extLst>
          </p:cNvPr>
          <p:cNvSpPr>
            <a:spLocks noGrp="1"/>
          </p:cNvSpPr>
          <p:nvPr>
            <p:ph idx="1"/>
          </p:nvPr>
        </p:nvSpPr>
        <p:spPr>
          <a:xfrm>
            <a:off x="838200" y="1311554"/>
            <a:ext cx="11218050" cy="5139275"/>
          </a:xfrm>
        </p:spPr>
        <p:txBody>
          <a:bodyPr>
            <a:noAutofit/>
          </a:bodyPr>
          <a:lstStyle/>
          <a:p>
            <a:pPr>
              <a:buBlip>
                <a:blip>
                  <a:extLst>
                    <a:ext uri="{96DAC541-7B7A-43D3-8B79-37D633B846F1}">
                      <asvg:svgBlip xmlns:asvg="http://schemas.microsoft.com/office/drawing/2016/SVG/main" r:embed="rId3"/>
                    </a:ext>
                  </a:extLst>
                </a:blip>
              </a:buBlip>
            </a:pPr>
            <a:r>
              <a:rPr lang="en-AU" sz="2200" dirty="0"/>
              <a:t>Targeting supplementary learning and assessment</a:t>
            </a:r>
          </a:p>
          <a:p>
            <a:pPr>
              <a:buBlip>
                <a:blip>
                  <a:extLst>
                    <a:ext uri="{96DAC541-7B7A-43D3-8B79-37D633B846F1}">
                      <asvg:svgBlip xmlns:asvg="http://schemas.microsoft.com/office/drawing/2016/SVG/main" r:embed="rId3"/>
                    </a:ext>
                  </a:extLst>
                </a:blip>
              </a:buBlip>
            </a:pPr>
            <a:r>
              <a:rPr lang="en-AU" sz="2200" dirty="0"/>
              <a:t> Incorporating serendipitous evidence (fairness and flexibility)</a:t>
            </a:r>
          </a:p>
          <a:p>
            <a:pPr>
              <a:buBlip>
                <a:blip>
                  <a:extLst>
                    <a:ext uri="{96DAC541-7B7A-43D3-8B79-37D633B846F1}">
                      <asvg:svgBlip xmlns:asvg="http://schemas.microsoft.com/office/drawing/2016/SVG/main" r:embed="rId3"/>
                    </a:ext>
                  </a:extLst>
                </a:blip>
              </a:buBlip>
              <a:tabLst>
                <a:tab pos="182563" algn="l"/>
              </a:tabLst>
            </a:pPr>
            <a:r>
              <a:rPr lang="en-AU" sz="2200" dirty="0"/>
              <a:t> Incorporating evidence gathered through work placements</a:t>
            </a:r>
          </a:p>
          <a:p>
            <a:pPr>
              <a:buBlip>
                <a:blip>
                  <a:extLst>
                    <a:ext uri="{96DAC541-7B7A-43D3-8B79-37D633B846F1}">
                      <asvg:svgBlip xmlns:asvg="http://schemas.microsoft.com/office/drawing/2016/SVG/main" r:embed="rId3"/>
                    </a:ext>
                  </a:extLst>
                </a:blip>
              </a:buBlip>
              <a:tabLst>
                <a:tab pos="274638" algn="l"/>
              </a:tabLst>
            </a:pPr>
            <a:r>
              <a:rPr lang="en-AU" sz="2200" dirty="0"/>
              <a:t>Enabling a unit-based assessment judgement for each unit assessed in a cluster (validity, fairness, flexibility, reliability)</a:t>
            </a:r>
          </a:p>
          <a:p>
            <a:pPr>
              <a:buBlip>
                <a:blip>
                  <a:extLst>
                    <a:ext uri="{96DAC541-7B7A-43D3-8B79-37D633B846F1}">
                      <asvg:svgBlip xmlns:asvg="http://schemas.microsoft.com/office/drawing/2016/SVG/main" r:embed="rId3"/>
                    </a:ext>
                  </a:extLst>
                </a:blip>
              </a:buBlip>
            </a:pPr>
            <a:r>
              <a:rPr lang="en-AU" sz="2200" dirty="0"/>
              <a:t> Meeting assessment record requirements</a:t>
            </a:r>
          </a:p>
          <a:p>
            <a:pPr>
              <a:buBlip>
                <a:blip>
                  <a:extLst>
                    <a:ext uri="{96DAC541-7B7A-43D3-8B79-37D633B846F1}">
                      <asvg:svgBlip xmlns:asvg="http://schemas.microsoft.com/office/drawing/2016/SVG/main" r:embed="rId3"/>
                    </a:ext>
                  </a:extLst>
                </a:blip>
              </a:buBlip>
            </a:pPr>
            <a:r>
              <a:rPr lang="en-AU" sz="2200" dirty="0"/>
              <a:t> Assisting with assessment appeals</a:t>
            </a:r>
          </a:p>
          <a:p>
            <a:pPr>
              <a:buBlip>
                <a:blip>
                  <a:extLst>
                    <a:ext uri="{96DAC541-7B7A-43D3-8B79-37D633B846F1}">
                      <asvg:svgBlip xmlns:asvg="http://schemas.microsoft.com/office/drawing/2016/SVG/main" r:embed="rId3"/>
                    </a:ext>
                  </a:extLst>
                </a:blip>
              </a:buBlip>
            </a:pPr>
            <a:r>
              <a:rPr lang="en-AU" sz="2200" dirty="0"/>
              <a:t> Mapping learning resources</a:t>
            </a:r>
          </a:p>
          <a:p>
            <a:pPr>
              <a:buBlip>
                <a:blip>
                  <a:extLst>
                    <a:ext uri="{96DAC541-7B7A-43D3-8B79-37D633B846F1}">
                      <asvg:svgBlip xmlns:asvg="http://schemas.microsoft.com/office/drawing/2016/SVG/main" r:embed="rId3"/>
                    </a:ext>
                  </a:extLst>
                </a:blip>
              </a:buBlip>
            </a:pPr>
            <a:r>
              <a:rPr lang="en-AU" sz="2200" dirty="0"/>
              <a:t> Mapping evidence gathered for RPL</a:t>
            </a:r>
          </a:p>
          <a:p>
            <a:pPr>
              <a:buBlip>
                <a:blip>
                  <a:extLst>
                    <a:ext uri="{96DAC541-7B7A-43D3-8B79-37D633B846F1}">
                      <asvg:svgBlip xmlns:asvg="http://schemas.microsoft.com/office/drawing/2016/SVG/main" r:embed="rId3"/>
                    </a:ext>
                  </a:extLst>
                </a:blip>
              </a:buBlip>
            </a:pPr>
            <a:r>
              <a:rPr lang="en-AU" sz="2200" dirty="0"/>
              <a:t> Making valid changes for reasonable adjustments </a:t>
            </a:r>
          </a:p>
          <a:p>
            <a:pPr>
              <a:buBlip>
                <a:blip>
                  <a:extLst>
                    <a:ext uri="{96DAC541-7B7A-43D3-8B79-37D633B846F1}">
                      <asvg:svgBlip xmlns:asvg="http://schemas.microsoft.com/office/drawing/2016/SVG/main" r:embed="rId3"/>
                    </a:ext>
                  </a:extLst>
                </a:blip>
              </a:buBlip>
            </a:pPr>
            <a:r>
              <a:rPr lang="en-AU" sz="2200" dirty="0"/>
              <a:t> Mapping evidence for trainer/assessor equivalence</a:t>
            </a:r>
          </a:p>
        </p:txBody>
      </p:sp>
      <p:sp>
        <p:nvSpPr>
          <p:cNvPr id="4" name="Slide Number Placeholder 3">
            <a:extLst>
              <a:ext uri="{FF2B5EF4-FFF2-40B4-BE49-F238E27FC236}">
                <a16:creationId xmlns:a16="http://schemas.microsoft.com/office/drawing/2014/main" id="{6BA95668-47BE-F653-4791-0A2823557C9D}"/>
              </a:ext>
            </a:extLst>
          </p:cNvPr>
          <p:cNvSpPr>
            <a:spLocks noGrp="1"/>
          </p:cNvSpPr>
          <p:nvPr>
            <p:ph type="sldNum" sz="quarter" idx="12"/>
          </p:nvPr>
        </p:nvSpPr>
        <p:spPr/>
        <p:txBody>
          <a:bodyPr/>
          <a:lstStyle/>
          <a:p>
            <a:fld id="{43EEFD49-F717-4F30-830E-7862455FA94F}" type="slidenum">
              <a:rPr lang="en-AU" smtClean="0"/>
              <a:pPr/>
              <a:t>18</a:t>
            </a:fld>
            <a:endParaRPr lang="en-AU" dirty="0"/>
          </a:p>
        </p:txBody>
      </p:sp>
    </p:spTree>
    <p:extLst>
      <p:ext uri="{BB962C8B-B14F-4D97-AF65-F5344CB8AC3E}">
        <p14:creationId xmlns:p14="http://schemas.microsoft.com/office/powerpoint/2010/main" val="276060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holding a light bulb&#10;&#10;AI-generated content may be incorrect.">
            <a:extLst>
              <a:ext uri="{FF2B5EF4-FFF2-40B4-BE49-F238E27FC236}">
                <a16:creationId xmlns:a16="http://schemas.microsoft.com/office/drawing/2014/main" id="{6E3EE2F0-ACDD-6825-C0EC-F7A286887E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7459" y="0"/>
            <a:ext cx="8181474" cy="6858000"/>
          </a:xfrm>
          <a:prstGeom prst="rect">
            <a:avLst/>
          </a:prstGeom>
        </p:spPr>
      </p:pic>
      <p:sp>
        <p:nvSpPr>
          <p:cNvPr id="2" name="Title 1"/>
          <p:cNvSpPr>
            <a:spLocks noGrp="1"/>
          </p:cNvSpPr>
          <p:nvPr>
            <p:ph type="title"/>
          </p:nvPr>
        </p:nvSpPr>
        <p:spPr>
          <a:xfrm>
            <a:off x="343930" y="-117569"/>
            <a:ext cx="10515600" cy="1325563"/>
          </a:xfrm>
        </p:spPr>
        <p:txBody>
          <a:bodyPr/>
          <a:lstStyle/>
          <a:p>
            <a:r>
              <a:rPr lang="en-AU" dirty="0">
                <a:solidFill>
                  <a:srgbClr val="3D1063"/>
                </a:solidFill>
              </a:rPr>
              <a:t>Resources</a:t>
            </a:r>
          </a:p>
        </p:txBody>
      </p:sp>
      <p:sp>
        <p:nvSpPr>
          <p:cNvPr id="3" name="Content Placeholder 2"/>
          <p:cNvSpPr>
            <a:spLocks noGrp="1"/>
          </p:cNvSpPr>
          <p:nvPr>
            <p:ph idx="1"/>
          </p:nvPr>
        </p:nvSpPr>
        <p:spPr>
          <a:xfrm>
            <a:off x="530311" y="1132470"/>
            <a:ext cx="9590902" cy="5725530"/>
          </a:xfrm>
        </p:spPr>
        <p:txBody>
          <a:bodyPr vert="horz" lIns="91440" tIns="45720" rIns="91440" bIns="45720" rtlCol="0" anchor="t">
            <a:noAutofit/>
          </a:bodyPr>
          <a:lstStyle/>
          <a:p>
            <a:pPr marL="0" indent="0">
              <a:buNone/>
            </a:pPr>
            <a:r>
              <a:rPr lang="en-US" sz="2000" b="1" dirty="0">
                <a:cs typeface="Arial"/>
              </a:rPr>
              <a:t>TAC Fact Sheets</a:t>
            </a:r>
          </a:p>
          <a:p>
            <a:r>
              <a:rPr lang="en-US" sz="2000" dirty="0">
                <a:cs typeface="Arial"/>
              </a:rPr>
              <a:t>Assessment in the workplace</a:t>
            </a:r>
          </a:p>
          <a:p>
            <a:r>
              <a:rPr lang="en-US" sz="2000" dirty="0">
                <a:cs typeface="Arial"/>
              </a:rPr>
              <a:t>Assessment and assessment judgement</a:t>
            </a:r>
          </a:p>
          <a:p>
            <a:r>
              <a:rPr lang="en-US" sz="2000" dirty="0">
                <a:cs typeface="Arial"/>
              </a:rPr>
              <a:t>Assessment validation</a:t>
            </a:r>
          </a:p>
          <a:p>
            <a:r>
              <a:rPr lang="en-US" sz="2000" dirty="0">
                <a:cs typeface="Arial"/>
              </a:rPr>
              <a:t>Recognition of prior learning</a:t>
            </a:r>
          </a:p>
          <a:p>
            <a:endParaRPr lang="en-US" sz="2000" dirty="0">
              <a:cs typeface="Arial"/>
            </a:endParaRPr>
          </a:p>
          <a:p>
            <a:pPr marL="0" indent="0">
              <a:buNone/>
            </a:pPr>
            <a:r>
              <a:rPr lang="en-US" sz="2000" b="1" dirty="0">
                <a:cs typeface="Arial"/>
              </a:rPr>
              <a:t>TAC Podcasts / TAC Talks</a:t>
            </a:r>
          </a:p>
          <a:p>
            <a:r>
              <a:rPr lang="en-US" sz="2000" dirty="0">
                <a:cs typeface="Arial"/>
              </a:rPr>
              <a:t>Retaining assessment records (Ep 11)</a:t>
            </a:r>
          </a:p>
          <a:p>
            <a:endParaRPr lang="en-US" sz="2000" dirty="0">
              <a:cs typeface="Arial"/>
            </a:endParaRPr>
          </a:p>
          <a:p>
            <a:pPr marL="0" indent="0">
              <a:buNone/>
            </a:pPr>
            <a:r>
              <a:rPr lang="en-US" sz="2000" b="1" dirty="0">
                <a:cs typeface="Arial"/>
              </a:rPr>
              <a:t>TAC Webinars</a:t>
            </a:r>
          </a:p>
          <a:p>
            <a:r>
              <a:rPr lang="en-US" sz="2000" dirty="0">
                <a:cs typeface="Arial"/>
              </a:rPr>
              <a:t>Making an assessment decision</a:t>
            </a:r>
          </a:p>
          <a:p>
            <a:r>
              <a:rPr lang="en-US" sz="2000" dirty="0">
                <a:cs typeface="Arial"/>
              </a:rPr>
              <a:t>Assessing in the workplace</a:t>
            </a:r>
          </a:p>
          <a:p>
            <a:r>
              <a:rPr lang="en-US" sz="2000" dirty="0">
                <a:cs typeface="Arial"/>
              </a:rPr>
              <a:t>Assessment validation</a:t>
            </a:r>
          </a:p>
        </p:txBody>
      </p:sp>
      <p:sp>
        <p:nvSpPr>
          <p:cNvPr id="4" name="Slide Number Placeholder 3"/>
          <p:cNvSpPr>
            <a:spLocks noGrp="1"/>
          </p:cNvSpPr>
          <p:nvPr>
            <p:ph type="sldNum" sz="quarter" idx="12"/>
          </p:nvPr>
        </p:nvSpPr>
        <p:spPr/>
        <p:txBody>
          <a:bodyPr/>
          <a:lstStyle/>
          <a:p>
            <a:fld id="{43EEFD49-F717-4F30-830E-7862455FA94F}" type="slidenum">
              <a:rPr lang="en-AU" smtClean="0"/>
              <a:pPr/>
              <a:t>19</a:t>
            </a:fld>
            <a:endParaRPr lang="en-AU" dirty="0"/>
          </a:p>
        </p:txBody>
      </p:sp>
      <p:sp>
        <p:nvSpPr>
          <p:cNvPr id="6" name="Rectangle 5">
            <a:extLst>
              <a:ext uri="{FF2B5EF4-FFF2-40B4-BE49-F238E27FC236}">
                <a16:creationId xmlns:a16="http://schemas.microsoft.com/office/drawing/2014/main" id="{E8D0424C-18BA-7409-3DB7-E5EB48055357}"/>
              </a:ext>
            </a:extLst>
          </p:cNvPr>
          <p:cNvSpPr/>
          <p:nvPr/>
        </p:nvSpPr>
        <p:spPr>
          <a:xfrm>
            <a:off x="4263081" y="6549081"/>
            <a:ext cx="1062681" cy="3089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custDataLst>
      <p:tags r:id="rId1"/>
    </p:custDataLst>
    <p:extLst>
      <p:ext uri="{BB962C8B-B14F-4D97-AF65-F5344CB8AC3E}">
        <p14:creationId xmlns:p14="http://schemas.microsoft.com/office/powerpoint/2010/main" val="3635164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creenshot of a phone&#10;&#10;AI-generated content may be incorrect.">
            <a:extLst>
              <a:ext uri="{FF2B5EF4-FFF2-40B4-BE49-F238E27FC236}">
                <a16:creationId xmlns:a16="http://schemas.microsoft.com/office/drawing/2014/main" id="{5DC364BF-780E-729C-9683-0A23E817B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248728" y="206974"/>
            <a:ext cx="10515600" cy="1325563"/>
          </a:xfrm>
        </p:spPr>
        <p:txBody>
          <a:bodyPr>
            <a:normAutofit/>
          </a:bodyPr>
          <a:lstStyle/>
          <a:p>
            <a:r>
              <a:rPr lang="en-AU" dirty="0">
                <a:solidFill>
                  <a:srgbClr val="3D1063"/>
                </a:solidFill>
              </a:rPr>
              <a:t>Questions and Feedback</a:t>
            </a:r>
          </a:p>
        </p:txBody>
      </p:sp>
      <p:sp>
        <p:nvSpPr>
          <p:cNvPr id="3" name="Slide Number Placeholder 2"/>
          <p:cNvSpPr>
            <a:spLocks noGrp="1"/>
          </p:cNvSpPr>
          <p:nvPr>
            <p:ph type="sldNum" sz="quarter" idx="12"/>
          </p:nvPr>
        </p:nvSpPr>
        <p:spPr/>
        <p:txBody>
          <a:bodyPr/>
          <a:lstStyle/>
          <a:p>
            <a:fld id="{43EEFD49-F717-4F30-830E-7862455FA94F}" type="slidenum">
              <a:rPr lang="en-AU" smtClean="0"/>
              <a:pPr/>
              <a:t>20</a:t>
            </a:fld>
            <a:endParaRPr lang="en-AU" dirty="0"/>
          </a:p>
        </p:txBody>
      </p:sp>
      <p:sp>
        <p:nvSpPr>
          <p:cNvPr id="4" name="TextBox 3">
            <a:extLst>
              <a:ext uri="{FF2B5EF4-FFF2-40B4-BE49-F238E27FC236}">
                <a16:creationId xmlns:a16="http://schemas.microsoft.com/office/drawing/2014/main" id="{499BA87A-20E9-2A44-BD7B-6BE5530515D1}"/>
              </a:ext>
            </a:extLst>
          </p:cNvPr>
          <p:cNvSpPr txBox="1"/>
          <p:nvPr/>
        </p:nvSpPr>
        <p:spPr>
          <a:xfrm>
            <a:off x="629944" y="1739511"/>
            <a:ext cx="5466056" cy="1200329"/>
          </a:xfrm>
          <a:prstGeom prst="rect">
            <a:avLst/>
          </a:prstGeom>
          <a:noFill/>
        </p:spPr>
        <p:txBody>
          <a:bodyPr wrap="square" rtlCol="0">
            <a:spAutoFit/>
          </a:bodyPr>
          <a:lstStyle/>
          <a:p>
            <a:pPr algn="ctr"/>
            <a:r>
              <a:rPr lang="en-AU" b="1" dirty="0"/>
              <a:t>Thank you for your participation.</a:t>
            </a:r>
            <a:br>
              <a:rPr lang="en-AU" b="1" dirty="0"/>
            </a:br>
            <a:r>
              <a:rPr lang="en-AU" b="1" dirty="0"/>
              <a:t>Please complete the TAC Education Program - Webinar - Mastering Assessment </a:t>
            </a:r>
            <a:br>
              <a:rPr lang="en-AU" b="1" dirty="0"/>
            </a:br>
            <a:r>
              <a:rPr lang="en-AU" b="1" dirty="0"/>
              <a:t>Survey:</a:t>
            </a:r>
          </a:p>
        </p:txBody>
      </p:sp>
      <p:pic>
        <p:nvPicPr>
          <p:cNvPr id="7" name="Picture 6">
            <a:extLst>
              <a:ext uri="{FF2B5EF4-FFF2-40B4-BE49-F238E27FC236}">
                <a16:creationId xmlns:a16="http://schemas.microsoft.com/office/drawing/2014/main" id="{EE321A02-B9A0-E711-45FB-555DF1B82201}"/>
              </a:ext>
            </a:extLst>
          </p:cNvPr>
          <p:cNvPicPr>
            <a:picLocks noChangeAspect="1"/>
          </p:cNvPicPr>
          <p:nvPr/>
        </p:nvPicPr>
        <p:blipFill>
          <a:blip r:embed="rId4">
            <a:extLst>
              <a:ext uri="{28A0092B-C50C-407E-A947-70E740481C1C}">
                <a14:useLocalDpi xmlns:a14="http://schemas.microsoft.com/office/drawing/2010/main" val="0"/>
              </a:ext>
            </a:extLst>
          </a:blip>
          <a:srcRect l="33421" t="21857" r="33376" b="21888"/>
          <a:stretch>
            <a:fillRect/>
          </a:stretch>
        </p:blipFill>
        <p:spPr>
          <a:xfrm>
            <a:off x="2214795" y="3045987"/>
            <a:ext cx="2573383" cy="2452582"/>
          </a:xfrm>
          <a:prstGeom prst="rect">
            <a:avLst/>
          </a:prstGeom>
        </p:spPr>
      </p:pic>
    </p:spTree>
    <p:extLst>
      <p:ext uri="{BB962C8B-B14F-4D97-AF65-F5344CB8AC3E}">
        <p14:creationId xmlns:p14="http://schemas.microsoft.com/office/powerpoint/2010/main" val="36954126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AC PowerPoint Theme - Sep 23 - web text added">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C PowerPoint Theme - Sep 23 - web text added" id="{F797D64A-08FE-4800-9D95-C92AFCC226D0}" vid="{2E3888F8-7C11-4B7D-A9D7-B7A24D894D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4b9f083-d6af-4816-a7f5-95198e0fbe6c" xsi:nil="true"/>
    <lcf76f155ced4ddcb4097134ff3c332f xmlns="dfb96ffe-6e44-406b-a145-de59292c0b6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834A2F1FBFDF141849D13CBAFDA9339" ma:contentTypeVersion="17" ma:contentTypeDescription="Create a new document." ma:contentTypeScope="" ma:versionID="7cc27b4b4363db4d4fa9164f40d18392">
  <xsd:schema xmlns:xsd="http://www.w3.org/2001/XMLSchema" xmlns:xs="http://www.w3.org/2001/XMLSchema" xmlns:p="http://schemas.microsoft.com/office/2006/metadata/properties" xmlns:ns2="dfb96ffe-6e44-406b-a145-de59292c0b6a" xmlns:ns3="94b9f083-d6af-4816-a7f5-95198e0fbe6c" targetNamespace="http://schemas.microsoft.com/office/2006/metadata/properties" ma:root="true" ma:fieldsID="a409dfb6fdbaf7f72c8981ab713d3494" ns2:_="" ns3:_="">
    <xsd:import namespace="dfb96ffe-6e44-406b-a145-de59292c0b6a"/>
    <xsd:import namespace="94b9f083-d6af-4816-a7f5-95198e0fbe6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b96ffe-6e44-406b-a145-de59292c0b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98972e7-4f0e-48c0-bb56-a9f22e25d3ec"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4b9f083-d6af-4816-a7f5-95198e0fbe6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623d8d2-68ed-4431-bcc2-29c4ec7fc778}" ma:internalName="TaxCatchAll" ma:showField="CatchAllData" ma:web="94b9f083-d6af-4816-a7f5-95198e0fbe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97EDE9-331B-4335-882A-CC06D7B84257}">
  <ds:schemaRefs>
    <ds:schemaRef ds:uri="http://www.w3.org/XML/1998/namespace"/>
    <ds:schemaRef ds:uri="http://schemas.microsoft.com/office/2006/documentManagement/types"/>
    <ds:schemaRef ds:uri="http://purl.org/dc/dcmitype/"/>
    <ds:schemaRef ds:uri="94b9f083-d6af-4816-a7f5-95198e0fbe6c"/>
    <ds:schemaRef ds:uri="http://purl.org/dc/elements/1.1/"/>
    <ds:schemaRef ds:uri="http://schemas.microsoft.com/office/infopath/2007/PartnerControls"/>
    <ds:schemaRef ds:uri="http://schemas.microsoft.com/office/2006/metadata/properties"/>
    <ds:schemaRef ds:uri="dfb96ffe-6e44-406b-a145-de59292c0b6a"/>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CC4678CC-897E-487C-864E-845BEB437F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b96ffe-6e44-406b-a145-de59292c0b6a"/>
    <ds:schemaRef ds:uri="94b9f083-d6af-4816-a7f5-95198e0fbe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8B8239-8410-48FB-9A53-85DF9E23C0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5107</TotalTime>
  <Words>5809</Words>
  <Application>Microsoft Office PowerPoint</Application>
  <PresentationFormat>Widescreen</PresentationFormat>
  <Paragraphs>525</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TAC PowerPoint Theme - Sep 23 - web text added</vt:lpstr>
      <vt:lpstr>    TAC Webinar –  Mastering Assessment  Dr Russell Docking</vt:lpstr>
      <vt:lpstr>PowerPoint Presentation</vt:lpstr>
      <vt:lpstr>The review of assessment tools prior to use</vt:lpstr>
      <vt:lpstr>The importance of high-quality assessment</vt:lpstr>
      <vt:lpstr>VET assessment</vt:lpstr>
      <vt:lpstr>The review process</vt:lpstr>
      <vt:lpstr>Resources to review</vt:lpstr>
      <vt:lpstr>The assessment resources</vt:lpstr>
      <vt:lpstr>Consistency with the training product</vt:lpstr>
      <vt:lpstr>The assessment of knowledge</vt:lpstr>
      <vt:lpstr>The assessment of knowledge</vt:lpstr>
      <vt:lpstr>The assessment of performance</vt:lpstr>
      <vt:lpstr>The assessment of performance</vt:lpstr>
      <vt:lpstr>Clarity of instructions for students</vt:lpstr>
      <vt:lpstr>Instructions for conducting assessments</vt:lpstr>
      <vt:lpstr>Instructions for assessors</vt:lpstr>
      <vt:lpstr>Recognition of Prior Learning</vt:lpstr>
      <vt:lpstr>Bonus Offer!   Added value for mapping …</vt:lpstr>
      <vt:lpstr>Resources</vt:lpstr>
      <vt:lpstr>Questions and Feedback</vt:lpstr>
    </vt:vector>
  </TitlesOfParts>
  <Company>Department of Training and Workforce Development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Hartley</dc:creator>
  <cp:lastModifiedBy>Roley Myers</cp:lastModifiedBy>
  <cp:revision>211</cp:revision>
  <cp:lastPrinted>2026-09-29T03:23:01Z</cp:lastPrinted>
  <dcterms:created xsi:type="dcterms:W3CDTF">2022-10-28T06:58:16Z</dcterms:created>
  <dcterms:modified xsi:type="dcterms:W3CDTF">2026-10-15T02:11:00Z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A29E556B-E5C2-4DAC-92AC-77254E58CED7</vt:lpwstr>
  </property>
  <property fmtid="{D5CDD505-2E9C-101B-9397-08002B2CF9AE}" pid="3" name="ArticulatePath">
    <vt:lpwstr>PowerPoint - template</vt:lpwstr>
  </property>
  <property fmtid="{D5CDD505-2E9C-101B-9397-08002B2CF9AE}" pid="4" name="MSIP_Label_f3ac7e5b-5da2-46c7-8677-8a6b50f7d886_Enabled">
    <vt:lpwstr>true</vt:lpwstr>
  </property>
  <property fmtid="{D5CDD505-2E9C-101B-9397-08002B2CF9AE}" pid="5" name="MSIP_Label_f3ac7e5b-5da2-46c7-8677-8a6b50f7d886_SetDate">
    <vt:lpwstr>2023-04-17T03:11:43Z</vt:lpwstr>
  </property>
  <property fmtid="{D5CDD505-2E9C-101B-9397-08002B2CF9AE}" pid="6" name="MSIP_Label_f3ac7e5b-5da2-46c7-8677-8a6b50f7d886_Method">
    <vt:lpwstr>Standard</vt:lpwstr>
  </property>
  <property fmtid="{D5CDD505-2E9C-101B-9397-08002B2CF9AE}" pid="7" name="MSIP_Label_f3ac7e5b-5da2-46c7-8677-8a6b50f7d886_Name">
    <vt:lpwstr>Official</vt:lpwstr>
  </property>
  <property fmtid="{D5CDD505-2E9C-101B-9397-08002B2CF9AE}" pid="8" name="MSIP_Label_f3ac7e5b-5da2-46c7-8677-8a6b50f7d886_SiteId">
    <vt:lpwstr>218881e8-07ad-4142-87d7-f6b90d17009b</vt:lpwstr>
  </property>
  <property fmtid="{D5CDD505-2E9C-101B-9397-08002B2CF9AE}" pid="9" name="MSIP_Label_f3ac7e5b-5da2-46c7-8677-8a6b50f7d886_ActionId">
    <vt:lpwstr>ad9bdd84-db95-4ff5-8a4f-72978f206510</vt:lpwstr>
  </property>
  <property fmtid="{D5CDD505-2E9C-101B-9397-08002B2CF9AE}" pid="10" name="MSIP_Label_f3ac7e5b-5da2-46c7-8677-8a6b50f7d886_ContentBits">
    <vt:lpwstr>1</vt:lpwstr>
  </property>
  <property fmtid="{D5CDD505-2E9C-101B-9397-08002B2CF9AE}" pid="11" name="ContentTypeId">
    <vt:lpwstr>0x010100D834A2F1FBFDF141849D13CBAFDA9339</vt:lpwstr>
  </property>
  <property fmtid="{D5CDD505-2E9C-101B-9397-08002B2CF9AE}" pid="12" name="MediaServiceImageTags">
    <vt:lpwstr/>
  </property>
  <property fmtid="{D5CDD505-2E9C-101B-9397-08002B2CF9AE}" pid="13" name="Order">
    <vt:lpwstr>1869800.00000000</vt:lpwstr>
  </property>
  <property fmtid="{D5CDD505-2E9C-101B-9397-08002B2CF9AE}" pid="14" name="ComplianceAssetId">
    <vt:lpwstr/>
  </property>
  <property fmtid="{D5CDD505-2E9C-101B-9397-08002B2CF9AE}" pid="15" name="_ExtendedDescription">
    <vt:lpwstr/>
  </property>
  <property fmtid="{D5CDD505-2E9C-101B-9397-08002B2CF9AE}" pid="16" name="TriggerFlowInfo">
    <vt:lpwstr/>
  </property>
</Properties>
</file>