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5"/>
  </p:sldMasterIdLst>
  <p:notesMasterIdLst>
    <p:notesMasterId r:id="rId29"/>
  </p:notesMasterIdLst>
  <p:handoutMasterIdLst>
    <p:handoutMasterId r:id="rId30"/>
  </p:handoutMasterIdLst>
  <p:sldIdLst>
    <p:sldId id="265" r:id="rId6"/>
    <p:sldId id="286" r:id="rId7"/>
    <p:sldId id="281" r:id="rId8"/>
    <p:sldId id="438" r:id="rId9"/>
    <p:sldId id="459" r:id="rId10"/>
    <p:sldId id="439" r:id="rId11"/>
    <p:sldId id="443" r:id="rId12"/>
    <p:sldId id="433" r:id="rId13"/>
    <p:sldId id="456" r:id="rId14"/>
    <p:sldId id="431" r:id="rId15"/>
    <p:sldId id="463" r:id="rId16"/>
    <p:sldId id="461" r:id="rId17"/>
    <p:sldId id="450" r:id="rId18"/>
    <p:sldId id="460" r:id="rId19"/>
    <p:sldId id="435" r:id="rId20"/>
    <p:sldId id="452" r:id="rId21"/>
    <p:sldId id="464" r:id="rId22"/>
    <p:sldId id="465" r:id="rId23"/>
    <p:sldId id="466" r:id="rId24"/>
    <p:sldId id="419" r:id="rId25"/>
    <p:sldId id="449" r:id="rId26"/>
    <p:sldId id="296" r:id="rId27"/>
    <p:sldId id="275" r:id="rId28"/>
  </p:sldIdLst>
  <p:sldSz cx="9144000" cy="5143500" type="screen16x9"/>
  <p:notesSz cx="6797675" cy="9926638"/>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of Communities" id="{F4D99DC9-EE1E-45A4-A184-1495BF7F0451}">
          <p14:sldIdLst>
            <p14:sldId id="265"/>
            <p14:sldId id="286"/>
            <p14:sldId id="281"/>
            <p14:sldId id="438"/>
            <p14:sldId id="459"/>
            <p14:sldId id="439"/>
            <p14:sldId id="443"/>
            <p14:sldId id="433"/>
            <p14:sldId id="456"/>
            <p14:sldId id="431"/>
            <p14:sldId id="463"/>
            <p14:sldId id="461"/>
            <p14:sldId id="450"/>
            <p14:sldId id="460"/>
            <p14:sldId id="435"/>
            <p14:sldId id="452"/>
            <p14:sldId id="464"/>
            <p14:sldId id="465"/>
            <p14:sldId id="466"/>
            <p14:sldId id="419"/>
            <p14:sldId id="449"/>
            <p14:sldId id="296"/>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AFE"/>
    <a:srgbClr val="3B7AA5"/>
    <a:srgbClr val="403F47"/>
    <a:srgbClr val="3696A3"/>
    <a:srgbClr val="2C5C86"/>
    <a:srgbClr val="1C7BA9"/>
    <a:srgbClr val="25BFCB"/>
    <a:srgbClr val="CF8AFE"/>
    <a:srgbClr val="E989FF"/>
    <a:srgbClr val="32F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7" autoAdjust="0"/>
    <p:restoredTop sz="54759" autoAdjust="0"/>
  </p:normalViewPr>
  <p:slideViewPr>
    <p:cSldViewPr snapToGrid="0">
      <p:cViewPr varScale="1">
        <p:scale>
          <a:sx n="88" d="100"/>
          <a:sy n="88" d="100"/>
        </p:scale>
        <p:origin x="720" y="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285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8536A4-2A27-4456-B5AC-7EBF896A84A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5852287-093F-4CBB-8B82-23F67AD53D4C}">
      <dgm:prSet/>
      <dgm:spPr/>
      <dgm:t>
        <a:bodyPr/>
        <a:lstStyle/>
        <a:p>
          <a:r>
            <a:rPr lang="en-AU"/>
            <a:t>Draft Request for Tender (RFT)</a:t>
          </a:r>
          <a:endParaRPr lang="en-US"/>
        </a:p>
      </dgm:t>
    </dgm:pt>
    <dgm:pt modelId="{60FBEB14-4C68-4407-9A78-4BDC8FC3EAC9}" type="parTrans" cxnId="{2E3FE03B-8AAA-49F4-A4EB-B88855DC22D0}">
      <dgm:prSet/>
      <dgm:spPr/>
      <dgm:t>
        <a:bodyPr/>
        <a:lstStyle/>
        <a:p>
          <a:endParaRPr lang="en-US"/>
        </a:p>
      </dgm:t>
    </dgm:pt>
    <dgm:pt modelId="{2B85F20A-D79C-4D4A-B12E-6B729C63DF9D}" type="sibTrans" cxnId="{2E3FE03B-8AAA-49F4-A4EB-B88855DC22D0}">
      <dgm:prSet/>
      <dgm:spPr/>
      <dgm:t>
        <a:bodyPr/>
        <a:lstStyle/>
        <a:p>
          <a:endParaRPr lang="en-US"/>
        </a:p>
      </dgm:t>
    </dgm:pt>
    <dgm:pt modelId="{7E3B8B06-0257-4A1B-A3DE-69BD9581050B}">
      <dgm:prSet/>
      <dgm:spPr/>
      <dgm:t>
        <a:bodyPr/>
        <a:lstStyle/>
        <a:p>
          <a:r>
            <a:rPr lang="en-AU"/>
            <a:t>Open Advertisement and competitive RFT</a:t>
          </a:r>
          <a:endParaRPr lang="en-US"/>
        </a:p>
      </dgm:t>
    </dgm:pt>
    <dgm:pt modelId="{F11BD25B-9845-4C08-A1E8-4093B2CFDB06}" type="parTrans" cxnId="{9D4DE154-BAA8-4DE4-987A-6A53CF8A3AD9}">
      <dgm:prSet/>
      <dgm:spPr/>
      <dgm:t>
        <a:bodyPr/>
        <a:lstStyle/>
        <a:p>
          <a:endParaRPr lang="en-US"/>
        </a:p>
      </dgm:t>
    </dgm:pt>
    <dgm:pt modelId="{7AE2946C-26D5-49A2-995C-AC3EF0423131}" type="sibTrans" cxnId="{9D4DE154-BAA8-4DE4-987A-6A53CF8A3AD9}">
      <dgm:prSet/>
      <dgm:spPr/>
      <dgm:t>
        <a:bodyPr/>
        <a:lstStyle/>
        <a:p>
          <a:endParaRPr lang="en-US"/>
        </a:p>
      </dgm:t>
    </dgm:pt>
    <dgm:pt modelId="{343047C8-85F6-4928-AB68-684FCE519D8D}">
      <dgm:prSet/>
      <dgm:spPr/>
      <dgm:t>
        <a:bodyPr/>
        <a:lstStyle/>
        <a:p>
          <a:r>
            <a:rPr lang="en-AU" dirty="0"/>
            <a:t>Respondents to provide a written and interview response to qualitative requirements</a:t>
          </a:r>
          <a:endParaRPr lang="en-US" dirty="0"/>
        </a:p>
      </dgm:t>
    </dgm:pt>
    <dgm:pt modelId="{AB696A0A-3CB3-439F-B684-836B79092655}" type="parTrans" cxnId="{967D7219-3D73-48C4-AB1A-54A72AA9093B}">
      <dgm:prSet/>
      <dgm:spPr/>
      <dgm:t>
        <a:bodyPr/>
        <a:lstStyle/>
        <a:p>
          <a:endParaRPr lang="en-US"/>
        </a:p>
      </dgm:t>
    </dgm:pt>
    <dgm:pt modelId="{33323014-9684-46E8-AF67-9C2B4B68764B}" type="sibTrans" cxnId="{967D7219-3D73-48C4-AB1A-54A72AA9093B}">
      <dgm:prSet/>
      <dgm:spPr/>
      <dgm:t>
        <a:bodyPr/>
        <a:lstStyle/>
        <a:p>
          <a:endParaRPr lang="en-US"/>
        </a:p>
      </dgm:t>
    </dgm:pt>
    <dgm:pt modelId="{BBBF5AA9-98ED-48CE-8C88-D702C4615E45}">
      <dgm:prSet/>
      <dgm:spPr/>
      <dgm:t>
        <a:bodyPr/>
        <a:lstStyle/>
        <a:p>
          <a:r>
            <a:rPr lang="en-AU"/>
            <a:t>Panel Evaluation Assessment</a:t>
          </a:r>
          <a:endParaRPr lang="en-US"/>
        </a:p>
      </dgm:t>
    </dgm:pt>
    <dgm:pt modelId="{84AB03D6-3F14-4AA2-AAE6-D9A04F89B1D2}" type="parTrans" cxnId="{AA2DE765-0D29-49A9-A1E1-92583C9026B9}">
      <dgm:prSet/>
      <dgm:spPr/>
      <dgm:t>
        <a:bodyPr/>
        <a:lstStyle/>
        <a:p>
          <a:endParaRPr lang="en-US"/>
        </a:p>
      </dgm:t>
    </dgm:pt>
    <dgm:pt modelId="{F1447623-E3D8-4156-B712-AD6987EB7B30}" type="sibTrans" cxnId="{AA2DE765-0D29-49A9-A1E1-92583C9026B9}">
      <dgm:prSet/>
      <dgm:spPr/>
      <dgm:t>
        <a:bodyPr/>
        <a:lstStyle/>
        <a:p>
          <a:endParaRPr lang="en-US"/>
        </a:p>
      </dgm:t>
    </dgm:pt>
    <dgm:pt modelId="{B3C2A0AC-BBF4-4B4B-8E74-7BB08BF2C134}">
      <dgm:prSet/>
      <dgm:spPr/>
      <dgm:t>
        <a:bodyPr/>
        <a:lstStyle/>
        <a:p>
          <a:r>
            <a:rPr lang="en-AU" dirty="0"/>
            <a:t>Respondents will be required to partner with an ACCO to deliver the service.</a:t>
          </a:r>
          <a:endParaRPr lang="en-US" dirty="0"/>
        </a:p>
      </dgm:t>
    </dgm:pt>
    <dgm:pt modelId="{D715E975-93F6-4794-A925-67B9A3A4B500}" type="parTrans" cxnId="{1D0DC024-68C2-4EA6-A1AE-3B5FEEF0D670}">
      <dgm:prSet/>
      <dgm:spPr/>
      <dgm:t>
        <a:bodyPr/>
        <a:lstStyle/>
        <a:p>
          <a:endParaRPr lang="en-US"/>
        </a:p>
      </dgm:t>
    </dgm:pt>
    <dgm:pt modelId="{D8591A4D-DE2B-4D25-A212-DDB6A01A98FF}" type="sibTrans" cxnId="{1D0DC024-68C2-4EA6-A1AE-3B5FEEF0D670}">
      <dgm:prSet/>
      <dgm:spPr/>
      <dgm:t>
        <a:bodyPr/>
        <a:lstStyle/>
        <a:p>
          <a:endParaRPr lang="en-US"/>
        </a:p>
      </dgm:t>
    </dgm:pt>
    <dgm:pt modelId="{16F62111-EC1D-4F5D-A41B-6E91FD396A2F}" type="pres">
      <dgm:prSet presAssocID="{5C8536A4-2A27-4456-B5AC-7EBF896A84A9}" presName="linear" presStyleCnt="0">
        <dgm:presLayoutVars>
          <dgm:animLvl val="lvl"/>
          <dgm:resizeHandles val="exact"/>
        </dgm:presLayoutVars>
      </dgm:prSet>
      <dgm:spPr/>
    </dgm:pt>
    <dgm:pt modelId="{2E98BFAE-E29E-4401-9BC2-B3390E5EF507}" type="pres">
      <dgm:prSet presAssocID="{E5852287-093F-4CBB-8B82-23F67AD53D4C}" presName="parentText" presStyleLbl="node1" presStyleIdx="0" presStyleCnt="5">
        <dgm:presLayoutVars>
          <dgm:chMax val="0"/>
          <dgm:bulletEnabled val="1"/>
        </dgm:presLayoutVars>
      </dgm:prSet>
      <dgm:spPr/>
    </dgm:pt>
    <dgm:pt modelId="{E7A0F40D-3472-4494-8B49-019EE64E8252}" type="pres">
      <dgm:prSet presAssocID="{2B85F20A-D79C-4D4A-B12E-6B729C63DF9D}" presName="spacer" presStyleCnt="0"/>
      <dgm:spPr/>
    </dgm:pt>
    <dgm:pt modelId="{373589B1-9091-44F3-96C7-860DBCE6F703}" type="pres">
      <dgm:prSet presAssocID="{7E3B8B06-0257-4A1B-A3DE-69BD9581050B}" presName="parentText" presStyleLbl="node1" presStyleIdx="1" presStyleCnt="5">
        <dgm:presLayoutVars>
          <dgm:chMax val="0"/>
          <dgm:bulletEnabled val="1"/>
        </dgm:presLayoutVars>
      </dgm:prSet>
      <dgm:spPr/>
    </dgm:pt>
    <dgm:pt modelId="{93E71B6A-5D1E-47F7-9E8C-8D225B507561}" type="pres">
      <dgm:prSet presAssocID="{7AE2946C-26D5-49A2-995C-AC3EF0423131}" presName="spacer" presStyleCnt="0"/>
      <dgm:spPr/>
    </dgm:pt>
    <dgm:pt modelId="{98D955C4-D71F-459C-97BC-09621B178F37}" type="pres">
      <dgm:prSet presAssocID="{343047C8-85F6-4928-AB68-684FCE519D8D}" presName="parentText" presStyleLbl="node1" presStyleIdx="2" presStyleCnt="5">
        <dgm:presLayoutVars>
          <dgm:chMax val="0"/>
          <dgm:bulletEnabled val="1"/>
        </dgm:presLayoutVars>
      </dgm:prSet>
      <dgm:spPr/>
    </dgm:pt>
    <dgm:pt modelId="{2EA619DE-4853-4426-9463-E2F20AAB9251}" type="pres">
      <dgm:prSet presAssocID="{33323014-9684-46E8-AF67-9C2B4B68764B}" presName="spacer" presStyleCnt="0"/>
      <dgm:spPr/>
    </dgm:pt>
    <dgm:pt modelId="{6665428D-15A8-4261-8448-FE78CAD971BC}" type="pres">
      <dgm:prSet presAssocID="{BBBF5AA9-98ED-48CE-8C88-D702C4615E45}" presName="parentText" presStyleLbl="node1" presStyleIdx="3" presStyleCnt="5">
        <dgm:presLayoutVars>
          <dgm:chMax val="0"/>
          <dgm:bulletEnabled val="1"/>
        </dgm:presLayoutVars>
      </dgm:prSet>
      <dgm:spPr/>
    </dgm:pt>
    <dgm:pt modelId="{43692B4B-7218-4C2F-AA01-25113F144AF2}" type="pres">
      <dgm:prSet presAssocID="{F1447623-E3D8-4156-B712-AD6987EB7B30}" presName="spacer" presStyleCnt="0"/>
      <dgm:spPr/>
    </dgm:pt>
    <dgm:pt modelId="{07814E9F-0507-4F83-96C7-F735EA4A45BA}" type="pres">
      <dgm:prSet presAssocID="{B3C2A0AC-BBF4-4B4B-8E74-7BB08BF2C134}" presName="parentText" presStyleLbl="node1" presStyleIdx="4" presStyleCnt="5">
        <dgm:presLayoutVars>
          <dgm:chMax val="0"/>
          <dgm:bulletEnabled val="1"/>
        </dgm:presLayoutVars>
      </dgm:prSet>
      <dgm:spPr/>
    </dgm:pt>
  </dgm:ptLst>
  <dgm:cxnLst>
    <dgm:cxn modelId="{967D7219-3D73-48C4-AB1A-54A72AA9093B}" srcId="{5C8536A4-2A27-4456-B5AC-7EBF896A84A9}" destId="{343047C8-85F6-4928-AB68-684FCE519D8D}" srcOrd="2" destOrd="0" parTransId="{AB696A0A-3CB3-439F-B684-836B79092655}" sibTransId="{33323014-9684-46E8-AF67-9C2B4B68764B}"/>
    <dgm:cxn modelId="{1D0DC024-68C2-4EA6-A1AE-3B5FEEF0D670}" srcId="{5C8536A4-2A27-4456-B5AC-7EBF896A84A9}" destId="{B3C2A0AC-BBF4-4B4B-8E74-7BB08BF2C134}" srcOrd="4" destOrd="0" parTransId="{D715E975-93F6-4794-A925-67B9A3A4B500}" sibTransId="{D8591A4D-DE2B-4D25-A212-DDB6A01A98FF}"/>
    <dgm:cxn modelId="{2E3FE03B-8AAA-49F4-A4EB-B88855DC22D0}" srcId="{5C8536A4-2A27-4456-B5AC-7EBF896A84A9}" destId="{E5852287-093F-4CBB-8B82-23F67AD53D4C}" srcOrd="0" destOrd="0" parTransId="{60FBEB14-4C68-4407-9A78-4BDC8FC3EAC9}" sibTransId="{2B85F20A-D79C-4D4A-B12E-6B729C63DF9D}"/>
    <dgm:cxn modelId="{AA2DE765-0D29-49A9-A1E1-92583C9026B9}" srcId="{5C8536A4-2A27-4456-B5AC-7EBF896A84A9}" destId="{BBBF5AA9-98ED-48CE-8C88-D702C4615E45}" srcOrd="3" destOrd="0" parTransId="{84AB03D6-3F14-4AA2-AAE6-D9A04F89B1D2}" sibTransId="{F1447623-E3D8-4156-B712-AD6987EB7B30}"/>
    <dgm:cxn modelId="{264FC54F-A933-4506-9C76-56E9893291B4}" type="presOf" srcId="{BBBF5AA9-98ED-48CE-8C88-D702C4615E45}" destId="{6665428D-15A8-4261-8448-FE78CAD971BC}" srcOrd="0" destOrd="0" presId="urn:microsoft.com/office/officeart/2005/8/layout/vList2"/>
    <dgm:cxn modelId="{9D4DE154-BAA8-4DE4-987A-6A53CF8A3AD9}" srcId="{5C8536A4-2A27-4456-B5AC-7EBF896A84A9}" destId="{7E3B8B06-0257-4A1B-A3DE-69BD9581050B}" srcOrd="1" destOrd="0" parTransId="{F11BD25B-9845-4C08-A1E8-4093B2CFDB06}" sibTransId="{7AE2946C-26D5-49A2-995C-AC3EF0423131}"/>
    <dgm:cxn modelId="{A0D2D377-4B89-4826-8EEB-5C80B07F46AA}" type="presOf" srcId="{B3C2A0AC-BBF4-4B4B-8E74-7BB08BF2C134}" destId="{07814E9F-0507-4F83-96C7-F735EA4A45BA}" srcOrd="0" destOrd="0" presId="urn:microsoft.com/office/officeart/2005/8/layout/vList2"/>
    <dgm:cxn modelId="{9C883785-DAF1-4DEC-8E45-2E4883124F50}" type="presOf" srcId="{7E3B8B06-0257-4A1B-A3DE-69BD9581050B}" destId="{373589B1-9091-44F3-96C7-860DBCE6F703}" srcOrd="0" destOrd="0" presId="urn:microsoft.com/office/officeart/2005/8/layout/vList2"/>
    <dgm:cxn modelId="{D7B508CA-40A9-48BF-9F62-69453AF70488}" type="presOf" srcId="{5C8536A4-2A27-4456-B5AC-7EBF896A84A9}" destId="{16F62111-EC1D-4F5D-A41B-6E91FD396A2F}" srcOrd="0" destOrd="0" presId="urn:microsoft.com/office/officeart/2005/8/layout/vList2"/>
    <dgm:cxn modelId="{0585A4E2-F1F7-421B-B7A7-D78DEC646569}" type="presOf" srcId="{E5852287-093F-4CBB-8B82-23F67AD53D4C}" destId="{2E98BFAE-E29E-4401-9BC2-B3390E5EF507}" srcOrd="0" destOrd="0" presId="urn:microsoft.com/office/officeart/2005/8/layout/vList2"/>
    <dgm:cxn modelId="{E701D5FF-F948-40B9-B8AA-F45F9483FF01}" type="presOf" srcId="{343047C8-85F6-4928-AB68-684FCE519D8D}" destId="{98D955C4-D71F-459C-97BC-09621B178F37}" srcOrd="0" destOrd="0" presId="urn:microsoft.com/office/officeart/2005/8/layout/vList2"/>
    <dgm:cxn modelId="{8F1FBAE7-FFE1-44EA-B8E0-A3B24B44B9CB}" type="presParOf" srcId="{16F62111-EC1D-4F5D-A41B-6E91FD396A2F}" destId="{2E98BFAE-E29E-4401-9BC2-B3390E5EF507}" srcOrd="0" destOrd="0" presId="urn:microsoft.com/office/officeart/2005/8/layout/vList2"/>
    <dgm:cxn modelId="{671D5510-BC6B-41C8-840B-9F3A0FBEA9BE}" type="presParOf" srcId="{16F62111-EC1D-4F5D-A41B-6E91FD396A2F}" destId="{E7A0F40D-3472-4494-8B49-019EE64E8252}" srcOrd="1" destOrd="0" presId="urn:microsoft.com/office/officeart/2005/8/layout/vList2"/>
    <dgm:cxn modelId="{BF1C0E73-D4DF-4DA5-9EB2-0FA50926349A}" type="presParOf" srcId="{16F62111-EC1D-4F5D-A41B-6E91FD396A2F}" destId="{373589B1-9091-44F3-96C7-860DBCE6F703}" srcOrd="2" destOrd="0" presId="urn:microsoft.com/office/officeart/2005/8/layout/vList2"/>
    <dgm:cxn modelId="{31D13974-137A-4991-B381-4505BC38A305}" type="presParOf" srcId="{16F62111-EC1D-4F5D-A41B-6E91FD396A2F}" destId="{93E71B6A-5D1E-47F7-9E8C-8D225B507561}" srcOrd="3" destOrd="0" presId="urn:microsoft.com/office/officeart/2005/8/layout/vList2"/>
    <dgm:cxn modelId="{96652874-40CD-4608-98C4-B88D9D31AA68}" type="presParOf" srcId="{16F62111-EC1D-4F5D-A41B-6E91FD396A2F}" destId="{98D955C4-D71F-459C-97BC-09621B178F37}" srcOrd="4" destOrd="0" presId="urn:microsoft.com/office/officeart/2005/8/layout/vList2"/>
    <dgm:cxn modelId="{29687DBE-E7E7-4C04-BAA5-D9B49DBACE7D}" type="presParOf" srcId="{16F62111-EC1D-4F5D-A41B-6E91FD396A2F}" destId="{2EA619DE-4853-4426-9463-E2F20AAB9251}" srcOrd="5" destOrd="0" presId="urn:microsoft.com/office/officeart/2005/8/layout/vList2"/>
    <dgm:cxn modelId="{C6611515-CA2F-4DA2-85CF-FE6678FB5E26}" type="presParOf" srcId="{16F62111-EC1D-4F5D-A41B-6E91FD396A2F}" destId="{6665428D-15A8-4261-8448-FE78CAD971BC}" srcOrd="6" destOrd="0" presId="urn:microsoft.com/office/officeart/2005/8/layout/vList2"/>
    <dgm:cxn modelId="{36F71091-F0A4-4B9D-B86B-F50C8A5F36DA}" type="presParOf" srcId="{16F62111-EC1D-4F5D-A41B-6E91FD396A2F}" destId="{43692B4B-7218-4C2F-AA01-25113F144AF2}" srcOrd="7" destOrd="0" presId="urn:microsoft.com/office/officeart/2005/8/layout/vList2"/>
    <dgm:cxn modelId="{CC123B72-14EE-404E-AFA9-A2102C38593F}" type="presParOf" srcId="{16F62111-EC1D-4F5D-A41B-6E91FD396A2F}" destId="{07814E9F-0507-4F83-96C7-F735EA4A45B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8BFAE-E29E-4401-9BC2-B3390E5EF507}">
      <dsp:nvSpPr>
        <dsp:cNvPr id="0" name=""/>
        <dsp:cNvSpPr/>
      </dsp:nvSpPr>
      <dsp:spPr>
        <a:xfrm>
          <a:off x="0" y="197589"/>
          <a:ext cx="5312282" cy="722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Draft Request for Tender (RFT)</a:t>
          </a:r>
          <a:endParaRPr lang="en-US" sz="1900" kern="1200"/>
        </a:p>
      </dsp:txBody>
      <dsp:txXfrm>
        <a:off x="35268" y="232857"/>
        <a:ext cx="5241746" cy="651938"/>
      </dsp:txXfrm>
    </dsp:sp>
    <dsp:sp modelId="{373589B1-9091-44F3-96C7-860DBCE6F703}">
      <dsp:nvSpPr>
        <dsp:cNvPr id="0" name=""/>
        <dsp:cNvSpPr/>
      </dsp:nvSpPr>
      <dsp:spPr>
        <a:xfrm>
          <a:off x="0" y="974784"/>
          <a:ext cx="5312282" cy="722474"/>
        </a:xfrm>
        <a:prstGeom prst="roundRect">
          <a:avLst/>
        </a:prstGeom>
        <a:solidFill>
          <a:schemeClr val="accent2">
            <a:hueOff val="54932"/>
            <a:satOff val="810"/>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Open Advertisement and competitive RFT</a:t>
          </a:r>
          <a:endParaRPr lang="en-US" sz="1900" kern="1200"/>
        </a:p>
      </dsp:txBody>
      <dsp:txXfrm>
        <a:off x="35268" y="1010052"/>
        <a:ext cx="5241746" cy="651938"/>
      </dsp:txXfrm>
    </dsp:sp>
    <dsp:sp modelId="{98D955C4-D71F-459C-97BC-09621B178F37}">
      <dsp:nvSpPr>
        <dsp:cNvPr id="0" name=""/>
        <dsp:cNvSpPr/>
      </dsp:nvSpPr>
      <dsp:spPr>
        <a:xfrm>
          <a:off x="0" y="1751979"/>
          <a:ext cx="5312282" cy="722474"/>
        </a:xfrm>
        <a:prstGeom prst="roundRect">
          <a:avLst/>
        </a:prstGeom>
        <a:solidFill>
          <a:schemeClr val="accent2">
            <a:hueOff val="109864"/>
            <a:satOff val="1620"/>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dirty="0"/>
            <a:t>Respondents to provide a written and interview response to qualitative requirements</a:t>
          </a:r>
          <a:endParaRPr lang="en-US" sz="1900" kern="1200" dirty="0"/>
        </a:p>
      </dsp:txBody>
      <dsp:txXfrm>
        <a:off x="35268" y="1787247"/>
        <a:ext cx="5241746" cy="651938"/>
      </dsp:txXfrm>
    </dsp:sp>
    <dsp:sp modelId="{6665428D-15A8-4261-8448-FE78CAD971BC}">
      <dsp:nvSpPr>
        <dsp:cNvPr id="0" name=""/>
        <dsp:cNvSpPr/>
      </dsp:nvSpPr>
      <dsp:spPr>
        <a:xfrm>
          <a:off x="0" y="2529174"/>
          <a:ext cx="5312282" cy="722474"/>
        </a:xfrm>
        <a:prstGeom prst="roundRect">
          <a:avLst/>
        </a:prstGeom>
        <a:solidFill>
          <a:schemeClr val="accent2">
            <a:hueOff val="164796"/>
            <a:satOff val="2430"/>
            <a:lumOff val="-6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a:t>Panel Evaluation Assessment</a:t>
          </a:r>
          <a:endParaRPr lang="en-US" sz="1900" kern="1200"/>
        </a:p>
      </dsp:txBody>
      <dsp:txXfrm>
        <a:off x="35268" y="2564442"/>
        <a:ext cx="5241746" cy="651938"/>
      </dsp:txXfrm>
    </dsp:sp>
    <dsp:sp modelId="{07814E9F-0507-4F83-96C7-F735EA4A45BA}">
      <dsp:nvSpPr>
        <dsp:cNvPr id="0" name=""/>
        <dsp:cNvSpPr/>
      </dsp:nvSpPr>
      <dsp:spPr>
        <a:xfrm>
          <a:off x="0" y="3306368"/>
          <a:ext cx="5312282" cy="722474"/>
        </a:xfrm>
        <a:prstGeom prst="roundRect">
          <a:avLst/>
        </a:prstGeom>
        <a:solidFill>
          <a:schemeClr val="accent2">
            <a:hueOff val="219727"/>
            <a:satOff val="3240"/>
            <a:lumOff val="-9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AU" sz="1900" kern="1200" dirty="0"/>
            <a:t>Respondents will be required to partner with an ACCO to deliver the service.</a:t>
          </a:r>
          <a:endParaRPr lang="en-US" sz="1900" kern="1200" dirty="0"/>
        </a:p>
      </dsp:txBody>
      <dsp:txXfrm>
        <a:off x="35268" y="3341636"/>
        <a:ext cx="5241746" cy="651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A1DC869-1CCD-4EE9-A89A-E3C054B4C861}" type="datetimeFigureOut">
              <a:rPr lang="en-AU" smtClean="0"/>
              <a:t>11/01/2024</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15628F7-71C0-44F8-A69F-215CF012BAA6}" type="slidenum">
              <a:rPr lang="en-AU" smtClean="0"/>
              <a:t>‹#›</a:t>
            </a:fld>
            <a:endParaRPr lang="en-AU"/>
          </a:p>
        </p:txBody>
      </p:sp>
    </p:spTree>
    <p:extLst>
      <p:ext uri="{BB962C8B-B14F-4D97-AF65-F5344CB8AC3E}">
        <p14:creationId xmlns:p14="http://schemas.microsoft.com/office/powerpoint/2010/main" val="389575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71D2A7-7232-49F3-A89F-FC3B07913C09}" type="datetimeFigureOut">
              <a:rPr lang="en-AU" smtClean="0"/>
              <a:t>11/01/2024</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AB4635-AA39-4CDF-AA0F-577B9C19F449}" type="slidenum">
              <a:rPr lang="en-AU" smtClean="0"/>
              <a:t>‹#›</a:t>
            </a:fld>
            <a:endParaRPr lang="en-AU"/>
          </a:p>
        </p:txBody>
      </p:sp>
    </p:spTree>
    <p:extLst>
      <p:ext uri="{BB962C8B-B14F-4D97-AF65-F5344CB8AC3E}">
        <p14:creationId xmlns:p14="http://schemas.microsoft.com/office/powerpoint/2010/main" val="165766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i="0" u="sng" dirty="0"/>
          </a:p>
        </p:txBody>
      </p:sp>
      <p:sp>
        <p:nvSpPr>
          <p:cNvPr id="4" name="Slide Number Placeholder 3"/>
          <p:cNvSpPr>
            <a:spLocks noGrp="1"/>
          </p:cNvSpPr>
          <p:nvPr>
            <p:ph type="sldNum" sz="quarter" idx="5"/>
          </p:nvPr>
        </p:nvSpPr>
        <p:spPr/>
        <p:txBody>
          <a:bodyPr/>
          <a:lstStyle/>
          <a:p>
            <a:fld id="{22AB4635-AA39-4CDF-AA0F-577B9C19F449}" type="slidenum">
              <a:rPr lang="en-AU" smtClean="0"/>
              <a:t>1</a:t>
            </a:fld>
            <a:endParaRPr lang="en-AU"/>
          </a:p>
        </p:txBody>
      </p:sp>
    </p:spTree>
    <p:extLst>
      <p:ext uri="{BB962C8B-B14F-4D97-AF65-F5344CB8AC3E}">
        <p14:creationId xmlns:p14="http://schemas.microsoft.com/office/powerpoint/2010/main" val="851331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u="sng" dirty="0">
                <a:latin typeface="+mn-lt"/>
              </a:rPr>
              <a:t>Current Transcript – Change slide and Recording (7.05 – 7.13) Ben Whitehouse</a:t>
            </a:r>
          </a:p>
          <a:p>
            <a:pPr algn="just">
              <a:lnSpc>
                <a:spcPct val="107000"/>
              </a:lnSpc>
              <a:spcAft>
                <a:spcPts val="800"/>
              </a:spcAft>
            </a:pPr>
            <a:r>
              <a:rPr lang="en-AU" sz="1100" i="1" dirty="0">
                <a:effectLst/>
                <a:latin typeface="+mn-lt"/>
                <a:ea typeface="Calibri" panose="020F0502020204030204" pitchFamily="34" charset="0"/>
                <a:cs typeface="Times New Roman" panose="02020603050405020304" pitchFamily="18" charset="0"/>
              </a:rPr>
              <a:t>So now, moving to what is going to be commissioned in 2024 and 2025, the following services will be commissioned: the Family Support Networks in the metropolitan area, </a:t>
            </a:r>
            <a:r>
              <a:rPr lang="en-AU" sz="1100" i="1" strike="sngStrike" baseline="0" dirty="0">
                <a:effectLst/>
                <a:latin typeface="+mn-lt"/>
                <a:ea typeface="Calibri" panose="020F0502020204030204" pitchFamily="34" charset="0"/>
                <a:cs typeface="Times New Roman" panose="02020603050405020304" pitchFamily="18" charset="0"/>
              </a:rPr>
              <a:t>Keeping Children Safe</a:t>
            </a:r>
            <a:r>
              <a:rPr lang="en-AU" sz="1100" i="1" dirty="0">
                <a:effectLst/>
                <a:latin typeface="+mn-lt"/>
                <a:ea typeface="Calibri" panose="020F0502020204030204" pitchFamily="34" charset="0"/>
                <a:cs typeface="Times New Roman" panose="02020603050405020304" pitchFamily="18" charset="0"/>
              </a:rPr>
              <a:t> </a:t>
            </a:r>
            <a:r>
              <a:rPr lang="en-AU" sz="1100" b="1" i="1" dirty="0">
                <a:effectLst/>
                <a:latin typeface="+mn-lt"/>
                <a:ea typeface="Calibri" panose="020F0502020204030204" pitchFamily="34" charset="0"/>
                <a:cs typeface="Times New Roman" panose="02020603050405020304" pitchFamily="18" charset="0"/>
              </a:rPr>
              <a:t>Intensive Family Support Service</a:t>
            </a:r>
            <a:r>
              <a:rPr lang="en-AU" sz="1100" i="1" dirty="0">
                <a:effectLst/>
                <a:latin typeface="+mn-lt"/>
                <a:ea typeface="Calibri" panose="020F0502020204030204" pitchFamily="34" charset="0"/>
                <a:cs typeface="Times New Roman" panose="02020603050405020304" pitchFamily="18" charset="0"/>
              </a:rPr>
              <a:t> in the metropolitan and regional areas, as well as the </a:t>
            </a:r>
            <a:r>
              <a:rPr lang="en-AU" sz="1100" b="1" i="1" dirty="0">
                <a:effectLst/>
                <a:latin typeface="+mn-lt"/>
                <a:ea typeface="Calibri" panose="020F0502020204030204" pitchFamily="34" charset="0"/>
                <a:cs typeface="Times New Roman" panose="02020603050405020304" pitchFamily="18" charset="0"/>
              </a:rPr>
              <a:t>Regional</a:t>
            </a:r>
            <a:r>
              <a:rPr lang="en-AU" sz="1100" i="1" dirty="0">
                <a:effectLst/>
                <a:latin typeface="+mn-lt"/>
                <a:ea typeface="Calibri" panose="020F0502020204030204" pitchFamily="34" charset="0"/>
                <a:cs typeface="Times New Roman" panose="02020603050405020304" pitchFamily="18" charset="0"/>
              </a:rPr>
              <a:t> Family Support Hub in the South West area. Services that won't be commissioned are: the Aboriginal In-home Support Service and the </a:t>
            </a:r>
            <a:r>
              <a:rPr lang="en-AU" sz="1100" b="1" i="1" dirty="0">
                <a:effectLst/>
                <a:latin typeface="+mn-lt"/>
                <a:ea typeface="Calibri" panose="020F0502020204030204" pitchFamily="34" charset="0"/>
                <a:cs typeface="Times New Roman" panose="02020603050405020304" pitchFamily="18" charset="0"/>
              </a:rPr>
              <a:t>Regional</a:t>
            </a:r>
            <a:r>
              <a:rPr lang="en-AU" sz="1100" i="1" dirty="0">
                <a:effectLst/>
                <a:latin typeface="+mn-lt"/>
                <a:ea typeface="Calibri" panose="020F0502020204030204" pitchFamily="34" charset="0"/>
                <a:cs typeface="Times New Roman" panose="02020603050405020304" pitchFamily="18" charset="0"/>
              </a:rPr>
              <a:t> Family Support Hub in the East Kimberley and the Pilbara. These contracts will be extended. </a:t>
            </a:r>
          </a:p>
          <a:p>
            <a:pPr marL="0" indent="0">
              <a:buFont typeface="Arial" panose="020B0604020202020204" pitchFamily="34" charset="0"/>
              <a:buNone/>
            </a:pPr>
            <a:endParaRPr lang="en-AU" sz="1100"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10</a:t>
            </a:fld>
            <a:endParaRPr lang="en-AU"/>
          </a:p>
        </p:txBody>
      </p:sp>
    </p:spTree>
    <p:extLst>
      <p:ext uri="{BB962C8B-B14F-4D97-AF65-F5344CB8AC3E}">
        <p14:creationId xmlns:p14="http://schemas.microsoft.com/office/powerpoint/2010/main" val="286170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u="sng" dirty="0">
                <a:latin typeface="+mn-lt"/>
              </a:rPr>
              <a:t>Current Transcript – Change slide and Recording (7.35-8.40) Ben Whitehouse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1" dirty="0">
                <a:effectLst/>
                <a:latin typeface="+mn-lt"/>
                <a:ea typeface="Calibri" panose="020F0502020204030204" pitchFamily="34" charset="0"/>
                <a:cs typeface="Times New Roman" panose="02020603050405020304" pitchFamily="18" charset="0"/>
              </a:rPr>
              <a:t>Here are the locations of the services that will be commissioned. The Family Support Network metropolitan will be commissioned in four corridors: the Armadale/Cannington corridor, the Midland/Perth corridor, the Mirrabooka/Joondalup corridor, and the Fremantle/Rockingham corridor. The </a:t>
            </a:r>
            <a:r>
              <a:rPr lang="en-AU" sz="1100" b="1" i="1" dirty="0">
                <a:effectLst/>
                <a:latin typeface="+mn-lt"/>
                <a:ea typeface="Calibri" panose="020F0502020204030204" pitchFamily="34" charset="0"/>
                <a:cs typeface="Times New Roman" panose="02020603050405020304" pitchFamily="18" charset="0"/>
              </a:rPr>
              <a:t>Intensive Family Support Service </a:t>
            </a:r>
            <a:r>
              <a:rPr lang="en-AU" sz="1100" i="1" strike="sngStrike" baseline="0" dirty="0">
                <a:effectLst/>
                <a:latin typeface="+mn-lt"/>
                <a:ea typeface="Calibri" panose="020F0502020204030204" pitchFamily="34" charset="0"/>
                <a:cs typeface="Times New Roman" panose="02020603050405020304" pitchFamily="18" charset="0"/>
              </a:rPr>
              <a:t>Keeping Children Safe service </a:t>
            </a:r>
            <a:r>
              <a:rPr lang="en-AU" sz="1100" i="1" dirty="0">
                <a:effectLst/>
                <a:latin typeface="+mn-lt"/>
                <a:ea typeface="Calibri" panose="020F0502020204030204" pitchFamily="34" charset="0"/>
                <a:cs typeface="Times New Roman" panose="02020603050405020304" pitchFamily="18" charset="0"/>
              </a:rPr>
              <a:t>in the metropolitan area will be commissioned in nine separate locations: Armadale, Cannington, Fremantle, Joondalup, Mirrabooka, Midland, Peel, Perth, and Rockingham. The </a:t>
            </a:r>
            <a:r>
              <a:rPr lang="en-AU" sz="1100" b="1" i="1" dirty="0">
                <a:effectLst/>
                <a:latin typeface="+mn-lt"/>
                <a:ea typeface="Calibri" panose="020F0502020204030204" pitchFamily="34" charset="0"/>
                <a:cs typeface="Times New Roman" panose="02020603050405020304" pitchFamily="18" charset="0"/>
              </a:rPr>
              <a:t>Intensive Family Support Service </a:t>
            </a:r>
            <a:r>
              <a:rPr lang="en-AU" sz="1100" i="1" strike="sngStrike" baseline="0" dirty="0">
                <a:effectLst/>
                <a:latin typeface="+mn-lt"/>
                <a:ea typeface="Calibri" panose="020F0502020204030204" pitchFamily="34" charset="0"/>
                <a:cs typeface="Times New Roman" panose="02020603050405020304" pitchFamily="18" charset="0"/>
              </a:rPr>
              <a:t>Keeping Children Safe program </a:t>
            </a:r>
            <a:r>
              <a:rPr lang="en-AU" sz="1100" i="1" dirty="0">
                <a:effectLst/>
                <a:latin typeface="+mn-lt"/>
                <a:ea typeface="Calibri" panose="020F0502020204030204" pitchFamily="34" charset="0"/>
                <a:cs typeface="Times New Roman" panose="02020603050405020304" pitchFamily="18" charset="0"/>
              </a:rPr>
              <a:t>in regional areas will be commissioned in the Goldfields, Great Southern, Murchison, West Kimberley, and Wheatbelt. The Family Support Hub regional will be commissioned in one location which is the South West. The </a:t>
            </a:r>
            <a:r>
              <a:rPr lang="en-AU" sz="1100" b="1" i="1" dirty="0">
                <a:effectLst/>
                <a:latin typeface="+mn-lt"/>
                <a:ea typeface="Calibri" panose="020F0502020204030204" pitchFamily="34" charset="0"/>
                <a:cs typeface="Times New Roman" panose="02020603050405020304" pitchFamily="18" charset="0"/>
              </a:rPr>
              <a:t>Intensive Family Support Service </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Keeping Children Safe </a:t>
            </a:r>
            <a:r>
              <a:rPr lang="en-AU" sz="1100" i="1" dirty="0">
                <a:effectLst/>
                <a:latin typeface="+mn-lt"/>
                <a:ea typeface="Calibri" panose="020F0502020204030204" pitchFamily="34" charset="0"/>
                <a:cs typeface="Times New Roman" panose="02020603050405020304" pitchFamily="18" charset="0"/>
              </a:rPr>
              <a:t>regional and the </a:t>
            </a:r>
            <a:r>
              <a:rPr lang="en-AU" sz="1100" b="1" i="1" dirty="0">
                <a:effectLst/>
                <a:latin typeface="+mn-lt"/>
                <a:ea typeface="Calibri" panose="020F0502020204030204" pitchFamily="34" charset="0"/>
                <a:cs typeface="Times New Roman" panose="02020603050405020304" pitchFamily="18" charset="0"/>
              </a:rPr>
              <a:t>Regional </a:t>
            </a:r>
            <a:r>
              <a:rPr lang="en-AU" sz="1100" i="1" dirty="0">
                <a:effectLst/>
                <a:latin typeface="+mn-lt"/>
                <a:ea typeface="Calibri" panose="020F0502020204030204" pitchFamily="34" charset="0"/>
                <a:cs typeface="Times New Roman" panose="02020603050405020304" pitchFamily="18" charset="0"/>
              </a:rPr>
              <a:t>Family Support Hub regional will include outreach to  other areas. Now, I'm going to hand over to Jacqui who's going to talk a little bit further about the procurement approach</a:t>
            </a:r>
            <a:r>
              <a:rPr lang="en-AU" sz="1100" dirty="0">
                <a:effectLst/>
                <a:latin typeface="+mn-lt"/>
                <a:ea typeface="Calibri" panose="020F0502020204030204" pitchFamily="34" charset="0"/>
                <a:cs typeface="Times New Roman" panose="02020603050405020304" pitchFamily="18" charset="0"/>
              </a:rPr>
              <a:t>. </a:t>
            </a:r>
          </a:p>
          <a:p>
            <a:pPr marL="0" indent="0">
              <a:buFont typeface="Arial" panose="020B0604020202020204" pitchFamily="34" charset="0"/>
              <a:buNone/>
            </a:pPr>
            <a:endParaRPr lang="en-AU" sz="1100" u="sng" dirty="0">
              <a:latin typeface="+mn-lt"/>
              <a:cs typeface="Arial"/>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11</a:t>
            </a:fld>
            <a:endParaRPr lang="en-AU"/>
          </a:p>
        </p:txBody>
      </p:sp>
    </p:spTree>
    <p:extLst>
      <p:ext uri="{BB962C8B-B14F-4D97-AF65-F5344CB8AC3E}">
        <p14:creationId xmlns:p14="http://schemas.microsoft.com/office/powerpoint/2010/main" val="2608040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600"/>
              </a:spcAft>
              <a:buClrTx/>
              <a:buSzTx/>
              <a:buFont typeface="+mj-lt"/>
              <a:buNone/>
              <a:tabLst/>
              <a:defRPr/>
            </a:pPr>
            <a:r>
              <a:rPr lang="en-AU" sz="1100" u="sng" dirty="0">
                <a:latin typeface="+mn-lt"/>
              </a:rPr>
              <a:t>Current Transcript – Change slide – Recording is accurate (8.41 – 9.23) Jacqui Herring</a:t>
            </a:r>
          </a:p>
          <a:p>
            <a:pPr marL="0" marR="0" lvl="0" indent="0" algn="just" defTabSz="914400" rtl="0" eaLnBrk="1" fontAlgn="auto" latinLnBrk="0" hangingPunct="1">
              <a:lnSpc>
                <a:spcPct val="100000"/>
              </a:lnSpc>
              <a:spcBef>
                <a:spcPts val="0"/>
              </a:spcBef>
              <a:spcAft>
                <a:spcPts val="600"/>
              </a:spcAft>
              <a:buClrTx/>
              <a:buSzTx/>
              <a:buFont typeface="+mj-lt"/>
              <a:buNone/>
              <a:tabLst/>
              <a:defRPr/>
            </a:pPr>
            <a:r>
              <a:rPr lang="en-AU" sz="1100" i="1" dirty="0">
                <a:effectLst/>
                <a:latin typeface="+mn-lt"/>
                <a:ea typeface="Calibri" panose="020F0502020204030204" pitchFamily="34" charset="0"/>
                <a:cs typeface="Times New Roman" panose="02020603050405020304" pitchFamily="18" charset="0"/>
              </a:rPr>
              <a:t>Thanks, Ben. So the next couple of slides, we'll actually go through the commissioning approach and a procurement approach for the EIFS services. Communities will be undertaking a different commissioning approach for EIFS services in metropolitan and regional locations. We are undertaking this process as we recognise that families supported by EIFS services in regional locations are predominantly Aboriginal families. In some locations, such as the West Kimberley and Goldfields, Aboriginal families make up approximately 90% of the clientele being supported within EIFS. As such, it is important that the procurement approach supports locally based ACCOs and Aboriginal businesses to tender for these services as a priority. In the next two slides we'll run through these approaches in more detail. </a:t>
            </a:r>
          </a:p>
          <a:p>
            <a:pPr marL="0" lvl="0" indent="0" algn="just">
              <a:spcAft>
                <a:spcPts val="600"/>
              </a:spcAft>
              <a:buFont typeface="+mj-lt"/>
              <a:buNone/>
            </a:pPr>
            <a:endParaRPr lang="en-AU" sz="1100" i="0" u="sng" dirty="0">
              <a:effectLst/>
              <a:latin typeface="+mn-lt"/>
              <a:ea typeface="Times New Roman" panose="02020603050405020304" pitchFamily="18" charset="0"/>
              <a:cs typeface="Times New Roman" panose="02020603050405020304" pitchFamily="18" charset="0"/>
            </a:endParaRPr>
          </a:p>
          <a:p>
            <a:pPr marL="0" lvl="0" indent="0" algn="just">
              <a:spcAft>
                <a:spcPts val="600"/>
              </a:spcAft>
              <a:buFont typeface="+mj-lt"/>
              <a:buNone/>
            </a:pPr>
            <a:endParaRPr lang="en-AU" sz="1100" i="0" u="sng" dirty="0">
              <a:effectLst/>
              <a:latin typeface="+mn-lt"/>
              <a:ea typeface="Times New Roman" panose="02020603050405020304" pitchFamily="18" charset="0"/>
              <a:cs typeface="Times New Roman" panose="02020603050405020304" pitchFamily="18" charset="0"/>
            </a:endParaRPr>
          </a:p>
          <a:p>
            <a:pPr marL="0" lvl="0" indent="0" algn="just">
              <a:spcAft>
                <a:spcPts val="600"/>
              </a:spcAft>
              <a:buFont typeface="+mj-lt"/>
              <a:buNone/>
            </a:pPr>
            <a:endParaRPr lang="en-AU" sz="1100"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12</a:t>
            </a:fld>
            <a:endParaRPr lang="en-AU"/>
          </a:p>
        </p:txBody>
      </p:sp>
    </p:spTree>
    <p:extLst>
      <p:ext uri="{BB962C8B-B14F-4D97-AF65-F5344CB8AC3E}">
        <p14:creationId xmlns:p14="http://schemas.microsoft.com/office/powerpoint/2010/main" val="2519971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just">
              <a:spcAft>
                <a:spcPts val="600"/>
              </a:spcAft>
              <a:buFont typeface="+mj-lt"/>
              <a:buNone/>
            </a:pPr>
            <a:r>
              <a:rPr lang="en-AU" sz="1100" u="sng" dirty="0">
                <a:latin typeface="+mn-lt"/>
              </a:rPr>
              <a:t>Current Transcript – Change slide and Recording (9.24 – 9.57) Jacqui Herring </a:t>
            </a:r>
          </a:p>
          <a:p>
            <a:pPr marL="457200" marR="0" lvl="1" indent="0" algn="just" defTabSz="914400" rtl="0" eaLnBrk="1" fontAlgn="auto" latinLnBrk="0" hangingPunct="1">
              <a:lnSpc>
                <a:spcPct val="100000"/>
              </a:lnSpc>
              <a:spcBef>
                <a:spcPts val="0"/>
              </a:spcBef>
              <a:spcAft>
                <a:spcPts val="600"/>
              </a:spcAft>
              <a:buClrTx/>
              <a:buSzTx/>
              <a:buFont typeface="+mj-lt"/>
              <a:buNone/>
              <a:tabLst/>
              <a:defRPr/>
            </a:pPr>
            <a:r>
              <a:rPr lang="en-AU" sz="1100" i="1" dirty="0">
                <a:effectLst/>
                <a:latin typeface="+mn-lt"/>
                <a:ea typeface="Calibri" panose="020F0502020204030204" pitchFamily="34" charset="0"/>
                <a:cs typeface="Times New Roman" panose="02020603050405020304" pitchFamily="18" charset="0"/>
              </a:rPr>
              <a:t>The procurement process in the metropolitan region for the Family Support Network and </a:t>
            </a:r>
            <a:r>
              <a:rPr lang="en-AU" sz="1100" b="1" i="1" dirty="0">
                <a:effectLst/>
                <a:latin typeface="+mn-lt"/>
                <a:ea typeface="Calibri" panose="020F0502020204030204" pitchFamily="34" charset="0"/>
                <a:cs typeface="Times New Roman" panose="02020603050405020304" pitchFamily="18" charset="0"/>
              </a:rPr>
              <a:t>Intensive Family Support Service </a:t>
            </a:r>
            <a:r>
              <a:rPr lang="en-AU" sz="1100" i="1" strike="sngStrike" baseline="0" dirty="0">
                <a:effectLst/>
                <a:latin typeface="+mn-lt"/>
                <a:ea typeface="Calibri" panose="020F0502020204030204" pitchFamily="34" charset="0"/>
                <a:cs typeface="Times New Roman" panose="02020603050405020304" pitchFamily="18" charset="0"/>
              </a:rPr>
              <a:t>Keeping Children Safe </a:t>
            </a:r>
            <a:r>
              <a:rPr lang="en-AU" sz="1100" i="1" dirty="0">
                <a:effectLst/>
                <a:latin typeface="+mn-lt"/>
                <a:ea typeface="Calibri" panose="020F0502020204030204" pitchFamily="34" charset="0"/>
                <a:cs typeface="Times New Roman" panose="02020603050405020304" pitchFamily="18" charset="0"/>
              </a:rPr>
              <a:t>will involve a Draft Request being published on Tender's WA for feedback and comment. It will also involve an open advertisement and competitive request for Tender, and respondents will firstly provide a written response to qualitative criteria, then attend an interview to provide further information. Please note, non-ACCO respondents will need to partner with an ACCO to deliver the service and develop a genuine Partnership Plan with their ACCO partner. </a:t>
            </a:r>
          </a:p>
          <a:p>
            <a:pPr marL="457200" lvl="1" indent="0" algn="just">
              <a:spcAft>
                <a:spcPts val="600"/>
              </a:spcAft>
              <a:buFont typeface="+mj-lt"/>
              <a:buNone/>
            </a:pPr>
            <a:endParaRPr lang="en-AU" sz="1100" i="0" dirty="0">
              <a:effectLst/>
              <a:latin typeface="+mn-lt"/>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u="none"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13</a:t>
            </a:fld>
            <a:endParaRPr lang="en-AU" dirty="0"/>
          </a:p>
        </p:txBody>
      </p:sp>
    </p:spTree>
    <p:extLst>
      <p:ext uri="{BB962C8B-B14F-4D97-AF65-F5344CB8AC3E}">
        <p14:creationId xmlns:p14="http://schemas.microsoft.com/office/powerpoint/2010/main" val="59144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u="sng" dirty="0">
                <a:latin typeface="+mn-lt"/>
              </a:rPr>
              <a:t>Current Transcript – Change slide –Recording is accurate (9.58 – 10.40) Jacqui Herring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1" dirty="0">
                <a:effectLst/>
                <a:latin typeface="+mn-lt"/>
                <a:ea typeface="Calibri" panose="020F0502020204030204" pitchFamily="34" charset="0"/>
                <a:cs typeface="Times New Roman" panose="02020603050405020304" pitchFamily="18" charset="0"/>
              </a:rPr>
              <a:t>Procurement method for regional locations will also involve a Draft Request to enable people to provide feedback. This will be followed by a Registration of Interest that is restricted to ACCOs on Tenders WA. ACCOs who register their interest as lead agencies for service will be invited to submit an ACCO restricted Request for Tender. ACCO Respondents will firstly provide a written response to qualitative requirements, then attend an interview to provide further information. In the event that there are no suitable ACCO respondents, there will be an Open Advertisement and competitive Request for Tender. It should be noted that non-ACCO Respondents will need to demonstrate a genuine partnership with an ACCO to deliver the service and develop a Partnership Plan with their ACCO partner.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u="none"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14</a:t>
            </a:fld>
            <a:endParaRPr lang="en-AU" dirty="0"/>
          </a:p>
        </p:txBody>
      </p:sp>
    </p:spTree>
    <p:extLst>
      <p:ext uri="{BB962C8B-B14F-4D97-AF65-F5344CB8AC3E}">
        <p14:creationId xmlns:p14="http://schemas.microsoft.com/office/powerpoint/2010/main" val="169896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u="sng" dirty="0">
                <a:latin typeface="+mn-lt"/>
              </a:rPr>
              <a:t>Current Transcript – slide and recording is accurate.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i="1" dirty="0">
                <a:effectLst/>
                <a:latin typeface="+mn-lt"/>
                <a:ea typeface="Calibri" panose="020F0502020204030204" pitchFamily="34" charset="0"/>
                <a:cs typeface="Times New Roman" panose="02020603050405020304" pitchFamily="18" charset="0"/>
              </a:rPr>
              <a:t>ACCOs and Aboriginal businesses have provided feedback previously which clearly indicates that current commissioning practices are difficult to navigate and can be a deterrent to ACCOs and Aboriginal businesses, particularly those that are smaller place-based organisations. To support the sector, particularly the ACCO sector as smaller place-based ACCOs, Communities has built in several commissioning components. These components include an early release of the Draft tender, Request for Tender to allow respondents the opportunity to provide feedback. This will enable interested parties to provide feedback regarding the clarity of the requirements within the request document. This also supports Respondents having additional time to prepare for the RFT opening period. Staggered release of the Request for Tender for the different services to allow Respondents time to apply for multiple programs. The use of consistent qualitative criteria across all of the programs will reduce the burden on Respondents, particularly if they're applying for multiple services. We've also included both a written and interview assessment to support a greater participation in the tender process. The interview component supports a more flexible and culturally appropriate approach for the sector, particularly ACCOs to enable them to provide information to support their response to the written Request for Tender. We've also extended the Request for Tender period from a standard four to six weeks to allow more time for Respondents to complete.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15</a:t>
            </a:fld>
            <a:endParaRPr lang="en-AU" dirty="0"/>
          </a:p>
        </p:txBody>
      </p:sp>
    </p:spTree>
    <p:extLst>
      <p:ext uri="{BB962C8B-B14F-4D97-AF65-F5344CB8AC3E}">
        <p14:creationId xmlns:p14="http://schemas.microsoft.com/office/powerpoint/2010/main" val="950264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u="sng" dirty="0">
                <a:latin typeface="+mn-lt"/>
              </a:rPr>
              <a:t>Current Transcript – slide to be replaced - recording is accurate (12.08 – 12.40) Jacqui Herring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effectLst/>
                <a:latin typeface="+mn-lt"/>
                <a:ea typeface="Calibri" panose="020F0502020204030204" pitchFamily="34" charset="0"/>
                <a:cs typeface="Times New Roman" panose="02020603050405020304" pitchFamily="18" charset="0"/>
              </a:rPr>
              <a:t>This slide gives an overview of the proposed commissioning process. It might be a little bit difficult to see and it will be included in our pack that we send out at the end of this session, including and it includes timelines, key activities, and dates for each of the programs being commissioned. A slide outlining each program including key dates will follow in the next couple of slides. Please do note though that these activities and dates are anticipated, and we are awaiting Delegated Authority approval. So whilst we don't anticipate them changing, they may, and we will obviously advise you via your registered email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u="sng" dirty="0">
              <a:latin typeface="+mn-lt"/>
            </a:endParaRPr>
          </a:p>
          <a:p>
            <a:endParaRPr lang="en-AU" sz="1100" b="1"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16</a:t>
            </a:fld>
            <a:endParaRPr lang="en-AU"/>
          </a:p>
        </p:txBody>
      </p:sp>
    </p:spTree>
    <p:extLst>
      <p:ext uri="{BB962C8B-B14F-4D97-AF65-F5344CB8AC3E}">
        <p14:creationId xmlns:p14="http://schemas.microsoft.com/office/powerpoint/2010/main" val="4185821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u="sng" dirty="0">
                <a:latin typeface="+mj-lt"/>
              </a:rPr>
              <a:t>Current Transcript – change slide and recording (12.41 – 13.23) Jacqui Herring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i="1" dirty="0">
                <a:effectLst/>
                <a:latin typeface="+mj-lt"/>
                <a:ea typeface="Calibri" panose="020F0502020204030204" pitchFamily="34" charset="0"/>
                <a:cs typeface="Times New Roman" panose="02020603050405020304" pitchFamily="18" charset="0"/>
              </a:rPr>
              <a:t>This slide outlines the proposed </a:t>
            </a:r>
            <a:r>
              <a:rPr lang="en-AU" sz="1100" b="1" i="1" dirty="0">
                <a:effectLst/>
                <a:latin typeface="+mj-lt"/>
                <a:ea typeface="Calibri" panose="020F0502020204030204" pitchFamily="34" charset="0"/>
                <a:cs typeface="Times New Roman" panose="02020603050405020304" pitchFamily="18" charset="0"/>
              </a:rPr>
              <a:t>timeline</a:t>
            </a:r>
            <a:r>
              <a:rPr lang="en-AU" sz="1100" i="1" dirty="0">
                <a:effectLst/>
                <a:latin typeface="+mj-lt"/>
                <a:ea typeface="Calibri" panose="020F0502020204030204" pitchFamily="34" charset="0"/>
                <a:cs typeface="Times New Roman" panose="02020603050405020304" pitchFamily="18" charset="0"/>
              </a:rPr>
              <a:t> </a:t>
            </a:r>
            <a:r>
              <a:rPr lang="en-AU" sz="1100" i="1" strike="sngStrike" baseline="0" dirty="0">
                <a:effectLst/>
                <a:latin typeface="+mj-lt"/>
                <a:ea typeface="Calibri" panose="020F0502020204030204" pitchFamily="34" charset="0"/>
                <a:cs typeface="Times New Roman" panose="02020603050405020304" pitchFamily="18" charset="0"/>
              </a:rPr>
              <a:t>dates</a:t>
            </a:r>
            <a:r>
              <a:rPr lang="en-AU" sz="1100" i="1" dirty="0">
                <a:effectLst/>
                <a:latin typeface="+mj-lt"/>
                <a:ea typeface="Calibri" panose="020F0502020204030204" pitchFamily="34" charset="0"/>
                <a:cs typeface="Times New Roman" panose="02020603050405020304" pitchFamily="18" charset="0"/>
              </a:rPr>
              <a:t> for The Hub South West Commissioning activities. The key dates for these activities include the Draft Request for Tender release, and Registration of Interest is </a:t>
            </a:r>
            <a:r>
              <a:rPr lang="en-AU" sz="1100" b="1" i="1" dirty="0">
                <a:effectLst/>
                <a:latin typeface="+mj-lt"/>
                <a:ea typeface="Calibri" panose="020F0502020204030204" pitchFamily="34" charset="0"/>
                <a:cs typeface="Times New Roman" panose="02020603050405020304" pitchFamily="18" charset="0"/>
              </a:rPr>
              <a:t>in January. </a:t>
            </a:r>
            <a:r>
              <a:rPr lang="en-AU" sz="1100" i="1" strike="sngStrike" baseline="0" dirty="0">
                <a:effectLst/>
                <a:latin typeface="+mj-lt"/>
                <a:ea typeface="Calibri" panose="020F0502020204030204" pitchFamily="34" charset="0"/>
                <a:cs typeface="Times New Roman" panose="02020603050405020304" pitchFamily="18" charset="0"/>
              </a:rPr>
              <a:t>on the 15th of January. </a:t>
            </a:r>
            <a:r>
              <a:rPr lang="en-AU" sz="1100" i="1" dirty="0">
                <a:effectLst/>
                <a:latin typeface="+mj-lt"/>
                <a:ea typeface="Calibri" panose="020F0502020204030204" pitchFamily="34" charset="0"/>
                <a:cs typeface="Times New Roman" panose="02020603050405020304" pitchFamily="18" charset="0"/>
              </a:rPr>
              <a:t>The Restricted Tender release date will be </a:t>
            </a:r>
            <a:r>
              <a:rPr lang="en-AU" sz="1100" b="1" i="1" dirty="0">
                <a:effectLst/>
                <a:latin typeface="+mj-lt"/>
                <a:ea typeface="Calibri" panose="020F0502020204030204" pitchFamily="34" charset="0"/>
                <a:cs typeface="Times New Roman" panose="02020603050405020304" pitchFamily="18" charset="0"/>
              </a:rPr>
              <a:t>between February and March 2024</a:t>
            </a:r>
            <a:r>
              <a:rPr lang="en-AU" sz="1100" i="1" dirty="0">
                <a:effectLst/>
                <a:latin typeface="+mj-lt"/>
                <a:ea typeface="Calibri" panose="020F0502020204030204" pitchFamily="34" charset="0"/>
                <a:cs typeface="Times New Roman" panose="02020603050405020304" pitchFamily="18" charset="0"/>
              </a:rPr>
              <a:t>. </a:t>
            </a:r>
            <a:r>
              <a:rPr lang="en-AU" sz="1100" i="1" strike="sngStrike" baseline="0" dirty="0">
                <a:effectLst/>
                <a:latin typeface="+mj-lt"/>
                <a:ea typeface="Calibri" panose="020F0502020204030204" pitchFamily="34" charset="0"/>
                <a:cs typeface="Times New Roman" panose="02020603050405020304" pitchFamily="18" charset="0"/>
              </a:rPr>
              <a:t>the 20th of February 2024. </a:t>
            </a:r>
            <a:r>
              <a:rPr lang="en-AU" sz="1100" i="1" dirty="0">
                <a:effectLst/>
                <a:latin typeface="+mj-lt"/>
                <a:ea typeface="Calibri" panose="020F0502020204030204" pitchFamily="34" charset="0"/>
                <a:cs typeface="Times New Roman" panose="02020603050405020304" pitchFamily="18" charset="0"/>
              </a:rPr>
              <a:t>Interviews will commence </a:t>
            </a:r>
            <a:r>
              <a:rPr lang="en-AU" sz="1100" b="1" i="1" dirty="0">
                <a:effectLst/>
                <a:latin typeface="+mj-lt"/>
                <a:ea typeface="Calibri" panose="020F0502020204030204" pitchFamily="34" charset="0"/>
                <a:cs typeface="Times New Roman" panose="02020603050405020304" pitchFamily="18" charset="0"/>
              </a:rPr>
              <a:t>in</a:t>
            </a:r>
            <a:r>
              <a:rPr lang="en-AU" sz="1100" i="1" dirty="0">
                <a:effectLst/>
                <a:latin typeface="+mj-lt"/>
                <a:ea typeface="Calibri" panose="020F0502020204030204" pitchFamily="34" charset="0"/>
                <a:cs typeface="Times New Roman" panose="02020603050405020304" pitchFamily="18" charset="0"/>
              </a:rPr>
              <a:t> </a:t>
            </a:r>
            <a:r>
              <a:rPr lang="en-AU" sz="1100" b="1" i="1" dirty="0">
                <a:effectLst/>
                <a:latin typeface="+mj-lt"/>
                <a:ea typeface="Calibri" panose="020F0502020204030204" pitchFamily="34" charset="0"/>
                <a:cs typeface="Times New Roman" panose="02020603050405020304" pitchFamily="18" charset="0"/>
              </a:rPr>
              <a:t>May 2024. </a:t>
            </a:r>
            <a:r>
              <a:rPr lang="en-AU" sz="1100" i="1" strike="sngStrike" baseline="0" dirty="0">
                <a:effectLst/>
                <a:latin typeface="+mj-lt"/>
                <a:ea typeface="Calibri" panose="020F0502020204030204" pitchFamily="34" charset="0"/>
                <a:cs typeface="Times New Roman" panose="02020603050405020304" pitchFamily="18" charset="0"/>
              </a:rPr>
              <a:t>on the 7th of May 2024</a:t>
            </a:r>
            <a:r>
              <a:rPr lang="en-AU" sz="1100" i="1" dirty="0">
                <a:effectLst/>
                <a:latin typeface="+mj-lt"/>
                <a:ea typeface="Calibri" panose="020F0502020204030204" pitchFamily="34" charset="0"/>
                <a:cs typeface="Times New Roman" panose="02020603050405020304" pitchFamily="18" charset="0"/>
              </a:rPr>
              <a:t>. Negotiations and consultations with providers are due to commence </a:t>
            </a:r>
            <a:r>
              <a:rPr lang="en-AU" sz="1100" b="1" i="1" dirty="0">
                <a:effectLst/>
                <a:latin typeface="+mj-lt"/>
                <a:ea typeface="Calibri" panose="020F0502020204030204" pitchFamily="34" charset="0"/>
                <a:cs typeface="Times New Roman" panose="02020603050405020304" pitchFamily="18" charset="0"/>
              </a:rPr>
              <a:t>in August 2024 </a:t>
            </a:r>
            <a:r>
              <a:rPr lang="en-AU" sz="1100" i="1" strike="sngStrike" baseline="0" dirty="0">
                <a:effectLst/>
                <a:latin typeface="+mj-lt"/>
                <a:ea typeface="Calibri" panose="020F0502020204030204" pitchFamily="34" charset="0"/>
                <a:cs typeface="Times New Roman" panose="02020603050405020304" pitchFamily="18" charset="0"/>
              </a:rPr>
              <a:t>on the 15th of August 2024 </a:t>
            </a:r>
            <a:r>
              <a:rPr lang="en-AU" sz="1100" i="1" dirty="0">
                <a:effectLst/>
                <a:latin typeface="+mj-lt"/>
                <a:ea typeface="Calibri" panose="020F0502020204030204" pitchFamily="34" charset="0"/>
                <a:cs typeface="Times New Roman" panose="02020603050405020304" pitchFamily="18" charset="0"/>
              </a:rPr>
              <a:t>with the aim of having service agreements awarded </a:t>
            </a:r>
            <a:r>
              <a:rPr lang="en-AU" sz="1100" b="1" i="1" dirty="0">
                <a:effectLst/>
                <a:latin typeface="+mj-lt"/>
                <a:ea typeface="Calibri" panose="020F0502020204030204" pitchFamily="34" charset="0"/>
                <a:cs typeface="Times New Roman" panose="02020603050405020304" pitchFamily="18" charset="0"/>
              </a:rPr>
              <a:t>in November 2024 </a:t>
            </a:r>
            <a:r>
              <a:rPr lang="en-AU" sz="1100" i="1" strike="sngStrike" baseline="0" dirty="0">
                <a:effectLst/>
                <a:latin typeface="+mj-lt"/>
                <a:ea typeface="Calibri" panose="020F0502020204030204" pitchFamily="34" charset="0"/>
                <a:cs typeface="Times New Roman" panose="02020603050405020304" pitchFamily="18" charset="0"/>
              </a:rPr>
              <a:t>by the 21st of October 2024 </a:t>
            </a:r>
            <a:r>
              <a:rPr lang="en-AU" sz="1100" i="1" dirty="0">
                <a:effectLst/>
                <a:latin typeface="+mj-lt"/>
                <a:ea typeface="Calibri" panose="020F0502020204030204" pitchFamily="34" charset="0"/>
                <a:cs typeface="Times New Roman" panose="02020603050405020304" pitchFamily="18" charset="0"/>
              </a:rPr>
              <a:t>and new contracts commencing </a:t>
            </a:r>
            <a:r>
              <a:rPr lang="en-AU" sz="1100" b="1" i="1" dirty="0">
                <a:effectLst/>
                <a:latin typeface="+mj-lt"/>
                <a:ea typeface="Calibri" panose="020F0502020204030204" pitchFamily="34" charset="0"/>
                <a:cs typeface="Times New Roman" panose="02020603050405020304" pitchFamily="18" charset="0"/>
              </a:rPr>
              <a:t>in</a:t>
            </a:r>
            <a:r>
              <a:rPr lang="en-AU" sz="1100" i="1" dirty="0">
                <a:effectLst/>
                <a:latin typeface="+mj-lt"/>
                <a:ea typeface="Calibri" panose="020F0502020204030204" pitchFamily="34" charset="0"/>
                <a:cs typeface="Times New Roman" panose="02020603050405020304" pitchFamily="18" charset="0"/>
              </a:rPr>
              <a:t> </a:t>
            </a:r>
            <a:r>
              <a:rPr lang="en-AU" sz="1100" i="1" strike="sngStrike" baseline="0" dirty="0">
                <a:effectLst/>
                <a:latin typeface="+mj-lt"/>
                <a:ea typeface="Calibri" panose="020F0502020204030204" pitchFamily="34" charset="0"/>
                <a:cs typeface="Times New Roman" panose="02020603050405020304" pitchFamily="18" charset="0"/>
              </a:rPr>
              <a:t>from the 1st of </a:t>
            </a:r>
            <a:r>
              <a:rPr lang="en-AU" sz="1100" i="1" dirty="0">
                <a:effectLst/>
                <a:latin typeface="+mj-lt"/>
                <a:ea typeface="Calibri" panose="020F0502020204030204" pitchFamily="34" charset="0"/>
                <a:cs typeface="Times New Roman" panose="02020603050405020304" pitchFamily="18" charset="0"/>
              </a:rPr>
              <a:t>February </a:t>
            </a:r>
            <a:r>
              <a:rPr lang="en-AU" sz="1100" i="1" strike="sngStrike" baseline="0" dirty="0">
                <a:effectLst/>
                <a:latin typeface="+mj-lt"/>
                <a:ea typeface="Calibri" panose="020F0502020204030204" pitchFamily="34" charset="0"/>
                <a:cs typeface="Times New Roman" panose="02020603050405020304" pitchFamily="18" charset="0"/>
              </a:rPr>
              <a:t>in</a:t>
            </a:r>
            <a:r>
              <a:rPr lang="en-AU" sz="1100" i="1" dirty="0">
                <a:effectLst/>
                <a:latin typeface="+mj-lt"/>
                <a:ea typeface="Calibri" panose="020F0502020204030204" pitchFamily="34" charset="0"/>
                <a:cs typeface="Times New Roman" panose="02020603050405020304" pitchFamily="18" charset="0"/>
              </a:rPr>
              <a:t>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u="sng" dirty="0">
              <a:latin typeface="+mj-lt"/>
            </a:endParaRPr>
          </a:p>
          <a:p>
            <a:endParaRPr lang="en-AU" sz="1100" dirty="0">
              <a:latin typeface="+mj-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17</a:t>
            </a:fld>
            <a:endParaRPr lang="en-AU"/>
          </a:p>
        </p:txBody>
      </p:sp>
    </p:spTree>
    <p:extLst>
      <p:ext uri="{BB962C8B-B14F-4D97-AF65-F5344CB8AC3E}">
        <p14:creationId xmlns:p14="http://schemas.microsoft.com/office/powerpoint/2010/main" val="266571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u="sng" dirty="0">
                <a:latin typeface="+mn-lt"/>
              </a:rPr>
              <a:t>Current Transcript – change slide and recording (13.24 – 13.55) Jacqui Herring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i="1" dirty="0">
                <a:effectLst/>
                <a:latin typeface="+mn-lt"/>
                <a:ea typeface="Calibri" panose="020F0502020204030204" pitchFamily="34" charset="0"/>
                <a:cs typeface="Times New Roman" panose="02020603050405020304" pitchFamily="18" charset="0"/>
              </a:rPr>
              <a:t>The proposed dates for the FSN Commissioning activities include the Draft Request for Tender being released </a:t>
            </a:r>
            <a:r>
              <a:rPr lang="en-AU" sz="1100" b="1" i="1" dirty="0">
                <a:effectLst/>
                <a:latin typeface="+mn-lt"/>
                <a:ea typeface="Calibri" panose="020F0502020204030204" pitchFamily="34" charset="0"/>
                <a:cs typeface="Times New Roman" panose="02020603050405020304" pitchFamily="18" charset="0"/>
              </a:rPr>
              <a:t>in January 2024</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on the 15th of January 2024. </a:t>
            </a:r>
            <a:r>
              <a:rPr lang="en-AU" sz="1100" i="1" dirty="0">
                <a:effectLst/>
                <a:latin typeface="+mn-lt"/>
                <a:ea typeface="Calibri" panose="020F0502020204030204" pitchFamily="34" charset="0"/>
                <a:cs typeface="Times New Roman" panose="02020603050405020304" pitchFamily="18" charset="0"/>
              </a:rPr>
              <a:t>The Tender release date </a:t>
            </a:r>
            <a:r>
              <a:rPr lang="en-AU" sz="1100" b="1" i="1" dirty="0">
                <a:effectLst/>
                <a:latin typeface="+mn-lt"/>
                <a:ea typeface="Calibri" panose="020F0502020204030204" pitchFamily="34" charset="0"/>
                <a:cs typeface="Times New Roman" panose="02020603050405020304" pitchFamily="18" charset="0"/>
              </a:rPr>
              <a:t>between</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being 20th of </a:t>
            </a:r>
            <a:r>
              <a:rPr lang="en-AU" sz="1100" i="1" dirty="0">
                <a:effectLst/>
                <a:latin typeface="+mn-lt"/>
                <a:ea typeface="Calibri" panose="020F0502020204030204" pitchFamily="34" charset="0"/>
                <a:cs typeface="Times New Roman" panose="02020603050405020304" pitchFamily="18" charset="0"/>
              </a:rPr>
              <a:t>February </a:t>
            </a:r>
            <a:r>
              <a:rPr lang="en-AU" sz="1100" b="1" i="1" dirty="0">
                <a:effectLst/>
                <a:latin typeface="+mn-lt"/>
                <a:ea typeface="Calibri" panose="020F0502020204030204" pitchFamily="34" charset="0"/>
                <a:cs typeface="Times New Roman" panose="02020603050405020304" pitchFamily="18" charset="0"/>
              </a:rPr>
              <a:t>and March </a:t>
            </a:r>
            <a:r>
              <a:rPr lang="en-AU" sz="1100" i="1" dirty="0">
                <a:effectLst/>
                <a:latin typeface="+mn-lt"/>
                <a:ea typeface="Calibri" panose="020F0502020204030204" pitchFamily="34" charset="0"/>
                <a:cs typeface="Times New Roman" panose="02020603050405020304" pitchFamily="18" charset="0"/>
              </a:rPr>
              <a:t>2024. Interviews commencing </a:t>
            </a:r>
            <a:r>
              <a:rPr lang="en-AU" sz="1100" b="1" i="1" dirty="0">
                <a:effectLst/>
                <a:latin typeface="+mn-lt"/>
                <a:ea typeface="Calibri" panose="020F0502020204030204" pitchFamily="34" charset="0"/>
                <a:cs typeface="Times New Roman" panose="02020603050405020304" pitchFamily="18" charset="0"/>
              </a:rPr>
              <a:t>in </a:t>
            </a:r>
            <a:r>
              <a:rPr lang="en-AU" sz="1100" i="1" strike="sngStrike" baseline="0" dirty="0">
                <a:effectLst/>
                <a:latin typeface="+mn-lt"/>
                <a:ea typeface="Calibri" panose="020F0502020204030204" pitchFamily="34" charset="0"/>
                <a:cs typeface="Times New Roman" panose="02020603050405020304" pitchFamily="18" charset="0"/>
              </a:rPr>
              <a:t>on the 20th of </a:t>
            </a:r>
            <a:r>
              <a:rPr lang="en-AU" sz="1100" i="1" dirty="0">
                <a:effectLst/>
                <a:latin typeface="+mn-lt"/>
                <a:ea typeface="Calibri" panose="020F0502020204030204" pitchFamily="34" charset="0"/>
                <a:cs typeface="Times New Roman" panose="02020603050405020304" pitchFamily="18" charset="0"/>
              </a:rPr>
              <a:t>May 2024. Negotiations and consultations with providers commencing </a:t>
            </a:r>
            <a:r>
              <a:rPr lang="en-AU" sz="1100" b="1" i="1" dirty="0">
                <a:effectLst/>
                <a:latin typeface="+mn-lt"/>
                <a:ea typeface="Calibri" panose="020F0502020204030204" pitchFamily="34" charset="0"/>
                <a:cs typeface="Times New Roman" panose="02020603050405020304" pitchFamily="18" charset="0"/>
              </a:rPr>
              <a:t>in</a:t>
            </a:r>
            <a:r>
              <a:rPr lang="en-AU" sz="1100" i="1" dirty="0">
                <a:effectLst/>
                <a:latin typeface="+mn-lt"/>
                <a:ea typeface="Calibri" panose="020F0502020204030204" pitchFamily="34" charset="0"/>
                <a:cs typeface="Times New Roman" panose="02020603050405020304" pitchFamily="18" charset="0"/>
              </a:rPr>
              <a:t> August. Service agreements being awarded </a:t>
            </a:r>
            <a:r>
              <a:rPr lang="en-AU" sz="1100" b="1" i="1" dirty="0">
                <a:effectLst/>
                <a:latin typeface="+mn-lt"/>
                <a:ea typeface="Calibri" panose="020F0502020204030204" pitchFamily="34" charset="0"/>
                <a:cs typeface="Times New Roman" panose="02020603050405020304" pitchFamily="18" charset="0"/>
              </a:rPr>
              <a:t>in November </a:t>
            </a:r>
            <a:r>
              <a:rPr lang="en-AU" sz="1100" i="1" strike="sngStrike" baseline="0" dirty="0">
                <a:effectLst/>
                <a:latin typeface="+mn-lt"/>
                <a:ea typeface="Calibri" panose="020F0502020204030204" pitchFamily="34" charset="0"/>
                <a:cs typeface="Times New Roman" panose="02020603050405020304" pitchFamily="18" charset="0"/>
              </a:rPr>
              <a:t>on the 30th of October</a:t>
            </a:r>
            <a:r>
              <a:rPr lang="en-AU" sz="1100" i="1" dirty="0">
                <a:effectLst/>
                <a:latin typeface="+mn-lt"/>
                <a:ea typeface="Calibri" panose="020F0502020204030204" pitchFamily="34" charset="0"/>
                <a:cs typeface="Times New Roman" panose="02020603050405020304" pitchFamily="18" charset="0"/>
              </a:rPr>
              <a:t>, and new contracts commencing</a:t>
            </a:r>
            <a:r>
              <a:rPr lang="en-AU" sz="1100" b="1" i="1" dirty="0">
                <a:effectLst/>
                <a:latin typeface="+mn-lt"/>
                <a:ea typeface="Calibri" panose="020F0502020204030204" pitchFamily="34" charset="0"/>
                <a:cs typeface="Times New Roman" panose="02020603050405020304" pitchFamily="18" charset="0"/>
              </a:rPr>
              <a:t> in </a:t>
            </a:r>
            <a:r>
              <a:rPr lang="en-AU" sz="1100" i="1" strike="sngStrike" baseline="0" dirty="0">
                <a:effectLst/>
                <a:latin typeface="+mn-lt"/>
                <a:ea typeface="Calibri" panose="020F0502020204030204" pitchFamily="34" charset="0"/>
                <a:cs typeface="Times New Roman" panose="02020603050405020304" pitchFamily="18" charset="0"/>
              </a:rPr>
              <a:t>from the 1st of </a:t>
            </a:r>
            <a:r>
              <a:rPr lang="en-AU" sz="1100" i="1" dirty="0">
                <a:effectLst/>
                <a:latin typeface="+mn-lt"/>
                <a:ea typeface="Calibri" panose="020F0502020204030204" pitchFamily="34" charset="0"/>
                <a:cs typeface="Times New Roman" panose="02020603050405020304" pitchFamily="18" charset="0"/>
              </a:rPr>
              <a:t>April 2025. So lots of dates there for your diaries. </a:t>
            </a:r>
          </a:p>
          <a:p>
            <a:endParaRPr lang="en-AU" sz="1100"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18</a:t>
            </a:fld>
            <a:endParaRPr lang="en-AU"/>
          </a:p>
        </p:txBody>
      </p:sp>
    </p:spTree>
    <p:extLst>
      <p:ext uri="{BB962C8B-B14F-4D97-AF65-F5344CB8AC3E}">
        <p14:creationId xmlns:p14="http://schemas.microsoft.com/office/powerpoint/2010/main" val="324516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u="sng" dirty="0">
                <a:latin typeface="+mn-lt"/>
              </a:rPr>
              <a:t>Current Transcript – change slide and recording (13.56 – 15.07) Jacqui Herring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i="1" dirty="0">
                <a:effectLst/>
                <a:latin typeface="+mn-lt"/>
                <a:ea typeface="Calibri" panose="020F0502020204030204" pitchFamily="34" charset="0"/>
                <a:cs typeface="Times New Roman" panose="02020603050405020304" pitchFamily="18" charset="0"/>
              </a:rPr>
              <a:t>The anticipated dates for the </a:t>
            </a:r>
            <a:r>
              <a:rPr lang="en-AU" sz="1100" b="1" i="1" dirty="0">
                <a:effectLst/>
                <a:latin typeface="+mn-lt"/>
                <a:ea typeface="Calibri" panose="020F0502020204030204" pitchFamily="34" charset="0"/>
                <a:cs typeface="Times New Roman" panose="02020603050405020304" pitchFamily="18" charset="0"/>
              </a:rPr>
              <a:t>Intensive Family Support Service </a:t>
            </a:r>
            <a:r>
              <a:rPr lang="en-AU" sz="1100" i="1" strike="sngStrike" baseline="0" dirty="0">
                <a:effectLst/>
                <a:latin typeface="+mn-lt"/>
                <a:ea typeface="Calibri" panose="020F0502020204030204" pitchFamily="34" charset="0"/>
                <a:cs typeface="Times New Roman" panose="02020603050405020304" pitchFamily="18" charset="0"/>
              </a:rPr>
              <a:t>Keeping Children Safe </a:t>
            </a:r>
            <a:r>
              <a:rPr lang="en-AU" sz="1100" i="1" dirty="0">
                <a:effectLst/>
                <a:latin typeface="+mn-lt"/>
                <a:ea typeface="Calibri" panose="020F0502020204030204" pitchFamily="34" charset="0"/>
                <a:cs typeface="Times New Roman" panose="02020603050405020304" pitchFamily="18" charset="0"/>
              </a:rPr>
              <a:t>commissioning activities, and they include the Draft Request for Tender being released </a:t>
            </a:r>
            <a:r>
              <a:rPr lang="en-AU" sz="1100" b="1" i="1" dirty="0">
                <a:effectLst/>
                <a:latin typeface="+mn-lt"/>
                <a:ea typeface="Calibri" panose="020F0502020204030204" pitchFamily="34" charset="0"/>
                <a:cs typeface="Times New Roman" panose="02020603050405020304" pitchFamily="18" charset="0"/>
              </a:rPr>
              <a:t>in March 2024</a:t>
            </a:r>
            <a:r>
              <a:rPr lang="en-AU" sz="1100" i="1" dirty="0">
                <a:effectLst/>
                <a:latin typeface="+mn-lt"/>
                <a:ea typeface="Calibri" panose="020F0502020204030204" pitchFamily="34" charset="0"/>
                <a:cs typeface="Times New Roman" panose="02020603050405020304" pitchFamily="18" charset="0"/>
              </a:rPr>
              <a:t>.</a:t>
            </a:r>
            <a:r>
              <a:rPr lang="en-AU" sz="1100" i="1" strike="sngStrike" baseline="0" dirty="0">
                <a:effectLst/>
                <a:latin typeface="+mn-lt"/>
                <a:ea typeface="Calibri" panose="020F0502020204030204" pitchFamily="34" charset="0"/>
                <a:cs typeface="Times New Roman" panose="02020603050405020304" pitchFamily="18" charset="0"/>
              </a:rPr>
              <a:t>on the 12th of February 2024.</a:t>
            </a:r>
            <a:r>
              <a:rPr lang="en-AU" sz="1100" i="1" dirty="0">
                <a:effectLst/>
                <a:latin typeface="+mn-lt"/>
                <a:ea typeface="Calibri" panose="020F0502020204030204" pitchFamily="34" charset="0"/>
                <a:cs typeface="Times New Roman" panose="02020603050405020304" pitchFamily="18" charset="0"/>
              </a:rPr>
              <a:t> The Tender release date </a:t>
            </a:r>
            <a:r>
              <a:rPr lang="en-AU" sz="1100" b="1" i="1" dirty="0">
                <a:effectLst/>
                <a:latin typeface="+mn-lt"/>
                <a:ea typeface="Calibri" panose="020F0502020204030204" pitchFamily="34" charset="0"/>
                <a:cs typeface="Times New Roman" panose="02020603050405020304" pitchFamily="18" charset="0"/>
              </a:rPr>
              <a:t>is in March 2024</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for this tender is the 19th of March 2024. </a:t>
            </a:r>
            <a:r>
              <a:rPr lang="en-AU" sz="1100" i="1" dirty="0">
                <a:effectLst/>
                <a:latin typeface="+mn-lt"/>
                <a:ea typeface="Calibri" panose="020F0502020204030204" pitchFamily="34" charset="0"/>
                <a:cs typeface="Times New Roman" panose="02020603050405020304" pitchFamily="18" charset="0"/>
              </a:rPr>
              <a:t>Interviews commence </a:t>
            </a:r>
            <a:r>
              <a:rPr lang="en-AU" sz="1100" b="1" i="1" dirty="0">
                <a:effectLst/>
                <a:latin typeface="+mn-lt"/>
                <a:ea typeface="Calibri" panose="020F0502020204030204" pitchFamily="34" charset="0"/>
                <a:cs typeface="Times New Roman" panose="02020603050405020304" pitchFamily="18" charset="0"/>
              </a:rPr>
              <a:t>in June 2024</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from the 26th of June 2024</a:t>
            </a:r>
            <a:r>
              <a:rPr lang="en-AU" sz="1100" i="1" dirty="0">
                <a:effectLst/>
                <a:latin typeface="+mn-lt"/>
                <a:ea typeface="Calibri" panose="020F0502020204030204" pitchFamily="34" charset="0"/>
                <a:cs typeface="Times New Roman" panose="02020603050405020304" pitchFamily="18" charset="0"/>
              </a:rPr>
              <a:t>. Negotiations and consultations with providers will be due to commence </a:t>
            </a:r>
            <a:r>
              <a:rPr lang="en-AU" sz="1100" b="1" i="1" dirty="0">
                <a:effectLst/>
                <a:latin typeface="+mn-lt"/>
                <a:ea typeface="Calibri" panose="020F0502020204030204" pitchFamily="34" charset="0"/>
                <a:cs typeface="Times New Roman" panose="02020603050405020304" pitchFamily="18" charset="0"/>
              </a:rPr>
              <a:t>in October</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from the 9th of October. </a:t>
            </a:r>
            <a:r>
              <a:rPr lang="en-AU" sz="1100" i="1" dirty="0">
                <a:effectLst/>
                <a:latin typeface="+mn-lt"/>
                <a:ea typeface="Calibri" panose="020F0502020204030204" pitchFamily="34" charset="0"/>
                <a:cs typeface="Times New Roman" panose="02020603050405020304" pitchFamily="18" charset="0"/>
              </a:rPr>
              <a:t>Service agreement award will happen </a:t>
            </a:r>
            <a:r>
              <a:rPr lang="en-AU" sz="1100" b="1" i="1" dirty="0">
                <a:effectLst/>
                <a:latin typeface="+mn-lt"/>
                <a:ea typeface="Calibri" panose="020F0502020204030204" pitchFamily="34" charset="0"/>
                <a:cs typeface="Times New Roman" panose="02020603050405020304" pitchFamily="18" charset="0"/>
              </a:rPr>
              <a:t>in </a:t>
            </a:r>
            <a:r>
              <a:rPr lang="en-AU" sz="1100" b="0" i="1" strike="sngStrike" baseline="0" dirty="0">
                <a:effectLst/>
                <a:latin typeface="+mn-lt"/>
                <a:ea typeface="Calibri" panose="020F0502020204030204" pitchFamily="34" charset="0"/>
                <a:cs typeface="Times New Roman" panose="02020603050405020304" pitchFamily="18" charset="0"/>
              </a:rPr>
              <a:t>on the 2nd of </a:t>
            </a:r>
            <a:r>
              <a:rPr lang="en-AU" sz="1100" i="1" dirty="0">
                <a:effectLst/>
                <a:latin typeface="+mn-lt"/>
                <a:ea typeface="Calibri" panose="020F0502020204030204" pitchFamily="34" charset="0"/>
                <a:cs typeface="Times New Roman" panose="02020603050405020304" pitchFamily="18" charset="0"/>
              </a:rPr>
              <a:t>January 2025 and new contracts are due to commence from </a:t>
            </a:r>
            <a:r>
              <a:rPr lang="en-AU" sz="1100" i="1" strike="sngStrike" baseline="0" dirty="0">
                <a:effectLst/>
                <a:latin typeface="+mn-lt"/>
                <a:ea typeface="Calibri" panose="020F0502020204030204" pitchFamily="34" charset="0"/>
                <a:cs typeface="Times New Roman" panose="02020603050405020304" pitchFamily="18" charset="0"/>
              </a:rPr>
              <a:t>the 1st of </a:t>
            </a:r>
            <a:r>
              <a:rPr lang="en-AU" sz="1100" i="1" dirty="0">
                <a:effectLst/>
                <a:latin typeface="+mn-lt"/>
                <a:ea typeface="Calibri" panose="020F0502020204030204" pitchFamily="34" charset="0"/>
                <a:cs typeface="Times New Roman" panose="02020603050405020304" pitchFamily="18" charset="0"/>
              </a:rPr>
              <a:t>June 2025. The regional service locations for </a:t>
            </a:r>
            <a:r>
              <a:rPr lang="en-AU" sz="1100" b="1" i="1" dirty="0">
                <a:effectLst/>
                <a:latin typeface="+mn-lt"/>
                <a:ea typeface="Calibri" panose="020F0502020204030204" pitchFamily="34" charset="0"/>
                <a:cs typeface="Times New Roman" panose="02020603050405020304" pitchFamily="18" charset="0"/>
              </a:rPr>
              <a:t>Intensive Family Support Service </a:t>
            </a:r>
            <a:r>
              <a:rPr lang="en-AU" sz="1100" i="1" strike="sngStrike" baseline="0" dirty="0">
                <a:effectLst/>
                <a:latin typeface="+mn-lt"/>
                <a:ea typeface="Calibri" panose="020F0502020204030204" pitchFamily="34" charset="0"/>
                <a:cs typeface="Times New Roman" panose="02020603050405020304" pitchFamily="18" charset="0"/>
              </a:rPr>
              <a:t>Keeping Children Safe </a:t>
            </a:r>
            <a:r>
              <a:rPr lang="en-AU" sz="1100" i="1" dirty="0">
                <a:effectLst/>
                <a:latin typeface="+mn-lt"/>
                <a:ea typeface="Calibri" panose="020F0502020204030204" pitchFamily="34" charset="0"/>
                <a:cs typeface="Times New Roman" panose="02020603050405020304" pitchFamily="18" charset="0"/>
              </a:rPr>
              <a:t>will include a Draft Request for Tender and Registration of Interest release date </a:t>
            </a:r>
            <a:r>
              <a:rPr lang="en-AU" sz="1100" b="1" i="1" dirty="0">
                <a:effectLst/>
                <a:latin typeface="+mn-lt"/>
                <a:ea typeface="Calibri" panose="020F0502020204030204" pitchFamily="34" charset="0"/>
                <a:cs typeface="Times New Roman" panose="02020603050405020304" pitchFamily="18" charset="0"/>
              </a:rPr>
              <a:t>in</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being the 12th of </a:t>
            </a:r>
            <a:r>
              <a:rPr lang="en-AU" sz="1100" i="1" dirty="0">
                <a:effectLst/>
                <a:latin typeface="+mn-lt"/>
                <a:ea typeface="Calibri" panose="020F0502020204030204" pitchFamily="34" charset="0"/>
                <a:cs typeface="Times New Roman" panose="02020603050405020304" pitchFamily="18" charset="0"/>
              </a:rPr>
              <a:t>February 2024. The Restricted Tender release date will be </a:t>
            </a:r>
            <a:r>
              <a:rPr lang="en-AU" sz="1100" b="1" i="1" dirty="0">
                <a:effectLst/>
                <a:latin typeface="+mn-lt"/>
                <a:ea typeface="Calibri" panose="020F0502020204030204" pitchFamily="34" charset="0"/>
                <a:cs typeface="Times New Roman" panose="02020603050405020304" pitchFamily="18" charset="0"/>
              </a:rPr>
              <a:t>in </a:t>
            </a:r>
            <a:r>
              <a:rPr lang="en-AU" sz="1100" i="1" strike="sngStrike" baseline="0" dirty="0">
                <a:effectLst/>
                <a:latin typeface="+mn-lt"/>
                <a:ea typeface="Calibri" panose="020F0502020204030204" pitchFamily="34" charset="0"/>
                <a:cs typeface="Times New Roman" panose="02020603050405020304" pitchFamily="18" charset="0"/>
              </a:rPr>
              <a:t>the 19th of </a:t>
            </a:r>
            <a:r>
              <a:rPr lang="en-AU" sz="1100" i="1" dirty="0">
                <a:effectLst/>
                <a:latin typeface="+mn-lt"/>
                <a:ea typeface="Calibri" panose="020F0502020204030204" pitchFamily="34" charset="0"/>
                <a:cs typeface="Times New Roman" panose="02020603050405020304" pitchFamily="18" charset="0"/>
              </a:rPr>
              <a:t>March 2024. Interviews commencing </a:t>
            </a:r>
            <a:r>
              <a:rPr lang="en-AU" sz="1100" b="1" i="1" dirty="0">
                <a:effectLst/>
                <a:latin typeface="+mn-lt"/>
                <a:ea typeface="Calibri" panose="020F0502020204030204" pitchFamily="34" charset="0"/>
                <a:cs typeface="Times New Roman" panose="02020603050405020304" pitchFamily="18" charset="0"/>
              </a:rPr>
              <a:t>in</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from the 12th of </a:t>
            </a:r>
            <a:r>
              <a:rPr lang="en-AU" sz="1100" i="1" dirty="0">
                <a:effectLst/>
                <a:latin typeface="+mn-lt"/>
                <a:ea typeface="Calibri" panose="020F0502020204030204" pitchFamily="34" charset="0"/>
                <a:cs typeface="Times New Roman" panose="02020603050405020304" pitchFamily="18" charset="0"/>
              </a:rPr>
              <a:t>June 2024, and negotiations of consultations with providers commencing </a:t>
            </a:r>
            <a:r>
              <a:rPr lang="en-AU" sz="1100" b="1" i="1" dirty="0">
                <a:effectLst/>
                <a:latin typeface="+mn-lt"/>
                <a:ea typeface="Calibri" panose="020F0502020204030204" pitchFamily="34" charset="0"/>
                <a:cs typeface="Times New Roman" panose="02020603050405020304" pitchFamily="18" charset="0"/>
              </a:rPr>
              <a:t>in</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from the 9th of </a:t>
            </a:r>
            <a:r>
              <a:rPr lang="en-AU" sz="1100" i="1" dirty="0">
                <a:effectLst/>
                <a:latin typeface="+mn-lt"/>
                <a:ea typeface="Calibri" panose="020F0502020204030204" pitchFamily="34" charset="0"/>
                <a:cs typeface="Times New Roman" panose="02020603050405020304" pitchFamily="18" charset="0"/>
              </a:rPr>
              <a:t>October with service agreement awards occurring </a:t>
            </a:r>
            <a:r>
              <a:rPr lang="en-AU" sz="1100" b="1" i="1" dirty="0">
                <a:effectLst/>
                <a:latin typeface="+mn-lt"/>
                <a:ea typeface="Calibri" panose="020F0502020204030204" pitchFamily="34" charset="0"/>
                <a:cs typeface="Times New Roman" panose="02020603050405020304" pitchFamily="18" charset="0"/>
              </a:rPr>
              <a:t>in</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on the 2nd of </a:t>
            </a:r>
            <a:r>
              <a:rPr lang="en-AU" sz="1100" i="1" dirty="0">
                <a:effectLst/>
                <a:latin typeface="+mn-lt"/>
                <a:ea typeface="Calibri" panose="020F0502020204030204" pitchFamily="34" charset="0"/>
                <a:cs typeface="Times New Roman" panose="02020603050405020304" pitchFamily="18" charset="0"/>
              </a:rPr>
              <a:t> January 2025 and new contracts commencing </a:t>
            </a:r>
            <a:r>
              <a:rPr lang="en-AU" sz="1100" b="1" i="1" dirty="0">
                <a:effectLst/>
                <a:latin typeface="+mn-lt"/>
                <a:ea typeface="Calibri" panose="020F0502020204030204" pitchFamily="34" charset="0"/>
                <a:cs typeface="Times New Roman" panose="02020603050405020304" pitchFamily="18" charset="0"/>
              </a:rPr>
              <a:t>in</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from the 1st of </a:t>
            </a:r>
            <a:r>
              <a:rPr lang="en-AU" sz="1100" i="1" dirty="0">
                <a:effectLst/>
                <a:latin typeface="+mn-lt"/>
                <a:ea typeface="Calibri" panose="020F0502020204030204" pitchFamily="34" charset="0"/>
                <a:cs typeface="Times New Roman" panose="02020603050405020304" pitchFamily="18" charset="0"/>
              </a:rPr>
              <a:t>June 2025. </a:t>
            </a:r>
          </a:p>
          <a:p>
            <a:endParaRPr lang="en-AU" sz="1100"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19</a:t>
            </a:fld>
            <a:endParaRPr lang="en-AU"/>
          </a:p>
        </p:txBody>
      </p:sp>
    </p:spTree>
    <p:extLst>
      <p:ext uri="{BB962C8B-B14F-4D97-AF65-F5344CB8AC3E}">
        <p14:creationId xmlns:p14="http://schemas.microsoft.com/office/powerpoint/2010/main" val="50166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sng" dirty="0">
                <a:cs typeface="Arial"/>
              </a:rPr>
              <a:t>Facilitator Notes:</a:t>
            </a:r>
          </a:p>
          <a:p>
            <a:pPr marL="171450" indent="-171450">
              <a:buFont typeface="Arial" panose="020B0604020202020204" pitchFamily="34" charset="0"/>
              <a:buChar char="•"/>
            </a:pPr>
            <a:r>
              <a:rPr lang="en-AU" dirty="0"/>
              <a:t>We would like to acknowledge the Traditional Owners of the land we are meeting on today, the </a:t>
            </a:r>
            <a:r>
              <a:rPr lang="en-AU" sz="1800" dirty="0" err="1">
                <a:solidFill>
                  <a:srgbClr val="595959"/>
                </a:solidFill>
                <a:effectLst/>
                <a:latin typeface="Arial" panose="020B0604020202020204" pitchFamily="34" charset="0"/>
                <a:ea typeface="Times New Roman" panose="02020603050405020304" pitchFamily="18" charset="0"/>
              </a:rPr>
              <a:t>Whadjuk</a:t>
            </a:r>
            <a:r>
              <a:rPr lang="en-AU" sz="1800" dirty="0">
                <a:solidFill>
                  <a:srgbClr val="595959"/>
                </a:solidFill>
                <a:effectLst/>
                <a:latin typeface="Arial" panose="020B0604020202020204" pitchFamily="34" charset="0"/>
                <a:ea typeface="Times New Roman" panose="02020603050405020304" pitchFamily="18" charset="0"/>
              </a:rPr>
              <a:t> people of the Noongar nation.</a:t>
            </a:r>
            <a:endParaRPr lang="en-AU" dirty="0">
              <a:cs typeface="Arial"/>
            </a:endParaRPr>
          </a:p>
          <a:p>
            <a:pPr marL="171450" indent="-171450">
              <a:buFont typeface="Arial" panose="020B0604020202020204" pitchFamily="34" charset="0"/>
              <a:buChar char="•"/>
            </a:pPr>
            <a:r>
              <a:rPr lang="en-AU" dirty="0"/>
              <a:t>We recognise and respect their continuing connection and contribution to the land, waters and culture of this region. </a:t>
            </a:r>
            <a:endParaRPr lang="en-AU" dirty="0">
              <a:cs typeface="Arial"/>
            </a:endParaRPr>
          </a:p>
          <a:p>
            <a:pPr marL="171450" indent="-171450">
              <a:buFont typeface="Arial" panose="020B0604020202020204" pitchFamily="34" charset="0"/>
              <a:buChar char="•"/>
            </a:pPr>
            <a:r>
              <a:rPr lang="en-AU" dirty="0"/>
              <a:t>We pay our respects to the Elders, past, present and future and to all Aboriginal people we have joining us today.</a:t>
            </a:r>
          </a:p>
          <a:p>
            <a:pPr marL="171450" indent="-171450">
              <a:buFont typeface="Arial" panose="020B0604020202020204" pitchFamily="34" charset="0"/>
              <a:buChar char="•"/>
            </a:pPr>
            <a:r>
              <a:rPr lang="en-AU" dirty="0"/>
              <a:t>We recognise the long history of Aboriginal and Torres Strait Islander peoples on this land and acknowledge that the past is not just the past. </a:t>
            </a:r>
            <a:endParaRPr lang="en-AU" dirty="0">
              <a:cs typeface="Arial"/>
            </a:endParaRPr>
          </a:p>
          <a:p>
            <a:pPr marL="171450" indent="-171450">
              <a:buFont typeface="Arial" panose="020B0604020202020204" pitchFamily="34" charset="0"/>
              <a:buChar char="•"/>
            </a:pPr>
            <a:r>
              <a:rPr lang="en-AU" dirty="0"/>
              <a:t>The past, the present and the future are, as they always are part of each other – bound together. </a:t>
            </a:r>
          </a:p>
        </p:txBody>
      </p:sp>
      <p:sp>
        <p:nvSpPr>
          <p:cNvPr id="4" name="Slide Number Placeholder 3"/>
          <p:cNvSpPr>
            <a:spLocks noGrp="1"/>
          </p:cNvSpPr>
          <p:nvPr>
            <p:ph type="sldNum" sz="quarter" idx="5"/>
          </p:nvPr>
        </p:nvSpPr>
        <p:spPr/>
        <p:txBody>
          <a:bodyPr/>
          <a:lstStyle/>
          <a:p>
            <a:fld id="{22AB4635-AA39-4CDF-AA0F-577B9C19F449}" type="slidenum">
              <a:rPr lang="en-AU" smtClean="0"/>
              <a:t>2</a:t>
            </a:fld>
            <a:endParaRPr lang="en-AU"/>
          </a:p>
        </p:txBody>
      </p:sp>
    </p:spTree>
    <p:extLst>
      <p:ext uri="{BB962C8B-B14F-4D97-AF65-F5344CB8AC3E}">
        <p14:creationId xmlns:p14="http://schemas.microsoft.com/office/powerpoint/2010/main" val="326125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u="sng" dirty="0">
                <a:latin typeface="+mn-lt"/>
              </a:rPr>
              <a:t>Current Transcript – Slide and Recording is accurate Jacqui Herring </a:t>
            </a:r>
          </a:p>
          <a:p>
            <a:endParaRPr lang="en-AU" sz="11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i="1" dirty="0">
                <a:effectLst/>
                <a:latin typeface="+mn-lt"/>
                <a:ea typeface="Calibri" panose="020F0502020204030204" pitchFamily="34" charset="0"/>
                <a:cs typeface="Times New Roman" panose="02020603050405020304" pitchFamily="18" charset="0"/>
              </a:rPr>
              <a:t>So there are a number of things that organisations can do to become prepared for the release of these Tenders, which are all due to start in early 2024. So it is important that you are prepared for this process. Please ensure that your organisation's details and nominated contact are up to date on Tenders WA. There have been many instances where the details listed on Tenders WA are out of date and organisations have missed out on applying. So it is really important that you get your details up to date on Tenders WA. Please also check for incorrect email addresses and names including spelling mistakes, as these also will mean that you don't receive the information that you need to. To ensure you are made aware of the Tender as soon as it is live, please also check this information is correct as soon as possible. For the Registration of Interest and Direct Negotiation, Communities Procurement processes recognise and source from Supply Nation and the Aboriginal Business Directory of WA. Please note the Office of Registrar of Indigenous Corporations, ORIC, is not a recognised source. </a:t>
            </a:r>
          </a:p>
          <a:p>
            <a:endParaRPr lang="en-AU"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20</a:t>
            </a:fld>
            <a:endParaRPr lang="en-AU" dirty="0"/>
          </a:p>
        </p:txBody>
      </p:sp>
    </p:spTree>
    <p:extLst>
      <p:ext uri="{BB962C8B-B14F-4D97-AF65-F5344CB8AC3E}">
        <p14:creationId xmlns:p14="http://schemas.microsoft.com/office/powerpoint/2010/main" val="1368697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u="sng" dirty="0">
                <a:latin typeface="+mn-lt"/>
              </a:rPr>
              <a:t>Current Transcript – Slide and Recording needs changing (16.15 – 17.10) Ben Whitehouse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u="sng"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1" dirty="0">
                <a:effectLst/>
                <a:latin typeface="+mn-lt"/>
                <a:ea typeface="Calibri" panose="020F0502020204030204" pitchFamily="34" charset="0"/>
                <a:cs typeface="Times New Roman" panose="02020603050405020304" pitchFamily="18" charset="0"/>
              </a:rPr>
              <a:t>Alright, we're nearly there. So let's just recap. Commissioning for the Family Support Network, </a:t>
            </a:r>
            <a:r>
              <a:rPr lang="en-AU" sz="1100" b="1" i="1" dirty="0">
                <a:effectLst/>
                <a:latin typeface="+mn-lt"/>
                <a:ea typeface="Calibri" panose="020F0502020204030204" pitchFamily="34" charset="0"/>
                <a:cs typeface="Times New Roman" panose="02020603050405020304" pitchFamily="18" charset="0"/>
              </a:rPr>
              <a:t>Intensive Family Support Service </a:t>
            </a:r>
            <a:r>
              <a:rPr lang="en-AU" sz="1100" i="1" strike="sngStrike" baseline="0" dirty="0">
                <a:effectLst/>
                <a:latin typeface="+mn-lt"/>
                <a:ea typeface="Calibri" panose="020F0502020204030204" pitchFamily="34" charset="0"/>
                <a:cs typeface="Times New Roman" panose="02020603050405020304" pitchFamily="18" charset="0"/>
              </a:rPr>
              <a:t>Keeping Children Safe</a:t>
            </a:r>
            <a:r>
              <a:rPr lang="en-AU" sz="1100" i="1" dirty="0">
                <a:effectLst/>
                <a:latin typeface="+mn-lt"/>
                <a:ea typeface="Calibri" panose="020F0502020204030204" pitchFamily="34" charset="0"/>
                <a:cs typeface="Times New Roman" panose="02020603050405020304" pitchFamily="18" charset="0"/>
              </a:rPr>
              <a:t>, and The Hub in the South West will be commencing shortly, with a Draft Request for Tender being released over January or February 2024 and our Release of Tender intended to be for February or March 2024. Regional services will be procured using a Registration of Interest and Restricted Tender Request. All existing service contracts will be extended to align to the procurement timelines. The Aboriginal In-home Support Service and The Hub in the East Kimberley and Pilbara will not be part of this commissioning process. Please note, we have outlined our proposed commissioning approach and timelines. We are currently finalising and getting Delegated Authority approval for this work. We don't anticipate any changes. However, if there are, we will </a:t>
            </a:r>
            <a:r>
              <a:rPr lang="en-AU" sz="1100" i="1" dirty="0" err="1">
                <a:effectLst/>
                <a:latin typeface="+mn-lt"/>
                <a:ea typeface="Calibri" panose="020F0502020204030204" pitchFamily="34" charset="0"/>
                <a:cs typeface="Times New Roman" panose="02020603050405020304" pitchFamily="18" charset="0"/>
              </a:rPr>
              <a:t>endeavor</a:t>
            </a:r>
            <a:r>
              <a:rPr lang="en-AU" sz="1100" i="1" dirty="0">
                <a:effectLst/>
                <a:latin typeface="+mn-lt"/>
                <a:ea typeface="Calibri" panose="020F0502020204030204" pitchFamily="34" charset="0"/>
                <a:cs typeface="Times New Roman" panose="02020603050405020304" pitchFamily="18" charset="0"/>
              </a:rPr>
              <a:t> to contact you to outline these changes.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u="sng"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u="sng"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21</a:t>
            </a:fld>
            <a:endParaRPr lang="en-AU" dirty="0"/>
          </a:p>
        </p:txBody>
      </p:sp>
    </p:spTree>
    <p:extLst>
      <p:ext uri="{BB962C8B-B14F-4D97-AF65-F5344CB8AC3E}">
        <p14:creationId xmlns:p14="http://schemas.microsoft.com/office/powerpoint/2010/main" val="2591022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u="sng" dirty="0">
                <a:latin typeface="+mn-lt"/>
              </a:rPr>
              <a:t>Current Transcript – Slide and Recording is accurate - Ben Whitehouse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i="1" dirty="0">
                <a:effectLst/>
                <a:latin typeface="+mn-lt"/>
                <a:ea typeface="Calibri" panose="020F0502020204030204" pitchFamily="34" charset="0"/>
                <a:cs typeface="Times New Roman" panose="02020603050405020304" pitchFamily="18" charset="0"/>
              </a:rPr>
              <a:t>So further to this info session, if you have any questions or require clarifications, please contact the EIFS Project Team on the email address provided. Communities will also release a more detailed Frequently Asked Questions fact sheet that will be made available on the EIFS website. </a:t>
            </a: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endParaRPr lang="en-AU" u="none" dirty="0">
              <a:latin typeface="Calibri"/>
              <a:cs typeface="Calibri"/>
            </a:endParaRPr>
          </a:p>
          <a:p>
            <a:r>
              <a:rPr lang="en-AU" u="none" dirty="0">
                <a:latin typeface="Calibri"/>
                <a:cs typeface="Calibri"/>
              </a:rPr>
              <a:t>FAQ:</a:t>
            </a:r>
          </a:p>
          <a:p>
            <a:pPr marL="171450" lvl="0" indent="-171450">
              <a:buFont typeface="Arial" panose="020B0604020202020204" pitchFamily="34" charset="0"/>
              <a:buChar char="•"/>
            </a:pPr>
            <a:r>
              <a:rPr lang="en-AU" sz="1200" b="1" dirty="0">
                <a:effectLst/>
                <a:latin typeface="+mn-lt"/>
                <a:ea typeface="Times New Roman" panose="02020603050405020304" pitchFamily="18" charset="0"/>
              </a:rPr>
              <a:t>Communities came out to the sector to talk about the commissioning in May 2023. Why has this taken until now to hold the session?</a:t>
            </a:r>
            <a:r>
              <a:rPr lang="en-AU" sz="1200" dirty="0">
                <a:effectLst/>
                <a:latin typeface="+mn-lt"/>
                <a:ea typeface="Times New Roman" panose="02020603050405020304" pitchFamily="18" charset="0"/>
              </a:rPr>
              <a:t> Communities chose to extend the timeframe to finalise the procurement process to make sure that we got the approach right, both for the sector and the families who need and use these services. We wanted to ensure that the approach best reflected our commitment to priority initiative’s including the ACCO Strategy and the National Agreement on Closing the Gap. It was also a consideration that we did not overlap with the finalisation of the Out of Home Care commissioning process. We do acknowledge that this has taken time and apologise for any confusion or inconvenience that this delay may have caused. </a:t>
            </a:r>
            <a:endParaRPr lang="en-AU" sz="1200" dirty="0">
              <a:effectLst/>
              <a:latin typeface="+mn-lt"/>
              <a:ea typeface="Calibri" panose="020F0502020204030204" pitchFamily="34" charset="0"/>
            </a:endParaRPr>
          </a:p>
          <a:p>
            <a:pPr marL="171450" lvl="0" indent="-171450">
              <a:buFont typeface="Arial" panose="020B0604020202020204" pitchFamily="34" charset="0"/>
              <a:buChar char="•"/>
            </a:pPr>
            <a:r>
              <a:rPr lang="en-AU" sz="1200" b="1" dirty="0">
                <a:effectLst/>
                <a:latin typeface="+mn-lt"/>
                <a:ea typeface="Times New Roman" panose="02020603050405020304" pitchFamily="18" charset="0"/>
              </a:rPr>
              <a:t>Will my organisation be able to Tender for the AISS and the Family Support Hubs in the Pilbara and East Kimberley regions?  </a:t>
            </a:r>
            <a:r>
              <a:rPr lang="en-AU" sz="1200" b="0" dirty="0">
                <a:effectLst/>
                <a:latin typeface="+mn-lt"/>
                <a:ea typeface="Times New Roman" panose="02020603050405020304" pitchFamily="18" charset="0"/>
              </a:rPr>
              <a:t>The answer to this question is no as these programs are not a part of the commissioning process. It is Communities intention to extend these contracts and current service providers have been notified.</a:t>
            </a:r>
          </a:p>
          <a:p>
            <a:pPr marL="171450" lvl="0" indent="-171450">
              <a:buFont typeface="Arial" panose="020B0604020202020204" pitchFamily="34" charset="0"/>
              <a:buChar char="•"/>
            </a:pPr>
            <a:r>
              <a:rPr lang="en-AU" sz="1200" b="1" dirty="0">
                <a:effectLst/>
                <a:latin typeface="+mn-lt"/>
                <a:ea typeface="Times New Roman" panose="02020603050405020304" pitchFamily="18" charset="0"/>
              </a:rPr>
              <a:t>How are ACCO’s, including smaller ACCO’s, being supported to participate in this commissioning? </a:t>
            </a:r>
            <a:r>
              <a:rPr lang="en-AU" sz="1200" b="0" dirty="0">
                <a:effectLst/>
                <a:latin typeface="+mn-lt"/>
                <a:ea typeface="Times New Roman" panose="02020603050405020304" pitchFamily="18" charset="0"/>
              </a:rPr>
              <a:t>Communities is committed to supporting ACCO led service delivery and strengthened partnership arrangements between ACCOs and Non ACCOs. In the commissioning of the regional services ACCO led service delivery is supported by the ROI process. This approach will also support smaller place-based organisations. More generally, there will be an extended Tender release timeframe, consistent qualitative criteria will be applied across all programs, and there will be an interview evaluation component rather than a written only process. It is requirement that Non ACCO Respondents partner with an ACCO and develop an agreed partnership plan; outlining roles, responsibilities and expectations which will reviewed across the lifetime of the contract.</a:t>
            </a:r>
            <a:endParaRPr lang="en-AU" sz="1200" b="0" dirty="0">
              <a:effectLst/>
              <a:latin typeface="+mn-lt"/>
              <a:ea typeface="Calibri" panose="020F0502020204030204" pitchFamily="34" charset="0"/>
            </a:endParaRPr>
          </a:p>
          <a:p>
            <a:pPr marL="171450" lvl="0" indent="-171450">
              <a:buFont typeface="Arial" panose="020B0604020202020204" pitchFamily="34" charset="0"/>
              <a:buChar char="•"/>
            </a:pPr>
            <a:r>
              <a:rPr lang="en-AU" sz="1200" b="1" dirty="0">
                <a:effectLst/>
                <a:latin typeface="+mn-lt"/>
                <a:ea typeface="Times New Roman" panose="02020603050405020304" pitchFamily="18" charset="0"/>
              </a:rPr>
              <a:t>When should the contracts begin for each of the programs? It is anticipated that the programs will commence as follows: </a:t>
            </a:r>
            <a:r>
              <a:rPr lang="en-AU" sz="1200" b="0" dirty="0">
                <a:effectLst/>
                <a:latin typeface="+mn-lt"/>
                <a:ea typeface="Times New Roman" panose="02020603050405020304" pitchFamily="18" charset="0"/>
              </a:rPr>
              <a:t>Family Support Hub - South West on 1 February 2025, Family Support Network on 1 April 2025 and Keeping Children Safe on 1 June 2025. </a:t>
            </a:r>
            <a:endParaRPr lang="en-AU" sz="1200" b="0" dirty="0">
              <a:effectLst/>
              <a:latin typeface="+mn-lt"/>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dirty="0">
                <a:effectLst/>
                <a:latin typeface="+mn-lt"/>
                <a:ea typeface="Times New Roman" panose="02020603050405020304" pitchFamily="18" charset="0"/>
              </a:rPr>
              <a:t>How will we be notified about when the Tenders have been released, including if the regional ROI has not resulted in any successful respondents and an open Tender process will be commencing?</a:t>
            </a:r>
            <a:r>
              <a:rPr lang="en-AU" sz="1200" dirty="0">
                <a:effectLst/>
                <a:latin typeface="+mn-lt"/>
                <a:ea typeface="Times New Roman" panose="02020603050405020304" pitchFamily="18" charset="0"/>
              </a:rPr>
              <a:t> Notifications about the Tenders, details of their release, and any other relevant details, will be advertised on Tenders WA. Please ensure that the right person is listed on Tenders WA so that you will see the notifications.</a:t>
            </a:r>
            <a:endParaRPr lang="en-AU" sz="1200" dirty="0">
              <a:effectLst/>
              <a:latin typeface="+mn-lt"/>
              <a:ea typeface="Calibri" panose="020F0502020204030204" pitchFamily="34" charset="0"/>
            </a:endParaRPr>
          </a:p>
          <a:p>
            <a:endParaRPr lang="en-AU" sz="1200" u="none" dirty="0">
              <a:latin typeface="+mn-lt"/>
              <a:cs typeface="Calibri"/>
            </a:endParaRPr>
          </a:p>
          <a:p>
            <a:endParaRPr lang="en-AU" u="none" dirty="0">
              <a:latin typeface="Calibri"/>
              <a:cs typeface="Calibri"/>
            </a:endParaRPr>
          </a:p>
          <a:p>
            <a:endParaRPr lang="en-AU" u="none" dirty="0">
              <a:latin typeface="Calibri"/>
              <a:cs typeface="Calibri"/>
            </a:endParaRPr>
          </a:p>
          <a:p>
            <a:endParaRPr lang="en-AU" sz="1200" dirty="0">
              <a:solidFill>
                <a:srgbClr val="FF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22</a:t>
            </a:fld>
            <a:endParaRPr lang="en-AU" dirty="0"/>
          </a:p>
        </p:txBody>
      </p:sp>
    </p:spTree>
    <p:extLst>
      <p:ext uri="{BB962C8B-B14F-4D97-AF65-F5344CB8AC3E}">
        <p14:creationId xmlns:p14="http://schemas.microsoft.com/office/powerpoint/2010/main" val="361359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2AB4635-AA39-4CDF-AA0F-577B9C19F449}" type="slidenum">
              <a:rPr lang="en-AU" smtClean="0"/>
              <a:t>23</a:t>
            </a:fld>
            <a:endParaRPr lang="en-AU"/>
          </a:p>
        </p:txBody>
      </p:sp>
    </p:spTree>
    <p:extLst>
      <p:ext uri="{BB962C8B-B14F-4D97-AF65-F5344CB8AC3E}">
        <p14:creationId xmlns:p14="http://schemas.microsoft.com/office/powerpoint/2010/main" val="418600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u="sng" dirty="0">
                <a:latin typeface="+mn-lt"/>
              </a:rPr>
              <a:t>Current Transcript – Slide and Recording is accurate </a:t>
            </a:r>
          </a:p>
          <a:p>
            <a:r>
              <a:rPr lang="en-AU" sz="1100" i="1" dirty="0">
                <a:effectLst/>
                <a:latin typeface="+mn-lt"/>
                <a:ea typeface="Calibri" panose="020F0502020204030204" pitchFamily="34" charset="0"/>
              </a:rPr>
              <a:t>So the purpose of this session is to provide an overview of the upcoming Earlier Intervention and Family Support services commissioning activities that are coming up. The timelines and also our procurement approaches which will commence in early 2024. So in this session, we will cover the EIFS Strategy and also the current services that are being provided, the services that are being recommissioned, our procurement approaches, key activities and timelines and getting prepared for the tenders</a:t>
            </a:r>
            <a:endParaRPr lang="en-AU" sz="1100" i="1" u="sng" dirty="0">
              <a:latin typeface="+mn-lt"/>
            </a:endParaRPr>
          </a:p>
          <a:p>
            <a:endParaRPr lang="en-AU" u="sng" dirty="0"/>
          </a:p>
        </p:txBody>
      </p:sp>
      <p:sp>
        <p:nvSpPr>
          <p:cNvPr id="4" name="Slide Number Placeholder 3"/>
          <p:cNvSpPr>
            <a:spLocks noGrp="1"/>
          </p:cNvSpPr>
          <p:nvPr>
            <p:ph type="sldNum" sz="quarter" idx="5"/>
          </p:nvPr>
        </p:nvSpPr>
        <p:spPr/>
        <p:txBody>
          <a:bodyPr/>
          <a:lstStyle/>
          <a:p>
            <a:fld id="{22AB4635-AA39-4CDF-AA0F-577B9C19F449}" type="slidenum">
              <a:rPr lang="en-AU" smtClean="0"/>
              <a:t>3</a:t>
            </a:fld>
            <a:endParaRPr lang="en-AU"/>
          </a:p>
        </p:txBody>
      </p:sp>
    </p:spTree>
    <p:extLst>
      <p:ext uri="{BB962C8B-B14F-4D97-AF65-F5344CB8AC3E}">
        <p14:creationId xmlns:p14="http://schemas.microsoft.com/office/powerpoint/2010/main" val="356950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u="sng" dirty="0">
                <a:latin typeface="+mn-lt"/>
              </a:rPr>
              <a:t>Current Transcript – Slide and Recording is accurate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1" dirty="0">
                <a:effectLst/>
                <a:latin typeface="+mn-lt"/>
                <a:ea typeface="Calibri" panose="020F0502020204030204" pitchFamily="34" charset="0"/>
                <a:cs typeface="Times New Roman" panose="02020603050405020304" pitchFamily="18" charset="0"/>
              </a:rPr>
              <a:t>The Earlier Intervention and Family Support services that are being recommissioned come out of the EIFS Strategy that was released in 2016. The EIFS Strategy provides a framework for the alignment of the service system to meet the needs of the families that are most vulnerable in Western Australia. As you can see, the EIFS Strategy has four key focus areas. Number one, delivering shared outcomes through collective effort. Number two, developing and implementing a culturally competent service system. Number three, diverting families away from the child protection system. And number four, preventing children entering care</a:t>
            </a:r>
            <a:r>
              <a:rPr lang="en-AU" sz="11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u="sng"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4</a:t>
            </a:fld>
            <a:endParaRPr lang="en-AU" dirty="0"/>
          </a:p>
        </p:txBody>
      </p:sp>
    </p:spTree>
    <p:extLst>
      <p:ext uri="{BB962C8B-B14F-4D97-AF65-F5344CB8AC3E}">
        <p14:creationId xmlns:p14="http://schemas.microsoft.com/office/powerpoint/2010/main" val="325969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u="sng" dirty="0">
                <a:latin typeface="+mn-lt"/>
              </a:rPr>
              <a:t>Current Transcript – Slide and Recording is accurate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1" dirty="0">
                <a:effectLst/>
                <a:latin typeface="+mn-lt"/>
                <a:ea typeface="Calibri" panose="020F0502020204030204" pitchFamily="34" charset="0"/>
                <a:cs typeface="Times New Roman" panose="02020603050405020304" pitchFamily="18" charset="0"/>
              </a:rPr>
              <a:t>Currently, the Department of Communities commissions a range of Early Intervention and Family Support services. They're on the screen now. The Aboriginal In-home Support Service, the Intensive Family Support Service, the Family Support Network, which comprises the assessment and coordination stream and the intensive case management stream, and also, the Regional Service Model, which brings early intervention and family support services to regional areas. </a:t>
            </a:r>
          </a:p>
          <a:p>
            <a:pPr marL="0" indent="0">
              <a:buFont typeface="Arial" panose="020B0604020202020204" pitchFamily="34" charset="0"/>
              <a:buNone/>
            </a:pPr>
            <a:endParaRPr lang="en-AU" sz="1100" u="sng" dirty="0">
              <a:latin typeface="+mn-lt"/>
              <a:cs typeface="Arial"/>
            </a:endParaRPr>
          </a:p>
          <a:p>
            <a:pPr marL="0" indent="0">
              <a:buFont typeface="Arial" panose="020B0604020202020204" pitchFamily="34" charset="0"/>
              <a:buNone/>
            </a:pPr>
            <a:endParaRPr lang="en-AU" sz="1100" u="sng" dirty="0">
              <a:latin typeface="+mn-lt"/>
              <a:cs typeface="Arial"/>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5</a:t>
            </a:fld>
            <a:endParaRPr lang="en-AU"/>
          </a:p>
        </p:txBody>
      </p:sp>
    </p:spTree>
    <p:extLst>
      <p:ext uri="{BB962C8B-B14F-4D97-AF65-F5344CB8AC3E}">
        <p14:creationId xmlns:p14="http://schemas.microsoft.com/office/powerpoint/2010/main" val="155704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u="sng" dirty="0">
                <a:latin typeface="+mn-lt"/>
              </a:rPr>
              <a:t>Current Transcript – Slide and Recording is accurate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1" dirty="0">
                <a:effectLst/>
                <a:latin typeface="+mn-lt"/>
                <a:ea typeface="Calibri" panose="020F0502020204030204" pitchFamily="34" charset="0"/>
                <a:cs typeface="Times New Roman" panose="02020603050405020304" pitchFamily="18" charset="0"/>
              </a:rPr>
              <a:t>This slide provides an overview of where the EIFS service system currently operates across the metro and regional areas. The EIFS services have been designed to complement each other and deliver to families across the full spectrum of family support needs within a particular geographic area. It is intended that EIFS services work together as part of a wider service system, building connections and client pathways between each other and one another to deliver long-term, sustainable, and positive outcomes for individuals and families. As you can see on the screen the Aboriginal In-home Support Services, Intensive Family Support Services, and Family Support Networks are delivered and currently operate in the metropolitan area. In regional and remote locations, the Intensive Family Support Services and the Regional Service Model currently operate. The Regional Service Model operates in the South West, Pilbara, and East Kimberley only.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u="sng"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6</a:t>
            </a:fld>
            <a:endParaRPr lang="en-AU" dirty="0"/>
          </a:p>
        </p:txBody>
      </p:sp>
    </p:spTree>
    <p:extLst>
      <p:ext uri="{BB962C8B-B14F-4D97-AF65-F5344CB8AC3E}">
        <p14:creationId xmlns:p14="http://schemas.microsoft.com/office/powerpoint/2010/main" val="171333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u="sng" dirty="0">
                <a:latin typeface="+mn-lt"/>
              </a:rPr>
              <a:t>Current Transcript – Slide and Recording is accurate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1" dirty="0">
                <a:effectLst/>
                <a:latin typeface="+mn-lt"/>
                <a:ea typeface="Calibri" panose="020F0502020204030204" pitchFamily="34" charset="0"/>
                <a:cs typeface="Times New Roman" panose="02020603050405020304" pitchFamily="18" charset="0"/>
              </a:rPr>
              <a:t>EIFS has achieved a lot since 2016. I'd like to talk you through a number of the milestones and achievements. EIFS has secured ongoing funding for the Aboriginal In-home Support Services, Intensive Family Support Services and Family Support Network, as well as the South West Regional Support Model. Likewise in 2023, the Department of Communities and partners implemented the EIFS services in the three regional areas: East Kimberley, Pilbara, and the South West. EIFS is proving to be very effective and successful in diverting children from the Child Protection System and preventing children from entering care. In the 2021-2022 financial year, 87.5% of children referred to the Aboriginal In-home Support Services remained at home with their family after 12 months, which is an incredible achievement. In the same period of time, 82.4% of children referred to the Intensive Family Support Services remained at home with their family after 12 months. To give you an idea of the volume in the 2022-2023 financial year, Family Support Networks across the metropolitan area supported 8,011 clients.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u="sng" dirty="0">
              <a:latin typeface="+mn-lt"/>
            </a:endParaRPr>
          </a:p>
          <a:p>
            <a:pPr marL="171450" indent="-171450">
              <a:buFont typeface="Arial" panose="020B0604020202020204" pitchFamily="34" charset="0"/>
              <a:buChar char="•"/>
            </a:pPr>
            <a:endParaRPr lang="en-AU" sz="1100"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7</a:t>
            </a:fld>
            <a:endParaRPr lang="en-AU" dirty="0"/>
          </a:p>
        </p:txBody>
      </p:sp>
    </p:spTree>
    <p:extLst>
      <p:ext uri="{BB962C8B-B14F-4D97-AF65-F5344CB8AC3E}">
        <p14:creationId xmlns:p14="http://schemas.microsoft.com/office/powerpoint/2010/main" val="48417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u="sng" dirty="0">
                <a:latin typeface="+mn-lt"/>
              </a:rPr>
              <a:t>Current Transcript – Slide and Recording is accurate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i="1" dirty="0">
                <a:effectLst/>
                <a:latin typeface="+mn-lt"/>
                <a:ea typeface="Calibri" panose="020F0502020204030204" pitchFamily="34" charset="0"/>
                <a:cs typeface="Times New Roman" panose="02020603050405020304" pitchFamily="18" charset="0"/>
              </a:rPr>
              <a:t>We know that expertise in supporting families to keep their children at home exists throughout the entire state and not just in one sector. As a result, the Department of Communities has undertaken significant consultation and engagement across all areas of the state with all types of people in preparation for this tender. Between October 2022 and March 2023, the Department of Communities held information sessions, resulting in nearly 140 people attending these sessions. In 2022, Indigenous Professional Services conducted extensive community consultation involving 73 stakeholders with a further 80 providing feedback. In June 2023, a further ACCO Sector Strengthening Session was attended by a number of 34 individuals representing 32 ACCOs from across WA.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u="sng"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effectLst/>
                <a:latin typeface="+mn-lt"/>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22AB4635-AA39-4CDF-AA0F-577B9C19F449}" type="slidenum">
              <a:rPr lang="en-AU" smtClean="0"/>
              <a:t>8</a:t>
            </a:fld>
            <a:endParaRPr lang="en-AU" dirty="0"/>
          </a:p>
        </p:txBody>
      </p:sp>
    </p:spTree>
    <p:extLst>
      <p:ext uri="{BB962C8B-B14F-4D97-AF65-F5344CB8AC3E}">
        <p14:creationId xmlns:p14="http://schemas.microsoft.com/office/powerpoint/2010/main" val="139287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u="sng" dirty="0">
                <a:latin typeface="+mn-lt"/>
              </a:rPr>
              <a:t>Current Transcript – Change slide and Recording (6.22 – 6.57) Ben Whitehouse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i="1" dirty="0">
                <a:effectLst/>
                <a:latin typeface="+mn-lt"/>
                <a:ea typeface="Calibri" panose="020F0502020204030204" pitchFamily="34" charset="0"/>
                <a:cs typeface="Times New Roman" panose="02020603050405020304" pitchFamily="18" charset="0"/>
              </a:rPr>
              <a:t>As a result of this consultation, some of the service names have been changed. Going forward for this tender, </a:t>
            </a:r>
            <a:r>
              <a:rPr lang="en-AU" sz="1100" i="1" strike="sngStrike" baseline="0" dirty="0">
                <a:effectLst/>
                <a:latin typeface="+mn-lt"/>
                <a:ea typeface="Calibri" panose="020F0502020204030204" pitchFamily="34" charset="0"/>
                <a:cs typeface="Times New Roman" panose="02020603050405020304" pitchFamily="18" charset="0"/>
              </a:rPr>
              <a:t>the Intensive Family Support Services will be renamed Keeping Children Safe. </a:t>
            </a:r>
            <a:r>
              <a:rPr lang="en-AU" sz="1100" i="1" dirty="0">
                <a:effectLst/>
                <a:latin typeface="+mn-lt"/>
                <a:ea typeface="Calibri" panose="020F0502020204030204" pitchFamily="34" charset="0"/>
                <a:cs typeface="Times New Roman" panose="02020603050405020304" pitchFamily="18" charset="0"/>
              </a:rPr>
              <a:t>The Regional Service Model will</a:t>
            </a:r>
            <a:r>
              <a:rPr lang="en-AU" sz="1100" i="1" strike="sngStrike" baseline="0" dirty="0">
                <a:effectLst/>
                <a:latin typeface="+mn-lt"/>
                <a:ea typeface="Calibri" panose="020F0502020204030204" pitchFamily="34" charset="0"/>
                <a:cs typeface="Times New Roman" panose="02020603050405020304" pitchFamily="18" charset="0"/>
              </a:rPr>
              <a:t> also </a:t>
            </a:r>
            <a:r>
              <a:rPr lang="en-AU" sz="1100" i="1" dirty="0">
                <a:effectLst/>
                <a:latin typeface="+mn-lt"/>
                <a:ea typeface="Calibri" panose="020F0502020204030204" pitchFamily="34" charset="0"/>
                <a:cs typeface="Times New Roman" panose="02020603050405020304" pitchFamily="18" charset="0"/>
              </a:rPr>
              <a:t>be renamed to become the </a:t>
            </a:r>
            <a:r>
              <a:rPr lang="en-AU" sz="1100" b="1" i="1" dirty="0">
                <a:solidFill>
                  <a:srgbClr val="FF0000"/>
                </a:solidFill>
                <a:effectLst/>
                <a:latin typeface="+mn-lt"/>
                <a:ea typeface="Calibri" panose="020F0502020204030204" pitchFamily="34" charset="0"/>
                <a:cs typeface="Times New Roman" panose="02020603050405020304" pitchFamily="18" charset="0"/>
              </a:rPr>
              <a:t>Regional</a:t>
            </a:r>
            <a:r>
              <a:rPr lang="en-AU" sz="1100" i="1" dirty="0">
                <a:effectLst/>
                <a:latin typeface="+mn-lt"/>
                <a:ea typeface="Calibri" panose="020F0502020204030204" pitchFamily="34" charset="0"/>
                <a:cs typeface="Times New Roman" panose="02020603050405020304" pitchFamily="18" charset="0"/>
              </a:rPr>
              <a:t> Family Support Hub or known as The Hub. The service streams that will exist within The Hub will be renamed as follows. The Early Divisionary Support Network will now become the Support Network. The Community Intensive In-home Support will now become the Community Intensive Case Management, and the Statutory Intensive In-home Support will also be renamed </a:t>
            </a:r>
            <a:r>
              <a:rPr lang="en-AU" sz="1100" b="1" i="1" dirty="0">
                <a:effectLst/>
                <a:latin typeface="+mn-lt"/>
                <a:ea typeface="Calibri" panose="020F0502020204030204" pitchFamily="34" charset="0"/>
                <a:cs typeface="Times New Roman" panose="02020603050405020304" pitchFamily="18" charset="0"/>
              </a:rPr>
              <a:t>Regional Intensive Support</a:t>
            </a:r>
            <a:r>
              <a:rPr lang="en-AU" sz="1100" i="1" dirty="0">
                <a:effectLst/>
                <a:latin typeface="+mn-lt"/>
                <a:ea typeface="Calibri" panose="020F0502020204030204" pitchFamily="34" charset="0"/>
                <a:cs typeface="Times New Roman" panose="02020603050405020304" pitchFamily="18" charset="0"/>
              </a:rPr>
              <a:t>. </a:t>
            </a:r>
            <a:r>
              <a:rPr lang="en-AU" sz="1100" i="1" strike="sngStrike" baseline="0" dirty="0">
                <a:effectLst/>
                <a:latin typeface="+mn-lt"/>
                <a:ea typeface="Calibri" panose="020F0502020204030204" pitchFamily="34" charset="0"/>
                <a:cs typeface="Times New Roman" panose="02020603050405020304" pitchFamily="18" charset="0"/>
              </a:rPr>
              <a:t>Keeping Children Safe</a:t>
            </a:r>
            <a:r>
              <a:rPr lang="en-AU" sz="1100" dirty="0">
                <a:effectLst/>
                <a:latin typeface="+mn-lt"/>
                <a:ea typeface="Calibri" panose="020F0502020204030204" pitchFamily="34" charset="0"/>
                <a:cs typeface="Times New Roman" panose="02020603050405020304" pitchFamily="18" charset="0"/>
              </a:rPr>
              <a:t>. </a:t>
            </a:r>
          </a:p>
          <a:p>
            <a:endParaRPr lang="en-AU" sz="1100" u="sng" dirty="0">
              <a:latin typeface="+mn-lt"/>
            </a:endParaRPr>
          </a:p>
          <a:p>
            <a:endParaRPr lang="en-AU" sz="1100" u="sng" dirty="0">
              <a:latin typeface="+mn-lt"/>
            </a:endParaRPr>
          </a:p>
        </p:txBody>
      </p:sp>
      <p:sp>
        <p:nvSpPr>
          <p:cNvPr id="4" name="Slide Number Placeholder 3"/>
          <p:cNvSpPr>
            <a:spLocks noGrp="1"/>
          </p:cNvSpPr>
          <p:nvPr>
            <p:ph type="sldNum" sz="quarter" idx="5"/>
          </p:nvPr>
        </p:nvSpPr>
        <p:spPr/>
        <p:txBody>
          <a:bodyPr/>
          <a:lstStyle/>
          <a:p>
            <a:fld id="{22AB4635-AA39-4CDF-AA0F-577B9C19F449}" type="slidenum">
              <a:rPr lang="en-AU" smtClean="0"/>
              <a:t>9</a:t>
            </a:fld>
            <a:endParaRPr lang="en-AU"/>
          </a:p>
        </p:txBody>
      </p:sp>
    </p:spTree>
    <p:extLst>
      <p:ext uri="{BB962C8B-B14F-4D97-AF65-F5344CB8AC3E}">
        <p14:creationId xmlns:p14="http://schemas.microsoft.com/office/powerpoint/2010/main" val="537938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Logo Government of Western Australia Department of Communities">
            <a:extLst>
              <a:ext uri="{FF2B5EF4-FFF2-40B4-BE49-F238E27FC236}">
                <a16:creationId xmlns:a16="http://schemas.microsoft.com/office/drawing/2014/main" id="{DD261930-4699-47CD-81C4-E82B5D64E2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400" y="428323"/>
            <a:ext cx="3278107" cy="560556"/>
          </a:xfrm>
          <a:prstGeom prst="rect">
            <a:avLst/>
          </a:prstGeom>
        </p:spPr>
      </p:pic>
      <p:sp>
        <p:nvSpPr>
          <p:cNvPr id="2" name="Title 1"/>
          <p:cNvSpPr>
            <a:spLocks noGrp="1"/>
          </p:cNvSpPr>
          <p:nvPr>
            <p:ph type="ctrTitle"/>
          </p:nvPr>
        </p:nvSpPr>
        <p:spPr>
          <a:xfrm>
            <a:off x="486001" y="1655518"/>
            <a:ext cx="5859044" cy="1366972"/>
          </a:xfrm>
          <a:prstGeom prst="rect">
            <a:avLst/>
          </a:prstGeom>
        </p:spPr>
        <p:txBody>
          <a:bodyPr anchor="t">
            <a:normAutofit/>
          </a:bodyPr>
          <a:lstStyle>
            <a:lvl1pPr algn="l">
              <a:defRPr sz="42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86002" y="3140519"/>
            <a:ext cx="5168762" cy="1336017"/>
          </a:xfrm>
          <a:prstGeom prst="rect">
            <a:avLst/>
          </a:prstGeom>
        </p:spPr>
        <p:txBody>
          <a:bodyPr>
            <a:normAutofit/>
          </a:bodyPr>
          <a:lstStyle>
            <a:lvl1pPr marL="0" indent="0" algn="l">
              <a:buNone/>
              <a:defRPr sz="2000" b="0">
                <a:solidFill>
                  <a:schemeClr val="bg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6" name="Picture 5" descr="Artifact">
            <a:extLst>
              <a:ext uri="{FF2B5EF4-FFF2-40B4-BE49-F238E27FC236}">
                <a16:creationId xmlns:a16="http://schemas.microsoft.com/office/drawing/2014/main" id="{E2872FDB-AC74-42DC-9350-6575ABF225F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3264" b="31391"/>
          <a:stretch/>
        </p:blipFill>
        <p:spPr>
          <a:xfrm>
            <a:off x="4664784" y="3558453"/>
            <a:ext cx="4479216" cy="1595557"/>
          </a:xfrm>
          <a:prstGeom prst="rect">
            <a:avLst/>
          </a:prstGeom>
          <a:noFill/>
        </p:spPr>
      </p:pic>
    </p:spTree>
    <p:extLst>
      <p:ext uri="{BB962C8B-B14F-4D97-AF65-F5344CB8AC3E}">
        <p14:creationId xmlns:p14="http://schemas.microsoft.com/office/powerpoint/2010/main" val="3746260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bg>
      <p:bgPr>
        <a:solidFill>
          <a:schemeClr val="bg1"/>
        </a:solidFill>
        <a:effectLst/>
      </p:bgPr>
    </p:bg>
    <p:spTree>
      <p:nvGrpSpPr>
        <p:cNvPr id="1" name=""/>
        <p:cNvGrpSpPr/>
        <p:nvPr/>
      </p:nvGrpSpPr>
      <p:grpSpPr>
        <a:xfrm>
          <a:off x="0" y="0"/>
          <a:ext cx="0" cy="0"/>
          <a:chOff x="0" y="0"/>
          <a:chExt cx="0" cy="0"/>
        </a:xfrm>
      </p:grpSpPr>
      <p:pic>
        <p:nvPicPr>
          <p:cNvPr id="7" name="Picture 6" descr="Artifact">
            <a:extLst>
              <a:ext uri="{FF2B5EF4-FFF2-40B4-BE49-F238E27FC236}">
                <a16:creationId xmlns:a16="http://schemas.microsoft.com/office/drawing/2014/main" id="{96477FE0-A2EC-4E58-A8E2-83FB9E8701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3264" b="31391"/>
          <a:stretch/>
        </p:blipFill>
        <p:spPr>
          <a:xfrm>
            <a:off x="4664784" y="3558453"/>
            <a:ext cx="4479216" cy="1595557"/>
          </a:xfrm>
          <a:prstGeom prst="rect">
            <a:avLst/>
          </a:prstGeom>
          <a:noFill/>
        </p:spPr>
      </p:pic>
      <p:sp>
        <p:nvSpPr>
          <p:cNvPr id="2" name="Title 1"/>
          <p:cNvSpPr>
            <a:spLocks noGrp="1"/>
          </p:cNvSpPr>
          <p:nvPr>
            <p:ph type="ctrTitle" hasCustomPrompt="1"/>
          </p:nvPr>
        </p:nvSpPr>
        <p:spPr>
          <a:xfrm>
            <a:off x="486001" y="1655518"/>
            <a:ext cx="5859044" cy="1366972"/>
          </a:xfrm>
          <a:prstGeom prst="rect">
            <a:avLst/>
          </a:prstGeom>
        </p:spPr>
        <p:txBody>
          <a:bodyPr anchor="t">
            <a:normAutofit/>
          </a:bodyPr>
          <a:lstStyle>
            <a:lvl1pPr algn="l">
              <a:defRPr sz="4200" b="0">
                <a:solidFill>
                  <a:schemeClr val="tx2"/>
                </a:solidFill>
                <a:latin typeface="Arial" panose="020B0604020202020204" pitchFamily="34" charset="0"/>
                <a:cs typeface="Arial" panose="020B0604020202020204" pitchFamily="34" charset="0"/>
              </a:defRPr>
            </a:lvl1pPr>
          </a:lstStyle>
          <a:p>
            <a:r>
              <a:rPr lang="en-US" dirty="0"/>
              <a:t>Click to edit Section heading</a:t>
            </a:r>
          </a:p>
        </p:txBody>
      </p:sp>
      <p:sp>
        <p:nvSpPr>
          <p:cNvPr id="3" name="Subtitle 2"/>
          <p:cNvSpPr>
            <a:spLocks noGrp="1"/>
          </p:cNvSpPr>
          <p:nvPr>
            <p:ph type="subTitle" idx="1"/>
          </p:nvPr>
        </p:nvSpPr>
        <p:spPr>
          <a:xfrm>
            <a:off x="486002" y="3140519"/>
            <a:ext cx="5168762" cy="1336017"/>
          </a:xfrm>
          <a:prstGeom prst="rect">
            <a:avLst/>
          </a:prstGeom>
        </p:spPr>
        <p:txBody>
          <a:bodyPr>
            <a:normAutofit/>
          </a:bodyPr>
          <a:lstStyle>
            <a:lvl1pPr marL="0" indent="0" algn="l">
              <a:buNone/>
              <a:defRPr sz="2000" b="0">
                <a:solidFill>
                  <a:schemeClr val="tx1"/>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a:t>
            </a:r>
          </a:p>
        </p:txBody>
      </p:sp>
      <p:sp>
        <p:nvSpPr>
          <p:cNvPr id="6" name="Footer Placeholder 5">
            <a:extLst>
              <a:ext uri="{FF2B5EF4-FFF2-40B4-BE49-F238E27FC236}">
                <a16:creationId xmlns:a16="http://schemas.microsoft.com/office/drawing/2014/main" id="{E80E630F-6568-4779-8788-8C8555E65B69}"/>
              </a:ext>
            </a:extLst>
          </p:cNvPr>
          <p:cNvSpPr>
            <a:spLocks noGrp="1"/>
          </p:cNvSpPr>
          <p:nvPr>
            <p:ph type="ftr" sz="quarter" idx="10"/>
          </p:nvPr>
        </p:nvSpPr>
        <p:spPr/>
        <p:txBody>
          <a:bodyPr/>
          <a:lstStyle/>
          <a:p>
            <a:r>
              <a:rPr lang="en-AU"/>
              <a:t>Department of Communities</a:t>
            </a:r>
            <a:endParaRPr lang="en-AU" dirty="0"/>
          </a:p>
        </p:txBody>
      </p:sp>
      <p:sp>
        <p:nvSpPr>
          <p:cNvPr id="9" name="Slide Number Placeholder 8">
            <a:extLst>
              <a:ext uri="{FF2B5EF4-FFF2-40B4-BE49-F238E27FC236}">
                <a16:creationId xmlns:a16="http://schemas.microsoft.com/office/drawing/2014/main" id="{3E723D2E-8626-4779-B08F-2FC576040EB1}"/>
              </a:ext>
            </a:extLst>
          </p:cNvPr>
          <p:cNvSpPr>
            <a:spLocks noGrp="1"/>
          </p:cNvSpPr>
          <p:nvPr>
            <p:ph type="sldNum" sz="quarter" idx="11"/>
          </p:nvPr>
        </p:nvSpPr>
        <p:spPr/>
        <p:txBody>
          <a:bodyPr/>
          <a:lstStyle/>
          <a:p>
            <a:fld id="{01EC7AE4-05DB-4CD8-99A2-70C1B8ABB88E}" type="slidenum">
              <a:rPr lang="en-AU" smtClean="0"/>
              <a:pPr/>
              <a:t>‹#›</a:t>
            </a:fld>
            <a:endParaRPr lang="en-AU" dirty="0"/>
          </a:p>
        </p:txBody>
      </p:sp>
    </p:spTree>
    <p:extLst>
      <p:ext uri="{BB962C8B-B14F-4D97-AF65-F5344CB8AC3E}">
        <p14:creationId xmlns:p14="http://schemas.microsoft.com/office/powerpoint/2010/main" val="96683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999" y="263444"/>
            <a:ext cx="8171999" cy="924605"/>
          </a:xfrm>
          <a:prstGeom prst="rect">
            <a:avLst/>
          </a:prstGeom>
        </p:spPr>
        <p:txBody>
          <a:bodyPr>
            <a:normAutofit/>
          </a:bodyPr>
          <a:lstStyle>
            <a:lvl1pPr>
              <a:defRPr sz="3200" b="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86000" y="1369219"/>
            <a:ext cx="8172000" cy="3263504"/>
          </a:xfrm>
          <a:prstGeom prst="rect">
            <a:avLst/>
          </a:prstGeom>
        </p:spPr>
        <p:txBody>
          <a:bodyPr>
            <a:normAutofit/>
          </a:bodyPr>
          <a:lstStyle>
            <a:lvl1pPr>
              <a:lnSpc>
                <a:spcPct val="120000"/>
              </a:lnSpc>
              <a:defRPr sz="2000">
                <a:latin typeface="Arial" panose="020B0604020202020204" pitchFamily="34" charset="0"/>
                <a:cs typeface="Arial" panose="020B0604020202020204" pitchFamily="34" charset="0"/>
              </a:defRPr>
            </a:lvl1pPr>
            <a:lvl2pPr marL="685766"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2pPr>
            <a:lvl3pPr>
              <a:lnSpc>
                <a:spcPct val="120000"/>
              </a:lnSpc>
              <a:defRPr sz="2000">
                <a:latin typeface="Arial" panose="020B0604020202020204" pitchFamily="34" charset="0"/>
                <a:cs typeface="Arial" panose="020B0604020202020204" pitchFamily="34" charset="0"/>
              </a:defRPr>
            </a:lvl3pPr>
            <a:lvl4pPr marL="1600120"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4pPr>
            <a:lvl5pPr marL="2057298"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Slide Number Placeholder 28">
            <a:extLst>
              <a:ext uri="{FF2B5EF4-FFF2-40B4-BE49-F238E27FC236}">
                <a16:creationId xmlns:a16="http://schemas.microsoft.com/office/drawing/2014/main" id="{E5E8188D-889E-49D1-BC38-D55FE346157F}"/>
              </a:ext>
            </a:extLst>
          </p:cNvPr>
          <p:cNvSpPr>
            <a:spLocks noGrp="1"/>
          </p:cNvSpPr>
          <p:nvPr>
            <p:ph type="sldNum" sz="quarter" idx="12"/>
          </p:nvPr>
        </p:nvSpPr>
        <p:spPr/>
        <p:txBody>
          <a:bodyPr/>
          <a:lstStyle/>
          <a:p>
            <a:fld id="{01EC7AE4-05DB-4CD8-99A2-70C1B8ABB88E}" type="slidenum">
              <a:rPr lang="en-AU" smtClean="0"/>
              <a:pPr/>
              <a:t>‹#›</a:t>
            </a:fld>
            <a:endParaRPr lang="en-AU" dirty="0"/>
          </a:p>
        </p:txBody>
      </p:sp>
      <p:sp>
        <p:nvSpPr>
          <p:cNvPr id="4" name="Footer Placeholder 3">
            <a:extLst>
              <a:ext uri="{FF2B5EF4-FFF2-40B4-BE49-F238E27FC236}">
                <a16:creationId xmlns:a16="http://schemas.microsoft.com/office/drawing/2014/main" id="{CFCC12D7-E6C3-4952-94A6-13B460898813}"/>
              </a:ext>
            </a:extLst>
          </p:cNvPr>
          <p:cNvSpPr>
            <a:spLocks noGrp="1"/>
          </p:cNvSpPr>
          <p:nvPr>
            <p:ph type="ftr" sz="quarter" idx="13"/>
          </p:nvPr>
        </p:nvSpPr>
        <p:spPr>
          <a:xfrm>
            <a:off x="486000" y="4767267"/>
            <a:ext cx="1919921" cy="273844"/>
          </a:xfrm>
        </p:spPr>
        <p:txBody>
          <a:bodyPr/>
          <a:lstStyle/>
          <a:p>
            <a:r>
              <a:rPr lang="en-AU" dirty="0"/>
              <a:t>Department of Communities</a:t>
            </a:r>
          </a:p>
        </p:txBody>
      </p:sp>
    </p:spTree>
    <p:extLst>
      <p:ext uri="{BB962C8B-B14F-4D97-AF65-F5344CB8AC3E}">
        <p14:creationId xmlns:p14="http://schemas.microsoft.com/office/powerpoint/2010/main" val="319215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6000" y="262800"/>
            <a:ext cx="8172000" cy="924605"/>
          </a:xfrm>
          <a:prstGeom prst="rect">
            <a:avLst/>
          </a:prstGeom>
        </p:spPr>
        <p:txBody>
          <a:bodyPr>
            <a:normAutofit/>
          </a:bodyPr>
          <a:lstStyle>
            <a:lvl1pPr>
              <a:defRPr sz="3200" b="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86000" y="1369219"/>
            <a:ext cx="4032000" cy="3263504"/>
          </a:xfrm>
          <a:prstGeom prst="rect">
            <a:avLst/>
          </a:prstGeom>
        </p:spPr>
        <p:txBody>
          <a:bodyPr>
            <a:normAutofit/>
          </a:bodyPr>
          <a:lstStyle>
            <a:lvl1pPr>
              <a:lnSpc>
                <a:spcPct val="120000"/>
              </a:lnSpc>
              <a:defRPr sz="2000">
                <a:latin typeface="Arial" panose="020B0604020202020204" pitchFamily="34" charset="0"/>
                <a:cs typeface="Arial" panose="020B0604020202020204" pitchFamily="34" charset="0"/>
              </a:defRPr>
            </a:lvl1pPr>
            <a:lvl2pPr marL="685766"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2pPr>
            <a:lvl3pPr>
              <a:lnSpc>
                <a:spcPct val="120000"/>
              </a:lnSpc>
              <a:defRPr sz="2000">
                <a:latin typeface="Arial" panose="020B0604020202020204" pitchFamily="34" charset="0"/>
                <a:cs typeface="Arial" panose="020B0604020202020204" pitchFamily="34" charset="0"/>
              </a:defRPr>
            </a:lvl3pPr>
            <a:lvl4pPr marL="1600120"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4pPr>
            <a:lvl5pPr marL="2057298"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600" y="1369219"/>
            <a:ext cx="4032000" cy="3263504"/>
          </a:xfrm>
          <a:prstGeom prst="rect">
            <a:avLst/>
          </a:prstGeom>
        </p:spPr>
        <p:txBody>
          <a:bodyPr>
            <a:normAutofit/>
          </a:bodyPr>
          <a:lstStyle>
            <a:lvl1pPr>
              <a:lnSpc>
                <a:spcPct val="120000"/>
              </a:lnSpc>
              <a:defRPr sz="2000">
                <a:latin typeface="Arial" panose="020B0604020202020204" pitchFamily="34" charset="0"/>
                <a:cs typeface="Arial" panose="020B0604020202020204" pitchFamily="34" charset="0"/>
              </a:defRPr>
            </a:lvl1pPr>
            <a:lvl2pPr marL="685766"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2pPr>
            <a:lvl3pPr>
              <a:lnSpc>
                <a:spcPct val="120000"/>
              </a:lnSpc>
              <a:defRPr sz="2000">
                <a:latin typeface="Arial" panose="020B0604020202020204" pitchFamily="34" charset="0"/>
                <a:cs typeface="Arial" panose="020B0604020202020204" pitchFamily="34" charset="0"/>
              </a:defRPr>
            </a:lvl3pPr>
            <a:lvl4pPr marL="1600120"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4pPr>
            <a:lvl5pPr marL="2057298"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8F3F78DA-E4D7-4410-BBA6-96BB729F35D5}"/>
              </a:ext>
            </a:extLst>
          </p:cNvPr>
          <p:cNvSpPr>
            <a:spLocks noGrp="1"/>
          </p:cNvSpPr>
          <p:nvPr>
            <p:ph type="sldNum" sz="quarter" idx="12"/>
          </p:nvPr>
        </p:nvSpPr>
        <p:spPr/>
        <p:txBody>
          <a:bodyPr/>
          <a:lstStyle/>
          <a:p>
            <a:fld id="{01EC7AE4-05DB-4CD8-99A2-70C1B8ABB88E}" type="slidenum">
              <a:rPr lang="en-AU" smtClean="0"/>
              <a:pPr/>
              <a:t>‹#›</a:t>
            </a:fld>
            <a:endParaRPr lang="en-AU" dirty="0"/>
          </a:p>
        </p:txBody>
      </p:sp>
      <p:sp>
        <p:nvSpPr>
          <p:cNvPr id="5" name="Footer Placeholder 4">
            <a:extLst>
              <a:ext uri="{FF2B5EF4-FFF2-40B4-BE49-F238E27FC236}">
                <a16:creationId xmlns:a16="http://schemas.microsoft.com/office/drawing/2014/main" id="{517A16FA-39FE-4062-AEA8-DE4E5199A9F5}"/>
              </a:ext>
            </a:extLst>
          </p:cNvPr>
          <p:cNvSpPr>
            <a:spLocks noGrp="1"/>
          </p:cNvSpPr>
          <p:nvPr>
            <p:ph type="ftr" sz="quarter" idx="13"/>
          </p:nvPr>
        </p:nvSpPr>
        <p:spPr/>
        <p:txBody>
          <a:bodyPr/>
          <a:lstStyle/>
          <a:p>
            <a:pPr algn="l"/>
            <a:r>
              <a:rPr lang="en-AU"/>
              <a:t>Department of Communities</a:t>
            </a:r>
            <a:endParaRPr lang="en-AU" dirty="0"/>
          </a:p>
        </p:txBody>
      </p:sp>
    </p:spTree>
    <p:extLst>
      <p:ext uri="{BB962C8B-B14F-4D97-AF65-F5344CB8AC3E}">
        <p14:creationId xmlns:p14="http://schemas.microsoft.com/office/powerpoint/2010/main" val="339282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6000" y="262800"/>
            <a:ext cx="8172000" cy="925200"/>
          </a:xfrm>
          <a:prstGeom prst="rect">
            <a:avLst/>
          </a:prstGeom>
        </p:spPr>
        <p:txBody>
          <a:bodyPr>
            <a:normAutofit/>
          </a:bodyPr>
          <a:lstStyle>
            <a:lvl1pPr>
              <a:defRPr sz="3200" b="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86000" y="1232941"/>
            <a:ext cx="4032000" cy="749786"/>
          </a:xfrm>
          <a:prstGeom prst="rect">
            <a:avLst/>
          </a:prstGeom>
        </p:spPr>
        <p:txBody>
          <a:bodyPr anchor="b">
            <a:normAutofit/>
          </a:bodyPr>
          <a:lstStyle>
            <a:lvl1pPr marL="0" indent="0">
              <a:lnSpc>
                <a:spcPct val="120000"/>
              </a:lnSpc>
              <a:buNone/>
              <a:defRPr sz="2000" b="1">
                <a:solidFill>
                  <a:srgbClr val="2C5C86"/>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subheading style</a:t>
            </a:r>
          </a:p>
        </p:txBody>
      </p:sp>
      <p:sp>
        <p:nvSpPr>
          <p:cNvPr id="4" name="Content Placeholder 3"/>
          <p:cNvSpPr>
            <a:spLocks noGrp="1"/>
          </p:cNvSpPr>
          <p:nvPr>
            <p:ph sz="half" idx="2"/>
          </p:nvPr>
        </p:nvSpPr>
        <p:spPr>
          <a:xfrm>
            <a:off x="486000" y="1987200"/>
            <a:ext cx="4032000" cy="2656800"/>
          </a:xfrm>
          <a:prstGeom prst="rect">
            <a:avLst/>
          </a:prstGeom>
        </p:spPr>
        <p:txBody>
          <a:bodyPr>
            <a:normAutofit/>
          </a:bodyPr>
          <a:lstStyle>
            <a:lvl1pPr>
              <a:lnSpc>
                <a:spcPct val="120000"/>
              </a:lnSpc>
              <a:defRPr sz="2000">
                <a:latin typeface="Arial" panose="020B0604020202020204" pitchFamily="34" charset="0"/>
                <a:cs typeface="Arial" panose="020B0604020202020204" pitchFamily="34" charset="0"/>
              </a:defRPr>
            </a:lvl1pPr>
            <a:lvl2pPr marL="685766"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2pPr>
            <a:lvl3pPr>
              <a:lnSpc>
                <a:spcPct val="120000"/>
              </a:lnSpc>
              <a:defRPr sz="2000">
                <a:latin typeface="Arial" panose="020B0604020202020204" pitchFamily="34" charset="0"/>
                <a:cs typeface="Arial" panose="020B0604020202020204" pitchFamily="34" charset="0"/>
              </a:defRPr>
            </a:lvl3pPr>
            <a:lvl4pPr marL="1600120"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4pPr>
            <a:lvl5pPr marL="2057298" indent="-228589">
              <a:lnSpc>
                <a:spcPct val="120000"/>
              </a:lnSpc>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hasCustomPrompt="1"/>
          </p:nvPr>
        </p:nvSpPr>
        <p:spPr>
          <a:xfrm>
            <a:off x="4629156" y="1232941"/>
            <a:ext cx="4032000" cy="749786"/>
          </a:xfrm>
          <a:prstGeom prst="rect">
            <a:avLst/>
          </a:prstGeom>
        </p:spPr>
        <p:txBody>
          <a:bodyPr anchor="b">
            <a:normAutofit/>
          </a:bodyPr>
          <a:lstStyle>
            <a:lvl1pPr marL="0" indent="0">
              <a:lnSpc>
                <a:spcPct val="120000"/>
              </a:lnSpc>
              <a:buNone/>
              <a:defRPr sz="2000" b="1">
                <a:solidFill>
                  <a:srgbClr val="2C5C86"/>
                </a:solidFill>
                <a:latin typeface="Arial" panose="020B0604020202020204" pitchFamily="34" charset="0"/>
                <a:cs typeface="Arial"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Click to edit Master subheading style</a:t>
            </a:r>
          </a:p>
        </p:txBody>
      </p:sp>
      <p:sp>
        <p:nvSpPr>
          <p:cNvPr id="6" name="Content Placeholder 5"/>
          <p:cNvSpPr>
            <a:spLocks noGrp="1"/>
          </p:cNvSpPr>
          <p:nvPr>
            <p:ph sz="quarter" idx="4"/>
          </p:nvPr>
        </p:nvSpPr>
        <p:spPr>
          <a:xfrm>
            <a:off x="4629156" y="1987200"/>
            <a:ext cx="4032000" cy="2656800"/>
          </a:xfrm>
          <a:prstGeom prst="rect">
            <a:avLst/>
          </a:prstGeom>
        </p:spPr>
        <p:txBody>
          <a:bodyPr>
            <a:normAutofit/>
          </a:bodyPr>
          <a:lstStyle>
            <a:lvl1pPr>
              <a:lnSpc>
                <a:spcPct val="120000"/>
              </a:lnSpc>
              <a:defRPr sz="2000">
                <a:latin typeface="Arial" panose="020B0604020202020204" pitchFamily="34" charset="0"/>
                <a:cs typeface="Arial" panose="020B0604020202020204" pitchFamily="34" charset="0"/>
              </a:defRPr>
            </a:lvl1pPr>
            <a:lvl2pPr marL="685766"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2pPr>
            <a:lvl3pPr>
              <a:lnSpc>
                <a:spcPct val="120000"/>
              </a:lnSpc>
              <a:defRPr sz="2000">
                <a:latin typeface="Arial" panose="020B0604020202020204" pitchFamily="34" charset="0"/>
                <a:cs typeface="Arial" panose="020B0604020202020204" pitchFamily="34" charset="0"/>
              </a:defRPr>
            </a:lvl3pPr>
            <a:lvl4pPr marL="1600120" indent="-228589">
              <a:lnSpc>
                <a:spcPct val="120000"/>
              </a:lnSpc>
              <a:buFont typeface="Arial" panose="020B0604020202020204" pitchFamily="34" charset="0"/>
              <a:buChar char="–"/>
              <a:defRPr sz="2000">
                <a:latin typeface="Arial" panose="020B0604020202020204" pitchFamily="34" charset="0"/>
                <a:cs typeface="Arial" panose="020B0604020202020204" pitchFamily="34" charset="0"/>
              </a:defRPr>
            </a:lvl4pPr>
            <a:lvl5pPr marL="2057298" indent="-228589">
              <a:lnSpc>
                <a:spcPct val="120000"/>
              </a:lnSpc>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Slide Number Placeholder 12">
            <a:extLst>
              <a:ext uri="{FF2B5EF4-FFF2-40B4-BE49-F238E27FC236}">
                <a16:creationId xmlns:a16="http://schemas.microsoft.com/office/drawing/2014/main" id="{D6CDAE79-6218-423D-84B8-8C6A6B8EF02C}"/>
              </a:ext>
            </a:extLst>
          </p:cNvPr>
          <p:cNvSpPr>
            <a:spLocks noGrp="1"/>
          </p:cNvSpPr>
          <p:nvPr>
            <p:ph type="sldNum" sz="quarter" idx="12"/>
          </p:nvPr>
        </p:nvSpPr>
        <p:spPr/>
        <p:txBody>
          <a:bodyPr/>
          <a:lstStyle/>
          <a:p>
            <a:fld id="{01EC7AE4-05DB-4CD8-99A2-70C1B8ABB88E}" type="slidenum">
              <a:rPr lang="en-AU" smtClean="0"/>
              <a:pPr/>
              <a:t>‹#›</a:t>
            </a:fld>
            <a:endParaRPr lang="en-AU" dirty="0"/>
          </a:p>
        </p:txBody>
      </p:sp>
      <p:sp>
        <p:nvSpPr>
          <p:cNvPr id="7" name="Footer Placeholder 6">
            <a:extLst>
              <a:ext uri="{FF2B5EF4-FFF2-40B4-BE49-F238E27FC236}">
                <a16:creationId xmlns:a16="http://schemas.microsoft.com/office/drawing/2014/main" id="{0AED2A5D-03EB-48B8-AA64-010BE1E8980D}"/>
              </a:ext>
            </a:extLst>
          </p:cNvPr>
          <p:cNvSpPr>
            <a:spLocks noGrp="1"/>
          </p:cNvSpPr>
          <p:nvPr>
            <p:ph type="ftr" sz="quarter" idx="13"/>
          </p:nvPr>
        </p:nvSpPr>
        <p:spPr/>
        <p:txBody>
          <a:bodyPr/>
          <a:lstStyle/>
          <a:p>
            <a:pPr algn="l"/>
            <a:r>
              <a:rPr lang="en-AU"/>
              <a:t>Department of Communities</a:t>
            </a:r>
            <a:endParaRPr lang="en-AU" dirty="0"/>
          </a:p>
        </p:txBody>
      </p:sp>
    </p:spTree>
    <p:extLst>
      <p:ext uri="{BB962C8B-B14F-4D97-AF65-F5344CB8AC3E}">
        <p14:creationId xmlns:p14="http://schemas.microsoft.com/office/powerpoint/2010/main" val="129709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8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59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Blan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61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rtifact">
            <a:extLst>
              <a:ext uri="{FF2B5EF4-FFF2-40B4-BE49-F238E27FC236}">
                <a16:creationId xmlns:a16="http://schemas.microsoft.com/office/drawing/2014/main" id="{2A2A2B46-985B-4210-952A-B2403E9B9AA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r="11469" b="26904"/>
          <a:stretch/>
        </p:blipFill>
        <p:spPr>
          <a:xfrm>
            <a:off x="7322559" y="4473977"/>
            <a:ext cx="1821441" cy="677113"/>
          </a:xfrm>
          <a:prstGeom prst="rect">
            <a:avLst/>
          </a:prstGeom>
        </p:spPr>
      </p:pic>
      <p:sp>
        <p:nvSpPr>
          <p:cNvPr id="5" name="Footer Placeholder 4"/>
          <p:cNvSpPr>
            <a:spLocks noGrp="1"/>
          </p:cNvSpPr>
          <p:nvPr>
            <p:ph type="ftr" sz="quarter" idx="3"/>
          </p:nvPr>
        </p:nvSpPr>
        <p:spPr>
          <a:xfrm>
            <a:off x="486000" y="4767267"/>
            <a:ext cx="1919921" cy="273844"/>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AU" dirty="0"/>
              <a:t>Department of Communities</a:t>
            </a:r>
          </a:p>
        </p:txBody>
      </p:sp>
      <p:pic>
        <p:nvPicPr>
          <p:cNvPr id="6" name="Picture 5" descr="Background pattern&#10;&#10;Description automatically generated">
            <a:extLst>
              <a:ext uri="{FF2B5EF4-FFF2-40B4-BE49-F238E27FC236}">
                <a16:creationId xmlns:a16="http://schemas.microsoft.com/office/drawing/2014/main" id="{DFDAD6E0-ECA8-4709-9E47-4F6AA81C1496}"/>
              </a:ext>
            </a:extLst>
          </p:cNvPr>
          <p:cNvPicPr>
            <a:picLocks/>
          </p:cNvPicPr>
          <p:nvPr userDrawn="1"/>
        </p:nvPicPr>
        <p:blipFill rotWithShape="1">
          <a:blip r:embed="rId11">
            <a:extLst>
              <a:ext uri="{28A0092B-C50C-407E-A947-70E740481C1C}">
                <a14:useLocalDpi xmlns:a14="http://schemas.microsoft.com/office/drawing/2010/main" val="0"/>
              </a:ext>
            </a:extLst>
          </a:blip>
          <a:srcRect b="84604"/>
          <a:stretch/>
        </p:blipFill>
        <p:spPr>
          <a:xfrm>
            <a:off x="0" y="0"/>
            <a:ext cx="9144000" cy="108000"/>
          </a:xfrm>
          <a:prstGeom prst="rect">
            <a:avLst/>
          </a:prstGeom>
          <a:blipFill>
            <a:blip r:embed="rId12"/>
            <a:stretch>
              <a:fillRect/>
            </a:stretch>
          </a:blipFill>
        </p:spPr>
      </p:pic>
      <p:sp>
        <p:nvSpPr>
          <p:cNvPr id="9" name="Title Placeholder 8">
            <a:extLst>
              <a:ext uri="{FF2B5EF4-FFF2-40B4-BE49-F238E27FC236}">
                <a16:creationId xmlns:a16="http://schemas.microsoft.com/office/drawing/2014/main" id="{C0957ECB-D925-4456-8827-AFC0F416B531}"/>
              </a:ext>
            </a:extLst>
          </p:cNvPr>
          <p:cNvSpPr>
            <a:spLocks noGrp="1"/>
          </p:cNvSpPr>
          <p:nvPr>
            <p:ph type="title"/>
          </p:nvPr>
        </p:nvSpPr>
        <p:spPr>
          <a:xfrm>
            <a:off x="485999" y="262800"/>
            <a:ext cx="8172000" cy="9252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10" name="Text Placeholder 9">
            <a:extLst>
              <a:ext uri="{FF2B5EF4-FFF2-40B4-BE49-F238E27FC236}">
                <a16:creationId xmlns:a16="http://schemas.microsoft.com/office/drawing/2014/main" id="{E2D9F1D0-24A6-4491-8A3C-BC3AA2C1C160}"/>
              </a:ext>
            </a:extLst>
          </p:cNvPr>
          <p:cNvSpPr>
            <a:spLocks noGrp="1"/>
          </p:cNvSpPr>
          <p:nvPr>
            <p:ph type="body" idx="1"/>
          </p:nvPr>
        </p:nvSpPr>
        <p:spPr>
          <a:xfrm>
            <a:off x="485999" y="1368000"/>
            <a:ext cx="8171999"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Slide Number Placeholder 12">
            <a:extLst>
              <a:ext uri="{FF2B5EF4-FFF2-40B4-BE49-F238E27FC236}">
                <a16:creationId xmlns:a16="http://schemas.microsoft.com/office/drawing/2014/main" id="{1DDDDC98-F24D-4D67-9910-64BE5473FAB1}"/>
              </a:ext>
            </a:extLst>
          </p:cNvPr>
          <p:cNvSpPr>
            <a:spLocks noGrp="1"/>
          </p:cNvSpPr>
          <p:nvPr>
            <p:ph type="sldNum" sz="quarter" idx="4"/>
          </p:nvPr>
        </p:nvSpPr>
        <p:spPr>
          <a:xfrm>
            <a:off x="8402053" y="4767263"/>
            <a:ext cx="429125" cy="274637"/>
          </a:xfrm>
          <a:prstGeom prst="rect">
            <a:avLst/>
          </a:prstGeom>
        </p:spPr>
        <p:txBody>
          <a:bodyPr vert="horz" lIns="91440" tIns="45720" rIns="91440" bIns="45720" rtlCol="0" anchor="ctr"/>
          <a:lstStyle>
            <a:lvl1pPr algn="ctr">
              <a:defRPr sz="1100">
                <a:solidFill>
                  <a:schemeClr val="bg1"/>
                </a:solidFill>
              </a:defRPr>
            </a:lvl1pPr>
          </a:lstStyle>
          <a:p>
            <a:fld id="{01EC7AE4-05DB-4CD8-99A2-70C1B8ABB88E}" type="slidenum">
              <a:rPr lang="en-AU" smtClean="0"/>
              <a:pPr/>
              <a:t>‹#›</a:t>
            </a:fld>
            <a:endParaRPr lang="en-AU" dirty="0"/>
          </a:p>
        </p:txBody>
      </p:sp>
      <p:pic>
        <p:nvPicPr>
          <p:cNvPr id="3" name="Picture 2" descr="Artifact">
            <a:extLst>
              <a:ext uri="{FF2B5EF4-FFF2-40B4-BE49-F238E27FC236}">
                <a16:creationId xmlns:a16="http://schemas.microsoft.com/office/drawing/2014/main" id="{84AEB4CE-74AC-489B-B58F-2706568DEBE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0" y="0"/>
            <a:ext cx="9144000" cy="143256"/>
          </a:xfrm>
          <a:prstGeom prst="rect">
            <a:avLst/>
          </a:prstGeom>
        </p:spPr>
      </p:pic>
    </p:spTree>
    <p:extLst>
      <p:ext uri="{BB962C8B-B14F-4D97-AF65-F5344CB8AC3E}">
        <p14:creationId xmlns:p14="http://schemas.microsoft.com/office/powerpoint/2010/main" val="3359102311"/>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694" r:id="rId3"/>
    <p:sldLayoutId id="2147483695" r:id="rId4"/>
    <p:sldLayoutId id="2147483696" r:id="rId5"/>
    <p:sldLayoutId id="2147483699" r:id="rId6"/>
    <p:sldLayoutId id="2147483698" r:id="rId7"/>
    <p:sldLayoutId id="2147483718" r:id="rId8"/>
  </p:sldLayoutIdLst>
  <p:hf hdr="0"/>
  <p:txStyles>
    <p:titleStyle>
      <a:lvl1pPr algn="l" defTabSz="914354" rtl="0" eaLnBrk="1" latinLnBrk="0" hangingPunct="1">
        <a:lnSpc>
          <a:spcPct val="90000"/>
        </a:lnSpc>
        <a:spcBef>
          <a:spcPct val="0"/>
        </a:spcBef>
        <a:buNone/>
        <a:defRPr sz="3200" b="0" kern="1200">
          <a:solidFill>
            <a:schemeClr val="tx2"/>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12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12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12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12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nders.wa.gov.au/watenders/business/create-simple.do?CSRFNONCE=7266B665741E5051CE8C4857F791CF98&amp;type=respondent"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abdwa.icn.org.au/" TargetMode="External"/><Relationship Id="rId4" Type="http://schemas.openxmlformats.org/officeDocument/2006/relationships/hyperlink" Target="https://supplynation.org.au/"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wa.gov.au/organisation/department-of-communities/earlier-intervention-and-family-suppor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Samantha.Hilhorst@communities.wa.gov.au" TargetMode="External"/><Relationship Id="rId4" Type="http://schemas.openxmlformats.org/officeDocument/2006/relationships/hyperlink" Target="mailto:EarlierInterventionandFamilySupport@communities.wa.gov.a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parliament.wa.gov.au/publications/tabledpapers.nsf/displaypaper/4010489aae65d9037786518448258176003e128d/$file/489.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86000" y="1655518"/>
            <a:ext cx="6585359" cy="1366972"/>
          </a:xfrm>
        </p:spPr>
        <p:txBody>
          <a:bodyPr>
            <a:normAutofit fontScale="90000"/>
          </a:bodyPr>
          <a:lstStyle/>
          <a:p>
            <a:r>
              <a:rPr lang="en-AU" b="1" dirty="0"/>
              <a:t>Sector Information Session</a:t>
            </a:r>
            <a:br>
              <a:rPr lang="en-AU" dirty="0"/>
            </a:br>
            <a:endParaRPr lang="en-AU" dirty="0"/>
          </a:p>
        </p:txBody>
      </p:sp>
      <p:sp>
        <p:nvSpPr>
          <p:cNvPr id="8" name="Subtitle 7"/>
          <p:cNvSpPr>
            <a:spLocks noGrp="1"/>
          </p:cNvSpPr>
          <p:nvPr>
            <p:ph type="subTitle" idx="1"/>
          </p:nvPr>
        </p:nvSpPr>
        <p:spPr>
          <a:xfrm>
            <a:off x="486000" y="2301508"/>
            <a:ext cx="5443084" cy="1336017"/>
          </a:xfrm>
        </p:spPr>
        <p:txBody>
          <a:bodyPr/>
          <a:lstStyle/>
          <a:p>
            <a:r>
              <a:rPr lang="en-AU" dirty="0"/>
              <a:t>Commissioning of Earlier Intervention and Family Support (EIFS) Services</a:t>
            </a:r>
          </a:p>
          <a:p>
            <a:r>
              <a:rPr lang="en-AU" sz="1500" dirty="0"/>
              <a:t>January 2024</a:t>
            </a:r>
          </a:p>
          <a:p>
            <a:endParaRPr lang="en-AU" dirty="0"/>
          </a:p>
        </p:txBody>
      </p:sp>
    </p:spTree>
    <p:extLst>
      <p:ext uri="{BB962C8B-B14F-4D97-AF65-F5344CB8AC3E}">
        <p14:creationId xmlns:p14="http://schemas.microsoft.com/office/powerpoint/2010/main" val="274848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78A953D-DA97-4F27-AD62-FB417FE5546F}"/>
              </a:ext>
            </a:extLst>
          </p:cNvPr>
          <p:cNvSpPr>
            <a:spLocks noGrp="1"/>
          </p:cNvSpPr>
          <p:nvPr>
            <p:ph type="title"/>
          </p:nvPr>
        </p:nvSpPr>
        <p:spPr>
          <a:xfrm>
            <a:off x="-304575" y="63428"/>
            <a:ext cx="8172000" cy="925200"/>
          </a:xfrm>
        </p:spPr>
        <p:txBody>
          <a:bodyPr>
            <a:normAutofit/>
          </a:bodyPr>
          <a:lstStyle/>
          <a:p>
            <a:pPr algn="ctr"/>
            <a:r>
              <a:rPr lang="en-AU" sz="2900" dirty="0"/>
              <a:t>EIFS Services Commissioning: 2024/2025</a:t>
            </a:r>
          </a:p>
        </p:txBody>
      </p:sp>
      <p:sp>
        <p:nvSpPr>
          <p:cNvPr id="2" name="Text Placeholder 1">
            <a:extLst>
              <a:ext uri="{FF2B5EF4-FFF2-40B4-BE49-F238E27FC236}">
                <a16:creationId xmlns:a16="http://schemas.microsoft.com/office/drawing/2014/main" id="{367A866A-35D4-A6FA-71E9-1D7A7EAA7269}"/>
              </a:ext>
            </a:extLst>
          </p:cNvPr>
          <p:cNvSpPr>
            <a:spLocks noGrp="1"/>
          </p:cNvSpPr>
          <p:nvPr>
            <p:ph type="body" idx="1"/>
          </p:nvPr>
        </p:nvSpPr>
        <p:spPr>
          <a:xfrm>
            <a:off x="389921" y="599159"/>
            <a:ext cx="4032000" cy="749786"/>
          </a:xfrm>
        </p:spPr>
        <p:txBody>
          <a:bodyPr/>
          <a:lstStyle/>
          <a:p>
            <a:r>
              <a:rPr lang="en-AU" dirty="0"/>
              <a:t>Services to be Commissioned</a:t>
            </a:r>
          </a:p>
        </p:txBody>
      </p:sp>
      <p:sp>
        <p:nvSpPr>
          <p:cNvPr id="6" name="Text Placeholder 5">
            <a:extLst>
              <a:ext uri="{FF2B5EF4-FFF2-40B4-BE49-F238E27FC236}">
                <a16:creationId xmlns:a16="http://schemas.microsoft.com/office/drawing/2014/main" id="{FE025192-2B1F-8B85-DCAC-620EE38F1C69}"/>
              </a:ext>
            </a:extLst>
          </p:cNvPr>
          <p:cNvSpPr>
            <a:spLocks noGrp="1"/>
          </p:cNvSpPr>
          <p:nvPr>
            <p:ph type="body" sz="quarter" idx="3"/>
          </p:nvPr>
        </p:nvSpPr>
        <p:spPr>
          <a:xfrm>
            <a:off x="4641012" y="608870"/>
            <a:ext cx="4636030" cy="749786"/>
          </a:xfrm>
        </p:spPr>
        <p:txBody>
          <a:bodyPr>
            <a:normAutofit/>
          </a:bodyPr>
          <a:lstStyle/>
          <a:p>
            <a:r>
              <a:rPr lang="en-AU" dirty="0"/>
              <a:t>Services not being Commissioned</a:t>
            </a:r>
          </a:p>
        </p:txBody>
      </p:sp>
      <p:sp>
        <p:nvSpPr>
          <p:cNvPr id="4" name="Slide Number Placeholder 3">
            <a:extLst>
              <a:ext uri="{FF2B5EF4-FFF2-40B4-BE49-F238E27FC236}">
                <a16:creationId xmlns:a16="http://schemas.microsoft.com/office/drawing/2014/main" id="{EAE807ED-5644-97D2-B19F-591C2C3F84DF}"/>
              </a:ext>
            </a:extLst>
          </p:cNvPr>
          <p:cNvSpPr>
            <a:spLocks noGrp="1"/>
          </p:cNvSpPr>
          <p:nvPr>
            <p:ph type="sldNum" sz="quarter" idx="12"/>
          </p:nvPr>
        </p:nvSpPr>
        <p:spPr/>
        <p:txBody>
          <a:bodyPr/>
          <a:lstStyle/>
          <a:p>
            <a:fld id="{01EC7AE4-05DB-4CD8-99A2-70C1B8ABB88E}" type="slidenum">
              <a:rPr lang="en-AU" smtClean="0"/>
              <a:pPr/>
              <a:t>10</a:t>
            </a:fld>
            <a:endParaRPr lang="en-AU"/>
          </a:p>
        </p:txBody>
      </p:sp>
      <p:sp>
        <p:nvSpPr>
          <p:cNvPr id="8" name="TextBox 7">
            <a:extLst>
              <a:ext uri="{FF2B5EF4-FFF2-40B4-BE49-F238E27FC236}">
                <a16:creationId xmlns:a16="http://schemas.microsoft.com/office/drawing/2014/main" id="{959D1A23-823D-1CD5-D391-B274F4481587}"/>
              </a:ext>
            </a:extLst>
          </p:cNvPr>
          <p:cNvSpPr txBox="1"/>
          <p:nvPr/>
        </p:nvSpPr>
        <p:spPr>
          <a:xfrm>
            <a:off x="3543300" y="240030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1350"/>
          </a:p>
        </p:txBody>
      </p:sp>
      <p:sp>
        <p:nvSpPr>
          <p:cNvPr id="9" name="Rectangle: Rounded Corners 8">
            <a:extLst>
              <a:ext uri="{FF2B5EF4-FFF2-40B4-BE49-F238E27FC236}">
                <a16:creationId xmlns:a16="http://schemas.microsoft.com/office/drawing/2014/main" id="{2715C7F3-8814-290E-B082-6C742F5B8295}"/>
              </a:ext>
            </a:extLst>
          </p:cNvPr>
          <p:cNvSpPr/>
          <p:nvPr/>
        </p:nvSpPr>
        <p:spPr>
          <a:xfrm>
            <a:off x="4799178" y="1508915"/>
            <a:ext cx="4032000" cy="811265"/>
          </a:xfrm>
          <a:prstGeom prst="roundRect">
            <a:avLst>
              <a:gd name="adj" fmla="val 10000"/>
            </a:avLst>
          </a:prstGeom>
          <a:solidFill>
            <a:schemeClr val="accent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AU" dirty="0">
                <a:solidFill>
                  <a:schemeClr val="bg1"/>
                </a:solidFill>
              </a:rPr>
              <a:t>Aboriginal In-home Support Service</a:t>
            </a:r>
          </a:p>
        </p:txBody>
      </p:sp>
      <p:sp>
        <p:nvSpPr>
          <p:cNvPr id="10" name="Rectangle: Rounded Corners 9">
            <a:extLst>
              <a:ext uri="{FF2B5EF4-FFF2-40B4-BE49-F238E27FC236}">
                <a16:creationId xmlns:a16="http://schemas.microsoft.com/office/drawing/2014/main" id="{40BD4AC8-4345-FB24-B342-E221709C021C}"/>
              </a:ext>
            </a:extLst>
          </p:cNvPr>
          <p:cNvSpPr/>
          <p:nvPr/>
        </p:nvSpPr>
        <p:spPr>
          <a:xfrm>
            <a:off x="4799178" y="2522996"/>
            <a:ext cx="4032000" cy="811265"/>
          </a:xfrm>
          <a:prstGeom prst="roundRect">
            <a:avLst>
              <a:gd name="adj" fmla="val 10000"/>
            </a:avLst>
          </a:prstGeom>
          <a:solidFill>
            <a:schemeClr val="accent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AU" dirty="0">
                <a:solidFill>
                  <a:schemeClr val="bg1"/>
                </a:solidFill>
              </a:rPr>
              <a:t>Regional Family Support Hub – East Kimberley and Pilbara</a:t>
            </a:r>
          </a:p>
        </p:txBody>
      </p:sp>
      <p:sp>
        <p:nvSpPr>
          <p:cNvPr id="14" name="Rectangle: Rounded Corners 13">
            <a:extLst>
              <a:ext uri="{FF2B5EF4-FFF2-40B4-BE49-F238E27FC236}">
                <a16:creationId xmlns:a16="http://schemas.microsoft.com/office/drawing/2014/main" id="{23AFF15A-7EB3-B960-D18F-4BCA7CA4EA40}"/>
              </a:ext>
            </a:extLst>
          </p:cNvPr>
          <p:cNvSpPr/>
          <p:nvPr/>
        </p:nvSpPr>
        <p:spPr>
          <a:xfrm>
            <a:off x="389921" y="1508915"/>
            <a:ext cx="4032000" cy="811265"/>
          </a:xfrm>
          <a:prstGeom prst="roundRect">
            <a:avLst>
              <a:gd name="adj" fmla="val 10000"/>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AU" dirty="0">
                <a:solidFill>
                  <a:schemeClr val="bg1"/>
                </a:solidFill>
              </a:rPr>
              <a:t>Family Support Network</a:t>
            </a:r>
          </a:p>
        </p:txBody>
      </p:sp>
      <p:sp>
        <p:nvSpPr>
          <p:cNvPr id="15" name="Rectangle: Rounded Corners 14">
            <a:extLst>
              <a:ext uri="{FF2B5EF4-FFF2-40B4-BE49-F238E27FC236}">
                <a16:creationId xmlns:a16="http://schemas.microsoft.com/office/drawing/2014/main" id="{73ED4732-C051-DD87-02A7-E2348CF92090}"/>
              </a:ext>
            </a:extLst>
          </p:cNvPr>
          <p:cNvSpPr/>
          <p:nvPr/>
        </p:nvSpPr>
        <p:spPr>
          <a:xfrm>
            <a:off x="389921" y="2510968"/>
            <a:ext cx="4032000" cy="811265"/>
          </a:xfrm>
          <a:prstGeom prst="roundRect">
            <a:avLst>
              <a:gd name="adj" fmla="val 10000"/>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AU" dirty="0">
                <a:solidFill>
                  <a:schemeClr val="bg1"/>
                </a:solidFill>
              </a:rPr>
              <a:t>Intensive Family Support Service</a:t>
            </a:r>
          </a:p>
        </p:txBody>
      </p:sp>
      <p:sp>
        <p:nvSpPr>
          <p:cNvPr id="18" name="Rectangle: Rounded Corners 17">
            <a:extLst>
              <a:ext uri="{FF2B5EF4-FFF2-40B4-BE49-F238E27FC236}">
                <a16:creationId xmlns:a16="http://schemas.microsoft.com/office/drawing/2014/main" id="{6EA47C25-11D0-5778-2832-06B856315DD2}"/>
              </a:ext>
            </a:extLst>
          </p:cNvPr>
          <p:cNvSpPr/>
          <p:nvPr/>
        </p:nvSpPr>
        <p:spPr>
          <a:xfrm>
            <a:off x="389921" y="3532480"/>
            <a:ext cx="4032000" cy="811265"/>
          </a:xfrm>
          <a:prstGeom prst="roundRect">
            <a:avLst>
              <a:gd name="adj" fmla="val 10000"/>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AU" dirty="0">
                <a:solidFill>
                  <a:schemeClr val="bg1"/>
                </a:solidFill>
              </a:rPr>
              <a:t>Regional Family Support Hub (formerly RSM) - South West</a:t>
            </a:r>
          </a:p>
        </p:txBody>
      </p:sp>
      <p:sp>
        <p:nvSpPr>
          <p:cNvPr id="26" name="Rectangle: Rounded Corners 25">
            <a:extLst>
              <a:ext uri="{FF2B5EF4-FFF2-40B4-BE49-F238E27FC236}">
                <a16:creationId xmlns:a16="http://schemas.microsoft.com/office/drawing/2014/main" id="{32928682-FE76-6D16-106C-088555ECB3AA}"/>
              </a:ext>
            </a:extLst>
          </p:cNvPr>
          <p:cNvSpPr/>
          <p:nvPr/>
        </p:nvSpPr>
        <p:spPr>
          <a:xfrm>
            <a:off x="5104011" y="3731852"/>
            <a:ext cx="3422333" cy="438858"/>
          </a:xfrm>
          <a:prstGeom prst="roundRect">
            <a:avLst>
              <a:gd name="adj" fmla="val 10000"/>
            </a:avLst>
          </a:prstGeom>
          <a:solidFill>
            <a:schemeClr val="tx1">
              <a:lumMod val="50000"/>
            </a:schemeClr>
          </a:solidFill>
          <a:ln>
            <a:solidFill>
              <a:schemeClr val="tx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en-AU" sz="1600" b="1" dirty="0">
                <a:solidFill>
                  <a:schemeClr val="bg1"/>
                </a:solidFill>
              </a:rPr>
              <a:t>These contracts will be extended</a:t>
            </a:r>
          </a:p>
        </p:txBody>
      </p:sp>
      <p:cxnSp>
        <p:nvCxnSpPr>
          <p:cNvPr id="32" name="Straight Connector 31">
            <a:extLst>
              <a:ext uri="{FF2B5EF4-FFF2-40B4-BE49-F238E27FC236}">
                <a16:creationId xmlns:a16="http://schemas.microsoft.com/office/drawing/2014/main" id="{A4C718AC-BE88-C220-A00D-8A9BF56DBB92}"/>
              </a:ext>
            </a:extLst>
          </p:cNvPr>
          <p:cNvCxnSpPr>
            <a:stCxn id="14" idx="2"/>
            <a:endCxn id="15" idx="0"/>
          </p:cNvCxnSpPr>
          <p:nvPr/>
        </p:nvCxnSpPr>
        <p:spPr>
          <a:xfrm>
            <a:off x="2405921" y="2320180"/>
            <a:ext cx="0" cy="1907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D14542-911D-4217-C0BF-5E1ACB833A51}"/>
              </a:ext>
            </a:extLst>
          </p:cNvPr>
          <p:cNvCxnSpPr>
            <a:stCxn id="15" idx="2"/>
            <a:endCxn id="18" idx="0"/>
          </p:cNvCxnSpPr>
          <p:nvPr/>
        </p:nvCxnSpPr>
        <p:spPr>
          <a:xfrm>
            <a:off x="2405921" y="3322233"/>
            <a:ext cx="0" cy="2102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156BF5-3B52-6B65-869B-D0D5ED697281}"/>
              </a:ext>
            </a:extLst>
          </p:cNvPr>
          <p:cNvCxnSpPr>
            <a:stCxn id="9" idx="2"/>
            <a:endCxn id="10" idx="0"/>
          </p:cNvCxnSpPr>
          <p:nvPr/>
        </p:nvCxnSpPr>
        <p:spPr>
          <a:xfrm>
            <a:off x="6815178" y="2320180"/>
            <a:ext cx="0" cy="2028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158FB33-284E-8D73-411B-134C2E739E04}"/>
              </a:ext>
            </a:extLst>
          </p:cNvPr>
          <p:cNvCxnSpPr>
            <a:cxnSpLocks/>
            <a:stCxn id="10" idx="2"/>
            <a:endCxn id="26" idx="0"/>
          </p:cNvCxnSpPr>
          <p:nvPr/>
        </p:nvCxnSpPr>
        <p:spPr>
          <a:xfrm>
            <a:off x="6815178" y="3334261"/>
            <a:ext cx="0" cy="39759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5EC25C6D-A2C8-849B-4375-A74714999293}"/>
              </a:ext>
            </a:extLst>
          </p:cNvPr>
          <p:cNvSpPr>
            <a:spLocks noGrp="1"/>
          </p:cNvSpPr>
          <p:nvPr>
            <p:ph type="ftr" sz="quarter" idx="13"/>
          </p:nvPr>
        </p:nvSpPr>
        <p:spPr>
          <a:xfrm>
            <a:off x="1976" y="4775346"/>
            <a:ext cx="2365159" cy="273844"/>
          </a:xfrm>
        </p:spPr>
        <p:txBody>
          <a:bodyPr/>
          <a:lstStyle/>
          <a:p>
            <a:r>
              <a:rPr lang="en-AU" dirty="0"/>
              <a:t>Department of Communities</a:t>
            </a:r>
          </a:p>
        </p:txBody>
      </p:sp>
    </p:spTree>
    <p:extLst>
      <p:ext uri="{BB962C8B-B14F-4D97-AF65-F5344CB8AC3E}">
        <p14:creationId xmlns:p14="http://schemas.microsoft.com/office/powerpoint/2010/main" val="3031793528"/>
      </p:ext>
    </p:extLst>
  </p:cSld>
  <p:clrMapOvr>
    <a:masterClrMapping/>
  </p:clrMapOvr>
  <mc:AlternateContent xmlns:mc="http://schemas.openxmlformats.org/markup-compatibility/2006" xmlns:p14="http://schemas.microsoft.com/office/powerpoint/2010/main">
    <mc:Choice Requires="p14">
      <p:transition spd="slow" p14:dur="2000" advTm="35320"/>
    </mc:Choice>
    <mc:Fallback xmlns="">
      <p:transition spd="slow" advTm="353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99F919-4D94-2E87-7DB9-77CCB763865D}"/>
              </a:ext>
            </a:extLst>
          </p:cNvPr>
          <p:cNvSpPr>
            <a:spLocks noGrp="1"/>
          </p:cNvSpPr>
          <p:nvPr>
            <p:ph type="sldNum" sz="quarter" idx="12"/>
          </p:nvPr>
        </p:nvSpPr>
        <p:spPr/>
        <p:txBody>
          <a:bodyPr/>
          <a:lstStyle/>
          <a:p>
            <a:fld id="{01EC7AE4-05DB-4CD8-99A2-70C1B8ABB88E}" type="slidenum">
              <a:rPr lang="en-AU" smtClean="0"/>
              <a:pPr/>
              <a:t>11</a:t>
            </a:fld>
            <a:endParaRPr lang="en-AU" dirty="0"/>
          </a:p>
        </p:txBody>
      </p:sp>
      <p:sp>
        <p:nvSpPr>
          <p:cNvPr id="5" name="Footer Placeholder 4">
            <a:extLst>
              <a:ext uri="{FF2B5EF4-FFF2-40B4-BE49-F238E27FC236}">
                <a16:creationId xmlns:a16="http://schemas.microsoft.com/office/drawing/2014/main" id="{C83A92AB-CAE6-1353-2DF4-6B38090B0DDB}"/>
              </a:ext>
            </a:extLst>
          </p:cNvPr>
          <p:cNvSpPr>
            <a:spLocks noGrp="1"/>
          </p:cNvSpPr>
          <p:nvPr>
            <p:ph type="ftr" sz="quarter" idx="13"/>
          </p:nvPr>
        </p:nvSpPr>
        <p:spPr>
          <a:xfrm>
            <a:off x="1976" y="4821863"/>
            <a:ext cx="2365159" cy="273844"/>
          </a:xfrm>
        </p:spPr>
        <p:txBody>
          <a:bodyPr/>
          <a:lstStyle/>
          <a:p>
            <a:r>
              <a:rPr lang="en-AU" dirty="0"/>
              <a:t>Department of Communities</a:t>
            </a:r>
          </a:p>
        </p:txBody>
      </p:sp>
      <p:sp>
        <p:nvSpPr>
          <p:cNvPr id="14" name="Rectangle: Rounded Corners 13">
            <a:extLst>
              <a:ext uri="{FF2B5EF4-FFF2-40B4-BE49-F238E27FC236}">
                <a16:creationId xmlns:a16="http://schemas.microsoft.com/office/drawing/2014/main" id="{2BD17057-FF45-2281-84B1-CD61D0385064}"/>
              </a:ext>
            </a:extLst>
          </p:cNvPr>
          <p:cNvSpPr/>
          <p:nvPr/>
        </p:nvSpPr>
        <p:spPr>
          <a:xfrm>
            <a:off x="154747" y="755203"/>
            <a:ext cx="2142202" cy="3718073"/>
          </a:xfrm>
          <a:prstGeom prst="roundRect">
            <a:avLst/>
          </a:prstGeom>
          <a:solidFill>
            <a:schemeClr val="accent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AU" sz="1100" b="1" dirty="0"/>
          </a:p>
          <a:p>
            <a:pPr algn="ctr"/>
            <a:endParaRPr lang="en-AU" sz="1100" b="1" dirty="0"/>
          </a:p>
          <a:p>
            <a:pPr algn="ctr"/>
            <a:r>
              <a:rPr lang="en-AU" sz="1200" b="1" dirty="0">
                <a:solidFill>
                  <a:schemeClr val="tx1"/>
                </a:solidFill>
              </a:rPr>
              <a:t>Family Support Network - Metropolitan</a:t>
            </a:r>
          </a:p>
          <a:p>
            <a:pPr algn="ctr"/>
            <a:endParaRPr lang="en-AU" sz="1200" dirty="0">
              <a:solidFill>
                <a:schemeClr val="tx1"/>
              </a:solidFill>
            </a:endParaRPr>
          </a:p>
          <a:p>
            <a:pPr algn="ctr"/>
            <a:r>
              <a:rPr lang="en-AU" sz="1200" b="1" u="sng" dirty="0">
                <a:solidFill>
                  <a:schemeClr val="tx1"/>
                </a:solidFill>
              </a:rPr>
              <a:t>Four Corridors</a:t>
            </a:r>
          </a:p>
          <a:p>
            <a:pPr algn="ctr"/>
            <a:endParaRPr lang="en-AU" sz="1200" dirty="0">
              <a:solidFill>
                <a:schemeClr val="tx1"/>
              </a:solidFill>
            </a:endParaRPr>
          </a:p>
          <a:p>
            <a:pPr algn="ctr"/>
            <a:r>
              <a:rPr lang="en-AU" sz="1200" dirty="0">
                <a:solidFill>
                  <a:schemeClr val="tx1"/>
                </a:solidFill>
              </a:rPr>
              <a:t>Armadale/Cannington</a:t>
            </a:r>
          </a:p>
          <a:p>
            <a:pPr algn="ctr"/>
            <a:r>
              <a:rPr lang="en-AU" sz="1200" dirty="0">
                <a:solidFill>
                  <a:schemeClr val="tx1"/>
                </a:solidFill>
              </a:rPr>
              <a:t>Midland/Perth</a:t>
            </a:r>
          </a:p>
          <a:p>
            <a:pPr algn="ctr"/>
            <a:r>
              <a:rPr lang="en-AU" sz="1200" dirty="0">
                <a:solidFill>
                  <a:schemeClr val="tx1"/>
                </a:solidFill>
              </a:rPr>
              <a:t>Mirrabooka Joondalup</a:t>
            </a:r>
          </a:p>
          <a:p>
            <a:pPr algn="ctr"/>
            <a:r>
              <a:rPr lang="en-AU" sz="1200" dirty="0">
                <a:solidFill>
                  <a:schemeClr val="tx1"/>
                </a:solidFill>
              </a:rPr>
              <a:t>Fremantle/Rockingham</a:t>
            </a:r>
          </a:p>
          <a:p>
            <a:endParaRPr lang="en-AU" sz="1100" dirty="0"/>
          </a:p>
          <a:p>
            <a:pPr algn="ctr"/>
            <a:endParaRPr lang="en-AU" sz="900" b="1" dirty="0"/>
          </a:p>
        </p:txBody>
      </p:sp>
      <p:sp>
        <p:nvSpPr>
          <p:cNvPr id="19" name="Title 1">
            <a:extLst>
              <a:ext uri="{FF2B5EF4-FFF2-40B4-BE49-F238E27FC236}">
                <a16:creationId xmlns:a16="http://schemas.microsoft.com/office/drawing/2014/main" id="{9E99A74D-4712-52AF-19D8-2ECA568C5263}"/>
              </a:ext>
            </a:extLst>
          </p:cNvPr>
          <p:cNvSpPr>
            <a:spLocks noGrp="1"/>
          </p:cNvSpPr>
          <p:nvPr>
            <p:ph type="title"/>
          </p:nvPr>
        </p:nvSpPr>
        <p:spPr>
          <a:xfrm>
            <a:off x="-207234" y="239899"/>
            <a:ext cx="7963786" cy="471265"/>
          </a:xfrm>
        </p:spPr>
        <p:txBody>
          <a:bodyPr>
            <a:noAutofit/>
          </a:bodyPr>
          <a:lstStyle/>
          <a:p>
            <a:pPr algn="ctr"/>
            <a:r>
              <a:rPr lang="en-AU" sz="2900" dirty="0">
                <a:latin typeface="Arial"/>
                <a:cs typeface="Arial"/>
              </a:rPr>
              <a:t>Locations of Programs to be commissioned</a:t>
            </a:r>
            <a:endParaRPr lang="en-AU" sz="2900" dirty="0"/>
          </a:p>
        </p:txBody>
      </p:sp>
      <p:sp>
        <p:nvSpPr>
          <p:cNvPr id="20" name="Rectangle: Rounded Corners 19">
            <a:extLst>
              <a:ext uri="{FF2B5EF4-FFF2-40B4-BE49-F238E27FC236}">
                <a16:creationId xmlns:a16="http://schemas.microsoft.com/office/drawing/2014/main" id="{1D4B4D89-3276-E323-75D2-5D5067247696}"/>
              </a:ext>
            </a:extLst>
          </p:cNvPr>
          <p:cNvSpPr/>
          <p:nvPr/>
        </p:nvSpPr>
        <p:spPr>
          <a:xfrm>
            <a:off x="4727872" y="755204"/>
            <a:ext cx="2057113" cy="3057672"/>
          </a:xfrm>
          <a:prstGeom prst="round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AU" sz="1100" b="1" dirty="0"/>
          </a:p>
          <a:p>
            <a:pPr algn="ctr"/>
            <a:endParaRPr lang="en-AU" sz="1100" b="1" dirty="0"/>
          </a:p>
          <a:p>
            <a:pPr algn="ctr"/>
            <a:endParaRPr lang="en-AU" sz="1100" b="1" dirty="0"/>
          </a:p>
          <a:p>
            <a:pPr algn="ctr"/>
            <a:endParaRPr lang="en-AU" sz="1100" b="1" dirty="0"/>
          </a:p>
          <a:p>
            <a:pPr algn="ctr"/>
            <a:endParaRPr lang="en-AU" sz="1200" b="1" dirty="0">
              <a:solidFill>
                <a:schemeClr val="tx1"/>
              </a:solidFill>
            </a:endParaRPr>
          </a:p>
          <a:p>
            <a:pPr algn="ctr"/>
            <a:endParaRPr lang="en-AU" sz="1200" b="1" dirty="0">
              <a:solidFill>
                <a:schemeClr val="tx1"/>
              </a:solidFill>
            </a:endParaRPr>
          </a:p>
          <a:p>
            <a:pPr algn="ctr"/>
            <a:endParaRPr lang="en-AU" sz="1200" b="1" dirty="0">
              <a:solidFill>
                <a:schemeClr val="tx1"/>
              </a:solidFill>
            </a:endParaRPr>
          </a:p>
          <a:p>
            <a:pPr algn="ctr"/>
            <a:endParaRPr lang="en-AU" sz="1200" b="1" dirty="0">
              <a:solidFill>
                <a:schemeClr val="tx1"/>
              </a:solidFill>
            </a:endParaRPr>
          </a:p>
          <a:p>
            <a:pPr algn="ctr"/>
            <a:r>
              <a:rPr lang="en-AU" sz="1200" b="1" dirty="0">
                <a:solidFill>
                  <a:schemeClr val="tx1"/>
                </a:solidFill>
              </a:rPr>
              <a:t>Intensive Family Support Service – Regional </a:t>
            </a:r>
          </a:p>
          <a:p>
            <a:pPr algn="ctr"/>
            <a:endParaRPr lang="en-AU" sz="1200" b="1" u="sng" dirty="0">
              <a:solidFill>
                <a:schemeClr val="tx1"/>
              </a:solidFill>
            </a:endParaRPr>
          </a:p>
          <a:p>
            <a:pPr algn="ctr"/>
            <a:r>
              <a:rPr lang="en-AU" sz="1200" b="1" u="sng" dirty="0">
                <a:solidFill>
                  <a:schemeClr val="tx1"/>
                </a:solidFill>
              </a:rPr>
              <a:t>Five Locations</a:t>
            </a:r>
          </a:p>
          <a:p>
            <a:pPr algn="ctr"/>
            <a:endParaRPr lang="en-AU" sz="1200" dirty="0">
              <a:solidFill>
                <a:schemeClr val="tx1"/>
              </a:solidFill>
            </a:endParaRPr>
          </a:p>
          <a:p>
            <a:pPr algn="ctr"/>
            <a:r>
              <a:rPr lang="en-AU" sz="1200" dirty="0">
                <a:solidFill>
                  <a:schemeClr val="tx1"/>
                </a:solidFill>
              </a:rPr>
              <a:t>Goldfields</a:t>
            </a:r>
          </a:p>
          <a:p>
            <a:pPr algn="ctr"/>
            <a:r>
              <a:rPr lang="en-AU" sz="1200" dirty="0">
                <a:solidFill>
                  <a:schemeClr val="tx1"/>
                </a:solidFill>
              </a:rPr>
              <a:t>Great Southern</a:t>
            </a:r>
          </a:p>
          <a:p>
            <a:pPr algn="ctr"/>
            <a:r>
              <a:rPr lang="en-AU" sz="1200" dirty="0">
                <a:solidFill>
                  <a:schemeClr val="tx1"/>
                </a:solidFill>
              </a:rPr>
              <a:t>Murchison</a:t>
            </a:r>
          </a:p>
          <a:p>
            <a:pPr algn="ctr"/>
            <a:r>
              <a:rPr lang="en-AU" sz="1200" dirty="0">
                <a:solidFill>
                  <a:schemeClr val="tx1"/>
                </a:solidFill>
              </a:rPr>
              <a:t>West Kimberley</a:t>
            </a:r>
          </a:p>
          <a:p>
            <a:pPr algn="ctr"/>
            <a:r>
              <a:rPr lang="en-AU" sz="1200" dirty="0">
                <a:solidFill>
                  <a:schemeClr val="tx1"/>
                </a:solidFill>
              </a:rPr>
              <a:t>Wheatbelt</a:t>
            </a:r>
          </a:p>
          <a:p>
            <a:endParaRPr lang="en-AU" sz="1100" dirty="0"/>
          </a:p>
          <a:p>
            <a:endParaRPr lang="en-AU" sz="1100" dirty="0"/>
          </a:p>
          <a:p>
            <a:pPr algn="ctr"/>
            <a:endParaRPr lang="en-AU" sz="1200" b="1" dirty="0">
              <a:cs typeface="Arial" panose="020B0604020202020204"/>
            </a:endParaRPr>
          </a:p>
        </p:txBody>
      </p:sp>
      <p:sp>
        <p:nvSpPr>
          <p:cNvPr id="21" name="Rectangle: Rounded Corners 20">
            <a:extLst>
              <a:ext uri="{FF2B5EF4-FFF2-40B4-BE49-F238E27FC236}">
                <a16:creationId xmlns:a16="http://schemas.microsoft.com/office/drawing/2014/main" id="{83296403-7EF0-31C0-6C87-FAAE14242D7B}"/>
              </a:ext>
            </a:extLst>
          </p:cNvPr>
          <p:cNvSpPr/>
          <p:nvPr/>
        </p:nvSpPr>
        <p:spPr>
          <a:xfrm>
            <a:off x="2445969" y="755203"/>
            <a:ext cx="2128619" cy="3718073"/>
          </a:xfrm>
          <a:prstGeom prst="roundRect">
            <a:avLst/>
          </a:prstGeom>
          <a:solidFill>
            <a:schemeClr val="accent5">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r>
              <a:rPr lang="en-AU" sz="1200" b="1" dirty="0">
                <a:solidFill>
                  <a:schemeClr val="tx1"/>
                </a:solidFill>
              </a:rPr>
              <a:t>Intensive Family Support Service – Metropolitan</a:t>
            </a:r>
          </a:p>
          <a:p>
            <a:pPr algn="ctr"/>
            <a:endParaRPr lang="en-AU" sz="1200" b="1" dirty="0">
              <a:solidFill>
                <a:schemeClr val="tx1"/>
              </a:solidFill>
            </a:endParaRPr>
          </a:p>
          <a:p>
            <a:pPr algn="ctr"/>
            <a:r>
              <a:rPr lang="en-AU" sz="1200" b="1" u="sng" dirty="0">
                <a:solidFill>
                  <a:schemeClr val="tx1"/>
                </a:solidFill>
              </a:rPr>
              <a:t>Nine Locations</a:t>
            </a:r>
          </a:p>
          <a:p>
            <a:pPr algn="ctr"/>
            <a:endParaRPr lang="en-AU" sz="1200" dirty="0">
              <a:solidFill>
                <a:schemeClr val="tx1"/>
              </a:solidFill>
            </a:endParaRPr>
          </a:p>
          <a:p>
            <a:pPr algn="ctr"/>
            <a:r>
              <a:rPr lang="en-AU" sz="1200" dirty="0">
                <a:solidFill>
                  <a:schemeClr val="tx1"/>
                </a:solidFill>
              </a:rPr>
              <a:t>Armadale</a:t>
            </a:r>
          </a:p>
          <a:p>
            <a:pPr algn="ctr"/>
            <a:r>
              <a:rPr lang="en-AU" sz="1200" dirty="0">
                <a:solidFill>
                  <a:schemeClr val="tx1"/>
                </a:solidFill>
              </a:rPr>
              <a:t>Cannington</a:t>
            </a:r>
          </a:p>
          <a:p>
            <a:pPr algn="ctr"/>
            <a:r>
              <a:rPr lang="en-AU" sz="1200" dirty="0">
                <a:solidFill>
                  <a:schemeClr val="tx1"/>
                </a:solidFill>
              </a:rPr>
              <a:t>Fremantle</a:t>
            </a:r>
          </a:p>
          <a:p>
            <a:pPr algn="ctr"/>
            <a:r>
              <a:rPr lang="en-AU" sz="1200" dirty="0">
                <a:solidFill>
                  <a:schemeClr val="tx1"/>
                </a:solidFill>
              </a:rPr>
              <a:t>Joondalup</a:t>
            </a:r>
          </a:p>
          <a:p>
            <a:pPr algn="ctr"/>
            <a:r>
              <a:rPr lang="en-AU" sz="1200" dirty="0">
                <a:solidFill>
                  <a:schemeClr val="tx1"/>
                </a:solidFill>
              </a:rPr>
              <a:t>Mirrabooka</a:t>
            </a:r>
          </a:p>
          <a:p>
            <a:pPr algn="ctr"/>
            <a:r>
              <a:rPr lang="en-AU" sz="1200" dirty="0">
                <a:solidFill>
                  <a:schemeClr val="tx1"/>
                </a:solidFill>
              </a:rPr>
              <a:t>Midland</a:t>
            </a:r>
          </a:p>
          <a:p>
            <a:pPr algn="ctr"/>
            <a:r>
              <a:rPr lang="en-AU" sz="1200" dirty="0">
                <a:solidFill>
                  <a:schemeClr val="tx1"/>
                </a:solidFill>
              </a:rPr>
              <a:t>Peel</a:t>
            </a:r>
          </a:p>
          <a:p>
            <a:pPr algn="ctr"/>
            <a:r>
              <a:rPr lang="en-AU" sz="1200" dirty="0">
                <a:solidFill>
                  <a:schemeClr val="tx1"/>
                </a:solidFill>
              </a:rPr>
              <a:t>Perth</a:t>
            </a:r>
          </a:p>
          <a:p>
            <a:pPr algn="ctr"/>
            <a:r>
              <a:rPr lang="en-AU" sz="1200" dirty="0">
                <a:solidFill>
                  <a:schemeClr val="tx1"/>
                </a:solidFill>
              </a:rPr>
              <a:t>Rockingham</a:t>
            </a:r>
          </a:p>
          <a:p>
            <a:endParaRPr lang="en-AU" sz="1100" dirty="0"/>
          </a:p>
          <a:p>
            <a:endParaRPr lang="en-AU" sz="1100" dirty="0"/>
          </a:p>
          <a:p>
            <a:pPr marL="285750" indent="-285750" algn="ctr">
              <a:buFont typeface="Arial" panose="020B0604020202020204" pitchFamily="34" charset="0"/>
              <a:buChar char="•"/>
            </a:pPr>
            <a:endParaRPr lang="en-AU" dirty="0"/>
          </a:p>
        </p:txBody>
      </p:sp>
      <p:sp>
        <p:nvSpPr>
          <p:cNvPr id="22" name="Rectangle: Rounded Corners 21">
            <a:extLst>
              <a:ext uri="{FF2B5EF4-FFF2-40B4-BE49-F238E27FC236}">
                <a16:creationId xmlns:a16="http://schemas.microsoft.com/office/drawing/2014/main" id="{415DCC4D-B8D6-7D55-EE74-CFE0CB6EDD0E}"/>
              </a:ext>
            </a:extLst>
          </p:cNvPr>
          <p:cNvSpPr/>
          <p:nvPr/>
        </p:nvSpPr>
        <p:spPr>
          <a:xfrm>
            <a:off x="6934005" y="755204"/>
            <a:ext cx="2057113" cy="3057672"/>
          </a:xfrm>
          <a:prstGeom prst="roundRect">
            <a:avLst/>
          </a:prstGeom>
          <a:solidFill>
            <a:srgbClr val="3B7AA5"/>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endParaRPr lang="en-AU" sz="1100" b="1" dirty="0"/>
          </a:p>
          <a:p>
            <a:pPr algn="ctr"/>
            <a:r>
              <a:rPr lang="en-AU" sz="1200" b="1" dirty="0">
                <a:solidFill>
                  <a:schemeClr val="bg1"/>
                </a:solidFill>
              </a:rPr>
              <a:t>Regional Family Support Hub</a:t>
            </a:r>
          </a:p>
          <a:p>
            <a:pPr algn="ctr"/>
            <a:endParaRPr lang="en-AU" sz="1200" b="1" u="sng" dirty="0">
              <a:solidFill>
                <a:schemeClr val="bg1"/>
              </a:solidFill>
              <a:cs typeface="Arial"/>
            </a:endParaRPr>
          </a:p>
          <a:p>
            <a:pPr algn="ctr"/>
            <a:r>
              <a:rPr lang="en-AU" sz="1200" b="1" u="sng" dirty="0">
                <a:solidFill>
                  <a:schemeClr val="bg1"/>
                </a:solidFill>
                <a:cs typeface="Arial"/>
              </a:rPr>
              <a:t>One Location</a:t>
            </a:r>
          </a:p>
          <a:p>
            <a:pPr algn="ctr"/>
            <a:endParaRPr lang="en-AU" sz="1200" b="1" dirty="0">
              <a:solidFill>
                <a:schemeClr val="bg1"/>
              </a:solidFill>
            </a:endParaRPr>
          </a:p>
          <a:p>
            <a:pPr algn="ctr"/>
            <a:r>
              <a:rPr lang="en-AU" sz="1200" dirty="0">
                <a:solidFill>
                  <a:schemeClr val="bg1"/>
                </a:solidFill>
              </a:rPr>
              <a:t>South West</a:t>
            </a:r>
          </a:p>
        </p:txBody>
      </p:sp>
      <p:pic>
        <p:nvPicPr>
          <p:cNvPr id="6" name="Picture 5">
            <a:extLst>
              <a:ext uri="{FF2B5EF4-FFF2-40B4-BE49-F238E27FC236}">
                <a16:creationId xmlns:a16="http://schemas.microsoft.com/office/drawing/2014/main" id="{279BD117-1AED-70F5-E053-B2302AB83E72}"/>
              </a:ext>
            </a:extLst>
          </p:cNvPr>
          <p:cNvPicPr>
            <a:picLocks noChangeAspect="1"/>
          </p:cNvPicPr>
          <p:nvPr/>
        </p:nvPicPr>
        <p:blipFill rotWithShape="1">
          <a:blip r:embed="rId3"/>
          <a:srcRect l="8427" r="3739"/>
          <a:stretch/>
        </p:blipFill>
        <p:spPr>
          <a:xfrm>
            <a:off x="5268122" y="875444"/>
            <a:ext cx="976612" cy="702051"/>
          </a:xfrm>
          <a:prstGeom prst="rect">
            <a:avLst/>
          </a:prstGeom>
        </p:spPr>
      </p:pic>
      <p:pic>
        <p:nvPicPr>
          <p:cNvPr id="11" name="Picture 10">
            <a:extLst>
              <a:ext uri="{FF2B5EF4-FFF2-40B4-BE49-F238E27FC236}">
                <a16:creationId xmlns:a16="http://schemas.microsoft.com/office/drawing/2014/main" id="{C0DC9FEE-D690-63E7-1AD4-92EE569BC938}"/>
              </a:ext>
            </a:extLst>
          </p:cNvPr>
          <p:cNvPicPr>
            <a:picLocks noChangeAspect="1"/>
          </p:cNvPicPr>
          <p:nvPr/>
        </p:nvPicPr>
        <p:blipFill rotWithShape="1">
          <a:blip r:embed="rId4"/>
          <a:srcRect r="5849"/>
          <a:stretch/>
        </p:blipFill>
        <p:spPr>
          <a:xfrm>
            <a:off x="7475799" y="875443"/>
            <a:ext cx="973524" cy="702051"/>
          </a:xfrm>
          <a:prstGeom prst="rect">
            <a:avLst/>
          </a:prstGeom>
        </p:spPr>
      </p:pic>
      <p:pic>
        <p:nvPicPr>
          <p:cNvPr id="2" name="Picture 1">
            <a:extLst>
              <a:ext uri="{FF2B5EF4-FFF2-40B4-BE49-F238E27FC236}">
                <a16:creationId xmlns:a16="http://schemas.microsoft.com/office/drawing/2014/main" id="{38761C16-A235-3D42-34A7-C637FCA9272E}"/>
              </a:ext>
            </a:extLst>
          </p:cNvPr>
          <p:cNvPicPr>
            <a:picLocks noChangeAspect="1"/>
          </p:cNvPicPr>
          <p:nvPr/>
        </p:nvPicPr>
        <p:blipFill rotWithShape="1">
          <a:blip r:embed="rId3"/>
          <a:srcRect l="8427" r="3739"/>
          <a:stretch/>
        </p:blipFill>
        <p:spPr>
          <a:xfrm>
            <a:off x="3047119" y="875444"/>
            <a:ext cx="980146" cy="702051"/>
          </a:xfrm>
          <a:prstGeom prst="rect">
            <a:avLst/>
          </a:prstGeom>
        </p:spPr>
      </p:pic>
      <p:pic>
        <p:nvPicPr>
          <p:cNvPr id="10" name="Picture 9">
            <a:extLst>
              <a:ext uri="{FF2B5EF4-FFF2-40B4-BE49-F238E27FC236}">
                <a16:creationId xmlns:a16="http://schemas.microsoft.com/office/drawing/2014/main" id="{2C7F4B0D-611D-2CF2-4E16-548E5193C4F7}"/>
              </a:ext>
            </a:extLst>
          </p:cNvPr>
          <p:cNvPicPr>
            <a:picLocks noChangeAspect="1"/>
          </p:cNvPicPr>
          <p:nvPr/>
        </p:nvPicPr>
        <p:blipFill rotWithShape="1">
          <a:blip r:embed="rId5"/>
          <a:srcRect l="4851" r="3964"/>
          <a:stretch/>
        </p:blipFill>
        <p:spPr>
          <a:xfrm>
            <a:off x="739262" y="875443"/>
            <a:ext cx="973171" cy="702051"/>
          </a:xfrm>
          <a:prstGeom prst="rect">
            <a:avLst/>
          </a:prstGeom>
        </p:spPr>
      </p:pic>
      <p:sp>
        <p:nvSpPr>
          <p:cNvPr id="12" name="Rectangle 11">
            <a:extLst>
              <a:ext uri="{FF2B5EF4-FFF2-40B4-BE49-F238E27FC236}">
                <a16:creationId xmlns:a16="http://schemas.microsoft.com/office/drawing/2014/main" id="{52CAE4DD-45D3-27A4-BCF1-90C7031FD714}"/>
              </a:ext>
            </a:extLst>
          </p:cNvPr>
          <p:cNvSpPr/>
          <p:nvPr/>
        </p:nvSpPr>
        <p:spPr>
          <a:xfrm>
            <a:off x="4723607" y="3933115"/>
            <a:ext cx="4265645" cy="540161"/>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t>Includes Outreach</a:t>
            </a:r>
          </a:p>
        </p:txBody>
      </p:sp>
    </p:spTree>
    <p:extLst>
      <p:ext uri="{BB962C8B-B14F-4D97-AF65-F5344CB8AC3E}">
        <p14:creationId xmlns:p14="http://schemas.microsoft.com/office/powerpoint/2010/main" val="4070642548"/>
      </p:ext>
    </p:extLst>
  </p:cSld>
  <p:clrMapOvr>
    <a:masterClrMapping/>
  </p:clrMapOvr>
  <mc:AlternateContent xmlns:mc="http://schemas.openxmlformats.org/markup-compatibility/2006" xmlns:p14="http://schemas.microsoft.com/office/powerpoint/2010/main">
    <mc:Choice Requires="p14">
      <p:transition spd="slow" p14:dur="2000" advTm="70116"/>
    </mc:Choice>
    <mc:Fallback xmlns="">
      <p:transition spd="slow" advTm="7011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704A-FA66-F970-FD6C-B30AB8F42172}"/>
              </a:ext>
            </a:extLst>
          </p:cNvPr>
          <p:cNvSpPr>
            <a:spLocks noGrp="1"/>
          </p:cNvSpPr>
          <p:nvPr>
            <p:ph type="title"/>
          </p:nvPr>
        </p:nvSpPr>
        <p:spPr>
          <a:xfrm>
            <a:off x="230054" y="0"/>
            <a:ext cx="8171999" cy="924605"/>
          </a:xfrm>
        </p:spPr>
        <p:txBody>
          <a:bodyPr>
            <a:normAutofit/>
          </a:bodyPr>
          <a:lstStyle/>
          <a:p>
            <a:r>
              <a:rPr lang="en-AU" sz="2900" dirty="0">
                <a:solidFill>
                  <a:srgbClr val="2C5C86"/>
                </a:solidFill>
              </a:rPr>
              <a:t>Commissioning</a:t>
            </a:r>
            <a:r>
              <a:rPr lang="en-AU" sz="2900" dirty="0"/>
              <a:t> Approach</a:t>
            </a:r>
          </a:p>
        </p:txBody>
      </p:sp>
      <p:sp>
        <p:nvSpPr>
          <p:cNvPr id="3" name="Content Placeholder 2">
            <a:extLst>
              <a:ext uri="{FF2B5EF4-FFF2-40B4-BE49-F238E27FC236}">
                <a16:creationId xmlns:a16="http://schemas.microsoft.com/office/drawing/2014/main" id="{82AD0B47-5492-9AC7-9111-815F7BCA2C4D}"/>
              </a:ext>
            </a:extLst>
          </p:cNvPr>
          <p:cNvSpPr>
            <a:spLocks noGrp="1"/>
          </p:cNvSpPr>
          <p:nvPr>
            <p:ph idx="1"/>
          </p:nvPr>
        </p:nvSpPr>
        <p:spPr>
          <a:xfrm>
            <a:off x="230054" y="924605"/>
            <a:ext cx="8172000" cy="3263504"/>
          </a:xfrm>
        </p:spPr>
        <p:txBody>
          <a:bodyPr>
            <a:normAutofit/>
          </a:bodyPr>
          <a:lstStyle/>
          <a:p>
            <a:pPr marL="0" indent="0">
              <a:buNone/>
            </a:pPr>
            <a:r>
              <a:rPr lang="en-AU" sz="2400" dirty="0"/>
              <a:t>Communities will be undertaking different procurement approaches depending on the location:</a:t>
            </a:r>
          </a:p>
        </p:txBody>
      </p:sp>
      <p:sp>
        <p:nvSpPr>
          <p:cNvPr id="4" name="Slide Number Placeholder 3">
            <a:extLst>
              <a:ext uri="{FF2B5EF4-FFF2-40B4-BE49-F238E27FC236}">
                <a16:creationId xmlns:a16="http://schemas.microsoft.com/office/drawing/2014/main" id="{1BD3F379-A1FA-A692-CC4E-642F3313C089}"/>
              </a:ext>
            </a:extLst>
          </p:cNvPr>
          <p:cNvSpPr>
            <a:spLocks noGrp="1"/>
          </p:cNvSpPr>
          <p:nvPr>
            <p:ph type="sldNum" sz="quarter" idx="12"/>
          </p:nvPr>
        </p:nvSpPr>
        <p:spPr/>
        <p:txBody>
          <a:bodyPr/>
          <a:lstStyle/>
          <a:p>
            <a:fld id="{01EC7AE4-05DB-4CD8-99A2-70C1B8ABB88E}" type="slidenum">
              <a:rPr lang="en-AU" smtClean="0"/>
              <a:pPr/>
              <a:t>12</a:t>
            </a:fld>
            <a:endParaRPr lang="en-AU" dirty="0"/>
          </a:p>
        </p:txBody>
      </p:sp>
      <p:sp>
        <p:nvSpPr>
          <p:cNvPr id="5" name="Footer Placeholder 4">
            <a:extLst>
              <a:ext uri="{FF2B5EF4-FFF2-40B4-BE49-F238E27FC236}">
                <a16:creationId xmlns:a16="http://schemas.microsoft.com/office/drawing/2014/main" id="{A56E1503-793C-962D-079E-5C3235FFABDC}"/>
              </a:ext>
            </a:extLst>
          </p:cNvPr>
          <p:cNvSpPr>
            <a:spLocks noGrp="1"/>
          </p:cNvSpPr>
          <p:nvPr>
            <p:ph type="ftr" sz="quarter" idx="13"/>
          </p:nvPr>
        </p:nvSpPr>
        <p:spPr/>
        <p:txBody>
          <a:bodyPr/>
          <a:lstStyle/>
          <a:p>
            <a:r>
              <a:rPr lang="en-AU"/>
              <a:t>Department of Communities</a:t>
            </a:r>
            <a:endParaRPr lang="en-AU" dirty="0"/>
          </a:p>
        </p:txBody>
      </p:sp>
      <p:sp>
        <p:nvSpPr>
          <p:cNvPr id="6" name="Rectangle: Rounded Corners 5">
            <a:extLst>
              <a:ext uri="{FF2B5EF4-FFF2-40B4-BE49-F238E27FC236}">
                <a16:creationId xmlns:a16="http://schemas.microsoft.com/office/drawing/2014/main" id="{4BD2668B-C5DF-111B-AE0C-14203C22D75D}"/>
              </a:ext>
            </a:extLst>
          </p:cNvPr>
          <p:cNvSpPr/>
          <p:nvPr/>
        </p:nvSpPr>
        <p:spPr>
          <a:xfrm>
            <a:off x="4572000" y="2196039"/>
            <a:ext cx="3998421" cy="1809386"/>
          </a:xfrm>
          <a:prstGeom prst="roundRect">
            <a:avLst>
              <a:gd name="adj" fmla="val 10000"/>
            </a:avLst>
          </a:prstGeom>
          <a:solidFill>
            <a:srgbClr val="3B7AA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indent="0">
              <a:buNone/>
            </a:pPr>
            <a:r>
              <a:rPr lang="en-AU" b="1" dirty="0">
                <a:solidFill>
                  <a:schemeClr val="bg1"/>
                </a:solidFill>
              </a:rPr>
              <a:t>Regional Locations:</a:t>
            </a:r>
          </a:p>
          <a:p>
            <a:pPr marL="285750" indent="-285750">
              <a:buFont typeface="Arial" panose="020B0604020202020204" pitchFamily="34" charset="0"/>
              <a:buChar char="•"/>
            </a:pPr>
            <a:endParaRPr lang="en-AU" dirty="0">
              <a:solidFill>
                <a:schemeClr val="bg1"/>
              </a:solidFill>
            </a:endParaRPr>
          </a:p>
          <a:p>
            <a:pPr marL="285750" indent="-285750">
              <a:buFont typeface="Arial" panose="020B0604020202020204" pitchFamily="34" charset="0"/>
              <a:buChar char="•"/>
            </a:pPr>
            <a:r>
              <a:rPr lang="en-AU" dirty="0">
                <a:solidFill>
                  <a:schemeClr val="bg1"/>
                </a:solidFill>
              </a:rPr>
              <a:t>Intensive Family Support Service</a:t>
            </a:r>
            <a:endParaRPr lang="en-AU" dirty="0"/>
          </a:p>
          <a:p>
            <a:pPr marL="285750" indent="-285750">
              <a:buFont typeface="Arial" panose="020B0604020202020204" pitchFamily="34" charset="0"/>
              <a:buChar char="•"/>
            </a:pPr>
            <a:r>
              <a:rPr lang="en-AU" dirty="0">
                <a:solidFill>
                  <a:schemeClr val="bg1"/>
                </a:solidFill>
              </a:rPr>
              <a:t>Regional Family Support Hub</a:t>
            </a:r>
          </a:p>
        </p:txBody>
      </p:sp>
      <p:sp>
        <p:nvSpPr>
          <p:cNvPr id="7" name="Rectangle: Rounded Corners 6">
            <a:extLst>
              <a:ext uri="{FF2B5EF4-FFF2-40B4-BE49-F238E27FC236}">
                <a16:creationId xmlns:a16="http://schemas.microsoft.com/office/drawing/2014/main" id="{8E3582F4-9C15-4AE4-4B95-1D8371088054}"/>
              </a:ext>
            </a:extLst>
          </p:cNvPr>
          <p:cNvSpPr/>
          <p:nvPr/>
        </p:nvSpPr>
        <p:spPr>
          <a:xfrm>
            <a:off x="406710" y="2196039"/>
            <a:ext cx="3998421" cy="1809386"/>
          </a:xfrm>
          <a:prstGeom prst="roundRect">
            <a:avLst>
              <a:gd name="adj" fmla="val 10000"/>
            </a:avLst>
          </a:prstGeom>
          <a:solidFill>
            <a:srgbClr val="3696A3"/>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indent="0">
              <a:buNone/>
            </a:pPr>
            <a:r>
              <a:rPr lang="en-AU" b="1" dirty="0">
                <a:solidFill>
                  <a:schemeClr val="bg1"/>
                </a:solidFill>
              </a:rPr>
              <a:t>Metropolitan Locations:</a:t>
            </a:r>
          </a:p>
          <a:p>
            <a:pPr marL="285750" indent="-285750">
              <a:buFont typeface="Arial" panose="020B0604020202020204" pitchFamily="34" charset="0"/>
              <a:buChar char="•"/>
            </a:pPr>
            <a:endParaRPr lang="en-AU" dirty="0">
              <a:solidFill>
                <a:schemeClr val="bg1"/>
              </a:solidFill>
            </a:endParaRPr>
          </a:p>
          <a:p>
            <a:pPr marL="285750" indent="-285750">
              <a:buFont typeface="Arial" panose="020B0604020202020204" pitchFamily="34" charset="0"/>
              <a:buChar char="•"/>
            </a:pPr>
            <a:r>
              <a:rPr lang="en-AU" dirty="0">
                <a:solidFill>
                  <a:schemeClr val="bg1"/>
                </a:solidFill>
              </a:rPr>
              <a:t>Family Support Network</a:t>
            </a:r>
          </a:p>
          <a:p>
            <a:pPr marL="285750" indent="-285750">
              <a:buFont typeface="Arial" panose="020B0604020202020204" pitchFamily="34" charset="0"/>
              <a:buChar char="•"/>
            </a:pPr>
            <a:r>
              <a:rPr lang="en-AU" dirty="0">
                <a:solidFill>
                  <a:schemeClr val="bg1"/>
                </a:solidFill>
              </a:rPr>
              <a:t>Intensive Family Support Service</a:t>
            </a:r>
            <a:endParaRPr lang="en-AU" dirty="0"/>
          </a:p>
        </p:txBody>
      </p:sp>
    </p:spTree>
    <p:extLst>
      <p:ext uri="{BB962C8B-B14F-4D97-AF65-F5344CB8AC3E}">
        <p14:creationId xmlns:p14="http://schemas.microsoft.com/office/powerpoint/2010/main" val="23918648"/>
      </p:ext>
    </p:extLst>
  </p:cSld>
  <p:clrMapOvr>
    <a:masterClrMapping/>
  </p:clrMapOvr>
  <mc:AlternateContent xmlns:mc="http://schemas.openxmlformats.org/markup-compatibility/2006" xmlns:p14="http://schemas.microsoft.com/office/powerpoint/2010/main">
    <mc:Choice Requires="p14">
      <p:transition spd="slow" p14:dur="2000" advTm="44633"/>
    </mc:Choice>
    <mc:Fallback xmlns="">
      <p:transition spd="slow" advTm="4463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8D24-02D0-E3C8-C7AD-4DF5D0B2CC23}"/>
              </a:ext>
            </a:extLst>
          </p:cNvPr>
          <p:cNvSpPr>
            <a:spLocks noGrp="1"/>
          </p:cNvSpPr>
          <p:nvPr>
            <p:ph type="title"/>
          </p:nvPr>
        </p:nvSpPr>
        <p:spPr>
          <a:xfrm>
            <a:off x="485394" y="874395"/>
            <a:ext cx="2702052" cy="3394710"/>
          </a:xfrm>
        </p:spPr>
        <p:txBody>
          <a:bodyPr vert="horz" lIns="91440" tIns="45720" rIns="91440" bIns="45720" rtlCol="0" anchor="ctr">
            <a:normAutofit/>
          </a:bodyPr>
          <a:lstStyle/>
          <a:p>
            <a:pPr defTabSz="914400"/>
            <a:r>
              <a:rPr lang="en-US" sz="2900" kern="1200" dirty="0">
                <a:solidFill>
                  <a:srgbClr val="2C5C86"/>
                </a:solidFill>
                <a:latin typeface="+mj-lt"/>
                <a:ea typeface="+mj-ea"/>
                <a:cs typeface="+mj-cs"/>
              </a:rPr>
              <a:t>Metropolitan Procurement Approach </a:t>
            </a:r>
            <a:br>
              <a:rPr lang="en-US" sz="2900" kern="1200" dirty="0">
                <a:solidFill>
                  <a:srgbClr val="2C5C86"/>
                </a:solidFill>
                <a:latin typeface="+mj-lt"/>
                <a:ea typeface="+mj-ea"/>
                <a:cs typeface="+mj-cs"/>
              </a:rPr>
            </a:br>
            <a:br>
              <a:rPr lang="en-US" sz="2900" kern="1200" dirty="0">
                <a:solidFill>
                  <a:srgbClr val="2C5C86"/>
                </a:solidFill>
                <a:latin typeface="+mj-lt"/>
                <a:ea typeface="+mj-ea"/>
                <a:cs typeface="+mj-cs"/>
              </a:rPr>
            </a:br>
            <a:r>
              <a:rPr lang="en-US" sz="2900" kern="1200" dirty="0">
                <a:solidFill>
                  <a:srgbClr val="2C5C86"/>
                </a:solidFill>
                <a:latin typeface="+mj-lt"/>
                <a:ea typeface="+mj-ea"/>
                <a:cs typeface="+mj-cs"/>
              </a:rPr>
              <a:t>FSN and IFSS</a:t>
            </a:r>
          </a:p>
        </p:txBody>
      </p:sp>
      <p:graphicFrame>
        <p:nvGraphicFramePr>
          <p:cNvPr id="7" name="Content Placeholder 2">
            <a:extLst>
              <a:ext uri="{FF2B5EF4-FFF2-40B4-BE49-F238E27FC236}">
                <a16:creationId xmlns:a16="http://schemas.microsoft.com/office/drawing/2014/main" id="{5C883F9A-BE1E-FF7C-4985-0665D08B1184}"/>
              </a:ext>
            </a:extLst>
          </p:cNvPr>
          <p:cNvGraphicFramePr>
            <a:graphicFrameLocks noGrp="1"/>
          </p:cNvGraphicFramePr>
          <p:nvPr>
            <p:ph idx="1"/>
            <p:extLst>
              <p:ext uri="{D42A27DB-BD31-4B8C-83A1-F6EECF244321}">
                <p14:modId xmlns:p14="http://schemas.microsoft.com/office/powerpoint/2010/main" val="1429128341"/>
              </p:ext>
            </p:extLst>
          </p:nvPr>
        </p:nvGraphicFramePr>
        <p:xfrm>
          <a:off x="3552825" y="393192"/>
          <a:ext cx="5312283" cy="4226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170CB32-7908-03FF-91B1-6E3DE9AC8E6A}"/>
              </a:ext>
            </a:extLst>
          </p:cNvPr>
          <p:cNvSpPr>
            <a:spLocks noGrp="1"/>
          </p:cNvSpPr>
          <p:nvPr>
            <p:ph type="sldNum" sz="quarter" idx="12"/>
          </p:nvPr>
        </p:nvSpPr>
        <p:spPr>
          <a:xfrm>
            <a:off x="6600825" y="4767262"/>
            <a:ext cx="2057400" cy="273844"/>
          </a:xfrm>
        </p:spPr>
        <p:txBody>
          <a:bodyPr vert="horz" lIns="91440" tIns="45720" rIns="91440" bIns="45720" rtlCol="0" anchor="ctr">
            <a:normAutofit/>
          </a:bodyPr>
          <a:lstStyle/>
          <a:p>
            <a:pPr algn="r">
              <a:lnSpc>
                <a:spcPct val="90000"/>
              </a:lnSpc>
              <a:spcAft>
                <a:spcPts val="600"/>
              </a:spcAft>
            </a:pPr>
            <a:fld id="{01EC7AE4-05DB-4CD8-99A2-70C1B8ABB88E}" type="slidenum">
              <a:rPr lang="en-US" sz="1200">
                <a:solidFill>
                  <a:schemeClr val="tx1">
                    <a:lumMod val="50000"/>
                    <a:lumOff val="50000"/>
                  </a:schemeClr>
                </a:solidFill>
              </a:rPr>
              <a:pPr algn="r">
                <a:lnSpc>
                  <a:spcPct val="90000"/>
                </a:lnSpc>
                <a:spcAft>
                  <a:spcPts val="600"/>
                </a:spcAft>
              </a:pPr>
              <a:t>13</a:t>
            </a:fld>
            <a:endParaRPr lang="en-US" sz="1200" dirty="0">
              <a:solidFill>
                <a:schemeClr val="tx1">
                  <a:lumMod val="50000"/>
                  <a:lumOff val="50000"/>
                </a:schemeClr>
              </a:solidFill>
            </a:endParaRPr>
          </a:p>
        </p:txBody>
      </p:sp>
      <p:sp>
        <p:nvSpPr>
          <p:cNvPr id="13" name="Footer Placeholder 4">
            <a:extLst>
              <a:ext uri="{FF2B5EF4-FFF2-40B4-BE49-F238E27FC236}">
                <a16:creationId xmlns:a16="http://schemas.microsoft.com/office/drawing/2014/main" id="{7B2FF4F3-5825-3F6E-6337-094A045B72C3}"/>
              </a:ext>
            </a:extLst>
          </p:cNvPr>
          <p:cNvSpPr>
            <a:spLocks noGrp="1"/>
          </p:cNvSpPr>
          <p:nvPr>
            <p:ph type="ftr" sz="quarter" idx="13"/>
          </p:nvPr>
        </p:nvSpPr>
        <p:spPr>
          <a:xfrm>
            <a:off x="1976" y="4748764"/>
            <a:ext cx="2365159" cy="273844"/>
          </a:xfrm>
        </p:spPr>
        <p:txBody>
          <a:bodyPr/>
          <a:lstStyle/>
          <a:p>
            <a:r>
              <a:rPr lang="en-AU" dirty="0"/>
              <a:t>Department of Communities</a:t>
            </a:r>
          </a:p>
        </p:txBody>
      </p:sp>
    </p:spTree>
    <p:extLst>
      <p:ext uri="{BB962C8B-B14F-4D97-AF65-F5344CB8AC3E}">
        <p14:creationId xmlns:p14="http://schemas.microsoft.com/office/powerpoint/2010/main" val="1065881639"/>
      </p:ext>
    </p:extLst>
  </p:cSld>
  <p:clrMapOvr>
    <a:masterClrMapping/>
  </p:clrMapOvr>
  <mc:AlternateContent xmlns:mc="http://schemas.openxmlformats.org/markup-compatibility/2006" xmlns:p14="http://schemas.microsoft.com/office/powerpoint/2010/main">
    <mc:Choice Requires="p14">
      <p:transition spd="slow" p14:dur="2000" advTm="38152"/>
    </mc:Choice>
    <mc:Fallback xmlns="">
      <p:transition spd="slow" advTm="381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8D24-02D0-E3C8-C7AD-4DF5D0B2CC23}"/>
              </a:ext>
            </a:extLst>
          </p:cNvPr>
          <p:cNvSpPr>
            <a:spLocks noGrp="1"/>
          </p:cNvSpPr>
          <p:nvPr>
            <p:ph type="title"/>
          </p:nvPr>
        </p:nvSpPr>
        <p:spPr>
          <a:xfrm>
            <a:off x="269245" y="897111"/>
            <a:ext cx="3013951" cy="3394710"/>
          </a:xfrm>
        </p:spPr>
        <p:txBody>
          <a:bodyPr vert="horz" lIns="91440" tIns="45720" rIns="91440" bIns="45720" rtlCol="0" anchor="ctr">
            <a:normAutofit/>
          </a:bodyPr>
          <a:lstStyle/>
          <a:p>
            <a:pPr defTabSz="914400"/>
            <a:r>
              <a:rPr lang="en-US" sz="2900" kern="1200" dirty="0">
                <a:solidFill>
                  <a:srgbClr val="2C5C86"/>
                </a:solidFill>
                <a:latin typeface="+mn-lt"/>
                <a:ea typeface="+mj-ea"/>
                <a:cs typeface="+mj-cs"/>
              </a:rPr>
              <a:t>Regional Procurement Approach </a:t>
            </a:r>
            <a:br>
              <a:rPr lang="en-US" sz="2900" kern="1200" dirty="0">
                <a:solidFill>
                  <a:srgbClr val="2C5C86"/>
                </a:solidFill>
                <a:latin typeface="+mn-lt"/>
                <a:ea typeface="+mj-ea"/>
                <a:cs typeface="+mj-cs"/>
              </a:rPr>
            </a:br>
            <a:br>
              <a:rPr lang="en-US" sz="2900" kern="1200" dirty="0">
                <a:solidFill>
                  <a:srgbClr val="2C5C86"/>
                </a:solidFill>
                <a:latin typeface="+mn-lt"/>
                <a:ea typeface="+mj-ea"/>
                <a:cs typeface="+mj-cs"/>
              </a:rPr>
            </a:br>
            <a:r>
              <a:rPr lang="en-US" sz="2900" kern="1200" dirty="0">
                <a:solidFill>
                  <a:srgbClr val="2C5C86"/>
                </a:solidFill>
                <a:latin typeface="+mn-lt"/>
                <a:ea typeface="+mj-ea"/>
                <a:cs typeface="+mj-cs"/>
              </a:rPr>
              <a:t>IFSS &amp; </a:t>
            </a:r>
            <a:r>
              <a:rPr lang="en-US" sz="2900" dirty="0">
                <a:solidFill>
                  <a:srgbClr val="2C5C86"/>
                </a:solidFill>
                <a:latin typeface="+mn-lt"/>
                <a:cs typeface="+mj-cs"/>
              </a:rPr>
              <a:t>The Hub</a:t>
            </a:r>
            <a:endParaRPr lang="en-US" sz="2900" kern="1200" dirty="0">
              <a:solidFill>
                <a:srgbClr val="2C5C86"/>
              </a:solidFill>
              <a:latin typeface="+mn-lt"/>
              <a:ea typeface="+mj-ea"/>
              <a:cs typeface="+mj-cs"/>
            </a:endParaRPr>
          </a:p>
        </p:txBody>
      </p:sp>
      <p:sp>
        <p:nvSpPr>
          <p:cNvPr id="4" name="Slide Number Placeholder 3">
            <a:extLst>
              <a:ext uri="{FF2B5EF4-FFF2-40B4-BE49-F238E27FC236}">
                <a16:creationId xmlns:a16="http://schemas.microsoft.com/office/drawing/2014/main" id="{4170CB32-7908-03FF-91B1-6E3DE9AC8E6A}"/>
              </a:ext>
            </a:extLst>
          </p:cNvPr>
          <p:cNvSpPr>
            <a:spLocks noGrp="1"/>
          </p:cNvSpPr>
          <p:nvPr>
            <p:ph type="sldNum" sz="quarter" idx="12"/>
          </p:nvPr>
        </p:nvSpPr>
        <p:spPr>
          <a:xfrm>
            <a:off x="6600825" y="4767262"/>
            <a:ext cx="2057400" cy="273844"/>
          </a:xfrm>
        </p:spPr>
        <p:txBody>
          <a:bodyPr vert="horz" lIns="91440" tIns="45720" rIns="91440" bIns="45720" rtlCol="0" anchor="ctr">
            <a:normAutofit/>
          </a:bodyPr>
          <a:lstStyle/>
          <a:p>
            <a:pPr algn="r">
              <a:lnSpc>
                <a:spcPct val="90000"/>
              </a:lnSpc>
              <a:spcAft>
                <a:spcPts val="600"/>
              </a:spcAft>
            </a:pPr>
            <a:fld id="{01EC7AE4-05DB-4CD8-99A2-70C1B8ABB88E}" type="slidenum">
              <a:rPr lang="en-US" sz="1200">
                <a:solidFill>
                  <a:schemeClr val="tx1">
                    <a:lumMod val="50000"/>
                    <a:lumOff val="50000"/>
                  </a:schemeClr>
                </a:solidFill>
              </a:rPr>
              <a:pPr algn="r">
                <a:lnSpc>
                  <a:spcPct val="90000"/>
                </a:lnSpc>
                <a:spcAft>
                  <a:spcPts val="600"/>
                </a:spcAft>
              </a:pPr>
              <a:t>14</a:t>
            </a:fld>
            <a:endParaRPr lang="en-US" sz="1200" dirty="0">
              <a:solidFill>
                <a:schemeClr val="tx1">
                  <a:lumMod val="50000"/>
                  <a:lumOff val="50000"/>
                </a:schemeClr>
              </a:solidFill>
            </a:endParaRPr>
          </a:p>
        </p:txBody>
      </p:sp>
      <p:grpSp>
        <p:nvGrpSpPr>
          <p:cNvPr id="3" name="Group 2">
            <a:extLst>
              <a:ext uri="{FF2B5EF4-FFF2-40B4-BE49-F238E27FC236}">
                <a16:creationId xmlns:a16="http://schemas.microsoft.com/office/drawing/2014/main" id="{09D31962-96A1-7B40-6CC7-5590CF0FA096}"/>
              </a:ext>
            </a:extLst>
          </p:cNvPr>
          <p:cNvGrpSpPr/>
          <p:nvPr/>
        </p:nvGrpSpPr>
        <p:grpSpPr>
          <a:xfrm>
            <a:off x="3476625" y="385751"/>
            <a:ext cx="5429632" cy="4195774"/>
            <a:chOff x="3735711" y="585778"/>
            <a:chExt cx="4941945" cy="3638250"/>
          </a:xfrm>
        </p:grpSpPr>
        <p:grpSp>
          <p:nvGrpSpPr>
            <p:cNvPr id="11" name="Group 10">
              <a:extLst>
                <a:ext uri="{FF2B5EF4-FFF2-40B4-BE49-F238E27FC236}">
                  <a16:creationId xmlns:a16="http://schemas.microsoft.com/office/drawing/2014/main" id="{578D8B9D-1CFB-1735-CB8F-62082ED48663}"/>
                </a:ext>
              </a:extLst>
            </p:cNvPr>
            <p:cNvGrpSpPr/>
            <p:nvPr/>
          </p:nvGrpSpPr>
          <p:grpSpPr>
            <a:xfrm>
              <a:off x="3735711" y="585778"/>
              <a:ext cx="4941945" cy="570375"/>
              <a:chOff x="0" y="23172"/>
              <a:chExt cx="4941945" cy="570375"/>
            </a:xfrm>
          </p:grpSpPr>
          <p:sp>
            <p:nvSpPr>
              <p:cNvPr id="27" name="Rectangle: Rounded Corners 26">
                <a:extLst>
                  <a:ext uri="{FF2B5EF4-FFF2-40B4-BE49-F238E27FC236}">
                    <a16:creationId xmlns:a16="http://schemas.microsoft.com/office/drawing/2014/main" id="{D86CAFA9-9931-39D8-4C56-A2297E79ED17}"/>
                  </a:ext>
                </a:extLst>
              </p:cNvPr>
              <p:cNvSpPr/>
              <p:nvPr/>
            </p:nvSpPr>
            <p:spPr>
              <a:xfrm>
                <a:off x="0" y="23172"/>
                <a:ext cx="4941945" cy="570375"/>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75EFCECD-CC01-5807-551C-2382C5600645}"/>
                  </a:ext>
                </a:extLst>
              </p:cNvPr>
              <p:cNvSpPr txBox="1"/>
              <p:nvPr/>
            </p:nvSpPr>
            <p:spPr>
              <a:xfrm>
                <a:off x="27843" y="51015"/>
                <a:ext cx="4886259" cy="514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900" kern="1200" dirty="0"/>
                  <a:t>Draft Request for Tender (RFT)</a:t>
                </a:r>
                <a:endParaRPr lang="en-US" sz="1900" kern="1200" dirty="0"/>
              </a:p>
            </p:txBody>
          </p:sp>
        </p:grpSp>
        <p:grpSp>
          <p:nvGrpSpPr>
            <p:cNvPr id="12" name="Group 11">
              <a:extLst>
                <a:ext uri="{FF2B5EF4-FFF2-40B4-BE49-F238E27FC236}">
                  <a16:creationId xmlns:a16="http://schemas.microsoft.com/office/drawing/2014/main" id="{90A05E0E-FDA5-E919-28E5-FA2974403965}"/>
                </a:ext>
              </a:extLst>
            </p:cNvPr>
            <p:cNvGrpSpPr/>
            <p:nvPr/>
          </p:nvGrpSpPr>
          <p:grpSpPr>
            <a:xfrm>
              <a:off x="3735711" y="1199353"/>
              <a:ext cx="4941945" cy="570375"/>
              <a:chOff x="0" y="636747"/>
              <a:chExt cx="4941945" cy="570375"/>
            </a:xfrm>
            <a:solidFill>
              <a:schemeClr val="accent4">
                <a:lumMod val="75000"/>
              </a:schemeClr>
            </a:solidFill>
          </p:grpSpPr>
          <p:sp>
            <p:nvSpPr>
              <p:cNvPr id="25" name="Rectangle: Rounded Corners 24">
                <a:extLst>
                  <a:ext uri="{FF2B5EF4-FFF2-40B4-BE49-F238E27FC236}">
                    <a16:creationId xmlns:a16="http://schemas.microsoft.com/office/drawing/2014/main" id="{B0849BA6-4326-6BFF-F0ED-F38F09242D5D}"/>
                  </a:ext>
                </a:extLst>
              </p:cNvPr>
              <p:cNvSpPr/>
              <p:nvPr/>
            </p:nvSpPr>
            <p:spPr>
              <a:xfrm>
                <a:off x="0" y="636747"/>
                <a:ext cx="4941945" cy="570375"/>
              </a:xfrm>
              <a:prstGeom prst="roundRect">
                <a:avLst/>
              </a:prstGeom>
              <a:grpFill/>
            </p:spPr>
            <p:style>
              <a:lnRef idx="2">
                <a:schemeClr val="lt1">
                  <a:hueOff val="0"/>
                  <a:satOff val="0"/>
                  <a:lumOff val="0"/>
                  <a:alphaOff val="0"/>
                </a:schemeClr>
              </a:lnRef>
              <a:fillRef idx="1">
                <a:schemeClr val="accent2">
                  <a:hueOff val="43945"/>
                  <a:satOff val="648"/>
                  <a:lumOff val="-1804"/>
                  <a:alphaOff val="0"/>
                </a:schemeClr>
              </a:fillRef>
              <a:effectRef idx="0">
                <a:schemeClr val="accent2">
                  <a:hueOff val="43945"/>
                  <a:satOff val="648"/>
                  <a:lumOff val="-1804"/>
                  <a:alphaOff val="0"/>
                </a:schemeClr>
              </a:effectRef>
              <a:fontRef idx="minor">
                <a:schemeClr val="lt1"/>
              </a:fontRef>
            </p:style>
          </p:sp>
          <p:sp>
            <p:nvSpPr>
              <p:cNvPr id="26" name="Rectangle: Rounded Corners 6">
                <a:extLst>
                  <a:ext uri="{FF2B5EF4-FFF2-40B4-BE49-F238E27FC236}">
                    <a16:creationId xmlns:a16="http://schemas.microsoft.com/office/drawing/2014/main" id="{9B8DFA38-5C5E-DC65-70EA-F8C8351F2E70}"/>
                  </a:ext>
                </a:extLst>
              </p:cNvPr>
              <p:cNvSpPr txBox="1"/>
              <p:nvPr/>
            </p:nvSpPr>
            <p:spPr>
              <a:xfrm>
                <a:off x="27843" y="664590"/>
                <a:ext cx="4886259" cy="5146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900" kern="1200" dirty="0"/>
                  <a:t>Registration of Interest (ROI)</a:t>
                </a:r>
                <a:endParaRPr lang="en-US" sz="1900" kern="1200" dirty="0"/>
              </a:p>
            </p:txBody>
          </p:sp>
        </p:grpSp>
        <p:grpSp>
          <p:nvGrpSpPr>
            <p:cNvPr id="13" name="Group 12">
              <a:extLst>
                <a:ext uri="{FF2B5EF4-FFF2-40B4-BE49-F238E27FC236}">
                  <a16:creationId xmlns:a16="http://schemas.microsoft.com/office/drawing/2014/main" id="{9E8DCD86-0B56-DA13-8A19-8F7B59741A0D}"/>
                </a:ext>
              </a:extLst>
            </p:cNvPr>
            <p:cNvGrpSpPr/>
            <p:nvPr/>
          </p:nvGrpSpPr>
          <p:grpSpPr>
            <a:xfrm>
              <a:off x="3735711" y="1812928"/>
              <a:ext cx="4941945" cy="570375"/>
              <a:chOff x="0" y="1250322"/>
              <a:chExt cx="4941945" cy="570375"/>
            </a:xfrm>
            <a:solidFill>
              <a:schemeClr val="accent4">
                <a:lumMod val="75000"/>
              </a:schemeClr>
            </a:solidFill>
          </p:grpSpPr>
          <p:sp>
            <p:nvSpPr>
              <p:cNvPr id="23" name="Rectangle: Rounded Corners 22">
                <a:extLst>
                  <a:ext uri="{FF2B5EF4-FFF2-40B4-BE49-F238E27FC236}">
                    <a16:creationId xmlns:a16="http://schemas.microsoft.com/office/drawing/2014/main" id="{2DE68506-3513-DBF2-5932-CD9A92877516}"/>
                  </a:ext>
                </a:extLst>
              </p:cNvPr>
              <p:cNvSpPr/>
              <p:nvPr/>
            </p:nvSpPr>
            <p:spPr>
              <a:xfrm>
                <a:off x="0" y="1250322"/>
                <a:ext cx="4941945" cy="570375"/>
              </a:xfrm>
              <a:prstGeom prst="roundRect">
                <a:avLst/>
              </a:prstGeom>
              <a:grpFill/>
            </p:spPr>
            <p:style>
              <a:lnRef idx="2">
                <a:schemeClr val="lt1">
                  <a:hueOff val="0"/>
                  <a:satOff val="0"/>
                  <a:lumOff val="0"/>
                  <a:alphaOff val="0"/>
                </a:schemeClr>
              </a:lnRef>
              <a:fillRef idx="1">
                <a:schemeClr val="accent2">
                  <a:hueOff val="87891"/>
                  <a:satOff val="1296"/>
                  <a:lumOff val="-3608"/>
                  <a:alphaOff val="0"/>
                </a:schemeClr>
              </a:fillRef>
              <a:effectRef idx="0">
                <a:schemeClr val="accent2">
                  <a:hueOff val="87891"/>
                  <a:satOff val="1296"/>
                  <a:lumOff val="-3608"/>
                  <a:alphaOff val="0"/>
                </a:schemeClr>
              </a:effectRef>
              <a:fontRef idx="minor">
                <a:schemeClr val="lt1"/>
              </a:fontRef>
            </p:style>
          </p:sp>
          <p:sp>
            <p:nvSpPr>
              <p:cNvPr id="24" name="Rectangle: Rounded Corners 8">
                <a:extLst>
                  <a:ext uri="{FF2B5EF4-FFF2-40B4-BE49-F238E27FC236}">
                    <a16:creationId xmlns:a16="http://schemas.microsoft.com/office/drawing/2014/main" id="{B4CD5971-1ABB-FD87-1BCE-47DC647650A9}"/>
                  </a:ext>
                </a:extLst>
              </p:cNvPr>
              <p:cNvSpPr txBox="1"/>
              <p:nvPr/>
            </p:nvSpPr>
            <p:spPr>
              <a:xfrm>
                <a:off x="27843" y="1278165"/>
                <a:ext cx="4886259" cy="5146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900" kern="1200" dirty="0"/>
                  <a:t>ACCO Restricted RFT</a:t>
                </a:r>
                <a:endParaRPr lang="en-US" sz="1900" kern="1200" dirty="0"/>
              </a:p>
            </p:txBody>
          </p:sp>
        </p:grpSp>
        <p:grpSp>
          <p:nvGrpSpPr>
            <p:cNvPr id="14" name="Group 13">
              <a:extLst>
                <a:ext uri="{FF2B5EF4-FFF2-40B4-BE49-F238E27FC236}">
                  <a16:creationId xmlns:a16="http://schemas.microsoft.com/office/drawing/2014/main" id="{2BB2D2AC-145D-03F6-4CA4-4C1DF3183BD2}"/>
                </a:ext>
              </a:extLst>
            </p:cNvPr>
            <p:cNvGrpSpPr/>
            <p:nvPr/>
          </p:nvGrpSpPr>
          <p:grpSpPr>
            <a:xfrm>
              <a:off x="3735711" y="2426503"/>
              <a:ext cx="4941945" cy="570375"/>
              <a:chOff x="0" y="1863897"/>
              <a:chExt cx="4941945" cy="570375"/>
            </a:xfrm>
          </p:grpSpPr>
          <p:sp>
            <p:nvSpPr>
              <p:cNvPr id="21" name="Rectangle: Rounded Corners 20">
                <a:extLst>
                  <a:ext uri="{FF2B5EF4-FFF2-40B4-BE49-F238E27FC236}">
                    <a16:creationId xmlns:a16="http://schemas.microsoft.com/office/drawing/2014/main" id="{EDC8C9DE-F011-A487-10CC-E12557EE07F6}"/>
                  </a:ext>
                </a:extLst>
              </p:cNvPr>
              <p:cNvSpPr/>
              <p:nvPr/>
            </p:nvSpPr>
            <p:spPr>
              <a:xfrm>
                <a:off x="0" y="1863897"/>
                <a:ext cx="4941945" cy="570375"/>
              </a:xfrm>
              <a:prstGeom prst="roundRect">
                <a:avLst/>
              </a:prstGeom>
            </p:spPr>
            <p:style>
              <a:lnRef idx="2">
                <a:schemeClr val="lt1">
                  <a:hueOff val="0"/>
                  <a:satOff val="0"/>
                  <a:lumOff val="0"/>
                  <a:alphaOff val="0"/>
                </a:schemeClr>
              </a:lnRef>
              <a:fillRef idx="1">
                <a:schemeClr val="accent2">
                  <a:hueOff val="131836"/>
                  <a:satOff val="1944"/>
                  <a:lumOff val="-5411"/>
                  <a:alphaOff val="0"/>
                </a:schemeClr>
              </a:fillRef>
              <a:effectRef idx="0">
                <a:schemeClr val="accent2">
                  <a:hueOff val="131836"/>
                  <a:satOff val="1944"/>
                  <a:lumOff val="-5411"/>
                  <a:alphaOff val="0"/>
                </a:schemeClr>
              </a:effectRef>
              <a:fontRef idx="minor">
                <a:schemeClr val="lt1"/>
              </a:fontRef>
            </p:style>
          </p:sp>
          <p:sp>
            <p:nvSpPr>
              <p:cNvPr id="22" name="Rectangle: Rounded Corners 10">
                <a:extLst>
                  <a:ext uri="{FF2B5EF4-FFF2-40B4-BE49-F238E27FC236}">
                    <a16:creationId xmlns:a16="http://schemas.microsoft.com/office/drawing/2014/main" id="{5BA839DE-B0D4-4E7C-F7B8-F1629B1F7423}"/>
                  </a:ext>
                </a:extLst>
              </p:cNvPr>
              <p:cNvSpPr txBox="1"/>
              <p:nvPr/>
            </p:nvSpPr>
            <p:spPr>
              <a:xfrm>
                <a:off x="27843" y="1891740"/>
                <a:ext cx="4886259" cy="514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900" kern="1200" dirty="0"/>
                  <a:t>ACCO Respondents to provide a written and interview response to qualitative requirements</a:t>
                </a:r>
                <a:endParaRPr lang="en-US" sz="1900" kern="1200" dirty="0"/>
              </a:p>
            </p:txBody>
          </p:sp>
        </p:grpSp>
        <p:grpSp>
          <p:nvGrpSpPr>
            <p:cNvPr id="15" name="Group 14">
              <a:extLst>
                <a:ext uri="{FF2B5EF4-FFF2-40B4-BE49-F238E27FC236}">
                  <a16:creationId xmlns:a16="http://schemas.microsoft.com/office/drawing/2014/main" id="{D6E85969-1D75-AF63-E695-3809E442E068}"/>
                </a:ext>
              </a:extLst>
            </p:cNvPr>
            <p:cNvGrpSpPr/>
            <p:nvPr/>
          </p:nvGrpSpPr>
          <p:grpSpPr>
            <a:xfrm>
              <a:off x="3735711" y="3040078"/>
              <a:ext cx="4941945" cy="570375"/>
              <a:chOff x="0" y="2477472"/>
              <a:chExt cx="4941945" cy="570375"/>
            </a:xfrm>
          </p:grpSpPr>
          <p:sp>
            <p:nvSpPr>
              <p:cNvPr id="19" name="Rectangle: Rounded Corners 18">
                <a:extLst>
                  <a:ext uri="{FF2B5EF4-FFF2-40B4-BE49-F238E27FC236}">
                    <a16:creationId xmlns:a16="http://schemas.microsoft.com/office/drawing/2014/main" id="{F326118E-617B-7D7B-5C95-065309A9F4B8}"/>
                  </a:ext>
                </a:extLst>
              </p:cNvPr>
              <p:cNvSpPr/>
              <p:nvPr/>
            </p:nvSpPr>
            <p:spPr>
              <a:xfrm>
                <a:off x="0" y="2477472"/>
                <a:ext cx="4941945" cy="570375"/>
              </a:xfrm>
              <a:prstGeom prst="roundRect">
                <a:avLst/>
              </a:prstGeom>
            </p:spPr>
            <p:style>
              <a:lnRef idx="2">
                <a:schemeClr val="lt1">
                  <a:hueOff val="0"/>
                  <a:satOff val="0"/>
                  <a:lumOff val="0"/>
                  <a:alphaOff val="0"/>
                </a:schemeClr>
              </a:lnRef>
              <a:fillRef idx="1">
                <a:schemeClr val="accent2">
                  <a:hueOff val="175782"/>
                  <a:satOff val="2592"/>
                  <a:lumOff val="-7215"/>
                  <a:alphaOff val="0"/>
                </a:schemeClr>
              </a:fillRef>
              <a:effectRef idx="0">
                <a:schemeClr val="accent2">
                  <a:hueOff val="175782"/>
                  <a:satOff val="2592"/>
                  <a:lumOff val="-7215"/>
                  <a:alphaOff val="0"/>
                </a:schemeClr>
              </a:effectRef>
              <a:fontRef idx="minor">
                <a:schemeClr val="lt1"/>
              </a:fontRef>
            </p:style>
          </p:sp>
          <p:sp>
            <p:nvSpPr>
              <p:cNvPr id="20" name="Rectangle: Rounded Corners 12">
                <a:extLst>
                  <a:ext uri="{FF2B5EF4-FFF2-40B4-BE49-F238E27FC236}">
                    <a16:creationId xmlns:a16="http://schemas.microsoft.com/office/drawing/2014/main" id="{FB253CBC-A19E-C708-8C30-15A4DFBAA7B1}"/>
                  </a:ext>
                </a:extLst>
              </p:cNvPr>
              <p:cNvSpPr txBox="1"/>
              <p:nvPr/>
            </p:nvSpPr>
            <p:spPr>
              <a:xfrm>
                <a:off x="27843" y="2505315"/>
                <a:ext cx="4886259" cy="514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900" kern="1200" dirty="0"/>
                  <a:t>Panel Evaluation Assessment</a:t>
                </a:r>
                <a:endParaRPr lang="en-US" sz="1900" kern="1200" dirty="0"/>
              </a:p>
            </p:txBody>
          </p:sp>
        </p:grpSp>
        <p:grpSp>
          <p:nvGrpSpPr>
            <p:cNvPr id="16" name="Group 15">
              <a:extLst>
                <a:ext uri="{FF2B5EF4-FFF2-40B4-BE49-F238E27FC236}">
                  <a16:creationId xmlns:a16="http://schemas.microsoft.com/office/drawing/2014/main" id="{76C89580-8007-1CFB-1D2D-98FFD9234F2D}"/>
                </a:ext>
              </a:extLst>
            </p:cNvPr>
            <p:cNvGrpSpPr/>
            <p:nvPr/>
          </p:nvGrpSpPr>
          <p:grpSpPr>
            <a:xfrm>
              <a:off x="3735711" y="3653653"/>
              <a:ext cx="4941945" cy="570375"/>
              <a:chOff x="0" y="3091047"/>
              <a:chExt cx="4941945" cy="570375"/>
            </a:xfrm>
          </p:grpSpPr>
          <p:sp>
            <p:nvSpPr>
              <p:cNvPr id="17" name="Rectangle: Rounded Corners 16">
                <a:extLst>
                  <a:ext uri="{FF2B5EF4-FFF2-40B4-BE49-F238E27FC236}">
                    <a16:creationId xmlns:a16="http://schemas.microsoft.com/office/drawing/2014/main" id="{4100E236-3FCC-9F63-3C43-19C919033641}"/>
                  </a:ext>
                </a:extLst>
              </p:cNvPr>
              <p:cNvSpPr/>
              <p:nvPr/>
            </p:nvSpPr>
            <p:spPr>
              <a:xfrm>
                <a:off x="0" y="3091047"/>
                <a:ext cx="4941945" cy="570375"/>
              </a:xfrm>
              <a:prstGeom prst="roundRect">
                <a:avLst/>
              </a:prstGeom>
            </p:spPr>
            <p:style>
              <a:lnRef idx="2">
                <a:schemeClr val="lt1">
                  <a:hueOff val="0"/>
                  <a:satOff val="0"/>
                  <a:lumOff val="0"/>
                  <a:alphaOff val="0"/>
                </a:schemeClr>
              </a:lnRef>
              <a:fillRef idx="1">
                <a:schemeClr val="accent2">
                  <a:hueOff val="219727"/>
                  <a:satOff val="3240"/>
                  <a:lumOff val="-9019"/>
                  <a:alphaOff val="0"/>
                </a:schemeClr>
              </a:fillRef>
              <a:effectRef idx="0">
                <a:schemeClr val="accent2">
                  <a:hueOff val="219727"/>
                  <a:satOff val="3240"/>
                  <a:lumOff val="-9019"/>
                  <a:alphaOff val="0"/>
                </a:schemeClr>
              </a:effectRef>
              <a:fontRef idx="minor">
                <a:schemeClr val="lt1"/>
              </a:fontRef>
            </p:style>
          </p:sp>
          <p:sp>
            <p:nvSpPr>
              <p:cNvPr id="18" name="Rectangle: Rounded Corners 14">
                <a:extLst>
                  <a:ext uri="{FF2B5EF4-FFF2-40B4-BE49-F238E27FC236}">
                    <a16:creationId xmlns:a16="http://schemas.microsoft.com/office/drawing/2014/main" id="{F1C78CC1-0B6B-1BB8-6DC8-D5E6B5A7BAD9}"/>
                  </a:ext>
                </a:extLst>
              </p:cNvPr>
              <p:cNvSpPr txBox="1"/>
              <p:nvPr/>
            </p:nvSpPr>
            <p:spPr>
              <a:xfrm>
                <a:off x="27843" y="3118890"/>
                <a:ext cx="4886259" cy="5146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900" kern="1200" dirty="0"/>
                  <a:t>If no suitable Respondents - Open Advertisement and competitive RFT</a:t>
                </a:r>
                <a:endParaRPr lang="en-US" sz="1900" kern="1200" dirty="0"/>
              </a:p>
            </p:txBody>
          </p:sp>
        </p:grpSp>
      </p:grpSp>
      <p:sp>
        <p:nvSpPr>
          <p:cNvPr id="6" name="Footer Placeholder 4">
            <a:extLst>
              <a:ext uri="{FF2B5EF4-FFF2-40B4-BE49-F238E27FC236}">
                <a16:creationId xmlns:a16="http://schemas.microsoft.com/office/drawing/2014/main" id="{EEDD9560-A3BF-085B-9E9A-3B134724D527}"/>
              </a:ext>
            </a:extLst>
          </p:cNvPr>
          <p:cNvSpPr txBox="1">
            <a:spLocks/>
          </p:cNvSpPr>
          <p:nvPr/>
        </p:nvSpPr>
        <p:spPr>
          <a:xfrm>
            <a:off x="41848" y="4768700"/>
            <a:ext cx="2365159" cy="273844"/>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Department of Communities</a:t>
            </a:r>
          </a:p>
        </p:txBody>
      </p:sp>
    </p:spTree>
    <p:extLst>
      <p:ext uri="{BB962C8B-B14F-4D97-AF65-F5344CB8AC3E}">
        <p14:creationId xmlns:p14="http://schemas.microsoft.com/office/powerpoint/2010/main" val="74553385"/>
      </p:ext>
    </p:extLst>
  </p:cSld>
  <p:clrMapOvr>
    <a:masterClrMapping/>
  </p:clrMapOvr>
  <mc:AlternateContent xmlns:mc="http://schemas.openxmlformats.org/markup-compatibility/2006" xmlns:p14="http://schemas.microsoft.com/office/powerpoint/2010/main">
    <mc:Choice Requires="p14">
      <p:transition spd="slow" p14:dur="2000" advTm="44665"/>
    </mc:Choice>
    <mc:Fallback xmlns="">
      <p:transition spd="slow" advTm="4466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406F-8938-0DCF-85D5-3CF6C14766DC}"/>
              </a:ext>
            </a:extLst>
          </p:cNvPr>
          <p:cNvSpPr>
            <a:spLocks noGrp="1"/>
          </p:cNvSpPr>
          <p:nvPr>
            <p:ph type="title"/>
          </p:nvPr>
        </p:nvSpPr>
        <p:spPr>
          <a:xfrm>
            <a:off x="152624" y="96618"/>
            <a:ext cx="8171999" cy="924605"/>
          </a:xfrm>
        </p:spPr>
        <p:txBody>
          <a:bodyPr>
            <a:normAutofit/>
          </a:bodyPr>
          <a:lstStyle/>
          <a:p>
            <a:r>
              <a:rPr lang="en-AU" sz="2900" dirty="0"/>
              <a:t>Supporting the Sector</a:t>
            </a:r>
            <a:endParaRPr lang="en-US" sz="2900" dirty="0"/>
          </a:p>
        </p:txBody>
      </p:sp>
      <p:sp>
        <p:nvSpPr>
          <p:cNvPr id="3" name="Content Placeholder 2">
            <a:extLst>
              <a:ext uri="{FF2B5EF4-FFF2-40B4-BE49-F238E27FC236}">
                <a16:creationId xmlns:a16="http://schemas.microsoft.com/office/drawing/2014/main" id="{50146BEA-2854-E0B9-CFFB-49E6EF199F10}"/>
              </a:ext>
            </a:extLst>
          </p:cNvPr>
          <p:cNvSpPr>
            <a:spLocks noGrp="1"/>
          </p:cNvSpPr>
          <p:nvPr>
            <p:ph idx="1"/>
          </p:nvPr>
        </p:nvSpPr>
        <p:spPr>
          <a:xfrm>
            <a:off x="230053" y="623187"/>
            <a:ext cx="8172000" cy="3897126"/>
          </a:xfrm>
        </p:spPr>
        <p:txBody>
          <a:bodyPr vert="horz" lIns="68580" tIns="34290" rIns="68580" bIns="34290" rtlCol="0" anchor="t">
            <a:noAutofit/>
          </a:bodyPr>
          <a:lstStyle/>
          <a:p>
            <a:pPr marL="0" indent="0">
              <a:buNone/>
            </a:pPr>
            <a:endParaRPr lang="en-US" sz="1700" dirty="0"/>
          </a:p>
          <a:p>
            <a:pPr marL="228124" indent="-228124"/>
            <a:r>
              <a:rPr lang="en-US" sz="2400" dirty="0"/>
              <a:t>Early release of draft Request for Tender (RFT)</a:t>
            </a:r>
          </a:p>
          <a:p>
            <a:pPr marL="228124" indent="-228124"/>
            <a:r>
              <a:rPr lang="en-US" sz="2400" dirty="0"/>
              <a:t>ROI and restricted Tender for regional areas</a:t>
            </a:r>
          </a:p>
          <a:p>
            <a:pPr marL="228124" indent="-228124"/>
            <a:r>
              <a:rPr lang="en-US" sz="2400" dirty="0"/>
              <a:t>Staggered release of RFTs</a:t>
            </a:r>
          </a:p>
          <a:p>
            <a:pPr marL="228124" indent="-228124"/>
            <a:r>
              <a:rPr lang="en-US" sz="2400" dirty="0"/>
              <a:t>Consistent Qualitative Criteria across all programs</a:t>
            </a:r>
          </a:p>
          <a:p>
            <a:pPr marL="228124" indent="-228124"/>
            <a:r>
              <a:rPr lang="en-US" sz="2400" dirty="0"/>
              <a:t>Interview component in the evaluation assessment</a:t>
            </a:r>
          </a:p>
          <a:p>
            <a:pPr marL="228124" indent="-228124"/>
            <a:r>
              <a:rPr lang="en-US" sz="2400" dirty="0"/>
              <a:t>Six-week timeframe for Request for Tender</a:t>
            </a:r>
          </a:p>
        </p:txBody>
      </p:sp>
      <p:sp>
        <p:nvSpPr>
          <p:cNvPr id="4" name="Slide Number Placeholder 3">
            <a:extLst>
              <a:ext uri="{FF2B5EF4-FFF2-40B4-BE49-F238E27FC236}">
                <a16:creationId xmlns:a16="http://schemas.microsoft.com/office/drawing/2014/main" id="{827837A9-9C3D-3AC7-3D41-97833A38B03A}"/>
              </a:ext>
            </a:extLst>
          </p:cNvPr>
          <p:cNvSpPr>
            <a:spLocks noGrp="1"/>
          </p:cNvSpPr>
          <p:nvPr>
            <p:ph type="sldNum" sz="quarter" idx="12"/>
          </p:nvPr>
        </p:nvSpPr>
        <p:spPr/>
        <p:txBody>
          <a:bodyPr/>
          <a:lstStyle/>
          <a:p>
            <a:fld id="{01EC7AE4-05DB-4CD8-99A2-70C1B8ABB88E}" type="slidenum">
              <a:rPr lang="en-AU" smtClean="0"/>
              <a:pPr/>
              <a:t>15</a:t>
            </a:fld>
            <a:endParaRPr lang="en-AU"/>
          </a:p>
        </p:txBody>
      </p:sp>
      <p:sp>
        <p:nvSpPr>
          <p:cNvPr id="7" name="Footer Placeholder 4">
            <a:extLst>
              <a:ext uri="{FF2B5EF4-FFF2-40B4-BE49-F238E27FC236}">
                <a16:creationId xmlns:a16="http://schemas.microsoft.com/office/drawing/2014/main" id="{644D53B8-E0F5-B7EC-44CE-4402F638425D}"/>
              </a:ext>
            </a:extLst>
          </p:cNvPr>
          <p:cNvSpPr>
            <a:spLocks noGrp="1"/>
          </p:cNvSpPr>
          <p:nvPr>
            <p:ph type="ftr" sz="quarter" idx="13"/>
          </p:nvPr>
        </p:nvSpPr>
        <p:spPr>
          <a:xfrm>
            <a:off x="1976" y="4768700"/>
            <a:ext cx="2365159" cy="273844"/>
          </a:xfrm>
        </p:spPr>
        <p:txBody>
          <a:bodyPr/>
          <a:lstStyle/>
          <a:p>
            <a:r>
              <a:rPr lang="en-AU" dirty="0"/>
              <a:t>Department of Communities</a:t>
            </a:r>
          </a:p>
        </p:txBody>
      </p:sp>
    </p:spTree>
    <p:extLst>
      <p:ext uri="{BB962C8B-B14F-4D97-AF65-F5344CB8AC3E}">
        <p14:creationId xmlns:p14="http://schemas.microsoft.com/office/powerpoint/2010/main" val="2862914458"/>
      </p:ext>
    </p:extLst>
  </p:cSld>
  <p:clrMapOvr>
    <a:masterClrMapping/>
  </p:clrMapOvr>
  <mc:AlternateContent xmlns:mc="http://schemas.openxmlformats.org/markup-compatibility/2006" xmlns:p14="http://schemas.microsoft.com/office/powerpoint/2010/main">
    <mc:Choice Requires="p14">
      <p:transition spd="slow" p14:dur="2000" advTm="87773"/>
    </mc:Choice>
    <mc:Fallback xmlns="">
      <p:transition spd="slow" advTm="8777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60DB3E-ADC6-5B4D-4FD1-40E7754C23A8}"/>
              </a:ext>
            </a:extLst>
          </p:cNvPr>
          <p:cNvSpPr>
            <a:spLocks noGrp="1"/>
          </p:cNvSpPr>
          <p:nvPr>
            <p:ph type="title"/>
          </p:nvPr>
        </p:nvSpPr>
        <p:spPr>
          <a:xfrm>
            <a:off x="61722" y="1460309"/>
            <a:ext cx="1651379" cy="1665027"/>
          </a:xfrm>
        </p:spPr>
        <p:txBody>
          <a:bodyPr vert="horz" lIns="91440" tIns="45720" rIns="91440" bIns="45720" rtlCol="0" anchor="b">
            <a:normAutofit/>
          </a:bodyPr>
          <a:lstStyle/>
          <a:p>
            <a:pPr algn="ctr" defTabSz="914400"/>
            <a:r>
              <a:rPr lang="en-US" sz="2900" kern="1200" dirty="0">
                <a:latin typeface="+mn-lt"/>
                <a:ea typeface="+mj-ea"/>
                <a:cs typeface="+mj-cs"/>
              </a:rPr>
              <a:t>Activities and Key Dates</a:t>
            </a:r>
          </a:p>
        </p:txBody>
      </p:sp>
      <p:sp>
        <p:nvSpPr>
          <p:cNvPr id="4" name="Slide Number Placeholder 3">
            <a:extLst>
              <a:ext uri="{FF2B5EF4-FFF2-40B4-BE49-F238E27FC236}">
                <a16:creationId xmlns:a16="http://schemas.microsoft.com/office/drawing/2014/main" id="{24D60150-3336-E7BA-CEA3-84C36208EBDC}"/>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gn="r">
              <a:lnSpc>
                <a:spcPct val="90000"/>
              </a:lnSpc>
              <a:spcAft>
                <a:spcPts val="600"/>
              </a:spcAft>
            </a:pPr>
            <a:fld id="{01EC7AE4-05DB-4CD8-99A2-70C1B8ABB88E}" type="slidenum">
              <a:rPr lang="en-US" sz="1200" smtClean="0">
                <a:solidFill>
                  <a:schemeClr val="tx1">
                    <a:tint val="75000"/>
                  </a:schemeClr>
                </a:solidFill>
              </a:rPr>
              <a:pPr algn="r">
                <a:lnSpc>
                  <a:spcPct val="90000"/>
                </a:lnSpc>
                <a:spcAft>
                  <a:spcPts val="600"/>
                </a:spcAft>
              </a:pPr>
              <a:t>16</a:t>
            </a:fld>
            <a:endParaRPr lang="en-US" sz="1200">
              <a:solidFill>
                <a:schemeClr val="tx1">
                  <a:tint val="75000"/>
                </a:schemeClr>
              </a:solidFill>
            </a:endParaRPr>
          </a:p>
        </p:txBody>
      </p:sp>
      <p:sp>
        <p:nvSpPr>
          <p:cNvPr id="3" name="Footer Placeholder 4">
            <a:extLst>
              <a:ext uri="{FF2B5EF4-FFF2-40B4-BE49-F238E27FC236}">
                <a16:creationId xmlns:a16="http://schemas.microsoft.com/office/drawing/2014/main" id="{CD3BD001-3FA0-594C-9E96-64EC67E92B21}"/>
              </a:ext>
            </a:extLst>
          </p:cNvPr>
          <p:cNvSpPr>
            <a:spLocks noGrp="1"/>
          </p:cNvSpPr>
          <p:nvPr>
            <p:ph type="ftr" sz="quarter" idx="13"/>
          </p:nvPr>
        </p:nvSpPr>
        <p:spPr>
          <a:xfrm>
            <a:off x="-137576" y="4768700"/>
            <a:ext cx="2365159" cy="273844"/>
          </a:xfrm>
        </p:spPr>
        <p:txBody>
          <a:bodyPr/>
          <a:lstStyle/>
          <a:p>
            <a:r>
              <a:rPr lang="en-AU" dirty="0"/>
              <a:t>Department of Communities</a:t>
            </a:r>
          </a:p>
        </p:txBody>
      </p:sp>
      <p:pic>
        <p:nvPicPr>
          <p:cNvPr id="17" name="Audio 16">
            <a:hlinkClick r:id="" action="ppaction://media"/>
            <a:extLst>
              <a:ext uri="{FF2B5EF4-FFF2-40B4-BE49-F238E27FC236}">
                <a16:creationId xmlns:a16="http://schemas.microsoft.com/office/drawing/2014/main" id="{3E0C8D7D-7942-82DC-D468-463214758DB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pic>
        <p:nvPicPr>
          <p:cNvPr id="5" name="Picture 4">
            <a:extLst>
              <a:ext uri="{FF2B5EF4-FFF2-40B4-BE49-F238E27FC236}">
                <a16:creationId xmlns:a16="http://schemas.microsoft.com/office/drawing/2014/main" id="{9BC31F49-101F-C075-370A-131B1A300BD6}"/>
              </a:ext>
            </a:extLst>
          </p:cNvPr>
          <p:cNvPicPr>
            <a:picLocks noChangeAspect="1"/>
          </p:cNvPicPr>
          <p:nvPr/>
        </p:nvPicPr>
        <p:blipFill>
          <a:blip r:embed="rId6"/>
          <a:stretch>
            <a:fillRect/>
          </a:stretch>
        </p:blipFill>
        <p:spPr>
          <a:xfrm>
            <a:off x="1778838" y="319356"/>
            <a:ext cx="7303440" cy="4320919"/>
          </a:xfrm>
          <a:prstGeom prst="rect">
            <a:avLst/>
          </a:prstGeom>
        </p:spPr>
      </p:pic>
    </p:spTree>
    <p:extLst>
      <p:ext uri="{BB962C8B-B14F-4D97-AF65-F5344CB8AC3E}">
        <p14:creationId xmlns:p14="http://schemas.microsoft.com/office/powerpoint/2010/main" val="3762801729"/>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E492723B-DE9F-7EF7-FCA3-D99B271465D0}"/>
              </a:ext>
            </a:extLst>
          </p:cNvPr>
          <p:cNvSpPr>
            <a:spLocks noGrp="1"/>
          </p:cNvSpPr>
          <p:nvPr>
            <p:ph type="ftr" sz="quarter" idx="13"/>
          </p:nvPr>
        </p:nvSpPr>
        <p:spPr>
          <a:xfrm>
            <a:off x="-57832" y="4828508"/>
            <a:ext cx="2365159" cy="273844"/>
          </a:xfrm>
        </p:spPr>
        <p:txBody>
          <a:bodyPr/>
          <a:lstStyle/>
          <a:p>
            <a:r>
              <a:rPr lang="en-AU" dirty="0"/>
              <a:t>Department of Communities</a:t>
            </a:r>
          </a:p>
        </p:txBody>
      </p:sp>
      <p:sp>
        <p:nvSpPr>
          <p:cNvPr id="2" name="Title 1">
            <a:extLst>
              <a:ext uri="{FF2B5EF4-FFF2-40B4-BE49-F238E27FC236}">
                <a16:creationId xmlns:a16="http://schemas.microsoft.com/office/drawing/2014/main" id="{DB24B41F-EBF4-F7C6-DA8E-9FDE6C63522E}"/>
              </a:ext>
            </a:extLst>
          </p:cNvPr>
          <p:cNvSpPr>
            <a:spLocks noGrp="1"/>
          </p:cNvSpPr>
          <p:nvPr>
            <p:ph type="title"/>
          </p:nvPr>
        </p:nvSpPr>
        <p:spPr>
          <a:xfrm>
            <a:off x="189747" y="-24600"/>
            <a:ext cx="8764503" cy="924605"/>
          </a:xfrm>
        </p:spPr>
        <p:txBody>
          <a:bodyPr>
            <a:normAutofit/>
          </a:bodyPr>
          <a:lstStyle/>
          <a:p>
            <a:r>
              <a:rPr lang="en-AU" sz="2900" dirty="0"/>
              <a:t>The Hub (SW) Commissioning Activities Timeline</a:t>
            </a:r>
          </a:p>
        </p:txBody>
      </p:sp>
      <p:sp>
        <p:nvSpPr>
          <p:cNvPr id="4" name="Slide Number Placeholder 3">
            <a:extLst>
              <a:ext uri="{FF2B5EF4-FFF2-40B4-BE49-F238E27FC236}">
                <a16:creationId xmlns:a16="http://schemas.microsoft.com/office/drawing/2014/main" id="{8D52BC45-7D59-2BC9-DC32-5160E736B1A8}"/>
              </a:ext>
            </a:extLst>
          </p:cNvPr>
          <p:cNvSpPr>
            <a:spLocks noGrp="1"/>
          </p:cNvSpPr>
          <p:nvPr>
            <p:ph type="sldNum" sz="quarter" idx="12"/>
          </p:nvPr>
        </p:nvSpPr>
        <p:spPr/>
        <p:txBody>
          <a:bodyPr/>
          <a:lstStyle/>
          <a:p>
            <a:fld id="{01EC7AE4-05DB-4CD8-99A2-70C1B8ABB88E}" type="slidenum">
              <a:rPr lang="en-AU" smtClean="0"/>
              <a:pPr/>
              <a:t>17</a:t>
            </a:fld>
            <a:endParaRPr lang="en-AU" dirty="0"/>
          </a:p>
        </p:txBody>
      </p:sp>
      <p:graphicFrame>
        <p:nvGraphicFramePr>
          <p:cNvPr id="3" name="Table 5">
            <a:extLst>
              <a:ext uri="{FF2B5EF4-FFF2-40B4-BE49-F238E27FC236}">
                <a16:creationId xmlns:a16="http://schemas.microsoft.com/office/drawing/2014/main" id="{EE45E20A-4294-1CE8-547D-050D4F8DFFCB}"/>
              </a:ext>
            </a:extLst>
          </p:cNvPr>
          <p:cNvGraphicFramePr>
            <a:graphicFrameLocks noGrp="1"/>
          </p:cNvGraphicFramePr>
          <p:nvPr/>
        </p:nvGraphicFramePr>
        <p:xfrm>
          <a:off x="297582" y="3046921"/>
          <a:ext cx="6990546" cy="1773544"/>
        </p:xfrm>
        <a:graphic>
          <a:graphicData uri="http://schemas.openxmlformats.org/drawingml/2006/table">
            <a:tbl>
              <a:tblPr firstRow="1" bandRow="1">
                <a:tableStyleId>{16D9F66E-5EB9-4882-86FB-DCBF35E3C3E4}</a:tableStyleId>
              </a:tblPr>
              <a:tblGrid>
                <a:gridCol w="2999266">
                  <a:extLst>
                    <a:ext uri="{9D8B030D-6E8A-4147-A177-3AD203B41FA5}">
                      <a16:colId xmlns:a16="http://schemas.microsoft.com/office/drawing/2014/main" val="3283726877"/>
                    </a:ext>
                  </a:extLst>
                </a:gridCol>
                <a:gridCol w="1914012">
                  <a:extLst>
                    <a:ext uri="{9D8B030D-6E8A-4147-A177-3AD203B41FA5}">
                      <a16:colId xmlns:a16="http://schemas.microsoft.com/office/drawing/2014/main" val="3989783140"/>
                    </a:ext>
                  </a:extLst>
                </a:gridCol>
                <a:gridCol w="2077268">
                  <a:extLst>
                    <a:ext uri="{9D8B030D-6E8A-4147-A177-3AD203B41FA5}">
                      <a16:colId xmlns:a16="http://schemas.microsoft.com/office/drawing/2014/main" val="23773128"/>
                    </a:ext>
                  </a:extLst>
                </a:gridCol>
              </a:tblGrid>
              <a:tr h="305559">
                <a:tc>
                  <a:txBody>
                    <a:bodyPr/>
                    <a:lstStyle/>
                    <a:p>
                      <a:r>
                        <a:rPr lang="en-AU" sz="1300" b="1" dirty="0">
                          <a:solidFill>
                            <a:schemeClr val="tx1"/>
                          </a:solidFill>
                        </a:rPr>
                        <a:t>Activity</a:t>
                      </a:r>
                    </a:p>
                  </a:txBody>
                  <a:tcPr>
                    <a:solidFill>
                      <a:schemeClr val="bg1">
                        <a:lumMod val="85000"/>
                      </a:schemeClr>
                    </a:solidFill>
                  </a:tcPr>
                </a:tc>
                <a:tc>
                  <a:txBody>
                    <a:bodyPr/>
                    <a:lstStyle/>
                    <a:p>
                      <a:r>
                        <a:rPr lang="en-AU" sz="1300" b="1" dirty="0">
                          <a:solidFill>
                            <a:schemeClr val="tx1"/>
                          </a:solidFill>
                        </a:rPr>
                        <a:t>Completion Date (Financial Quarter)</a:t>
                      </a:r>
                    </a:p>
                  </a:txBody>
                  <a:tcPr>
                    <a:solidFill>
                      <a:schemeClr val="bg1">
                        <a:lumMod val="85000"/>
                      </a:schemeClr>
                    </a:solidFill>
                  </a:tcPr>
                </a:tc>
                <a:tc>
                  <a:txBody>
                    <a:bodyPr/>
                    <a:lstStyle/>
                    <a:p>
                      <a:r>
                        <a:rPr lang="en-AU" sz="1300" b="1" dirty="0">
                          <a:solidFill>
                            <a:schemeClr val="tx1"/>
                          </a:solidFill>
                        </a:rPr>
                        <a:t>Anticipated Month</a:t>
                      </a:r>
                    </a:p>
                  </a:txBody>
                  <a:tcPr>
                    <a:solidFill>
                      <a:schemeClr val="bg1">
                        <a:lumMod val="85000"/>
                      </a:schemeClr>
                    </a:solidFill>
                  </a:tcPr>
                </a:tc>
                <a:extLst>
                  <a:ext uri="{0D108BD9-81ED-4DB2-BD59-A6C34878D82A}">
                    <a16:rowId xmlns:a16="http://schemas.microsoft.com/office/drawing/2014/main" val="930581517"/>
                  </a:ext>
                </a:extLst>
              </a:tr>
              <a:tr h="336359">
                <a:tc>
                  <a:txBody>
                    <a:bodyPr/>
                    <a:lstStyle/>
                    <a:p>
                      <a:r>
                        <a:rPr lang="en-AU" sz="1300" b="1" dirty="0"/>
                        <a:t>Draft RFT and </a:t>
                      </a:r>
                      <a:r>
                        <a:rPr lang="en-AU" sz="1300" b="1" dirty="0">
                          <a:solidFill>
                            <a:srgbClr val="3B7AA5"/>
                          </a:solidFill>
                        </a:rPr>
                        <a:t>ROI </a:t>
                      </a:r>
                      <a:r>
                        <a:rPr lang="en-AU" sz="1300" b="1" dirty="0"/>
                        <a:t>Release Date</a:t>
                      </a:r>
                      <a:endParaRPr lang="en-AU" sz="1300" b="1" dirty="0">
                        <a:solidFill>
                          <a:srgbClr val="3B7AA5"/>
                        </a:solidFill>
                      </a:endParaRPr>
                    </a:p>
                  </a:txBody>
                  <a:tcPr>
                    <a:solidFill>
                      <a:schemeClr val="bg1">
                        <a:lumMod val="95000"/>
                      </a:schemeClr>
                    </a:solidFill>
                  </a:tcPr>
                </a:tc>
                <a:tc>
                  <a:txBody>
                    <a:bodyPr/>
                    <a:lstStyle/>
                    <a:p>
                      <a:r>
                        <a:rPr lang="en-AU" sz="1300" b="0" dirty="0">
                          <a:solidFill>
                            <a:schemeClr val="accent2"/>
                          </a:solidFill>
                        </a:rPr>
                        <a:t>2024, First Quarter</a:t>
                      </a:r>
                    </a:p>
                  </a:txBody>
                  <a:tcPr>
                    <a:solidFill>
                      <a:schemeClr val="bg1">
                        <a:lumMod val="95000"/>
                      </a:schemeClr>
                    </a:solidFill>
                  </a:tcPr>
                </a:tc>
                <a:tc>
                  <a:txBody>
                    <a:bodyPr/>
                    <a:lstStyle/>
                    <a:p>
                      <a:r>
                        <a:rPr lang="en-AU" sz="1300" b="0" dirty="0">
                          <a:solidFill>
                            <a:schemeClr val="tx1"/>
                          </a:solidFill>
                        </a:rPr>
                        <a:t>January</a:t>
                      </a:r>
                    </a:p>
                  </a:txBody>
                  <a:tcPr>
                    <a:solidFill>
                      <a:schemeClr val="bg1">
                        <a:lumMod val="95000"/>
                      </a:schemeClr>
                    </a:solidFill>
                  </a:tcPr>
                </a:tc>
                <a:extLst>
                  <a:ext uri="{0D108BD9-81ED-4DB2-BD59-A6C34878D82A}">
                    <a16:rowId xmlns:a16="http://schemas.microsoft.com/office/drawing/2014/main" val="2337703810"/>
                  </a:ext>
                </a:extLst>
              </a:tr>
              <a:tr h="338387">
                <a:tc>
                  <a:txBody>
                    <a:bodyPr/>
                    <a:lstStyle/>
                    <a:p>
                      <a:r>
                        <a:rPr lang="en-AU" sz="1300" b="1" dirty="0">
                          <a:solidFill>
                            <a:srgbClr val="3B7AA5"/>
                          </a:solidFill>
                        </a:rPr>
                        <a:t>Restricted</a:t>
                      </a:r>
                      <a:r>
                        <a:rPr lang="en-AU" sz="1300" b="1" dirty="0"/>
                        <a:t> Tender Release Date</a:t>
                      </a:r>
                    </a:p>
                  </a:txBody>
                  <a:tcPr>
                    <a:solidFill>
                      <a:schemeClr val="bg1">
                        <a:lumMod val="95000"/>
                      </a:schemeClr>
                    </a:solidFill>
                  </a:tcPr>
                </a:tc>
                <a:tc>
                  <a:txBody>
                    <a:bodyPr/>
                    <a:lstStyle/>
                    <a:p>
                      <a:r>
                        <a:rPr lang="en-AU" sz="1300" b="0" dirty="0">
                          <a:solidFill>
                            <a:schemeClr val="accent2"/>
                          </a:solidFill>
                        </a:rPr>
                        <a:t>2024, First Quarter</a:t>
                      </a:r>
                    </a:p>
                  </a:txBody>
                  <a:tcPr>
                    <a:solidFill>
                      <a:schemeClr val="bg1">
                        <a:lumMod val="95000"/>
                      </a:schemeClr>
                    </a:solidFill>
                  </a:tcPr>
                </a:tc>
                <a:tc>
                  <a:txBody>
                    <a:bodyPr/>
                    <a:lstStyle/>
                    <a:p>
                      <a:r>
                        <a:rPr lang="en-AU" sz="1300" b="0" dirty="0">
                          <a:solidFill>
                            <a:schemeClr val="tx1"/>
                          </a:solidFill>
                        </a:rPr>
                        <a:t>February / March</a:t>
                      </a:r>
                    </a:p>
                  </a:txBody>
                  <a:tcPr>
                    <a:solidFill>
                      <a:schemeClr val="bg1">
                        <a:lumMod val="95000"/>
                      </a:schemeClr>
                    </a:solidFill>
                  </a:tcPr>
                </a:tc>
                <a:extLst>
                  <a:ext uri="{0D108BD9-81ED-4DB2-BD59-A6C34878D82A}">
                    <a16:rowId xmlns:a16="http://schemas.microsoft.com/office/drawing/2014/main" val="3945421877"/>
                  </a:ext>
                </a:extLst>
              </a:tr>
              <a:tr h="305559">
                <a:tc>
                  <a:txBody>
                    <a:bodyPr/>
                    <a:lstStyle/>
                    <a:p>
                      <a:r>
                        <a:rPr lang="en-AU" sz="1300" b="1" dirty="0"/>
                        <a:t>Service Agreement Awarded</a:t>
                      </a:r>
                    </a:p>
                  </a:txBody>
                  <a:tcPr>
                    <a:solidFill>
                      <a:schemeClr val="bg1">
                        <a:lumMod val="95000"/>
                      </a:schemeClr>
                    </a:solidFill>
                  </a:tcPr>
                </a:tc>
                <a:tc>
                  <a:txBody>
                    <a:bodyPr/>
                    <a:lstStyle/>
                    <a:p>
                      <a:pPr marL="0" algn="l" defTabSz="914354" rtl="0" eaLnBrk="1" latinLnBrk="0" hangingPunct="1"/>
                      <a:r>
                        <a:rPr lang="en-AU" sz="1300" b="0" kern="1200" dirty="0">
                          <a:solidFill>
                            <a:schemeClr val="accent2"/>
                          </a:solidFill>
                          <a:latin typeface="+mn-lt"/>
                          <a:ea typeface="+mn-ea"/>
                          <a:cs typeface="+mn-cs"/>
                        </a:rPr>
                        <a:t>2024, Fourth Quarter</a:t>
                      </a:r>
                    </a:p>
                  </a:txBody>
                  <a:tcPr>
                    <a:solidFill>
                      <a:schemeClr val="bg1">
                        <a:lumMod val="95000"/>
                      </a:schemeClr>
                    </a:solidFill>
                  </a:tcPr>
                </a:tc>
                <a:tc>
                  <a:txBody>
                    <a:bodyPr/>
                    <a:lstStyle/>
                    <a:p>
                      <a:r>
                        <a:rPr lang="en-AU" sz="1300" dirty="0">
                          <a:solidFill>
                            <a:schemeClr val="tx1"/>
                          </a:solidFill>
                        </a:rPr>
                        <a:t>November</a:t>
                      </a:r>
                    </a:p>
                  </a:txBody>
                  <a:tcPr>
                    <a:solidFill>
                      <a:schemeClr val="bg1">
                        <a:lumMod val="95000"/>
                      </a:schemeClr>
                    </a:solidFill>
                  </a:tcPr>
                </a:tc>
                <a:extLst>
                  <a:ext uri="{0D108BD9-81ED-4DB2-BD59-A6C34878D82A}">
                    <a16:rowId xmlns:a16="http://schemas.microsoft.com/office/drawing/2014/main" val="3617140669"/>
                  </a:ext>
                </a:extLst>
              </a:tr>
              <a:tr h="305559">
                <a:tc>
                  <a:txBody>
                    <a:bodyPr/>
                    <a:lstStyle/>
                    <a:p>
                      <a:r>
                        <a:rPr lang="en-AU" sz="1300" b="1" dirty="0"/>
                        <a:t>New Contracts Commence</a:t>
                      </a:r>
                    </a:p>
                  </a:txBody>
                  <a:tcPr>
                    <a:solidFill>
                      <a:schemeClr val="bg1">
                        <a:lumMod val="95000"/>
                      </a:schemeClr>
                    </a:solidFill>
                  </a:tcPr>
                </a:tc>
                <a:tc>
                  <a:txBody>
                    <a:bodyPr/>
                    <a:lstStyle/>
                    <a:p>
                      <a:pPr marL="0" algn="l" defTabSz="914354" rtl="0" eaLnBrk="1" latinLnBrk="0" hangingPunct="1"/>
                      <a:r>
                        <a:rPr lang="en-AU" sz="1300" b="0" kern="1200" dirty="0">
                          <a:solidFill>
                            <a:schemeClr val="accent2"/>
                          </a:solidFill>
                          <a:latin typeface="+mn-lt"/>
                          <a:ea typeface="+mn-ea"/>
                          <a:cs typeface="+mn-cs"/>
                        </a:rPr>
                        <a:t>2025, First Quarter</a:t>
                      </a:r>
                    </a:p>
                  </a:txBody>
                  <a:tcPr>
                    <a:solidFill>
                      <a:schemeClr val="bg1">
                        <a:lumMod val="95000"/>
                      </a:schemeClr>
                    </a:solidFill>
                  </a:tcPr>
                </a:tc>
                <a:tc>
                  <a:txBody>
                    <a:bodyPr/>
                    <a:lstStyle/>
                    <a:p>
                      <a:r>
                        <a:rPr lang="en-AU" sz="1300" dirty="0">
                          <a:solidFill>
                            <a:schemeClr val="tx1"/>
                          </a:solidFill>
                        </a:rPr>
                        <a:t>February</a:t>
                      </a:r>
                    </a:p>
                  </a:txBody>
                  <a:tcPr>
                    <a:solidFill>
                      <a:schemeClr val="bg1">
                        <a:lumMod val="95000"/>
                      </a:schemeClr>
                    </a:solidFill>
                  </a:tcPr>
                </a:tc>
                <a:extLst>
                  <a:ext uri="{0D108BD9-81ED-4DB2-BD59-A6C34878D82A}">
                    <a16:rowId xmlns:a16="http://schemas.microsoft.com/office/drawing/2014/main" val="2357991744"/>
                  </a:ext>
                </a:extLst>
              </a:tr>
            </a:tbl>
          </a:graphicData>
        </a:graphic>
      </p:graphicFrame>
      <p:pic>
        <p:nvPicPr>
          <p:cNvPr id="14" name="Audio 13">
            <a:hlinkClick r:id="" action="ppaction://media"/>
            <a:extLst>
              <a:ext uri="{FF2B5EF4-FFF2-40B4-BE49-F238E27FC236}">
                <a16:creationId xmlns:a16="http://schemas.microsoft.com/office/drawing/2014/main" id="{569E8251-BB49-7643-C07B-546BCAEBD69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pic>
        <p:nvPicPr>
          <p:cNvPr id="7" name="Picture 6">
            <a:extLst>
              <a:ext uri="{FF2B5EF4-FFF2-40B4-BE49-F238E27FC236}">
                <a16:creationId xmlns:a16="http://schemas.microsoft.com/office/drawing/2014/main" id="{C2ED819C-0863-97C2-AA53-92FBD088B8B5}"/>
              </a:ext>
            </a:extLst>
          </p:cNvPr>
          <p:cNvPicPr>
            <a:picLocks noChangeAspect="1"/>
          </p:cNvPicPr>
          <p:nvPr/>
        </p:nvPicPr>
        <p:blipFill>
          <a:blip r:embed="rId6"/>
          <a:stretch>
            <a:fillRect/>
          </a:stretch>
        </p:blipFill>
        <p:spPr>
          <a:xfrm>
            <a:off x="196515" y="638271"/>
            <a:ext cx="8420100" cy="2343150"/>
          </a:xfrm>
          <a:prstGeom prst="rect">
            <a:avLst/>
          </a:prstGeom>
        </p:spPr>
      </p:pic>
    </p:spTree>
    <p:extLst>
      <p:ext uri="{BB962C8B-B14F-4D97-AF65-F5344CB8AC3E}">
        <p14:creationId xmlns:p14="http://schemas.microsoft.com/office/powerpoint/2010/main" val="2771986417"/>
      </p:ext>
    </p:extLst>
  </p:cSld>
  <p:clrMapOvr>
    <a:masterClrMapping/>
  </p:clrMapOvr>
  <mc:AlternateContent xmlns:mc="http://schemas.openxmlformats.org/markup-compatibility/2006" xmlns:p14="http://schemas.microsoft.com/office/powerpoint/2010/main">
    <mc:Choice Requires="p14">
      <p:transition spd="slow" p14:dur="2000" advTm="42845"/>
    </mc:Choice>
    <mc:Fallback xmlns="">
      <p:transition spd="slow" advTm="42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B41F-EBF4-F7C6-DA8E-9FDE6C63522E}"/>
              </a:ext>
            </a:extLst>
          </p:cNvPr>
          <p:cNvSpPr>
            <a:spLocks noGrp="1"/>
          </p:cNvSpPr>
          <p:nvPr>
            <p:ph type="title"/>
          </p:nvPr>
        </p:nvSpPr>
        <p:spPr>
          <a:xfrm>
            <a:off x="194310" y="-12898"/>
            <a:ext cx="8297278" cy="924605"/>
          </a:xfrm>
        </p:spPr>
        <p:txBody>
          <a:bodyPr>
            <a:normAutofit/>
          </a:bodyPr>
          <a:lstStyle/>
          <a:p>
            <a:r>
              <a:rPr lang="en-AU" sz="2900" dirty="0"/>
              <a:t>FSN Commissioning Activities Timeline</a:t>
            </a:r>
          </a:p>
        </p:txBody>
      </p:sp>
      <p:sp>
        <p:nvSpPr>
          <p:cNvPr id="4" name="Slide Number Placeholder 3">
            <a:extLst>
              <a:ext uri="{FF2B5EF4-FFF2-40B4-BE49-F238E27FC236}">
                <a16:creationId xmlns:a16="http://schemas.microsoft.com/office/drawing/2014/main" id="{8D52BC45-7D59-2BC9-DC32-5160E736B1A8}"/>
              </a:ext>
            </a:extLst>
          </p:cNvPr>
          <p:cNvSpPr>
            <a:spLocks noGrp="1"/>
          </p:cNvSpPr>
          <p:nvPr>
            <p:ph type="sldNum" sz="quarter" idx="12"/>
          </p:nvPr>
        </p:nvSpPr>
        <p:spPr/>
        <p:txBody>
          <a:bodyPr/>
          <a:lstStyle/>
          <a:p>
            <a:fld id="{01EC7AE4-05DB-4CD8-99A2-70C1B8ABB88E}" type="slidenum">
              <a:rPr lang="en-AU" smtClean="0"/>
              <a:pPr/>
              <a:t>18</a:t>
            </a:fld>
            <a:endParaRPr lang="en-AU" dirty="0"/>
          </a:p>
        </p:txBody>
      </p:sp>
      <p:sp>
        <p:nvSpPr>
          <p:cNvPr id="7" name="Footer Placeholder 4">
            <a:extLst>
              <a:ext uri="{FF2B5EF4-FFF2-40B4-BE49-F238E27FC236}">
                <a16:creationId xmlns:a16="http://schemas.microsoft.com/office/drawing/2014/main" id="{B8E857B2-E23C-A3CA-47D6-3E5025AD3F91}"/>
              </a:ext>
            </a:extLst>
          </p:cNvPr>
          <p:cNvSpPr>
            <a:spLocks noGrp="1"/>
          </p:cNvSpPr>
          <p:nvPr>
            <p:ph type="ftr" sz="quarter" idx="13"/>
          </p:nvPr>
        </p:nvSpPr>
        <p:spPr>
          <a:xfrm>
            <a:off x="-57832" y="4828508"/>
            <a:ext cx="2365159" cy="273844"/>
          </a:xfrm>
        </p:spPr>
        <p:txBody>
          <a:bodyPr/>
          <a:lstStyle/>
          <a:p>
            <a:r>
              <a:rPr lang="en-AU" dirty="0"/>
              <a:t>Department of Communities</a:t>
            </a:r>
          </a:p>
        </p:txBody>
      </p:sp>
      <p:pic>
        <p:nvPicPr>
          <p:cNvPr id="13" name="Audio 12">
            <a:hlinkClick r:id="" action="ppaction://media"/>
            <a:extLst>
              <a:ext uri="{FF2B5EF4-FFF2-40B4-BE49-F238E27FC236}">
                <a16:creationId xmlns:a16="http://schemas.microsoft.com/office/drawing/2014/main" id="{424B78A3-0C69-D2C8-0943-E56715D20DF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539228" y="3538728"/>
            <a:ext cx="1543050" cy="1543050"/>
          </a:xfrm>
          <a:prstGeom prst="ellipse">
            <a:avLst/>
          </a:prstGeom>
        </p:spPr>
      </p:pic>
      <p:pic>
        <p:nvPicPr>
          <p:cNvPr id="6" name="Picture 5">
            <a:extLst>
              <a:ext uri="{FF2B5EF4-FFF2-40B4-BE49-F238E27FC236}">
                <a16:creationId xmlns:a16="http://schemas.microsoft.com/office/drawing/2014/main" id="{87040C9A-78BB-71F5-DEA9-A782AA803C68}"/>
              </a:ext>
            </a:extLst>
          </p:cNvPr>
          <p:cNvPicPr>
            <a:picLocks noChangeAspect="1"/>
          </p:cNvPicPr>
          <p:nvPr/>
        </p:nvPicPr>
        <p:blipFill>
          <a:blip r:embed="rId6"/>
          <a:stretch>
            <a:fillRect/>
          </a:stretch>
        </p:blipFill>
        <p:spPr>
          <a:xfrm>
            <a:off x="281021" y="1225338"/>
            <a:ext cx="8577453" cy="1559536"/>
          </a:xfrm>
          <a:prstGeom prst="rect">
            <a:avLst/>
          </a:prstGeom>
        </p:spPr>
      </p:pic>
      <p:pic>
        <p:nvPicPr>
          <p:cNvPr id="10" name="Picture 9">
            <a:extLst>
              <a:ext uri="{FF2B5EF4-FFF2-40B4-BE49-F238E27FC236}">
                <a16:creationId xmlns:a16="http://schemas.microsoft.com/office/drawing/2014/main" id="{DE2D1F8A-3B01-9580-0EE4-A4BED3734390}"/>
              </a:ext>
            </a:extLst>
          </p:cNvPr>
          <p:cNvPicPr>
            <a:picLocks noChangeAspect="1"/>
          </p:cNvPicPr>
          <p:nvPr/>
        </p:nvPicPr>
        <p:blipFill rotWithShape="1">
          <a:blip r:embed="rId7"/>
          <a:srcRect r="446"/>
          <a:stretch/>
        </p:blipFill>
        <p:spPr>
          <a:xfrm>
            <a:off x="881738" y="845475"/>
            <a:ext cx="7976736" cy="379863"/>
          </a:xfrm>
          <a:prstGeom prst="rect">
            <a:avLst/>
          </a:prstGeom>
        </p:spPr>
      </p:pic>
      <p:graphicFrame>
        <p:nvGraphicFramePr>
          <p:cNvPr id="9" name="Table 8">
            <a:extLst>
              <a:ext uri="{FF2B5EF4-FFF2-40B4-BE49-F238E27FC236}">
                <a16:creationId xmlns:a16="http://schemas.microsoft.com/office/drawing/2014/main" id="{80929E19-83AF-BD8E-2176-830094C9772B}"/>
              </a:ext>
            </a:extLst>
          </p:cNvPr>
          <p:cNvGraphicFramePr>
            <a:graphicFrameLocks noGrp="1"/>
          </p:cNvGraphicFramePr>
          <p:nvPr/>
        </p:nvGraphicFramePr>
        <p:xfrm>
          <a:off x="348615" y="2919919"/>
          <a:ext cx="6990546" cy="1773544"/>
        </p:xfrm>
        <a:graphic>
          <a:graphicData uri="http://schemas.openxmlformats.org/drawingml/2006/table">
            <a:tbl>
              <a:tblPr firstRow="1" bandRow="1">
                <a:tableStyleId>{16D9F66E-5EB9-4882-86FB-DCBF35E3C3E4}</a:tableStyleId>
              </a:tblPr>
              <a:tblGrid>
                <a:gridCol w="2999266">
                  <a:extLst>
                    <a:ext uri="{9D8B030D-6E8A-4147-A177-3AD203B41FA5}">
                      <a16:colId xmlns:a16="http://schemas.microsoft.com/office/drawing/2014/main" val="1888717611"/>
                    </a:ext>
                  </a:extLst>
                </a:gridCol>
                <a:gridCol w="1914012">
                  <a:extLst>
                    <a:ext uri="{9D8B030D-6E8A-4147-A177-3AD203B41FA5}">
                      <a16:colId xmlns:a16="http://schemas.microsoft.com/office/drawing/2014/main" val="2702424093"/>
                    </a:ext>
                  </a:extLst>
                </a:gridCol>
                <a:gridCol w="2077268">
                  <a:extLst>
                    <a:ext uri="{9D8B030D-6E8A-4147-A177-3AD203B41FA5}">
                      <a16:colId xmlns:a16="http://schemas.microsoft.com/office/drawing/2014/main" val="3671388864"/>
                    </a:ext>
                  </a:extLst>
                </a:gridCol>
              </a:tblGrid>
              <a:tr h="305559">
                <a:tc>
                  <a:txBody>
                    <a:bodyPr/>
                    <a:lstStyle/>
                    <a:p>
                      <a:r>
                        <a:rPr lang="en-AU" sz="1300" b="1" dirty="0">
                          <a:solidFill>
                            <a:schemeClr val="tx1"/>
                          </a:solidFill>
                        </a:rPr>
                        <a:t>Activity</a:t>
                      </a:r>
                    </a:p>
                  </a:txBody>
                  <a:tcPr>
                    <a:solidFill>
                      <a:schemeClr val="bg1">
                        <a:lumMod val="85000"/>
                      </a:schemeClr>
                    </a:solidFill>
                  </a:tcPr>
                </a:tc>
                <a:tc>
                  <a:txBody>
                    <a:bodyPr/>
                    <a:lstStyle/>
                    <a:p>
                      <a:r>
                        <a:rPr lang="en-AU" sz="1300" b="1" dirty="0">
                          <a:solidFill>
                            <a:schemeClr val="tx1"/>
                          </a:solidFill>
                        </a:rPr>
                        <a:t>Completion Date (Financial Quarter)</a:t>
                      </a:r>
                    </a:p>
                  </a:txBody>
                  <a:tcPr>
                    <a:solidFill>
                      <a:schemeClr val="bg1">
                        <a:lumMod val="85000"/>
                      </a:schemeClr>
                    </a:solidFill>
                  </a:tcPr>
                </a:tc>
                <a:tc>
                  <a:txBody>
                    <a:bodyPr/>
                    <a:lstStyle/>
                    <a:p>
                      <a:r>
                        <a:rPr lang="en-AU" sz="1300" b="1" dirty="0">
                          <a:solidFill>
                            <a:schemeClr val="tx1"/>
                          </a:solidFill>
                        </a:rPr>
                        <a:t>Anticipated Month</a:t>
                      </a:r>
                    </a:p>
                  </a:txBody>
                  <a:tcPr>
                    <a:solidFill>
                      <a:schemeClr val="bg1">
                        <a:lumMod val="85000"/>
                      </a:schemeClr>
                    </a:solidFill>
                  </a:tcPr>
                </a:tc>
                <a:extLst>
                  <a:ext uri="{0D108BD9-81ED-4DB2-BD59-A6C34878D82A}">
                    <a16:rowId xmlns:a16="http://schemas.microsoft.com/office/drawing/2014/main" val="4282119908"/>
                  </a:ext>
                </a:extLst>
              </a:tr>
              <a:tr h="336359">
                <a:tc>
                  <a:txBody>
                    <a:bodyPr/>
                    <a:lstStyle/>
                    <a:p>
                      <a:r>
                        <a:rPr lang="en-AU" sz="1300" b="1" dirty="0"/>
                        <a:t>Draft RFT Release Date</a:t>
                      </a:r>
                      <a:endParaRPr lang="en-AU" sz="1300" b="1" dirty="0">
                        <a:solidFill>
                          <a:srgbClr val="3B7AA5"/>
                        </a:solidFill>
                      </a:endParaRPr>
                    </a:p>
                  </a:txBody>
                  <a:tcPr>
                    <a:solidFill>
                      <a:schemeClr val="bg1">
                        <a:lumMod val="95000"/>
                      </a:schemeClr>
                    </a:solidFill>
                  </a:tcPr>
                </a:tc>
                <a:tc>
                  <a:txBody>
                    <a:bodyPr/>
                    <a:lstStyle/>
                    <a:p>
                      <a:r>
                        <a:rPr lang="en-AU" sz="1300" b="0" dirty="0">
                          <a:solidFill>
                            <a:schemeClr val="accent2"/>
                          </a:solidFill>
                        </a:rPr>
                        <a:t>2024, First Quarter</a:t>
                      </a:r>
                    </a:p>
                  </a:txBody>
                  <a:tcPr>
                    <a:solidFill>
                      <a:schemeClr val="bg1">
                        <a:lumMod val="95000"/>
                      </a:schemeClr>
                    </a:solidFill>
                  </a:tcPr>
                </a:tc>
                <a:tc>
                  <a:txBody>
                    <a:bodyPr/>
                    <a:lstStyle/>
                    <a:p>
                      <a:r>
                        <a:rPr lang="en-AU" sz="1300" b="0" dirty="0">
                          <a:solidFill>
                            <a:schemeClr val="tx1"/>
                          </a:solidFill>
                        </a:rPr>
                        <a:t>January</a:t>
                      </a:r>
                    </a:p>
                  </a:txBody>
                  <a:tcPr>
                    <a:solidFill>
                      <a:schemeClr val="bg1">
                        <a:lumMod val="95000"/>
                      </a:schemeClr>
                    </a:solidFill>
                  </a:tcPr>
                </a:tc>
                <a:extLst>
                  <a:ext uri="{0D108BD9-81ED-4DB2-BD59-A6C34878D82A}">
                    <a16:rowId xmlns:a16="http://schemas.microsoft.com/office/drawing/2014/main" val="759972850"/>
                  </a:ext>
                </a:extLst>
              </a:tr>
              <a:tr h="338387">
                <a:tc>
                  <a:txBody>
                    <a:bodyPr/>
                    <a:lstStyle/>
                    <a:p>
                      <a:r>
                        <a:rPr lang="en-AU" sz="1300" b="1" dirty="0"/>
                        <a:t>Tender Release Date</a:t>
                      </a:r>
                    </a:p>
                  </a:txBody>
                  <a:tcPr>
                    <a:solidFill>
                      <a:schemeClr val="bg1">
                        <a:lumMod val="95000"/>
                      </a:schemeClr>
                    </a:solidFill>
                  </a:tcPr>
                </a:tc>
                <a:tc>
                  <a:txBody>
                    <a:bodyPr/>
                    <a:lstStyle/>
                    <a:p>
                      <a:r>
                        <a:rPr lang="en-AU" sz="1300" b="0" dirty="0">
                          <a:solidFill>
                            <a:schemeClr val="accent2"/>
                          </a:solidFill>
                        </a:rPr>
                        <a:t>2024, First Quarter</a:t>
                      </a:r>
                    </a:p>
                  </a:txBody>
                  <a:tcPr>
                    <a:solidFill>
                      <a:schemeClr val="bg1">
                        <a:lumMod val="95000"/>
                      </a:schemeClr>
                    </a:solidFill>
                  </a:tcPr>
                </a:tc>
                <a:tc>
                  <a:txBody>
                    <a:bodyPr/>
                    <a:lstStyle/>
                    <a:p>
                      <a:r>
                        <a:rPr lang="en-AU" sz="1300" b="0" dirty="0">
                          <a:solidFill>
                            <a:schemeClr val="tx1"/>
                          </a:solidFill>
                        </a:rPr>
                        <a:t>February / March</a:t>
                      </a:r>
                    </a:p>
                  </a:txBody>
                  <a:tcPr>
                    <a:solidFill>
                      <a:schemeClr val="bg1">
                        <a:lumMod val="95000"/>
                      </a:schemeClr>
                    </a:solidFill>
                  </a:tcPr>
                </a:tc>
                <a:extLst>
                  <a:ext uri="{0D108BD9-81ED-4DB2-BD59-A6C34878D82A}">
                    <a16:rowId xmlns:a16="http://schemas.microsoft.com/office/drawing/2014/main" val="1091653296"/>
                  </a:ext>
                </a:extLst>
              </a:tr>
              <a:tr h="305559">
                <a:tc>
                  <a:txBody>
                    <a:bodyPr/>
                    <a:lstStyle/>
                    <a:p>
                      <a:r>
                        <a:rPr lang="en-AU" sz="1300" b="1" dirty="0"/>
                        <a:t>Service Agreement Awarded</a:t>
                      </a:r>
                    </a:p>
                  </a:txBody>
                  <a:tcPr>
                    <a:solidFill>
                      <a:schemeClr val="bg1">
                        <a:lumMod val="95000"/>
                      </a:schemeClr>
                    </a:solidFill>
                  </a:tcPr>
                </a:tc>
                <a:tc>
                  <a:txBody>
                    <a:bodyPr/>
                    <a:lstStyle/>
                    <a:p>
                      <a:pPr marL="0" algn="l" defTabSz="914354" rtl="0" eaLnBrk="1" latinLnBrk="0" hangingPunct="1"/>
                      <a:r>
                        <a:rPr lang="en-AU" sz="1300" b="0" kern="1200" dirty="0">
                          <a:solidFill>
                            <a:schemeClr val="accent2"/>
                          </a:solidFill>
                          <a:latin typeface="+mn-lt"/>
                          <a:ea typeface="+mn-ea"/>
                          <a:cs typeface="+mn-cs"/>
                        </a:rPr>
                        <a:t>2024, Fourth Quarter</a:t>
                      </a:r>
                    </a:p>
                  </a:txBody>
                  <a:tcPr>
                    <a:solidFill>
                      <a:schemeClr val="bg1">
                        <a:lumMod val="95000"/>
                      </a:schemeClr>
                    </a:solidFill>
                  </a:tcPr>
                </a:tc>
                <a:tc>
                  <a:txBody>
                    <a:bodyPr/>
                    <a:lstStyle/>
                    <a:p>
                      <a:r>
                        <a:rPr lang="en-AU" sz="1300" dirty="0">
                          <a:solidFill>
                            <a:schemeClr val="tx1"/>
                          </a:solidFill>
                        </a:rPr>
                        <a:t>November</a:t>
                      </a:r>
                    </a:p>
                  </a:txBody>
                  <a:tcPr>
                    <a:solidFill>
                      <a:schemeClr val="bg1">
                        <a:lumMod val="95000"/>
                      </a:schemeClr>
                    </a:solidFill>
                  </a:tcPr>
                </a:tc>
                <a:extLst>
                  <a:ext uri="{0D108BD9-81ED-4DB2-BD59-A6C34878D82A}">
                    <a16:rowId xmlns:a16="http://schemas.microsoft.com/office/drawing/2014/main" val="2306117150"/>
                  </a:ext>
                </a:extLst>
              </a:tr>
              <a:tr h="305559">
                <a:tc>
                  <a:txBody>
                    <a:bodyPr/>
                    <a:lstStyle/>
                    <a:p>
                      <a:r>
                        <a:rPr lang="en-AU" sz="1300" b="1" dirty="0"/>
                        <a:t>New Contracts Commence</a:t>
                      </a:r>
                    </a:p>
                  </a:txBody>
                  <a:tcPr>
                    <a:solidFill>
                      <a:schemeClr val="bg1">
                        <a:lumMod val="95000"/>
                      </a:schemeClr>
                    </a:solidFill>
                  </a:tcPr>
                </a:tc>
                <a:tc>
                  <a:txBody>
                    <a:bodyPr/>
                    <a:lstStyle/>
                    <a:p>
                      <a:pPr marL="0" algn="l" defTabSz="914354" rtl="0" eaLnBrk="1" latinLnBrk="0" hangingPunct="1"/>
                      <a:r>
                        <a:rPr lang="en-AU" sz="1300" b="0" kern="1200" dirty="0">
                          <a:solidFill>
                            <a:schemeClr val="accent2"/>
                          </a:solidFill>
                          <a:latin typeface="+mn-lt"/>
                          <a:ea typeface="+mn-ea"/>
                          <a:cs typeface="+mn-cs"/>
                        </a:rPr>
                        <a:t>2025, Second Quarter</a:t>
                      </a:r>
                    </a:p>
                  </a:txBody>
                  <a:tcPr>
                    <a:solidFill>
                      <a:schemeClr val="bg1">
                        <a:lumMod val="95000"/>
                      </a:schemeClr>
                    </a:solidFill>
                  </a:tcPr>
                </a:tc>
                <a:tc>
                  <a:txBody>
                    <a:bodyPr/>
                    <a:lstStyle/>
                    <a:p>
                      <a:r>
                        <a:rPr lang="en-AU" sz="1300" dirty="0">
                          <a:solidFill>
                            <a:schemeClr val="tx1"/>
                          </a:solidFill>
                        </a:rPr>
                        <a:t>April</a:t>
                      </a:r>
                    </a:p>
                  </a:txBody>
                  <a:tcPr>
                    <a:solidFill>
                      <a:schemeClr val="bg1">
                        <a:lumMod val="95000"/>
                      </a:schemeClr>
                    </a:solidFill>
                  </a:tcPr>
                </a:tc>
                <a:extLst>
                  <a:ext uri="{0D108BD9-81ED-4DB2-BD59-A6C34878D82A}">
                    <a16:rowId xmlns:a16="http://schemas.microsoft.com/office/drawing/2014/main" val="2390999533"/>
                  </a:ext>
                </a:extLst>
              </a:tr>
            </a:tbl>
          </a:graphicData>
        </a:graphic>
      </p:graphicFrame>
    </p:spTree>
    <p:extLst>
      <p:ext uri="{BB962C8B-B14F-4D97-AF65-F5344CB8AC3E}">
        <p14:creationId xmlns:p14="http://schemas.microsoft.com/office/powerpoint/2010/main" val="162940618"/>
      </p:ext>
    </p:extLst>
  </p:cSld>
  <p:clrMapOvr>
    <a:masterClrMapping/>
  </p:clrMapOvr>
  <mc:AlternateContent xmlns:mc="http://schemas.openxmlformats.org/markup-compatibility/2006" xmlns:p14="http://schemas.microsoft.com/office/powerpoint/2010/main">
    <mc:Choice Requires="p14">
      <p:transition spd="slow" p14:dur="2000" advTm="33830"/>
    </mc:Choice>
    <mc:Fallback xmlns="">
      <p:transition spd="slow" advTm="33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B41F-EBF4-F7C6-DA8E-9FDE6C63522E}"/>
              </a:ext>
            </a:extLst>
          </p:cNvPr>
          <p:cNvSpPr>
            <a:spLocks noGrp="1"/>
          </p:cNvSpPr>
          <p:nvPr>
            <p:ph type="title"/>
          </p:nvPr>
        </p:nvSpPr>
        <p:spPr>
          <a:xfrm>
            <a:off x="-514125" y="36771"/>
            <a:ext cx="8171999" cy="924605"/>
          </a:xfrm>
        </p:spPr>
        <p:txBody>
          <a:bodyPr>
            <a:normAutofit/>
          </a:bodyPr>
          <a:lstStyle/>
          <a:p>
            <a:pPr algn="ctr"/>
            <a:r>
              <a:rPr lang="en-AU" sz="2900" dirty="0"/>
              <a:t>IFSS Commissioning Activities Timeline</a:t>
            </a:r>
          </a:p>
        </p:txBody>
      </p:sp>
      <p:sp>
        <p:nvSpPr>
          <p:cNvPr id="4" name="Slide Number Placeholder 3">
            <a:extLst>
              <a:ext uri="{FF2B5EF4-FFF2-40B4-BE49-F238E27FC236}">
                <a16:creationId xmlns:a16="http://schemas.microsoft.com/office/drawing/2014/main" id="{8D52BC45-7D59-2BC9-DC32-5160E736B1A8}"/>
              </a:ext>
            </a:extLst>
          </p:cNvPr>
          <p:cNvSpPr>
            <a:spLocks noGrp="1"/>
          </p:cNvSpPr>
          <p:nvPr>
            <p:ph type="sldNum" sz="quarter" idx="12"/>
          </p:nvPr>
        </p:nvSpPr>
        <p:spPr/>
        <p:txBody>
          <a:bodyPr/>
          <a:lstStyle/>
          <a:p>
            <a:fld id="{01EC7AE4-05DB-4CD8-99A2-70C1B8ABB88E}" type="slidenum">
              <a:rPr lang="en-AU" smtClean="0"/>
              <a:pPr/>
              <a:t>19</a:t>
            </a:fld>
            <a:endParaRPr lang="en-AU" dirty="0"/>
          </a:p>
        </p:txBody>
      </p:sp>
      <p:graphicFrame>
        <p:nvGraphicFramePr>
          <p:cNvPr id="3" name="Table 5">
            <a:extLst>
              <a:ext uri="{FF2B5EF4-FFF2-40B4-BE49-F238E27FC236}">
                <a16:creationId xmlns:a16="http://schemas.microsoft.com/office/drawing/2014/main" id="{783DBD9C-9330-A74D-5A2D-5C2C6B9C1254}"/>
              </a:ext>
            </a:extLst>
          </p:cNvPr>
          <p:cNvGraphicFramePr>
            <a:graphicFrameLocks noGrp="1"/>
          </p:cNvGraphicFramePr>
          <p:nvPr/>
        </p:nvGraphicFramePr>
        <p:xfrm>
          <a:off x="63593" y="2822563"/>
          <a:ext cx="4333147" cy="2284166"/>
        </p:xfrm>
        <a:graphic>
          <a:graphicData uri="http://schemas.openxmlformats.org/drawingml/2006/table">
            <a:tbl>
              <a:tblPr firstRow="1" bandRow="1">
                <a:tableStyleId>{16D9F66E-5EB9-4882-86FB-DCBF35E3C3E4}</a:tableStyleId>
              </a:tblPr>
              <a:tblGrid>
                <a:gridCol w="1802169">
                  <a:extLst>
                    <a:ext uri="{9D8B030D-6E8A-4147-A177-3AD203B41FA5}">
                      <a16:colId xmlns:a16="http://schemas.microsoft.com/office/drawing/2014/main" val="3283726877"/>
                    </a:ext>
                  </a:extLst>
                </a:gridCol>
                <a:gridCol w="1484944">
                  <a:extLst>
                    <a:ext uri="{9D8B030D-6E8A-4147-A177-3AD203B41FA5}">
                      <a16:colId xmlns:a16="http://schemas.microsoft.com/office/drawing/2014/main" val="23773128"/>
                    </a:ext>
                  </a:extLst>
                </a:gridCol>
                <a:gridCol w="1046034">
                  <a:extLst>
                    <a:ext uri="{9D8B030D-6E8A-4147-A177-3AD203B41FA5}">
                      <a16:colId xmlns:a16="http://schemas.microsoft.com/office/drawing/2014/main" val="922235660"/>
                    </a:ext>
                  </a:extLst>
                </a:gridCol>
              </a:tblGrid>
              <a:tr h="474769">
                <a:tc>
                  <a:txBody>
                    <a:bodyPr/>
                    <a:lstStyle/>
                    <a:p>
                      <a:r>
                        <a:rPr lang="en-AU" sz="1200" b="1" dirty="0">
                          <a:solidFill>
                            <a:schemeClr val="bg1"/>
                          </a:solidFill>
                        </a:rPr>
                        <a:t>Metropolitan</a:t>
                      </a:r>
                      <a:r>
                        <a:rPr lang="en-AU" sz="1200" b="1" dirty="0"/>
                        <a:t> </a:t>
                      </a:r>
                    </a:p>
                    <a:p>
                      <a:r>
                        <a:rPr lang="en-AU" sz="1200" b="1" dirty="0">
                          <a:solidFill>
                            <a:schemeClr val="bg1"/>
                          </a:solidFill>
                        </a:rPr>
                        <a:t>Locations</a:t>
                      </a:r>
                    </a:p>
                  </a:txBody>
                  <a:tcPr>
                    <a:solidFill>
                      <a:srgbClr val="3696A3"/>
                    </a:solidFill>
                  </a:tcPr>
                </a:tc>
                <a:tc>
                  <a:txBody>
                    <a:bodyPr/>
                    <a:lstStyle/>
                    <a:p>
                      <a:pPr marL="0" algn="l" defTabSz="914354" rtl="0" eaLnBrk="1" latinLnBrk="0" hangingPunct="1"/>
                      <a:r>
                        <a:rPr lang="en-AU" sz="1200" b="1" kern="1200" dirty="0">
                          <a:solidFill>
                            <a:schemeClr val="bg1"/>
                          </a:solidFill>
                          <a:latin typeface="+mn-lt"/>
                          <a:ea typeface="+mn-ea"/>
                          <a:cs typeface="+mn-cs"/>
                        </a:rPr>
                        <a:t>Completion Date</a:t>
                      </a:r>
                    </a:p>
                  </a:txBody>
                  <a:tcPr>
                    <a:solidFill>
                      <a:srgbClr val="3696A3"/>
                    </a:solidFill>
                  </a:tcPr>
                </a:tc>
                <a:tc>
                  <a:txBody>
                    <a:bodyPr/>
                    <a:lstStyle/>
                    <a:p>
                      <a:r>
                        <a:rPr lang="en-AU" sz="1200" b="1" dirty="0">
                          <a:solidFill>
                            <a:schemeClr val="bg1"/>
                          </a:solidFill>
                        </a:rPr>
                        <a:t>Anticipated Month</a:t>
                      </a:r>
                    </a:p>
                  </a:txBody>
                  <a:tcPr>
                    <a:solidFill>
                      <a:srgbClr val="3696A3"/>
                    </a:solidFill>
                  </a:tcPr>
                </a:tc>
                <a:extLst>
                  <a:ext uri="{0D108BD9-81ED-4DB2-BD59-A6C34878D82A}">
                    <a16:rowId xmlns:a16="http://schemas.microsoft.com/office/drawing/2014/main" val="3063744388"/>
                  </a:ext>
                </a:extLst>
              </a:tr>
              <a:tr h="474769">
                <a:tc>
                  <a:txBody>
                    <a:bodyPr/>
                    <a:lstStyle/>
                    <a:p>
                      <a:r>
                        <a:rPr lang="en-AU" sz="1200" b="1"/>
                        <a:t>Draft RFT and Release Date</a:t>
                      </a:r>
                      <a:endParaRPr lang="en-AU" sz="1200" b="1" dirty="0"/>
                    </a:p>
                  </a:txBody>
                  <a:tcPr>
                    <a:solidFill>
                      <a:schemeClr val="bg1">
                        <a:lumMod val="95000"/>
                      </a:schemeClr>
                    </a:solidFill>
                  </a:tcPr>
                </a:tc>
                <a:tc>
                  <a:txBody>
                    <a:bodyPr/>
                    <a:lstStyle/>
                    <a:p>
                      <a:r>
                        <a:rPr lang="en-AU" sz="1200" b="0" dirty="0">
                          <a:solidFill>
                            <a:schemeClr val="accent2"/>
                          </a:solidFill>
                        </a:rPr>
                        <a:t>2024, First Quarter</a:t>
                      </a:r>
                    </a:p>
                  </a:txBody>
                  <a:tcPr>
                    <a:solidFill>
                      <a:schemeClr val="bg1">
                        <a:lumMod val="95000"/>
                      </a:schemeClr>
                    </a:solidFill>
                  </a:tcPr>
                </a:tc>
                <a:tc>
                  <a:txBody>
                    <a:bodyPr/>
                    <a:lstStyle/>
                    <a:p>
                      <a:r>
                        <a:rPr lang="en-AU" sz="1200" b="0" dirty="0">
                          <a:solidFill>
                            <a:schemeClr val="tx1"/>
                          </a:solidFill>
                        </a:rPr>
                        <a:t>February</a:t>
                      </a:r>
                    </a:p>
                  </a:txBody>
                  <a:tcPr>
                    <a:solidFill>
                      <a:schemeClr val="bg1">
                        <a:lumMod val="95000"/>
                      </a:schemeClr>
                    </a:solidFill>
                  </a:tcPr>
                </a:tc>
                <a:extLst>
                  <a:ext uri="{0D108BD9-81ED-4DB2-BD59-A6C34878D82A}">
                    <a16:rowId xmlns:a16="http://schemas.microsoft.com/office/drawing/2014/main" val="2337703810"/>
                  </a:ext>
                </a:extLst>
              </a:tr>
              <a:tr h="385090">
                <a:tc>
                  <a:txBody>
                    <a:bodyPr/>
                    <a:lstStyle/>
                    <a:p>
                      <a:r>
                        <a:rPr lang="en-AU" sz="1200" b="1"/>
                        <a:t>Tender Release Date</a:t>
                      </a:r>
                      <a:endParaRPr lang="en-AU" sz="1200" b="1" dirty="0"/>
                    </a:p>
                  </a:txBody>
                  <a:tcPr>
                    <a:solidFill>
                      <a:schemeClr val="bg1">
                        <a:lumMod val="95000"/>
                      </a:schemeClr>
                    </a:solidFill>
                  </a:tcPr>
                </a:tc>
                <a:tc>
                  <a:txBody>
                    <a:bodyPr/>
                    <a:lstStyle/>
                    <a:p>
                      <a:r>
                        <a:rPr lang="en-AU" sz="1200" b="0" dirty="0">
                          <a:solidFill>
                            <a:schemeClr val="accent2"/>
                          </a:solidFill>
                        </a:rPr>
                        <a:t>2024, First Quarter</a:t>
                      </a:r>
                    </a:p>
                  </a:txBody>
                  <a:tcPr>
                    <a:solidFill>
                      <a:schemeClr val="bg1">
                        <a:lumMod val="95000"/>
                      </a:schemeClr>
                    </a:solidFill>
                  </a:tcPr>
                </a:tc>
                <a:tc>
                  <a:txBody>
                    <a:bodyPr/>
                    <a:lstStyle/>
                    <a:p>
                      <a:r>
                        <a:rPr lang="en-AU" sz="1200" b="0" dirty="0">
                          <a:solidFill>
                            <a:schemeClr val="tx1"/>
                          </a:solidFill>
                        </a:rPr>
                        <a:t>March</a:t>
                      </a:r>
                    </a:p>
                  </a:txBody>
                  <a:tcPr>
                    <a:solidFill>
                      <a:schemeClr val="bg1">
                        <a:lumMod val="95000"/>
                      </a:schemeClr>
                    </a:solidFill>
                  </a:tcPr>
                </a:tc>
                <a:extLst>
                  <a:ext uri="{0D108BD9-81ED-4DB2-BD59-A6C34878D82A}">
                    <a16:rowId xmlns:a16="http://schemas.microsoft.com/office/drawing/2014/main" val="3945421877"/>
                  </a:ext>
                </a:extLst>
              </a:tr>
              <a:tr h="474769">
                <a:tc>
                  <a:txBody>
                    <a:bodyPr/>
                    <a:lstStyle/>
                    <a:p>
                      <a:r>
                        <a:rPr lang="en-AU" sz="1200" b="1"/>
                        <a:t>Service Agreement Awarded</a:t>
                      </a:r>
                      <a:endParaRPr lang="en-AU" sz="1200" b="1" dirty="0"/>
                    </a:p>
                  </a:txBody>
                  <a:tcPr>
                    <a:solidFill>
                      <a:schemeClr val="bg1">
                        <a:lumMod val="95000"/>
                      </a:schemeClr>
                    </a:solidFill>
                  </a:tcPr>
                </a:tc>
                <a:tc>
                  <a:txBody>
                    <a:bodyPr/>
                    <a:lstStyle/>
                    <a:p>
                      <a:r>
                        <a:rPr lang="en-AU" sz="1200" b="0" dirty="0">
                          <a:solidFill>
                            <a:schemeClr val="accent2"/>
                          </a:solidFill>
                        </a:rPr>
                        <a:t>2025, First Quarter</a:t>
                      </a:r>
                    </a:p>
                  </a:txBody>
                  <a:tcPr>
                    <a:solidFill>
                      <a:schemeClr val="bg1">
                        <a:lumMod val="95000"/>
                      </a:schemeClr>
                    </a:solidFill>
                  </a:tcPr>
                </a:tc>
                <a:tc>
                  <a:txBody>
                    <a:bodyPr/>
                    <a:lstStyle/>
                    <a:p>
                      <a:r>
                        <a:rPr lang="en-AU" sz="1200" b="0" dirty="0">
                          <a:solidFill>
                            <a:schemeClr val="tx1"/>
                          </a:solidFill>
                        </a:rPr>
                        <a:t>January</a:t>
                      </a:r>
                    </a:p>
                  </a:txBody>
                  <a:tcPr>
                    <a:solidFill>
                      <a:schemeClr val="bg1">
                        <a:lumMod val="95000"/>
                      </a:schemeClr>
                    </a:solidFill>
                  </a:tcPr>
                </a:tc>
                <a:extLst>
                  <a:ext uri="{0D108BD9-81ED-4DB2-BD59-A6C34878D82A}">
                    <a16:rowId xmlns:a16="http://schemas.microsoft.com/office/drawing/2014/main" val="3617140669"/>
                  </a:ext>
                </a:extLst>
              </a:tr>
              <a:tr h="474769">
                <a:tc>
                  <a:txBody>
                    <a:bodyPr/>
                    <a:lstStyle/>
                    <a:p>
                      <a:r>
                        <a:rPr lang="en-AU" sz="1200" b="1"/>
                        <a:t>New Contracts Commence</a:t>
                      </a:r>
                      <a:endParaRPr lang="en-AU" sz="1200" b="1" dirty="0"/>
                    </a:p>
                  </a:txBody>
                  <a:tcPr>
                    <a:solidFill>
                      <a:schemeClr val="bg1">
                        <a:lumMod val="95000"/>
                      </a:schemeClr>
                    </a:solidFill>
                  </a:tcPr>
                </a:tc>
                <a:tc>
                  <a:txBody>
                    <a:bodyPr/>
                    <a:lstStyle/>
                    <a:p>
                      <a:r>
                        <a:rPr lang="en-AU" sz="1200" b="0" dirty="0">
                          <a:solidFill>
                            <a:schemeClr val="accent2"/>
                          </a:solidFill>
                        </a:rPr>
                        <a:t>2025, Second Quarter</a:t>
                      </a:r>
                    </a:p>
                  </a:txBody>
                  <a:tcPr>
                    <a:solidFill>
                      <a:schemeClr val="bg1">
                        <a:lumMod val="95000"/>
                      </a:schemeClr>
                    </a:solidFill>
                  </a:tcPr>
                </a:tc>
                <a:tc>
                  <a:txBody>
                    <a:bodyPr/>
                    <a:lstStyle/>
                    <a:p>
                      <a:r>
                        <a:rPr lang="en-AU" sz="1200" b="0" dirty="0">
                          <a:solidFill>
                            <a:schemeClr val="tx1"/>
                          </a:solidFill>
                        </a:rPr>
                        <a:t>June</a:t>
                      </a:r>
                    </a:p>
                  </a:txBody>
                  <a:tcPr>
                    <a:solidFill>
                      <a:schemeClr val="bg1">
                        <a:lumMod val="95000"/>
                      </a:schemeClr>
                    </a:solidFill>
                  </a:tcPr>
                </a:tc>
                <a:extLst>
                  <a:ext uri="{0D108BD9-81ED-4DB2-BD59-A6C34878D82A}">
                    <a16:rowId xmlns:a16="http://schemas.microsoft.com/office/drawing/2014/main" val="2357991744"/>
                  </a:ext>
                </a:extLst>
              </a:tr>
            </a:tbl>
          </a:graphicData>
        </a:graphic>
      </p:graphicFrame>
      <p:pic>
        <p:nvPicPr>
          <p:cNvPr id="12" name="Audio 11">
            <a:hlinkClick r:id="" action="ppaction://media"/>
            <a:extLst>
              <a:ext uri="{FF2B5EF4-FFF2-40B4-BE49-F238E27FC236}">
                <a16:creationId xmlns:a16="http://schemas.microsoft.com/office/drawing/2014/main" id="{DAAD1F68-6CD1-02EB-03A7-B5A2FE65C1E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39844" t="-139844" r="-139844" b="-139844"/>
          <a:stretch>
            <a:fillRect/>
          </a:stretch>
        </p:blipFill>
        <p:spPr>
          <a:xfrm>
            <a:off x="7288128" y="3498850"/>
            <a:ext cx="1543050" cy="1543050"/>
          </a:xfrm>
          <a:prstGeom prst="ellipse">
            <a:avLst/>
          </a:prstGeom>
        </p:spPr>
      </p:pic>
      <p:pic>
        <p:nvPicPr>
          <p:cNvPr id="7" name="Picture 6">
            <a:extLst>
              <a:ext uri="{FF2B5EF4-FFF2-40B4-BE49-F238E27FC236}">
                <a16:creationId xmlns:a16="http://schemas.microsoft.com/office/drawing/2014/main" id="{7D554040-5837-7F39-0087-C8CFB510EE64}"/>
              </a:ext>
            </a:extLst>
          </p:cNvPr>
          <p:cNvPicPr>
            <a:picLocks noChangeAspect="1"/>
          </p:cNvPicPr>
          <p:nvPr/>
        </p:nvPicPr>
        <p:blipFill>
          <a:blip r:embed="rId6"/>
          <a:stretch>
            <a:fillRect/>
          </a:stretch>
        </p:blipFill>
        <p:spPr>
          <a:xfrm>
            <a:off x="560736" y="703949"/>
            <a:ext cx="8583264" cy="349467"/>
          </a:xfrm>
          <a:prstGeom prst="rect">
            <a:avLst/>
          </a:prstGeom>
        </p:spPr>
      </p:pic>
      <p:pic>
        <p:nvPicPr>
          <p:cNvPr id="10" name="Picture 9">
            <a:extLst>
              <a:ext uri="{FF2B5EF4-FFF2-40B4-BE49-F238E27FC236}">
                <a16:creationId xmlns:a16="http://schemas.microsoft.com/office/drawing/2014/main" id="{9AF3BCC0-23B2-0616-EEDE-C7A15BAE8C2B}"/>
              </a:ext>
            </a:extLst>
          </p:cNvPr>
          <p:cNvPicPr>
            <a:picLocks noChangeAspect="1"/>
          </p:cNvPicPr>
          <p:nvPr/>
        </p:nvPicPr>
        <p:blipFill rotWithShape="1">
          <a:blip r:embed="rId7"/>
          <a:srcRect t="1049" b="1"/>
          <a:stretch/>
        </p:blipFill>
        <p:spPr>
          <a:xfrm>
            <a:off x="0" y="1043080"/>
            <a:ext cx="9144000" cy="1764243"/>
          </a:xfrm>
          <a:prstGeom prst="rect">
            <a:avLst/>
          </a:prstGeom>
        </p:spPr>
      </p:pic>
      <p:graphicFrame>
        <p:nvGraphicFramePr>
          <p:cNvPr id="6" name="Table 5">
            <a:extLst>
              <a:ext uri="{FF2B5EF4-FFF2-40B4-BE49-F238E27FC236}">
                <a16:creationId xmlns:a16="http://schemas.microsoft.com/office/drawing/2014/main" id="{EF1D1F63-8A87-1EB7-58B8-663BEA5B697E}"/>
              </a:ext>
            </a:extLst>
          </p:cNvPr>
          <p:cNvGraphicFramePr>
            <a:graphicFrameLocks noGrp="1"/>
          </p:cNvGraphicFramePr>
          <p:nvPr/>
        </p:nvGraphicFramePr>
        <p:xfrm>
          <a:off x="4503420" y="2822563"/>
          <a:ext cx="4566936" cy="2286000"/>
        </p:xfrm>
        <a:graphic>
          <a:graphicData uri="http://schemas.openxmlformats.org/drawingml/2006/table">
            <a:tbl>
              <a:tblPr firstRow="1" bandRow="1">
                <a:tableStyleId>{16D9F66E-5EB9-4882-86FB-DCBF35E3C3E4}</a:tableStyleId>
              </a:tblPr>
              <a:tblGrid>
                <a:gridCol w="1658009">
                  <a:extLst>
                    <a:ext uri="{9D8B030D-6E8A-4147-A177-3AD203B41FA5}">
                      <a16:colId xmlns:a16="http://schemas.microsoft.com/office/drawing/2014/main" val="1225299019"/>
                    </a:ext>
                  </a:extLst>
                </a:gridCol>
                <a:gridCol w="1856681">
                  <a:extLst>
                    <a:ext uri="{9D8B030D-6E8A-4147-A177-3AD203B41FA5}">
                      <a16:colId xmlns:a16="http://schemas.microsoft.com/office/drawing/2014/main" val="1770736550"/>
                    </a:ext>
                  </a:extLst>
                </a:gridCol>
                <a:gridCol w="1052246">
                  <a:extLst>
                    <a:ext uri="{9D8B030D-6E8A-4147-A177-3AD203B41FA5}">
                      <a16:colId xmlns:a16="http://schemas.microsoft.com/office/drawing/2014/main" val="3800870181"/>
                    </a:ext>
                  </a:extLst>
                </a:gridCol>
              </a:tblGrid>
              <a:tr h="439928">
                <a:tc>
                  <a:txBody>
                    <a:bodyPr/>
                    <a:lstStyle/>
                    <a:p>
                      <a:r>
                        <a:rPr lang="en-AU" sz="1200" b="1" dirty="0">
                          <a:solidFill>
                            <a:schemeClr val="bg1"/>
                          </a:solidFill>
                        </a:rPr>
                        <a:t>Regional</a:t>
                      </a:r>
                      <a:endParaRPr lang="en-AU" sz="1200" b="1" dirty="0"/>
                    </a:p>
                    <a:p>
                      <a:r>
                        <a:rPr lang="en-AU" sz="1200" b="1" dirty="0">
                          <a:solidFill>
                            <a:schemeClr val="bg1"/>
                          </a:solidFill>
                        </a:rPr>
                        <a:t>Locations</a:t>
                      </a:r>
                    </a:p>
                  </a:txBody>
                  <a:tcPr>
                    <a:solidFill>
                      <a:srgbClr val="1C7BA9"/>
                    </a:solidFill>
                  </a:tcPr>
                </a:tc>
                <a:tc>
                  <a:txBody>
                    <a:bodyPr/>
                    <a:lstStyle/>
                    <a:p>
                      <a:pPr marL="0" algn="l" defTabSz="914354" rtl="0" eaLnBrk="1" latinLnBrk="0" hangingPunct="1"/>
                      <a:r>
                        <a:rPr lang="en-AU" sz="1200" b="1" kern="1200" dirty="0">
                          <a:solidFill>
                            <a:schemeClr val="bg1"/>
                          </a:solidFill>
                          <a:latin typeface="+mn-lt"/>
                          <a:ea typeface="+mn-ea"/>
                          <a:cs typeface="+mn-cs"/>
                        </a:rPr>
                        <a:t>Completion Date</a:t>
                      </a:r>
                    </a:p>
                  </a:txBody>
                  <a:tcPr>
                    <a:solidFill>
                      <a:srgbClr val="1C7BA9"/>
                    </a:solidFill>
                  </a:tcPr>
                </a:tc>
                <a:tc>
                  <a:txBody>
                    <a:bodyPr/>
                    <a:lstStyle/>
                    <a:p>
                      <a:r>
                        <a:rPr lang="en-AU" sz="1200" b="1" dirty="0">
                          <a:solidFill>
                            <a:schemeClr val="bg1"/>
                          </a:solidFill>
                        </a:rPr>
                        <a:t>Anticipated Month</a:t>
                      </a:r>
                    </a:p>
                  </a:txBody>
                  <a:tcPr>
                    <a:solidFill>
                      <a:srgbClr val="1C7BA9"/>
                    </a:solidFill>
                  </a:tcPr>
                </a:tc>
                <a:extLst>
                  <a:ext uri="{0D108BD9-81ED-4DB2-BD59-A6C34878D82A}">
                    <a16:rowId xmlns:a16="http://schemas.microsoft.com/office/drawing/2014/main" val="3206650180"/>
                  </a:ext>
                </a:extLst>
              </a:tr>
              <a:tr h="439928">
                <a:tc>
                  <a:txBody>
                    <a:bodyPr/>
                    <a:lstStyle/>
                    <a:p>
                      <a:r>
                        <a:rPr lang="en-AU" sz="1200" b="1" dirty="0"/>
                        <a:t>Draft RFT and </a:t>
                      </a:r>
                      <a:r>
                        <a:rPr lang="en-AU" sz="1200" b="1" dirty="0">
                          <a:solidFill>
                            <a:schemeClr val="accent2"/>
                          </a:solidFill>
                        </a:rPr>
                        <a:t>ROI</a:t>
                      </a:r>
                      <a:r>
                        <a:rPr lang="en-AU" sz="1200" b="1" dirty="0"/>
                        <a:t> Release Date</a:t>
                      </a:r>
                    </a:p>
                  </a:txBody>
                  <a:tcPr>
                    <a:solidFill>
                      <a:schemeClr val="bg1">
                        <a:lumMod val="95000"/>
                      </a:schemeClr>
                    </a:solidFill>
                  </a:tcPr>
                </a:tc>
                <a:tc>
                  <a:txBody>
                    <a:bodyPr/>
                    <a:lstStyle/>
                    <a:p>
                      <a:r>
                        <a:rPr lang="en-AU" sz="1200" b="0" dirty="0">
                          <a:solidFill>
                            <a:schemeClr val="accent2"/>
                          </a:solidFill>
                        </a:rPr>
                        <a:t>2024, First Quarter</a:t>
                      </a:r>
                    </a:p>
                  </a:txBody>
                  <a:tcPr>
                    <a:solidFill>
                      <a:schemeClr val="bg1">
                        <a:lumMod val="95000"/>
                      </a:schemeClr>
                    </a:solidFill>
                  </a:tcPr>
                </a:tc>
                <a:tc>
                  <a:txBody>
                    <a:bodyPr/>
                    <a:lstStyle/>
                    <a:p>
                      <a:r>
                        <a:rPr lang="en-AU" sz="1200" b="0" dirty="0">
                          <a:solidFill>
                            <a:schemeClr val="tx1"/>
                          </a:solidFill>
                        </a:rPr>
                        <a:t>February</a:t>
                      </a:r>
                    </a:p>
                  </a:txBody>
                  <a:tcPr>
                    <a:solidFill>
                      <a:schemeClr val="bg1">
                        <a:lumMod val="95000"/>
                      </a:schemeClr>
                    </a:solidFill>
                  </a:tcPr>
                </a:tc>
                <a:extLst>
                  <a:ext uri="{0D108BD9-81ED-4DB2-BD59-A6C34878D82A}">
                    <a16:rowId xmlns:a16="http://schemas.microsoft.com/office/drawing/2014/main" val="711411296"/>
                  </a:ext>
                </a:extLst>
              </a:tr>
              <a:tr h="439928">
                <a:tc>
                  <a:txBody>
                    <a:bodyPr/>
                    <a:lstStyle/>
                    <a:p>
                      <a:r>
                        <a:rPr lang="en-AU" sz="1200" b="1" dirty="0">
                          <a:solidFill>
                            <a:schemeClr val="accent2"/>
                          </a:solidFill>
                        </a:rPr>
                        <a:t>Restricted</a:t>
                      </a:r>
                      <a:r>
                        <a:rPr lang="en-AU" sz="1200" b="1" dirty="0"/>
                        <a:t> Tender Release Date</a:t>
                      </a:r>
                    </a:p>
                  </a:txBody>
                  <a:tcPr>
                    <a:solidFill>
                      <a:schemeClr val="bg1">
                        <a:lumMod val="95000"/>
                      </a:schemeClr>
                    </a:solidFill>
                  </a:tcPr>
                </a:tc>
                <a:tc>
                  <a:txBody>
                    <a:bodyPr/>
                    <a:lstStyle/>
                    <a:p>
                      <a:r>
                        <a:rPr lang="en-AU" sz="1200" b="0" dirty="0">
                          <a:solidFill>
                            <a:schemeClr val="accent2"/>
                          </a:solidFill>
                        </a:rPr>
                        <a:t>2024, First Quarter</a:t>
                      </a:r>
                    </a:p>
                  </a:txBody>
                  <a:tcPr>
                    <a:solidFill>
                      <a:schemeClr val="bg1">
                        <a:lumMod val="95000"/>
                      </a:schemeClr>
                    </a:solidFill>
                  </a:tcPr>
                </a:tc>
                <a:tc>
                  <a:txBody>
                    <a:bodyPr/>
                    <a:lstStyle/>
                    <a:p>
                      <a:r>
                        <a:rPr lang="en-AU" sz="1200" b="0" dirty="0">
                          <a:solidFill>
                            <a:schemeClr val="tx1"/>
                          </a:solidFill>
                        </a:rPr>
                        <a:t>March</a:t>
                      </a:r>
                    </a:p>
                  </a:txBody>
                  <a:tcPr>
                    <a:solidFill>
                      <a:schemeClr val="bg1">
                        <a:lumMod val="95000"/>
                      </a:schemeClr>
                    </a:solidFill>
                  </a:tcPr>
                </a:tc>
                <a:extLst>
                  <a:ext uri="{0D108BD9-81ED-4DB2-BD59-A6C34878D82A}">
                    <a16:rowId xmlns:a16="http://schemas.microsoft.com/office/drawing/2014/main" val="2970324325"/>
                  </a:ext>
                </a:extLst>
              </a:tr>
              <a:tr h="439928">
                <a:tc>
                  <a:txBody>
                    <a:bodyPr/>
                    <a:lstStyle/>
                    <a:p>
                      <a:r>
                        <a:rPr lang="en-AU" sz="1200" b="1" dirty="0"/>
                        <a:t>Service Agreement Awarded</a:t>
                      </a:r>
                    </a:p>
                  </a:txBody>
                  <a:tcPr>
                    <a:solidFill>
                      <a:schemeClr val="bg1">
                        <a:lumMod val="95000"/>
                      </a:schemeClr>
                    </a:solidFill>
                  </a:tcPr>
                </a:tc>
                <a:tc>
                  <a:txBody>
                    <a:bodyPr/>
                    <a:lstStyle/>
                    <a:p>
                      <a:r>
                        <a:rPr lang="en-AU" sz="1200" b="0" dirty="0">
                          <a:solidFill>
                            <a:schemeClr val="accent2"/>
                          </a:solidFill>
                        </a:rPr>
                        <a:t>2025, First Quarter</a:t>
                      </a:r>
                    </a:p>
                  </a:txBody>
                  <a:tcPr>
                    <a:solidFill>
                      <a:schemeClr val="bg1">
                        <a:lumMod val="95000"/>
                      </a:schemeClr>
                    </a:solidFill>
                  </a:tcPr>
                </a:tc>
                <a:tc>
                  <a:txBody>
                    <a:bodyPr/>
                    <a:lstStyle/>
                    <a:p>
                      <a:r>
                        <a:rPr lang="en-AU" sz="1200" b="0" dirty="0">
                          <a:solidFill>
                            <a:schemeClr val="tx1"/>
                          </a:solidFill>
                        </a:rPr>
                        <a:t>January</a:t>
                      </a:r>
                    </a:p>
                  </a:txBody>
                  <a:tcPr>
                    <a:solidFill>
                      <a:schemeClr val="bg1">
                        <a:lumMod val="95000"/>
                      </a:schemeClr>
                    </a:solidFill>
                  </a:tcPr>
                </a:tc>
                <a:extLst>
                  <a:ext uri="{0D108BD9-81ED-4DB2-BD59-A6C34878D82A}">
                    <a16:rowId xmlns:a16="http://schemas.microsoft.com/office/drawing/2014/main" val="2519666583"/>
                  </a:ext>
                </a:extLst>
              </a:tr>
              <a:tr h="439928">
                <a:tc>
                  <a:txBody>
                    <a:bodyPr/>
                    <a:lstStyle/>
                    <a:p>
                      <a:r>
                        <a:rPr lang="en-AU" sz="1200" b="1"/>
                        <a:t>New Contracts Commence</a:t>
                      </a:r>
                      <a:endParaRPr lang="en-AU" sz="1200" b="1" dirty="0"/>
                    </a:p>
                  </a:txBody>
                  <a:tcPr>
                    <a:solidFill>
                      <a:schemeClr val="bg1">
                        <a:lumMod val="95000"/>
                      </a:schemeClr>
                    </a:solidFill>
                  </a:tcPr>
                </a:tc>
                <a:tc>
                  <a:txBody>
                    <a:bodyPr/>
                    <a:lstStyle/>
                    <a:p>
                      <a:r>
                        <a:rPr lang="en-AU" sz="1200" b="0" dirty="0">
                          <a:solidFill>
                            <a:schemeClr val="accent2"/>
                          </a:solidFill>
                        </a:rPr>
                        <a:t>2025, Second Quarter</a:t>
                      </a:r>
                    </a:p>
                  </a:txBody>
                  <a:tcPr>
                    <a:solidFill>
                      <a:schemeClr val="bg1">
                        <a:lumMod val="95000"/>
                      </a:schemeClr>
                    </a:solidFill>
                  </a:tcPr>
                </a:tc>
                <a:tc>
                  <a:txBody>
                    <a:bodyPr/>
                    <a:lstStyle/>
                    <a:p>
                      <a:r>
                        <a:rPr lang="en-AU" sz="1200" b="0" dirty="0">
                          <a:solidFill>
                            <a:schemeClr val="tx1"/>
                          </a:solidFill>
                        </a:rPr>
                        <a:t>June</a:t>
                      </a:r>
                    </a:p>
                  </a:txBody>
                  <a:tcPr>
                    <a:solidFill>
                      <a:schemeClr val="bg1">
                        <a:lumMod val="95000"/>
                      </a:schemeClr>
                    </a:solidFill>
                  </a:tcPr>
                </a:tc>
                <a:extLst>
                  <a:ext uri="{0D108BD9-81ED-4DB2-BD59-A6C34878D82A}">
                    <a16:rowId xmlns:a16="http://schemas.microsoft.com/office/drawing/2014/main" val="2212788474"/>
                  </a:ext>
                </a:extLst>
              </a:tr>
            </a:tbl>
          </a:graphicData>
        </a:graphic>
      </p:graphicFrame>
    </p:spTree>
    <p:extLst>
      <p:ext uri="{BB962C8B-B14F-4D97-AF65-F5344CB8AC3E}">
        <p14:creationId xmlns:p14="http://schemas.microsoft.com/office/powerpoint/2010/main" val="1731023132"/>
      </p:ext>
    </p:extLst>
  </p:cSld>
  <p:clrMapOvr>
    <a:masterClrMapping/>
  </p:clrMapOvr>
  <mc:AlternateContent xmlns:mc="http://schemas.openxmlformats.org/markup-compatibility/2006" xmlns:p14="http://schemas.microsoft.com/office/powerpoint/2010/main">
    <mc:Choice Requires="p14">
      <p:transition spd="slow" p14:dur="2000" advTm="73085"/>
    </mc:Choice>
    <mc:Fallback xmlns="">
      <p:transition spd="slow" advTm="73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FBC6-7A4D-2EE9-4D84-B419F6082F22}"/>
              </a:ext>
            </a:extLst>
          </p:cNvPr>
          <p:cNvSpPr txBox="1">
            <a:spLocks/>
          </p:cNvSpPr>
          <p:nvPr/>
        </p:nvSpPr>
        <p:spPr>
          <a:xfrm>
            <a:off x="193507" y="563215"/>
            <a:ext cx="5708720" cy="1355479"/>
          </a:xfrm>
          <a:prstGeom prst="rect">
            <a:avLst/>
          </a:prstGeom>
        </p:spPr>
        <p:txBody>
          <a:bodyPr vert="horz" lIns="91440" tIns="45720" rIns="91440" bIns="45720" rtlCol="0" anchor="ctr">
            <a:normAutofit/>
          </a:bodyPr>
          <a:lstStyle>
            <a:lvl1pPr algn="l" defTabSz="914354" rtl="0" eaLnBrk="1" latinLnBrk="0" hangingPunct="1">
              <a:lnSpc>
                <a:spcPct val="90000"/>
              </a:lnSpc>
              <a:spcBef>
                <a:spcPct val="0"/>
              </a:spcBef>
              <a:buNone/>
              <a:defRPr sz="4200" b="0" kern="1200">
                <a:solidFill>
                  <a:schemeClr val="tx2"/>
                </a:solidFill>
                <a:latin typeface="Arial" panose="020B0604020202020204" pitchFamily="34" charset="0"/>
                <a:ea typeface="+mj-ea"/>
                <a:cs typeface="Arial" panose="020B0604020202020204" pitchFamily="34" charset="0"/>
              </a:defRPr>
            </a:lvl1pPr>
          </a:lstStyle>
          <a:p>
            <a:pPr defTabSz="914400">
              <a:spcAft>
                <a:spcPts val="600"/>
              </a:spcAft>
            </a:pPr>
            <a:r>
              <a:rPr lang="en-US" sz="2900" dirty="0">
                <a:solidFill>
                  <a:schemeClr val="accent3"/>
                </a:solidFill>
                <a:latin typeface="+mn-lt"/>
                <a:cs typeface="+mj-cs"/>
              </a:rPr>
              <a:t>Acknowledgement of Country</a:t>
            </a:r>
          </a:p>
        </p:txBody>
      </p:sp>
      <p:sp>
        <p:nvSpPr>
          <p:cNvPr id="3" name="Content Placeholder 2">
            <a:extLst>
              <a:ext uri="{FF2B5EF4-FFF2-40B4-BE49-F238E27FC236}">
                <a16:creationId xmlns:a16="http://schemas.microsoft.com/office/drawing/2014/main" id="{CEE0DBB1-FD18-8692-245A-F174ABE172C0}"/>
              </a:ext>
            </a:extLst>
          </p:cNvPr>
          <p:cNvSpPr txBox="1">
            <a:spLocks/>
          </p:cNvSpPr>
          <p:nvPr/>
        </p:nvSpPr>
        <p:spPr>
          <a:xfrm>
            <a:off x="193507" y="1678654"/>
            <a:ext cx="4818441" cy="2359945"/>
          </a:xfrm>
          <a:prstGeom prst="rect">
            <a:avLst/>
          </a:prstGeom>
        </p:spPr>
        <p:txBody>
          <a:bodyPr vert="horz" lIns="91440" tIns="45720" rIns="91440" bIns="45720" rtlCol="0">
            <a:normAutofit/>
          </a:bodyPr>
          <a:lstStyle>
            <a:lvl1pPr marL="0" indent="0" algn="l" defTabSz="914354" rtl="0" eaLnBrk="1" latinLnBrk="0" hangingPunct="1">
              <a:lnSpc>
                <a:spcPct val="120000"/>
              </a:lnSpc>
              <a:spcBef>
                <a:spcPts val="1000"/>
              </a:spcBef>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457178" indent="0" algn="ctr" defTabSz="914354"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354" indent="0" algn="ctr" defTabSz="914354"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532" indent="0" algn="ctr" defTabSz="914354" rtl="0" eaLnBrk="1" latinLnBrk="0" hangingPunct="1">
              <a:lnSpc>
                <a:spcPct val="12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709" indent="0" algn="ctr" defTabSz="914354" rtl="0" eaLnBrk="1" latinLnBrk="0" hangingPunct="1">
              <a:lnSpc>
                <a:spcPct val="12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defTabSz="914400">
              <a:lnSpc>
                <a:spcPct val="90000"/>
              </a:lnSpc>
            </a:pPr>
            <a:r>
              <a:rPr lang="en-US" sz="1800" dirty="0">
                <a:latin typeface="+mn-lt"/>
                <a:cs typeface="+mn-cs"/>
              </a:rPr>
              <a:t>The Department of Communities proudly acknowledges Traditional Custodians throughout Western Australia and recognise their continuing connection to their lands, families and communities. </a:t>
            </a:r>
          </a:p>
          <a:p>
            <a:pPr algn="ctr" defTabSz="914400">
              <a:lnSpc>
                <a:spcPct val="90000"/>
              </a:lnSpc>
            </a:pPr>
            <a:r>
              <a:rPr lang="en-US" sz="1800" dirty="0">
                <a:latin typeface="+mn-lt"/>
                <a:cs typeface="+mn-cs"/>
              </a:rPr>
              <a:t>We pay our respects to Aboriginal and Torres Strait Islander people and cultures, and to Elders past, present and emerging.</a:t>
            </a:r>
          </a:p>
        </p:txBody>
      </p:sp>
      <p:pic>
        <p:nvPicPr>
          <p:cNvPr id="8" name="Picture 7">
            <a:extLst>
              <a:ext uri="{FF2B5EF4-FFF2-40B4-BE49-F238E27FC236}">
                <a16:creationId xmlns:a16="http://schemas.microsoft.com/office/drawing/2014/main" id="{7D47AE09-F129-A329-9373-820CA5DC28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017" b="20001"/>
          <a:stretch/>
        </p:blipFill>
        <p:spPr>
          <a:xfrm>
            <a:off x="4836697" y="121280"/>
            <a:ext cx="4307304" cy="502222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lide Number Placeholder 4">
            <a:extLst>
              <a:ext uri="{FF2B5EF4-FFF2-40B4-BE49-F238E27FC236}">
                <a16:creationId xmlns:a16="http://schemas.microsoft.com/office/drawing/2014/main" id="{6A0D2296-D5B2-775C-24BC-68B5B8502C7E}"/>
              </a:ext>
            </a:extLst>
          </p:cNvPr>
          <p:cNvSpPr>
            <a:spLocks noGrp="1"/>
          </p:cNvSpPr>
          <p:nvPr>
            <p:ph type="sldNum" sz="quarter" idx="12"/>
          </p:nvPr>
        </p:nvSpPr>
        <p:spPr/>
        <p:txBody>
          <a:bodyPr vert="horz" lIns="91440" tIns="45720" rIns="91440" bIns="45720" rtlCol="0" anchor="ctr">
            <a:normAutofit/>
          </a:bodyPr>
          <a:lstStyle/>
          <a:p>
            <a:pPr algn="r">
              <a:lnSpc>
                <a:spcPct val="90000"/>
              </a:lnSpc>
              <a:spcAft>
                <a:spcPts val="600"/>
              </a:spcAft>
              <a:defRPr/>
            </a:pPr>
            <a:fld id="{01EC7AE4-05DB-4CD8-99A2-70C1B8ABB88E}" type="slidenum">
              <a:rPr lang="en-US" sz="1200" smtClean="0">
                <a:solidFill>
                  <a:srgbClr val="FFFFFF"/>
                </a:solidFill>
                <a:latin typeface="Calibri" panose="020F0502020204030204"/>
              </a:rPr>
              <a:pPr algn="r">
                <a:lnSpc>
                  <a:spcPct val="90000"/>
                </a:lnSpc>
                <a:spcAft>
                  <a:spcPts val="600"/>
                </a:spcAft>
                <a:defRPr/>
              </a:pPr>
              <a:t>2</a:t>
            </a:fld>
            <a:endParaRPr lang="en-US" sz="1200">
              <a:solidFill>
                <a:srgbClr val="FFFFFF"/>
              </a:solidFill>
              <a:latin typeface="Calibri" panose="020F0502020204030204"/>
            </a:endParaRPr>
          </a:p>
        </p:txBody>
      </p:sp>
      <p:sp>
        <p:nvSpPr>
          <p:cNvPr id="7" name="Subtitle 2">
            <a:extLst>
              <a:ext uri="{FF2B5EF4-FFF2-40B4-BE49-F238E27FC236}">
                <a16:creationId xmlns:a16="http://schemas.microsoft.com/office/drawing/2014/main" id="{AFFB166A-71DA-83F0-52B0-B7D1E6032695}"/>
              </a:ext>
            </a:extLst>
          </p:cNvPr>
          <p:cNvSpPr txBox="1">
            <a:spLocks/>
          </p:cNvSpPr>
          <p:nvPr/>
        </p:nvSpPr>
        <p:spPr>
          <a:xfrm>
            <a:off x="95926" y="994413"/>
            <a:ext cx="7385458" cy="3310676"/>
          </a:xfrm>
          <a:prstGeom prst="rect">
            <a:avLst/>
          </a:prstGeom>
        </p:spPr>
        <p:txBody>
          <a:bodyPr vert="horz" lIns="91440" tIns="45720" rIns="91440" bIns="45720" rtlCol="0">
            <a:normAutofit/>
          </a:bodyPr>
          <a:lstStyle>
            <a:lvl1pPr marL="0" indent="0" algn="l" defTabSz="914354" rtl="0" eaLnBrk="1" latinLnBrk="0" hangingPunct="1">
              <a:lnSpc>
                <a:spcPct val="120000"/>
              </a:lnSpc>
              <a:spcBef>
                <a:spcPts val="1000"/>
              </a:spcBef>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457178" indent="0" algn="ctr" defTabSz="914354"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354" indent="0" algn="ctr" defTabSz="914354"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532" indent="0" algn="ctr" defTabSz="914354" rtl="0" eaLnBrk="1" latinLnBrk="0" hangingPunct="1">
              <a:lnSpc>
                <a:spcPct val="12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709" indent="0" algn="ctr" defTabSz="914354" rtl="0" eaLnBrk="1" latinLnBrk="0" hangingPunct="1">
              <a:lnSpc>
                <a:spcPct val="12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en-AU" dirty="0"/>
          </a:p>
        </p:txBody>
      </p:sp>
      <p:sp>
        <p:nvSpPr>
          <p:cNvPr id="9" name="Footer Placeholder 4">
            <a:extLst>
              <a:ext uri="{FF2B5EF4-FFF2-40B4-BE49-F238E27FC236}">
                <a16:creationId xmlns:a16="http://schemas.microsoft.com/office/drawing/2014/main" id="{6BC7F5FA-A7F7-BC8F-C00D-C185370C6127}"/>
              </a:ext>
            </a:extLst>
          </p:cNvPr>
          <p:cNvSpPr>
            <a:spLocks noGrp="1"/>
          </p:cNvSpPr>
          <p:nvPr>
            <p:ph type="ftr" sz="quarter" idx="13"/>
          </p:nvPr>
        </p:nvSpPr>
        <p:spPr>
          <a:xfrm>
            <a:off x="-3245" y="4808572"/>
            <a:ext cx="2365159" cy="273844"/>
          </a:xfrm>
        </p:spPr>
        <p:txBody>
          <a:bodyPr/>
          <a:lstStyle/>
          <a:p>
            <a:r>
              <a:rPr lang="en-AU" dirty="0"/>
              <a:t>Department of Communities</a:t>
            </a:r>
          </a:p>
        </p:txBody>
      </p:sp>
    </p:spTree>
    <p:extLst>
      <p:ext uri="{BB962C8B-B14F-4D97-AF65-F5344CB8AC3E}">
        <p14:creationId xmlns:p14="http://schemas.microsoft.com/office/powerpoint/2010/main" val="60202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6C52-A730-E3C9-D05B-41C67B78F497}"/>
              </a:ext>
            </a:extLst>
          </p:cNvPr>
          <p:cNvSpPr>
            <a:spLocks noGrp="1"/>
          </p:cNvSpPr>
          <p:nvPr>
            <p:ph type="title"/>
          </p:nvPr>
        </p:nvSpPr>
        <p:spPr>
          <a:xfrm>
            <a:off x="212395" y="84934"/>
            <a:ext cx="8171999" cy="924605"/>
          </a:xfrm>
        </p:spPr>
        <p:txBody>
          <a:bodyPr>
            <a:normAutofit/>
          </a:bodyPr>
          <a:lstStyle/>
          <a:p>
            <a:r>
              <a:rPr lang="en-US" sz="2900" dirty="0">
                <a:solidFill>
                  <a:srgbClr val="2C5C86"/>
                </a:solidFill>
                <a:latin typeface="Arial"/>
                <a:cs typeface="Arial"/>
              </a:rPr>
              <a:t>What can I do now to prepare? </a:t>
            </a:r>
            <a:endParaRPr lang="en-US" sz="2900" dirty="0">
              <a:solidFill>
                <a:srgbClr val="2C5C86"/>
              </a:solidFill>
            </a:endParaRPr>
          </a:p>
        </p:txBody>
      </p:sp>
      <p:sp>
        <p:nvSpPr>
          <p:cNvPr id="3" name="Content Placeholder 2">
            <a:extLst>
              <a:ext uri="{FF2B5EF4-FFF2-40B4-BE49-F238E27FC236}">
                <a16:creationId xmlns:a16="http://schemas.microsoft.com/office/drawing/2014/main" id="{694443BA-2E1F-CF74-7E6C-8730E18FBDFE}"/>
              </a:ext>
            </a:extLst>
          </p:cNvPr>
          <p:cNvSpPr>
            <a:spLocks noGrp="1"/>
          </p:cNvSpPr>
          <p:nvPr>
            <p:ph idx="1"/>
          </p:nvPr>
        </p:nvSpPr>
        <p:spPr>
          <a:xfrm>
            <a:off x="444615" y="939998"/>
            <a:ext cx="8172000" cy="3263504"/>
          </a:xfrm>
        </p:spPr>
        <p:txBody>
          <a:bodyPr vert="horz" lIns="91440" tIns="45720" rIns="91440" bIns="45720" rtlCol="0" anchor="t">
            <a:normAutofit/>
          </a:bodyPr>
          <a:lstStyle/>
          <a:p>
            <a:r>
              <a:rPr lang="en-US" sz="1900" dirty="0">
                <a:latin typeface="+mn-lt"/>
                <a:cs typeface="Arial"/>
              </a:rPr>
              <a:t>All providers are encouraged to register on Tenders WA prior to the tender release date. The link to register is </a:t>
            </a:r>
            <a:r>
              <a:rPr lang="en-AU" sz="1900" dirty="0">
                <a:solidFill>
                  <a:schemeClr val="accent2"/>
                </a:solidFill>
                <a:latin typeface="+mn-lt"/>
                <a:hlinkClick r:id="rId3">
                  <a:extLst>
                    <a:ext uri="{A12FA001-AC4F-418D-AE19-62706E023703}">
                      <ahyp:hlinkClr xmlns:ahyp="http://schemas.microsoft.com/office/drawing/2018/hyperlinkcolor" val="tx"/>
                    </a:ext>
                  </a:extLst>
                </a:hlinkClick>
              </a:rPr>
              <a:t>Tenders WA | Register New Business</a:t>
            </a:r>
            <a:r>
              <a:rPr lang="en-US" sz="1900" dirty="0">
                <a:solidFill>
                  <a:srgbClr val="2C5C86"/>
                </a:solidFill>
                <a:latin typeface="+mn-lt"/>
                <a:cs typeface="Arial"/>
              </a:rPr>
              <a:t>.</a:t>
            </a:r>
            <a:endParaRPr lang="en-US" sz="1900" dirty="0">
              <a:latin typeface="+mn-lt"/>
              <a:cs typeface="Arial"/>
            </a:endParaRPr>
          </a:p>
          <a:p>
            <a:r>
              <a:rPr lang="en-US" sz="1900" dirty="0">
                <a:latin typeface="+mn-lt"/>
                <a:cs typeface="Arial"/>
              </a:rPr>
              <a:t>If you are registered on Tenders WA, please ensure your contact details are up to date and correct. </a:t>
            </a:r>
          </a:p>
          <a:p>
            <a:r>
              <a:rPr lang="en-US" sz="1900" dirty="0">
                <a:latin typeface="+mn-lt"/>
                <a:cs typeface="Arial"/>
              </a:rPr>
              <a:t>ACCOs, please ensure you are registered with Supply Nation (</a:t>
            </a:r>
            <a:r>
              <a:rPr lang="en-AU" sz="1900" dirty="0">
                <a:solidFill>
                  <a:schemeClr val="accent2"/>
                </a:solidFill>
                <a:latin typeface="+mn-lt"/>
                <a:hlinkClick r:id="rId4">
                  <a:extLst>
                    <a:ext uri="{A12FA001-AC4F-418D-AE19-62706E023703}">
                      <ahyp:hlinkClr xmlns:ahyp="http://schemas.microsoft.com/office/drawing/2018/hyperlinkcolor" val="tx"/>
                    </a:ext>
                  </a:extLst>
                </a:hlinkClick>
              </a:rPr>
              <a:t>Supply Nation</a:t>
            </a:r>
            <a:r>
              <a:rPr lang="en-AU" sz="1900" dirty="0">
                <a:latin typeface="+mn-lt"/>
              </a:rPr>
              <a:t>) </a:t>
            </a:r>
            <a:r>
              <a:rPr lang="en-US" sz="1900" dirty="0">
                <a:latin typeface="+mn-lt"/>
                <a:cs typeface="Arial"/>
              </a:rPr>
              <a:t>and/or the Aboriginal Business Directory WA (</a:t>
            </a:r>
            <a:r>
              <a:rPr lang="en-AU" sz="1900" dirty="0">
                <a:solidFill>
                  <a:schemeClr val="accent2"/>
                </a:solidFill>
                <a:latin typeface="+mn-lt"/>
                <a:hlinkClick r:id="rId5">
                  <a:extLst>
                    <a:ext uri="{A12FA001-AC4F-418D-AE19-62706E023703}">
                      <ahyp:hlinkClr xmlns:ahyp="http://schemas.microsoft.com/office/drawing/2018/hyperlinkcolor" val="tx"/>
                    </a:ext>
                  </a:extLst>
                </a:hlinkClick>
              </a:rPr>
              <a:t>Aboriginal Business Directory WA</a:t>
            </a:r>
            <a:r>
              <a:rPr lang="en-AU" sz="1900" dirty="0">
                <a:latin typeface="+mn-lt"/>
              </a:rPr>
              <a:t>)</a:t>
            </a:r>
            <a:r>
              <a:rPr lang="en-US" sz="1900" dirty="0">
                <a:latin typeface="+mn-lt"/>
                <a:cs typeface="Arial"/>
              </a:rPr>
              <a:t>.</a:t>
            </a:r>
          </a:p>
        </p:txBody>
      </p:sp>
      <p:sp>
        <p:nvSpPr>
          <p:cNvPr id="4" name="Slide Number Placeholder 3">
            <a:extLst>
              <a:ext uri="{FF2B5EF4-FFF2-40B4-BE49-F238E27FC236}">
                <a16:creationId xmlns:a16="http://schemas.microsoft.com/office/drawing/2014/main" id="{5535DDEE-BD94-74C0-9E56-CB4B661EA3AF}"/>
              </a:ext>
            </a:extLst>
          </p:cNvPr>
          <p:cNvSpPr>
            <a:spLocks noGrp="1"/>
          </p:cNvSpPr>
          <p:nvPr>
            <p:ph type="sldNum" sz="quarter" idx="12"/>
          </p:nvPr>
        </p:nvSpPr>
        <p:spPr/>
        <p:txBody>
          <a:bodyPr/>
          <a:lstStyle/>
          <a:p>
            <a:fld id="{01EC7AE4-05DB-4CD8-99A2-70C1B8ABB88E}" type="slidenum">
              <a:rPr lang="en-AU" smtClean="0"/>
              <a:pPr/>
              <a:t>20</a:t>
            </a:fld>
            <a:endParaRPr lang="en-AU" dirty="0"/>
          </a:p>
        </p:txBody>
      </p:sp>
      <p:sp>
        <p:nvSpPr>
          <p:cNvPr id="7" name="Footer Placeholder 4">
            <a:extLst>
              <a:ext uri="{FF2B5EF4-FFF2-40B4-BE49-F238E27FC236}">
                <a16:creationId xmlns:a16="http://schemas.microsoft.com/office/drawing/2014/main" id="{C647BA9C-F82F-E125-F46E-FB98325BDCD4}"/>
              </a:ext>
            </a:extLst>
          </p:cNvPr>
          <p:cNvSpPr>
            <a:spLocks noGrp="1"/>
          </p:cNvSpPr>
          <p:nvPr>
            <p:ph type="ftr" sz="quarter" idx="13"/>
          </p:nvPr>
        </p:nvSpPr>
        <p:spPr>
          <a:xfrm>
            <a:off x="-77768" y="4808572"/>
            <a:ext cx="2365159" cy="273844"/>
          </a:xfrm>
        </p:spPr>
        <p:txBody>
          <a:bodyPr/>
          <a:lstStyle/>
          <a:p>
            <a:r>
              <a:rPr lang="en-AU" dirty="0"/>
              <a:t>Department of Communities</a:t>
            </a:r>
          </a:p>
        </p:txBody>
      </p:sp>
    </p:spTree>
    <p:extLst>
      <p:ext uri="{BB962C8B-B14F-4D97-AF65-F5344CB8AC3E}">
        <p14:creationId xmlns:p14="http://schemas.microsoft.com/office/powerpoint/2010/main" val="1607581141"/>
      </p:ext>
    </p:extLst>
  </p:cSld>
  <p:clrMapOvr>
    <a:masterClrMapping/>
  </p:clrMapOvr>
  <mc:AlternateContent xmlns:mc="http://schemas.openxmlformats.org/markup-compatibility/2006" xmlns:p14="http://schemas.microsoft.com/office/powerpoint/2010/main">
    <mc:Choice Requires="p14">
      <p:transition spd="slow" p14:dur="2000" advTm="67489"/>
    </mc:Choice>
    <mc:Fallback xmlns="">
      <p:transition spd="slow" advTm="6748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8D24-02D0-E3C8-C7AD-4DF5D0B2CC23}"/>
              </a:ext>
            </a:extLst>
          </p:cNvPr>
          <p:cNvSpPr>
            <a:spLocks noGrp="1"/>
          </p:cNvSpPr>
          <p:nvPr>
            <p:ph type="title"/>
          </p:nvPr>
        </p:nvSpPr>
        <p:spPr>
          <a:xfrm>
            <a:off x="230054" y="130802"/>
            <a:ext cx="8171999" cy="924605"/>
          </a:xfrm>
        </p:spPr>
        <p:txBody>
          <a:bodyPr>
            <a:normAutofit/>
          </a:bodyPr>
          <a:lstStyle/>
          <a:p>
            <a:r>
              <a:rPr lang="en-AU" sz="2900" dirty="0"/>
              <a:t>Summary</a:t>
            </a:r>
          </a:p>
        </p:txBody>
      </p:sp>
      <p:sp>
        <p:nvSpPr>
          <p:cNvPr id="3" name="Content Placeholder 2">
            <a:extLst>
              <a:ext uri="{FF2B5EF4-FFF2-40B4-BE49-F238E27FC236}">
                <a16:creationId xmlns:a16="http://schemas.microsoft.com/office/drawing/2014/main" id="{3CE2C5CD-5481-74DB-751D-00E735E76F4D}"/>
              </a:ext>
            </a:extLst>
          </p:cNvPr>
          <p:cNvSpPr>
            <a:spLocks noGrp="1"/>
          </p:cNvSpPr>
          <p:nvPr>
            <p:ph idx="1"/>
          </p:nvPr>
        </p:nvSpPr>
        <p:spPr>
          <a:xfrm>
            <a:off x="486000" y="944282"/>
            <a:ext cx="8172000" cy="3508773"/>
          </a:xfrm>
        </p:spPr>
        <p:txBody>
          <a:bodyPr vert="horz" lIns="91440" tIns="45720" rIns="91440" bIns="45720" rtlCol="0" anchor="t">
            <a:normAutofit fontScale="92500" lnSpcReduction="20000"/>
          </a:bodyPr>
          <a:lstStyle/>
          <a:p>
            <a:pPr marL="304165" indent="-304165"/>
            <a:r>
              <a:rPr lang="en-AU" dirty="0">
                <a:latin typeface="+mn-lt"/>
                <a:cs typeface="Arial"/>
              </a:rPr>
              <a:t>Commissioning for FSN, IFSS and the Hub (SW) will be commencing shortly with a draft request for tender being released over January/February 2024 and release of tender over February/March 2024.</a:t>
            </a:r>
          </a:p>
          <a:p>
            <a:pPr marL="304165" indent="-304165"/>
            <a:r>
              <a:rPr lang="en-AU" dirty="0">
                <a:latin typeface="+mn-lt"/>
                <a:cs typeface="Arial"/>
              </a:rPr>
              <a:t>Regional services will be procured using an ROI and restricted tender request.</a:t>
            </a:r>
          </a:p>
          <a:p>
            <a:pPr marL="304165" indent="-304165"/>
            <a:r>
              <a:rPr lang="en-AU" dirty="0">
                <a:latin typeface="+mn-lt"/>
                <a:cs typeface="Arial"/>
              </a:rPr>
              <a:t>All existing service contracts will be extended to align to the procurement timelines.</a:t>
            </a:r>
          </a:p>
          <a:p>
            <a:pPr marL="304165" indent="-304165"/>
            <a:r>
              <a:rPr lang="en-AU" dirty="0">
                <a:latin typeface="+mn-lt"/>
                <a:cs typeface="Arial"/>
              </a:rPr>
              <a:t>AISS and the Hub East Kimberley and Pilbara will not be part of this commissioning process.</a:t>
            </a:r>
          </a:p>
        </p:txBody>
      </p:sp>
      <p:sp>
        <p:nvSpPr>
          <p:cNvPr id="4" name="Slide Number Placeholder 3">
            <a:extLst>
              <a:ext uri="{FF2B5EF4-FFF2-40B4-BE49-F238E27FC236}">
                <a16:creationId xmlns:a16="http://schemas.microsoft.com/office/drawing/2014/main" id="{4170CB32-7908-03FF-91B1-6E3DE9AC8E6A}"/>
              </a:ext>
            </a:extLst>
          </p:cNvPr>
          <p:cNvSpPr>
            <a:spLocks noGrp="1"/>
          </p:cNvSpPr>
          <p:nvPr>
            <p:ph type="sldNum" sz="quarter" idx="12"/>
          </p:nvPr>
        </p:nvSpPr>
        <p:spPr/>
        <p:txBody>
          <a:bodyPr/>
          <a:lstStyle/>
          <a:p>
            <a:fld id="{01EC7AE4-05DB-4CD8-99A2-70C1B8ABB88E}" type="slidenum">
              <a:rPr lang="en-AU" smtClean="0"/>
              <a:pPr/>
              <a:t>21</a:t>
            </a:fld>
            <a:endParaRPr lang="en-AU" dirty="0"/>
          </a:p>
        </p:txBody>
      </p:sp>
      <p:sp>
        <p:nvSpPr>
          <p:cNvPr id="7" name="Footer Placeholder 4">
            <a:extLst>
              <a:ext uri="{FF2B5EF4-FFF2-40B4-BE49-F238E27FC236}">
                <a16:creationId xmlns:a16="http://schemas.microsoft.com/office/drawing/2014/main" id="{7F05C74B-CDF7-F957-476F-7620C77A79BC}"/>
              </a:ext>
            </a:extLst>
          </p:cNvPr>
          <p:cNvSpPr>
            <a:spLocks noGrp="1"/>
          </p:cNvSpPr>
          <p:nvPr>
            <p:ph type="ftr" sz="quarter" idx="13"/>
          </p:nvPr>
        </p:nvSpPr>
        <p:spPr>
          <a:xfrm>
            <a:off x="-57832" y="4775345"/>
            <a:ext cx="2365159" cy="273844"/>
          </a:xfrm>
        </p:spPr>
        <p:txBody>
          <a:bodyPr/>
          <a:lstStyle/>
          <a:p>
            <a:r>
              <a:rPr lang="en-AU" dirty="0"/>
              <a:t>Department of Communities</a:t>
            </a:r>
          </a:p>
        </p:txBody>
      </p:sp>
    </p:spTree>
    <p:extLst>
      <p:ext uri="{BB962C8B-B14F-4D97-AF65-F5344CB8AC3E}">
        <p14:creationId xmlns:p14="http://schemas.microsoft.com/office/powerpoint/2010/main" val="1293318997"/>
      </p:ext>
    </p:extLst>
  </p:cSld>
  <p:clrMapOvr>
    <a:masterClrMapping/>
  </p:clrMapOvr>
  <mc:AlternateContent xmlns:mc="http://schemas.openxmlformats.org/markup-compatibility/2006" xmlns:p14="http://schemas.microsoft.com/office/powerpoint/2010/main">
    <mc:Choice Requires="p14">
      <p:transition spd="slow" p14:dur="2000" advTm="61404"/>
    </mc:Choice>
    <mc:Fallback xmlns="">
      <p:transition spd="slow" advTm="6140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CD8B-C2DF-4F3B-8653-D5A4D552F617}"/>
              </a:ext>
            </a:extLst>
          </p:cNvPr>
          <p:cNvSpPr>
            <a:spLocks noGrp="1"/>
          </p:cNvSpPr>
          <p:nvPr>
            <p:ph type="ctrTitle"/>
          </p:nvPr>
        </p:nvSpPr>
        <p:spPr>
          <a:xfrm>
            <a:off x="242224" y="376237"/>
            <a:ext cx="5753734" cy="1366972"/>
          </a:xfrm>
        </p:spPr>
        <p:txBody>
          <a:bodyPr>
            <a:normAutofit/>
          </a:bodyPr>
          <a:lstStyle/>
          <a:p>
            <a:r>
              <a:rPr lang="en-AU" sz="2900" dirty="0">
                <a:solidFill>
                  <a:srgbClr val="2C5C86"/>
                </a:solidFill>
                <a:latin typeface="Arial"/>
                <a:cs typeface="Arial"/>
              </a:rPr>
              <a:t>Frequently Asked Questions </a:t>
            </a:r>
          </a:p>
        </p:txBody>
      </p:sp>
      <p:sp>
        <p:nvSpPr>
          <p:cNvPr id="5" name="Slide Number Placeholder 4">
            <a:extLst>
              <a:ext uri="{FF2B5EF4-FFF2-40B4-BE49-F238E27FC236}">
                <a16:creationId xmlns:a16="http://schemas.microsoft.com/office/drawing/2014/main" id="{172FB98F-0BBA-4D5E-B0E3-29C36C9D8972}"/>
              </a:ext>
            </a:extLst>
          </p:cNvPr>
          <p:cNvSpPr>
            <a:spLocks noGrp="1"/>
          </p:cNvSpPr>
          <p:nvPr>
            <p:ph type="sldNum" sz="quarter" idx="11"/>
          </p:nvPr>
        </p:nvSpPr>
        <p:spPr/>
        <p:txBody>
          <a:bodyPr/>
          <a:lstStyle/>
          <a:p>
            <a:fld id="{01EC7AE4-05DB-4CD8-99A2-70C1B8ABB88E}" type="slidenum">
              <a:rPr lang="en-AU" smtClean="0"/>
              <a:pPr/>
              <a:t>22</a:t>
            </a:fld>
            <a:endParaRPr lang="en-AU" dirty="0"/>
          </a:p>
        </p:txBody>
      </p:sp>
      <p:sp>
        <p:nvSpPr>
          <p:cNvPr id="8" name="Footer Placeholder 4">
            <a:extLst>
              <a:ext uri="{FF2B5EF4-FFF2-40B4-BE49-F238E27FC236}">
                <a16:creationId xmlns:a16="http://schemas.microsoft.com/office/drawing/2014/main" id="{09707AF0-48AB-53EE-7C76-54E883D048A3}"/>
              </a:ext>
            </a:extLst>
          </p:cNvPr>
          <p:cNvSpPr txBox="1">
            <a:spLocks/>
          </p:cNvSpPr>
          <p:nvPr/>
        </p:nvSpPr>
        <p:spPr>
          <a:xfrm>
            <a:off x="121592" y="4748764"/>
            <a:ext cx="2012955" cy="273844"/>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solidFill>
                  <a:schemeClr val="tx1">
                    <a:lumMod val="60000"/>
                    <a:lumOff val="40000"/>
                  </a:schemeClr>
                </a:solidFill>
              </a:rPr>
              <a:t>Department of Communities</a:t>
            </a:r>
          </a:p>
        </p:txBody>
      </p:sp>
      <p:sp>
        <p:nvSpPr>
          <p:cNvPr id="3" name="TextBox 2">
            <a:extLst>
              <a:ext uri="{FF2B5EF4-FFF2-40B4-BE49-F238E27FC236}">
                <a16:creationId xmlns:a16="http://schemas.microsoft.com/office/drawing/2014/main" id="{2322BA81-E65A-5311-4DBF-C3A1869F293B}"/>
              </a:ext>
            </a:extLst>
          </p:cNvPr>
          <p:cNvSpPr txBox="1"/>
          <p:nvPr/>
        </p:nvSpPr>
        <p:spPr>
          <a:xfrm>
            <a:off x="242224" y="1059723"/>
            <a:ext cx="8659551" cy="3693319"/>
          </a:xfrm>
          <a:prstGeom prst="rect">
            <a:avLst/>
          </a:prstGeom>
          <a:noFill/>
        </p:spPr>
        <p:txBody>
          <a:bodyPr wrap="square" rtlCol="0">
            <a:spAutoFit/>
          </a:bodyPr>
          <a:lstStyle/>
          <a:p>
            <a:r>
              <a:rPr lang="en-AU" dirty="0">
                <a:cs typeface="Arial"/>
              </a:rPr>
              <a:t>Please refer to EIFS Website </a:t>
            </a:r>
            <a:r>
              <a:rPr lang="en-AU" dirty="0">
                <a:hlinkClick r:id="rId3"/>
              </a:rPr>
              <a:t>Earlier Intervention and Family Support (www.wa.gov.au)</a:t>
            </a:r>
            <a:r>
              <a:rPr lang="en-AU" dirty="0"/>
              <a:t> to view FAQ Sheet </a:t>
            </a:r>
          </a:p>
          <a:p>
            <a:pPr marL="227965" indent="-227965"/>
            <a:endParaRPr lang="en-AU" b="1" dirty="0">
              <a:solidFill>
                <a:srgbClr val="242424"/>
              </a:solidFill>
              <a:cs typeface="Arial"/>
            </a:endParaRPr>
          </a:p>
          <a:p>
            <a:pPr marL="227965" indent="-227965"/>
            <a:r>
              <a:rPr lang="en-AU" dirty="0">
                <a:latin typeface="Arial"/>
                <a:cs typeface="Arial"/>
              </a:rPr>
              <a:t>For any further queries:</a:t>
            </a:r>
          </a:p>
          <a:p>
            <a:pPr marL="227965" indent="-227965"/>
            <a:r>
              <a:rPr lang="en-AU" dirty="0">
                <a:latin typeface="Arial"/>
                <a:cs typeface="Arial"/>
              </a:rPr>
              <a:t> </a:t>
            </a:r>
          </a:p>
          <a:p>
            <a:pPr marL="227965" indent="-227965"/>
            <a:r>
              <a:rPr lang="en-AU" dirty="0">
                <a:latin typeface="Arial"/>
                <a:cs typeface="Arial"/>
              </a:rPr>
              <a:t>Please contact the EIFS Project Team with any questions on </a:t>
            </a:r>
            <a:r>
              <a:rPr lang="en-AU" b="1" dirty="0">
                <a:solidFill>
                  <a:srgbClr val="242424"/>
                </a:solidFill>
                <a:effectLst/>
                <a:latin typeface="+mn-lt"/>
                <a:ea typeface="Calibri" panose="020F0502020204030204" pitchFamily="34" charset="0"/>
                <a:cs typeface="Arial"/>
                <a:hlinkClick r:id="rId4"/>
              </a:rPr>
              <a:t>EarlierInterventionandFamilySupport@communities.wa.gov.au</a:t>
            </a:r>
            <a:endParaRPr lang="en-AU" b="1" dirty="0">
              <a:solidFill>
                <a:srgbClr val="242424"/>
              </a:solidFill>
            </a:endParaRPr>
          </a:p>
          <a:p>
            <a:pPr marL="0" indent="0">
              <a:buNone/>
            </a:pPr>
            <a:endParaRPr lang="en-AU" b="1" dirty="0">
              <a:solidFill>
                <a:srgbClr val="242424"/>
              </a:solidFill>
              <a:latin typeface="+mn-lt"/>
              <a:cs typeface="Arial"/>
            </a:endParaRPr>
          </a:p>
          <a:p>
            <a:pPr marL="227965" indent="-227965"/>
            <a:r>
              <a:rPr lang="en-AU" dirty="0">
                <a:solidFill>
                  <a:srgbClr val="242424"/>
                </a:solidFill>
                <a:latin typeface="+mn-lt"/>
                <a:cs typeface="Arial"/>
              </a:rPr>
              <a:t>For queries regarding contracts, please contact </a:t>
            </a:r>
            <a:r>
              <a:rPr lang="en-AU" b="1" dirty="0">
                <a:solidFill>
                  <a:srgbClr val="242424"/>
                </a:solidFill>
                <a:latin typeface="+mn-lt"/>
                <a:cs typeface="Arial"/>
                <a:hlinkClick r:id="rId5"/>
              </a:rPr>
              <a:t>Samantha.Hilhorst@communities.wa.gov.au</a:t>
            </a:r>
            <a:endParaRPr lang="en-AU" b="1" dirty="0">
              <a:solidFill>
                <a:srgbClr val="242424"/>
              </a:solidFill>
              <a:latin typeface="+mn-lt"/>
              <a:cs typeface="Arial"/>
            </a:endParaRPr>
          </a:p>
          <a:p>
            <a:pPr marL="227965" indent="-227965"/>
            <a:endParaRPr lang="en-AU" b="1" dirty="0">
              <a:solidFill>
                <a:srgbClr val="242424"/>
              </a:solidFill>
              <a:cs typeface="Arial"/>
            </a:endParaRPr>
          </a:p>
          <a:p>
            <a:pPr marL="227965" indent="-227965"/>
            <a:endParaRPr lang="en-AU" b="1" dirty="0">
              <a:solidFill>
                <a:srgbClr val="242424"/>
              </a:solidFill>
              <a:cs typeface="Arial"/>
            </a:endParaRPr>
          </a:p>
          <a:p>
            <a:pPr marL="0" indent="0">
              <a:buNone/>
            </a:pPr>
            <a:endParaRPr lang="en-AU" b="1" dirty="0">
              <a:solidFill>
                <a:srgbClr val="242424"/>
              </a:solidFill>
              <a:cs typeface="Arial"/>
            </a:endParaRPr>
          </a:p>
        </p:txBody>
      </p:sp>
    </p:spTree>
    <p:extLst>
      <p:ext uri="{BB962C8B-B14F-4D97-AF65-F5344CB8AC3E}">
        <p14:creationId xmlns:p14="http://schemas.microsoft.com/office/powerpoint/2010/main" val="2400069618"/>
      </p:ext>
    </p:extLst>
  </p:cSld>
  <p:clrMapOvr>
    <a:masterClrMapping/>
  </p:clrMapOvr>
  <mc:AlternateContent xmlns:mc="http://schemas.openxmlformats.org/markup-compatibility/2006" xmlns:p14="http://schemas.microsoft.com/office/powerpoint/2010/main">
    <mc:Choice Requires="p14">
      <p:transition spd="slow" p14:dur="2000" advTm="19289"/>
    </mc:Choice>
    <mc:Fallback xmlns="">
      <p:transition spd="slow" advTm="1928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A811DA-0C46-57E1-AEA3-8C63F56C491E}"/>
              </a:ext>
            </a:extLst>
          </p:cNvPr>
          <p:cNvSpPr txBox="1"/>
          <p:nvPr/>
        </p:nvSpPr>
        <p:spPr>
          <a:xfrm>
            <a:off x="1088967" y="1417588"/>
            <a:ext cx="7215446" cy="2308324"/>
          </a:xfrm>
          <a:prstGeom prst="rect">
            <a:avLst/>
          </a:prstGeom>
          <a:noFill/>
        </p:spPr>
        <p:txBody>
          <a:bodyPr wrap="square">
            <a:spAutoFit/>
          </a:bodyPr>
          <a:lstStyle/>
          <a:p>
            <a:r>
              <a:rPr lang="en-AU" b="1" dirty="0">
                <a:solidFill>
                  <a:schemeClr val="bg1"/>
                </a:solidFill>
                <a:latin typeface="+mn-lt"/>
                <a:cs typeface="Arial"/>
              </a:rPr>
              <a:t>Please note that Communities has outlined a proposed commissioning process including the approach and timelines. Communities is currently finalising this work and seeking approval by our delegated authority. </a:t>
            </a:r>
          </a:p>
          <a:p>
            <a:endParaRPr lang="en-AU" b="1" dirty="0">
              <a:solidFill>
                <a:schemeClr val="bg1"/>
              </a:solidFill>
              <a:cs typeface="Arial"/>
            </a:endParaRPr>
          </a:p>
          <a:p>
            <a:r>
              <a:rPr lang="en-AU" b="1" dirty="0">
                <a:solidFill>
                  <a:schemeClr val="bg1"/>
                </a:solidFill>
                <a:latin typeface="+mn-lt"/>
                <a:cs typeface="Arial"/>
              </a:rPr>
              <a:t>Communities does not anticipate any changes, however if there are any changes, we will contact you via your registered email address.</a:t>
            </a:r>
          </a:p>
        </p:txBody>
      </p:sp>
    </p:spTree>
    <p:extLst>
      <p:ext uri="{BB962C8B-B14F-4D97-AF65-F5344CB8AC3E}">
        <p14:creationId xmlns:p14="http://schemas.microsoft.com/office/powerpoint/2010/main" val="414807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0408-2BCD-935B-8DAB-25344B5E8A10}"/>
              </a:ext>
            </a:extLst>
          </p:cNvPr>
          <p:cNvSpPr>
            <a:spLocks noGrp="1"/>
          </p:cNvSpPr>
          <p:nvPr>
            <p:ph type="title"/>
          </p:nvPr>
        </p:nvSpPr>
        <p:spPr>
          <a:xfrm>
            <a:off x="305024" y="44271"/>
            <a:ext cx="8171999" cy="924605"/>
          </a:xfrm>
        </p:spPr>
        <p:txBody>
          <a:bodyPr>
            <a:normAutofit/>
          </a:bodyPr>
          <a:lstStyle/>
          <a:p>
            <a:r>
              <a:rPr lang="en-AU" sz="2900" dirty="0"/>
              <a:t>What we will cover in this session</a:t>
            </a:r>
          </a:p>
        </p:txBody>
      </p:sp>
      <p:sp>
        <p:nvSpPr>
          <p:cNvPr id="3" name="Subtitle 2">
            <a:extLst>
              <a:ext uri="{FF2B5EF4-FFF2-40B4-BE49-F238E27FC236}">
                <a16:creationId xmlns:a16="http://schemas.microsoft.com/office/drawing/2014/main" id="{7A38D491-4E88-2A76-1E1F-D1A985AA8215}"/>
              </a:ext>
            </a:extLst>
          </p:cNvPr>
          <p:cNvSpPr>
            <a:spLocks noGrp="1"/>
          </p:cNvSpPr>
          <p:nvPr>
            <p:ph idx="1"/>
          </p:nvPr>
        </p:nvSpPr>
        <p:spPr>
          <a:xfrm>
            <a:off x="305024" y="506573"/>
            <a:ext cx="8172000" cy="3553522"/>
          </a:xfrm>
        </p:spPr>
        <p:txBody>
          <a:bodyPr>
            <a:noAutofit/>
          </a:bodyPr>
          <a:lstStyle/>
          <a:p>
            <a:pPr marL="0" indent="0">
              <a:buNone/>
            </a:pPr>
            <a:endParaRPr lang="en-AU" sz="2200" dirty="0"/>
          </a:p>
          <a:p>
            <a:pPr marL="342900" indent="-342900">
              <a:buFont typeface="Arial" panose="020B0604020202020204" pitchFamily="34" charset="0"/>
              <a:buChar char="•"/>
            </a:pPr>
            <a:r>
              <a:rPr lang="en-AU" sz="2400" dirty="0">
                <a:latin typeface="+mn-lt"/>
              </a:rPr>
              <a:t>EIFS Strategy and current services</a:t>
            </a:r>
          </a:p>
          <a:p>
            <a:pPr marL="342900" indent="-342900">
              <a:buFont typeface="Arial" panose="020B0604020202020204" pitchFamily="34" charset="0"/>
              <a:buChar char="•"/>
            </a:pPr>
            <a:r>
              <a:rPr lang="en-AU" sz="2400" dirty="0">
                <a:latin typeface="+mn-lt"/>
              </a:rPr>
              <a:t>Services to be commissioned</a:t>
            </a:r>
          </a:p>
          <a:p>
            <a:pPr marL="342900" indent="-342900">
              <a:buFont typeface="Arial" panose="020B0604020202020204" pitchFamily="34" charset="0"/>
              <a:buChar char="•"/>
            </a:pPr>
            <a:r>
              <a:rPr lang="en-AU" sz="2400" dirty="0">
                <a:latin typeface="+mn-lt"/>
              </a:rPr>
              <a:t>Procurement approaches</a:t>
            </a:r>
          </a:p>
          <a:p>
            <a:pPr marL="342900" indent="-342900">
              <a:buFont typeface="Arial" panose="020B0604020202020204" pitchFamily="34" charset="0"/>
              <a:buChar char="•"/>
            </a:pPr>
            <a:r>
              <a:rPr lang="en-AU" sz="2400" dirty="0">
                <a:latin typeface="+mn-lt"/>
              </a:rPr>
              <a:t>Key activities and timelines</a:t>
            </a:r>
          </a:p>
          <a:p>
            <a:pPr marL="342900" indent="-342900">
              <a:buFont typeface="Arial" panose="020B0604020202020204" pitchFamily="34" charset="0"/>
              <a:buChar char="•"/>
            </a:pPr>
            <a:r>
              <a:rPr lang="en-AU" sz="2400" dirty="0">
                <a:latin typeface="+mn-lt"/>
              </a:rPr>
              <a:t>Getting prepared for the Tenders</a:t>
            </a:r>
          </a:p>
          <a:p>
            <a:pPr marL="342900" indent="-342900">
              <a:buFont typeface="Arial" panose="020B0604020202020204" pitchFamily="34" charset="0"/>
              <a:buChar char="•"/>
            </a:pPr>
            <a:endParaRPr lang="en-AU" sz="2400" dirty="0"/>
          </a:p>
        </p:txBody>
      </p:sp>
      <p:sp>
        <p:nvSpPr>
          <p:cNvPr id="5" name="Slide Number Placeholder 4">
            <a:extLst>
              <a:ext uri="{FF2B5EF4-FFF2-40B4-BE49-F238E27FC236}">
                <a16:creationId xmlns:a16="http://schemas.microsoft.com/office/drawing/2014/main" id="{51DE4BF1-1E6E-CCB7-E676-38250C2049C8}"/>
              </a:ext>
            </a:extLst>
          </p:cNvPr>
          <p:cNvSpPr>
            <a:spLocks noGrp="1"/>
          </p:cNvSpPr>
          <p:nvPr>
            <p:ph type="sldNum" sz="quarter" idx="12"/>
          </p:nvPr>
        </p:nvSpPr>
        <p:spPr/>
        <p:txBody>
          <a:bodyPr/>
          <a:lstStyle/>
          <a:p>
            <a:fld id="{01EC7AE4-05DB-4CD8-99A2-70C1B8ABB88E}" type="slidenum">
              <a:rPr lang="en-AU" smtClean="0"/>
              <a:pPr/>
              <a:t>3</a:t>
            </a:fld>
            <a:endParaRPr lang="en-AU" dirty="0"/>
          </a:p>
        </p:txBody>
      </p:sp>
      <p:sp>
        <p:nvSpPr>
          <p:cNvPr id="7" name="Footer Placeholder 4">
            <a:extLst>
              <a:ext uri="{FF2B5EF4-FFF2-40B4-BE49-F238E27FC236}">
                <a16:creationId xmlns:a16="http://schemas.microsoft.com/office/drawing/2014/main" id="{42072876-7E8F-9570-A655-FE78A61E7487}"/>
              </a:ext>
            </a:extLst>
          </p:cNvPr>
          <p:cNvSpPr>
            <a:spLocks noGrp="1"/>
          </p:cNvSpPr>
          <p:nvPr>
            <p:ph type="ftr" sz="quarter" idx="13"/>
          </p:nvPr>
        </p:nvSpPr>
        <p:spPr>
          <a:xfrm>
            <a:off x="1977" y="4801927"/>
            <a:ext cx="2365159" cy="273844"/>
          </a:xfrm>
        </p:spPr>
        <p:txBody>
          <a:bodyPr/>
          <a:lstStyle/>
          <a:p>
            <a:r>
              <a:rPr lang="en-AU" dirty="0"/>
              <a:t>Department of Communities</a:t>
            </a:r>
          </a:p>
        </p:txBody>
      </p:sp>
    </p:spTree>
    <p:extLst>
      <p:ext uri="{BB962C8B-B14F-4D97-AF65-F5344CB8AC3E}">
        <p14:creationId xmlns:p14="http://schemas.microsoft.com/office/powerpoint/2010/main" val="3573526461"/>
      </p:ext>
    </p:extLst>
  </p:cSld>
  <p:clrMapOvr>
    <a:masterClrMapping/>
  </p:clrMapOvr>
  <mc:AlternateContent xmlns:mc="http://schemas.openxmlformats.org/markup-compatibility/2006" xmlns:p14="http://schemas.microsoft.com/office/powerpoint/2010/main">
    <mc:Choice Requires="p14">
      <p:transition spd="slow" p14:dur="2000" advTm="32219"/>
    </mc:Choice>
    <mc:Fallback xmlns="">
      <p:transition spd="slow" advTm="3221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8D24-02D0-E3C8-C7AD-4DF5D0B2CC23}"/>
              </a:ext>
            </a:extLst>
          </p:cNvPr>
          <p:cNvSpPr>
            <a:spLocks noGrp="1"/>
          </p:cNvSpPr>
          <p:nvPr>
            <p:ph type="title"/>
          </p:nvPr>
        </p:nvSpPr>
        <p:spPr>
          <a:xfrm>
            <a:off x="154354" y="0"/>
            <a:ext cx="8171999" cy="924605"/>
          </a:xfrm>
        </p:spPr>
        <p:txBody>
          <a:bodyPr>
            <a:normAutofit/>
          </a:bodyPr>
          <a:lstStyle/>
          <a:p>
            <a:r>
              <a:rPr lang="en-AU" sz="2900" dirty="0"/>
              <a:t>EIFS Strategy and Key Focus Areas</a:t>
            </a:r>
          </a:p>
        </p:txBody>
      </p:sp>
      <p:sp>
        <p:nvSpPr>
          <p:cNvPr id="4" name="Slide Number Placeholder 3">
            <a:extLst>
              <a:ext uri="{FF2B5EF4-FFF2-40B4-BE49-F238E27FC236}">
                <a16:creationId xmlns:a16="http://schemas.microsoft.com/office/drawing/2014/main" id="{4170CB32-7908-03FF-91B1-6E3DE9AC8E6A}"/>
              </a:ext>
            </a:extLst>
          </p:cNvPr>
          <p:cNvSpPr>
            <a:spLocks noGrp="1"/>
          </p:cNvSpPr>
          <p:nvPr>
            <p:ph type="sldNum" sz="quarter" idx="12"/>
          </p:nvPr>
        </p:nvSpPr>
        <p:spPr/>
        <p:txBody>
          <a:bodyPr/>
          <a:lstStyle/>
          <a:p>
            <a:fld id="{01EC7AE4-05DB-4CD8-99A2-70C1B8ABB88E}" type="slidenum">
              <a:rPr lang="en-AU" smtClean="0"/>
              <a:pPr/>
              <a:t>4</a:t>
            </a:fld>
            <a:endParaRPr lang="en-AU" dirty="0"/>
          </a:p>
        </p:txBody>
      </p:sp>
      <p:grpSp>
        <p:nvGrpSpPr>
          <p:cNvPr id="7" name="Group 6">
            <a:extLst>
              <a:ext uri="{FF2B5EF4-FFF2-40B4-BE49-F238E27FC236}">
                <a16:creationId xmlns:a16="http://schemas.microsoft.com/office/drawing/2014/main" id="{68189311-BE14-A195-4583-80A66F8D21D0}"/>
              </a:ext>
            </a:extLst>
          </p:cNvPr>
          <p:cNvGrpSpPr/>
          <p:nvPr/>
        </p:nvGrpSpPr>
        <p:grpSpPr>
          <a:xfrm>
            <a:off x="3349762" y="939004"/>
            <a:ext cx="5481416" cy="2862916"/>
            <a:chOff x="1221392" y="2046588"/>
            <a:chExt cx="6585221" cy="4058210"/>
          </a:xfrm>
        </p:grpSpPr>
        <p:sp>
          <p:nvSpPr>
            <p:cNvPr id="8" name="Freeform 17">
              <a:extLst>
                <a:ext uri="{FF2B5EF4-FFF2-40B4-BE49-F238E27FC236}">
                  <a16:creationId xmlns:a16="http://schemas.microsoft.com/office/drawing/2014/main" id="{87BBFDBA-24EE-2A32-13B1-22D93E7DDC38}"/>
                </a:ext>
              </a:extLst>
            </p:cNvPr>
            <p:cNvSpPr/>
            <p:nvPr/>
          </p:nvSpPr>
          <p:spPr>
            <a:xfrm>
              <a:off x="1221392" y="2046588"/>
              <a:ext cx="3160157" cy="1887879"/>
            </a:xfrm>
            <a:custGeom>
              <a:avLst/>
              <a:gdLst>
                <a:gd name="connsiteX0" fmla="*/ 0 w 2977749"/>
                <a:gd name="connsiteY0" fmla="*/ 0 h 1786649"/>
                <a:gd name="connsiteX1" fmla="*/ 2977749 w 2977749"/>
                <a:gd name="connsiteY1" fmla="*/ 0 h 1786649"/>
                <a:gd name="connsiteX2" fmla="*/ 2977749 w 2977749"/>
                <a:gd name="connsiteY2" fmla="*/ 1786649 h 1786649"/>
                <a:gd name="connsiteX3" fmla="*/ 0 w 2977749"/>
                <a:gd name="connsiteY3" fmla="*/ 1786649 h 1786649"/>
                <a:gd name="connsiteX4" fmla="*/ 0 w 2977749"/>
                <a:gd name="connsiteY4" fmla="*/ 0 h 178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749" h="1786649">
                  <a:moveTo>
                    <a:pt x="0" y="0"/>
                  </a:moveTo>
                  <a:lnTo>
                    <a:pt x="2977749" y="0"/>
                  </a:lnTo>
                  <a:lnTo>
                    <a:pt x="2977749" y="1786649"/>
                  </a:lnTo>
                  <a:lnTo>
                    <a:pt x="0" y="1786649"/>
                  </a:lnTo>
                  <a:lnTo>
                    <a:pt x="0" y="0"/>
                  </a:lnTo>
                  <a:close/>
                </a:path>
              </a:pathLst>
            </a:custGeom>
            <a:solidFill>
              <a:srgbClr val="5893C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33" tIns="31433" rIns="31433" bIns="31433"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a:ea typeface="+mn-ea"/>
                  <a:cs typeface="+mn-cs"/>
                </a:rPr>
                <a:t>Delivering shared outcomes through collective effort </a:t>
              </a:r>
            </a:p>
          </p:txBody>
        </p:sp>
        <p:sp>
          <p:nvSpPr>
            <p:cNvPr id="9" name="Freeform 18">
              <a:extLst>
                <a:ext uri="{FF2B5EF4-FFF2-40B4-BE49-F238E27FC236}">
                  <a16:creationId xmlns:a16="http://schemas.microsoft.com/office/drawing/2014/main" id="{E7EADE13-F19E-74D6-8A8B-74F1DA59BBE2}"/>
                </a:ext>
              </a:extLst>
            </p:cNvPr>
            <p:cNvSpPr/>
            <p:nvPr/>
          </p:nvSpPr>
          <p:spPr>
            <a:xfrm>
              <a:off x="4646456" y="2046588"/>
              <a:ext cx="3160157" cy="1887879"/>
            </a:xfrm>
            <a:custGeom>
              <a:avLst/>
              <a:gdLst>
                <a:gd name="connsiteX0" fmla="*/ 0 w 2977749"/>
                <a:gd name="connsiteY0" fmla="*/ 0 h 1786649"/>
                <a:gd name="connsiteX1" fmla="*/ 2977749 w 2977749"/>
                <a:gd name="connsiteY1" fmla="*/ 0 h 1786649"/>
                <a:gd name="connsiteX2" fmla="*/ 2977749 w 2977749"/>
                <a:gd name="connsiteY2" fmla="*/ 1786649 h 1786649"/>
                <a:gd name="connsiteX3" fmla="*/ 0 w 2977749"/>
                <a:gd name="connsiteY3" fmla="*/ 1786649 h 1786649"/>
                <a:gd name="connsiteX4" fmla="*/ 0 w 2977749"/>
                <a:gd name="connsiteY4" fmla="*/ 0 h 178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749" h="1786649">
                  <a:moveTo>
                    <a:pt x="0" y="0"/>
                  </a:moveTo>
                  <a:lnTo>
                    <a:pt x="2977749" y="0"/>
                  </a:lnTo>
                  <a:lnTo>
                    <a:pt x="2977749" y="1786649"/>
                  </a:lnTo>
                  <a:lnTo>
                    <a:pt x="0" y="1786649"/>
                  </a:lnTo>
                  <a:lnTo>
                    <a:pt x="0" y="0"/>
                  </a:lnTo>
                  <a:close/>
                </a:path>
              </a:pathLst>
            </a:custGeom>
            <a:solidFill>
              <a:srgbClr val="224F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33" tIns="31433" rIns="31433" bIns="31433"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a:ea typeface="+mn-ea"/>
                  <a:cs typeface="+mn-cs"/>
                </a:rPr>
                <a:t>A culturally competent</a:t>
              </a:r>
              <a:br>
                <a:rPr kumimoji="0" lang="en-US" sz="1500" b="1"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1500" b="1" i="0" u="none" strike="noStrike" kern="1200" cap="none" spc="0" normalizeH="0" baseline="0" noProof="0" dirty="0">
                  <a:ln>
                    <a:noFill/>
                  </a:ln>
                  <a:solidFill>
                    <a:prstClr val="white"/>
                  </a:solidFill>
                  <a:effectLst/>
                  <a:uLnTx/>
                  <a:uFillTx/>
                  <a:latin typeface="Arial" panose="020B0604020202020204"/>
                  <a:ea typeface="+mn-ea"/>
                  <a:cs typeface="+mn-cs"/>
                </a:rPr>
                <a:t>service system</a:t>
              </a:r>
            </a:p>
          </p:txBody>
        </p:sp>
        <p:sp>
          <p:nvSpPr>
            <p:cNvPr id="10" name="Freeform 20">
              <a:extLst>
                <a:ext uri="{FF2B5EF4-FFF2-40B4-BE49-F238E27FC236}">
                  <a16:creationId xmlns:a16="http://schemas.microsoft.com/office/drawing/2014/main" id="{3AFBFC26-F4E4-4E54-0E2C-B9252D4C4F03}"/>
                </a:ext>
              </a:extLst>
            </p:cNvPr>
            <p:cNvSpPr/>
            <p:nvPr/>
          </p:nvSpPr>
          <p:spPr>
            <a:xfrm>
              <a:off x="1221392" y="4216919"/>
              <a:ext cx="3160157" cy="1887879"/>
            </a:xfrm>
            <a:custGeom>
              <a:avLst/>
              <a:gdLst>
                <a:gd name="connsiteX0" fmla="*/ 0 w 2977749"/>
                <a:gd name="connsiteY0" fmla="*/ 0 h 1786649"/>
                <a:gd name="connsiteX1" fmla="*/ 2977749 w 2977749"/>
                <a:gd name="connsiteY1" fmla="*/ 0 h 1786649"/>
                <a:gd name="connsiteX2" fmla="*/ 2977749 w 2977749"/>
                <a:gd name="connsiteY2" fmla="*/ 1786649 h 1786649"/>
                <a:gd name="connsiteX3" fmla="*/ 0 w 2977749"/>
                <a:gd name="connsiteY3" fmla="*/ 1786649 h 1786649"/>
                <a:gd name="connsiteX4" fmla="*/ 0 w 2977749"/>
                <a:gd name="connsiteY4" fmla="*/ 0 h 178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749" h="1786649">
                  <a:moveTo>
                    <a:pt x="0" y="0"/>
                  </a:moveTo>
                  <a:lnTo>
                    <a:pt x="2977749" y="0"/>
                  </a:lnTo>
                  <a:lnTo>
                    <a:pt x="2977749" y="1786649"/>
                  </a:lnTo>
                  <a:lnTo>
                    <a:pt x="0" y="1786649"/>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33" tIns="31433" rIns="31433" bIns="31433"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AU" sz="1500" b="1" i="0" u="none" strike="noStrike" kern="1200" cap="none" spc="0" normalizeH="0" baseline="0" noProof="0" dirty="0">
                  <a:ln>
                    <a:noFill/>
                  </a:ln>
                  <a:solidFill>
                    <a:prstClr val="white"/>
                  </a:solidFill>
                  <a:effectLst/>
                  <a:uLnTx/>
                  <a:uFillTx/>
                  <a:latin typeface="Arial" panose="020B0604020202020204"/>
                  <a:ea typeface="+mn-ea"/>
                  <a:cs typeface="+mn-cs"/>
                </a:rPr>
                <a:t>Diverting families from the child protection system</a:t>
              </a:r>
            </a:p>
          </p:txBody>
        </p:sp>
        <p:sp>
          <p:nvSpPr>
            <p:cNvPr id="11" name="Freeform 12">
              <a:extLst>
                <a:ext uri="{FF2B5EF4-FFF2-40B4-BE49-F238E27FC236}">
                  <a16:creationId xmlns:a16="http://schemas.microsoft.com/office/drawing/2014/main" id="{3BD42C5C-7CDF-1434-D73E-374C38C22CE5}"/>
                </a:ext>
              </a:extLst>
            </p:cNvPr>
            <p:cNvSpPr/>
            <p:nvPr/>
          </p:nvSpPr>
          <p:spPr>
            <a:xfrm>
              <a:off x="4646456" y="4216919"/>
              <a:ext cx="3160157" cy="1887879"/>
            </a:xfrm>
            <a:custGeom>
              <a:avLst/>
              <a:gdLst>
                <a:gd name="connsiteX0" fmla="*/ 0 w 2977749"/>
                <a:gd name="connsiteY0" fmla="*/ 0 h 1786649"/>
                <a:gd name="connsiteX1" fmla="*/ 2977749 w 2977749"/>
                <a:gd name="connsiteY1" fmla="*/ 0 h 1786649"/>
                <a:gd name="connsiteX2" fmla="*/ 2977749 w 2977749"/>
                <a:gd name="connsiteY2" fmla="*/ 1786649 h 1786649"/>
                <a:gd name="connsiteX3" fmla="*/ 0 w 2977749"/>
                <a:gd name="connsiteY3" fmla="*/ 1786649 h 1786649"/>
                <a:gd name="connsiteX4" fmla="*/ 0 w 2977749"/>
                <a:gd name="connsiteY4" fmla="*/ 0 h 1786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749" h="1786649">
                  <a:moveTo>
                    <a:pt x="0" y="0"/>
                  </a:moveTo>
                  <a:lnTo>
                    <a:pt x="2977749" y="0"/>
                  </a:lnTo>
                  <a:lnTo>
                    <a:pt x="2977749" y="1786649"/>
                  </a:lnTo>
                  <a:lnTo>
                    <a:pt x="0" y="1786649"/>
                  </a:lnTo>
                  <a:lnTo>
                    <a:pt x="0" y="0"/>
                  </a:lnTo>
                  <a:close/>
                </a:path>
              </a:pathLst>
            </a:custGeom>
            <a:solidFill>
              <a:srgbClr val="005EA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433" tIns="31433" rIns="31433" bIns="31433"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AU" sz="1500" b="1" i="0" u="none" strike="noStrike" kern="1200" cap="none" spc="0" normalizeH="0" baseline="0" noProof="0" dirty="0">
                  <a:ln>
                    <a:noFill/>
                  </a:ln>
                  <a:solidFill>
                    <a:prstClr val="white"/>
                  </a:solidFill>
                  <a:effectLst/>
                  <a:uLnTx/>
                  <a:uFillTx/>
                  <a:latin typeface="Arial" panose="020B0604020202020204"/>
                  <a:ea typeface="+mn-ea"/>
                  <a:cs typeface="+mn-cs"/>
                </a:rPr>
                <a:t>Preventing children </a:t>
              </a:r>
              <a:br>
                <a:rPr lang="en-AU" sz="1500" b="1" dirty="0">
                  <a:solidFill>
                    <a:prstClr val="white"/>
                  </a:solidFill>
                  <a:latin typeface="Arial" panose="020B0604020202020204"/>
                </a:rPr>
              </a:br>
              <a:r>
                <a:rPr kumimoji="0" lang="en-AU" sz="1500" b="1" i="0" u="none" strike="noStrike" kern="1200" cap="none" spc="0" normalizeH="0" baseline="0" noProof="0" dirty="0">
                  <a:ln>
                    <a:noFill/>
                  </a:ln>
                  <a:solidFill>
                    <a:prstClr val="white"/>
                  </a:solidFill>
                  <a:effectLst/>
                  <a:uLnTx/>
                  <a:uFillTx/>
                  <a:latin typeface="Arial" panose="020B0604020202020204"/>
                  <a:ea typeface="+mn-ea"/>
                  <a:cs typeface="+mn-cs"/>
                </a:rPr>
                <a:t>entering care</a:t>
              </a:r>
            </a:p>
          </p:txBody>
        </p:sp>
      </p:grpSp>
      <p:pic>
        <p:nvPicPr>
          <p:cNvPr id="13" name="Picture 12">
            <a:extLst>
              <a:ext uri="{FF2B5EF4-FFF2-40B4-BE49-F238E27FC236}">
                <a16:creationId xmlns:a16="http://schemas.microsoft.com/office/drawing/2014/main" id="{D44CE49F-DEF3-A40B-0F50-436F6AB99348}"/>
              </a:ext>
            </a:extLst>
          </p:cNvPr>
          <p:cNvPicPr>
            <a:picLocks noChangeAspect="1"/>
          </p:cNvPicPr>
          <p:nvPr/>
        </p:nvPicPr>
        <p:blipFill>
          <a:blip r:embed="rId3"/>
          <a:stretch>
            <a:fillRect/>
          </a:stretch>
        </p:blipFill>
        <p:spPr>
          <a:xfrm>
            <a:off x="561802" y="939004"/>
            <a:ext cx="2478854" cy="3528982"/>
          </a:xfrm>
          <a:prstGeom prst="rect">
            <a:avLst/>
          </a:prstGeom>
        </p:spPr>
      </p:pic>
      <p:sp>
        <p:nvSpPr>
          <p:cNvPr id="3" name="TextBox 2">
            <a:extLst>
              <a:ext uri="{FF2B5EF4-FFF2-40B4-BE49-F238E27FC236}">
                <a16:creationId xmlns:a16="http://schemas.microsoft.com/office/drawing/2014/main" id="{FC7B43EC-79D0-6888-9B43-01D922BDACDE}"/>
              </a:ext>
            </a:extLst>
          </p:cNvPr>
          <p:cNvSpPr txBox="1"/>
          <p:nvPr/>
        </p:nvSpPr>
        <p:spPr>
          <a:xfrm>
            <a:off x="3349762" y="4060130"/>
            <a:ext cx="5481416" cy="353943"/>
          </a:xfrm>
          <a:prstGeom prst="rect">
            <a:avLst/>
          </a:prstGeom>
          <a:noFill/>
        </p:spPr>
        <p:txBody>
          <a:bodyPr wrap="square" rtlCol="0">
            <a:spAutoFit/>
          </a:bodyPr>
          <a:lstStyle/>
          <a:p>
            <a:r>
              <a:rPr lang="en-AU" sz="1700" dirty="0"/>
              <a:t>Please click here for the </a:t>
            </a:r>
            <a:r>
              <a:rPr lang="en-AU" sz="1700" dirty="0">
                <a:solidFill>
                  <a:schemeClr val="accent2"/>
                </a:solidFill>
                <a:hlinkClick r:id="rId4">
                  <a:extLst>
                    <a:ext uri="{A12FA001-AC4F-418D-AE19-62706E023703}">
                      <ahyp:hlinkClr xmlns:ahyp="http://schemas.microsoft.com/office/drawing/2018/hyperlinkcolor" val="tx"/>
                    </a:ext>
                  </a:extLst>
                </a:hlinkClick>
              </a:rPr>
              <a:t>EIFS Strategy</a:t>
            </a:r>
            <a:r>
              <a:rPr lang="en-AU" sz="1700" dirty="0"/>
              <a:t>.</a:t>
            </a:r>
          </a:p>
        </p:txBody>
      </p:sp>
      <p:sp>
        <p:nvSpPr>
          <p:cNvPr id="12" name="Footer Placeholder 4">
            <a:extLst>
              <a:ext uri="{FF2B5EF4-FFF2-40B4-BE49-F238E27FC236}">
                <a16:creationId xmlns:a16="http://schemas.microsoft.com/office/drawing/2014/main" id="{C38E52F9-1283-B3F9-9A99-3EE8358C372B}"/>
              </a:ext>
            </a:extLst>
          </p:cNvPr>
          <p:cNvSpPr>
            <a:spLocks noGrp="1"/>
          </p:cNvSpPr>
          <p:nvPr>
            <p:ph type="ftr" sz="quarter" idx="13"/>
          </p:nvPr>
        </p:nvSpPr>
        <p:spPr>
          <a:xfrm>
            <a:off x="1976" y="4775345"/>
            <a:ext cx="2365159" cy="273844"/>
          </a:xfrm>
        </p:spPr>
        <p:txBody>
          <a:bodyPr/>
          <a:lstStyle/>
          <a:p>
            <a:r>
              <a:rPr lang="en-AU" dirty="0"/>
              <a:t>Department of Communities</a:t>
            </a:r>
          </a:p>
        </p:txBody>
      </p:sp>
    </p:spTree>
    <p:extLst>
      <p:ext uri="{BB962C8B-B14F-4D97-AF65-F5344CB8AC3E}">
        <p14:creationId xmlns:p14="http://schemas.microsoft.com/office/powerpoint/2010/main" val="555603475"/>
      </p:ext>
    </p:extLst>
  </p:cSld>
  <p:clrMapOvr>
    <a:masterClrMapping/>
  </p:clrMapOvr>
  <mc:AlternateContent xmlns:mc="http://schemas.openxmlformats.org/markup-compatibility/2006" xmlns:p14="http://schemas.microsoft.com/office/powerpoint/2010/main">
    <mc:Choice Requires="p14">
      <p:transition spd="slow" p14:dur="2000" advTm="41937"/>
    </mc:Choice>
    <mc:Fallback xmlns="">
      <p:transition spd="slow" advTm="419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99F919-4D94-2E87-7DB9-77CCB763865D}"/>
              </a:ext>
            </a:extLst>
          </p:cNvPr>
          <p:cNvSpPr>
            <a:spLocks noGrp="1"/>
          </p:cNvSpPr>
          <p:nvPr>
            <p:ph type="sldNum" sz="quarter" idx="12"/>
          </p:nvPr>
        </p:nvSpPr>
        <p:spPr/>
        <p:txBody>
          <a:bodyPr/>
          <a:lstStyle/>
          <a:p>
            <a:fld id="{01EC7AE4-05DB-4CD8-99A2-70C1B8ABB88E}" type="slidenum">
              <a:rPr lang="en-AU" smtClean="0"/>
              <a:pPr/>
              <a:t>5</a:t>
            </a:fld>
            <a:endParaRPr lang="en-AU" dirty="0"/>
          </a:p>
        </p:txBody>
      </p:sp>
      <p:sp>
        <p:nvSpPr>
          <p:cNvPr id="5" name="Footer Placeholder 4">
            <a:extLst>
              <a:ext uri="{FF2B5EF4-FFF2-40B4-BE49-F238E27FC236}">
                <a16:creationId xmlns:a16="http://schemas.microsoft.com/office/drawing/2014/main" id="{C83A92AB-CAE6-1353-2DF4-6B38090B0DDB}"/>
              </a:ext>
            </a:extLst>
          </p:cNvPr>
          <p:cNvSpPr>
            <a:spLocks noGrp="1"/>
          </p:cNvSpPr>
          <p:nvPr>
            <p:ph type="ftr" sz="quarter" idx="13"/>
          </p:nvPr>
        </p:nvSpPr>
        <p:spPr>
          <a:xfrm>
            <a:off x="1976" y="4821863"/>
            <a:ext cx="2365159" cy="273844"/>
          </a:xfrm>
        </p:spPr>
        <p:txBody>
          <a:bodyPr/>
          <a:lstStyle/>
          <a:p>
            <a:r>
              <a:rPr lang="en-AU" dirty="0"/>
              <a:t>Department of Communities</a:t>
            </a:r>
          </a:p>
        </p:txBody>
      </p:sp>
      <p:sp>
        <p:nvSpPr>
          <p:cNvPr id="14" name="Rectangle: Rounded Corners 13">
            <a:extLst>
              <a:ext uri="{FF2B5EF4-FFF2-40B4-BE49-F238E27FC236}">
                <a16:creationId xmlns:a16="http://schemas.microsoft.com/office/drawing/2014/main" id="{2BD17057-FF45-2281-84B1-CD61D0385064}"/>
              </a:ext>
            </a:extLst>
          </p:cNvPr>
          <p:cNvSpPr/>
          <p:nvPr/>
        </p:nvSpPr>
        <p:spPr>
          <a:xfrm>
            <a:off x="117791" y="566486"/>
            <a:ext cx="2142202" cy="4470563"/>
          </a:xfrm>
          <a:prstGeom prst="roundRect">
            <a:avLst/>
          </a:prstGeom>
          <a:solidFill>
            <a:schemeClr val="accent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r>
              <a:rPr lang="en-AU" sz="1100" b="1" dirty="0"/>
              <a:t>Aboriginal In-home Support Service</a:t>
            </a:r>
          </a:p>
          <a:p>
            <a:pPr algn="ctr"/>
            <a:endParaRPr lang="en-AU" sz="1100" dirty="0"/>
          </a:p>
          <a:p>
            <a:r>
              <a:rPr lang="en-AU" sz="1100" dirty="0"/>
              <a:t>ACCO led culturally safe and intensive in-home support to Aboriginal families where children are at imminent risk of entering care or to safely reunify</a:t>
            </a:r>
          </a:p>
          <a:p>
            <a:endParaRPr lang="en-AU" sz="1100" dirty="0"/>
          </a:p>
          <a:p>
            <a:r>
              <a:rPr lang="en-AU" sz="1100" dirty="0"/>
              <a:t>Service streams include:</a:t>
            </a:r>
          </a:p>
          <a:p>
            <a:pPr marL="171450" indent="-171450">
              <a:buFont typeface="Arial" panose="020B0604020202020204" pitchFamily="34" charset="0"/>
              <a:buChar char="•"/>
            </a:pPr>
            <a:r>
              <a:rPr lang="en-AU" sz="1100" dirty="0"/>
              <a:t>Keeping Children Safe at Home  (Communities referrals)</a:t>
            </a:r>
          </a:p>
          <a:p>
            <a:pPr marL="171450" indent="-171450">
              <a:buFont typeface="Arial" panose="020B0604020202020204" pitchFamily="34" charset="0"/>
              <a:buChar char="•"/>
            </a:pPr>
            <a:r>
              <a:rPr lang="en-AU" sz="1100" dirty="0"/>
              <a:t>Reunification (Communities or self-referrals by families)</a:t>
            </a:r>
          </a:p>
          <a:p>
            <a:endParaRPr lang="en-AU" sz="1100" dirty="0"/>
          </a:p>
          <a:p>
            <a:r>
              <a:rPr lang="en-AU" sz="1100" dirty="0"/>
              <a:t>Operates across metropolitan area including Peel</a:t>
            </a:r>
          </a:p>
          <a:p>
            <a:endParaRPr lang="en-AU" sz="1100" dirty="0"/>
          </a:p>
          <a:p>
            <a:pPr algn="ctr"/>
            <a:endParaRPr lang="en-AU" sz="900" b="1" dirty="0"/>
          </a:p>
        </p:txBody>
      </p:sp>
      <p:sp>
        <p:nvSpPr>
          <p:cNvPr id="19" name="Title 1">
            <a:extLst>
              <a:ext uri="{FF2B5EF4-FFF2-40B4-BE49-F238E27FC236}">
                <a16:creationId xmlns:a16="http://schemas.microsoft.com/office/drawing/2014/main" id="{9E99A74D-4712-52AF-19D8-2ECA568C5263}"/>
              </a:ext>
            </a:extLst>
          </p:cNvPr>
          <p:cNvSpPr>
            <a:spLocks noGrp="1"/>
          </p:cNvSpPr>
          <p:nvPr>
            <p:ph type="title"/>
          </p:nvPr>
        </p:nvSpPr>
        <p:spPr>
          <a:xfrm>
            <a:off x="194523" y="101600"/>
            <a:ext cx="4314369" cy="507974"/>
          </a:xfrm>
        </p:spPr>
        <p:txBody>
          <a:bodyPr>
            <a:normAutofit/>
          </a:bodyPr>
          <a:lstStyle/>
          <a:p>
            <a:r>
              <a:rPr lang="en-AU" sz="2900" dirty="0">
                <a:latin typeface="Arial"/>
                <a:cs typeface="Arial"/>
              </a:rPr>
              <a:t>EIFS Suite of Services</a:t>
            </a:r>
            <a:endParaRPr lang="en-AU" sz="2900" dirty="0"/>
          </a:p>
        </p:txBody>
      </p:sp>
      <p:sp>
        <p:nvSpPr>
          <p:cNvPr id="20" name="Rectangle: Rounded Corners 19">
            <a:extLst>
              <a:ext uri="{FF2B5EF4-FFF2-40B4-BE49-F238E27FC236}">
                <a16:creationId xmlns:a16="http://schemas.microsoft.com/office/drawing/2014/main" id="{1D4B4D89-3276-E323-75D2-5D5067247696}"/>
              </a:ext>
            </a:extLst>
          </p:cNvPr>
          <p:cNvSpPr/>
          <p:nvPr/>
        </p:nvSpPr>
        <p:spPr>
          <a:xfrm>
            <a:off x="4602298" y="564686"/>
            <a:ext cx="2126886" cy="4467513"/>
          </a:xfrm>
          <a:prstGeom prst="round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AU" sz="1100" b="1" dirty="0"/>
          </a:p>
          <a:p>
            <a:pPr algn="ctr"/>
            <a:endParaRPr lang="en-AU" sz="1100" b="1" dirty="0"/>
          </a:p>
          <a:p>
            <a:pPr algn="ctr"/>
            <a:endParaRPr lang="en-AU" sz="1100" b="1" dirty="0"/>
          </a:p>
          <a:p>
            <a:pPr algn="ctr"/>
            <a:endParaRPr lang="en-AU" sz="1100" b="1" dirty="0"/>
          </a:p>
          <a:p>
            <a:pPr algn="ctr"/>
            <a:r>
              <a:rPr lang="en-AU" sz="1100" b="1" dirty="0"/>
              <a:t>Family Support Network</a:t>
            </a:r>
          </a:p>
          <a:p>
            <a:pPr algn="ctr"/>
            <a:endParaRPr lang="en-AU" sz="1100" b="1" dirty="0"/>
          </a:p>
          <a:p>
            <a:r>
              <a:rPr lang="en-AU" sz="1100" dirty="0"/>
              <a:t>Provides diversionary and co-ordination support to families needing to navigate the service system</a:t>
            </a:r>
          </a:p>
          <a:p>
            <a:endParaRPr lang="en-AU" sz="1100" dirty="0"/>
          </a:p>
          <a:p>
            <a:r>
              <a:rPr lang="en-AU" sz="1100" dirty="0"/>
              <a:t>Two service streams:</a:t>
            </a:r>
          </a:p>
          <a:p>
            <a:pPr marL="171450" indent="-171450">
              <a:buFont typeface="Arial" panose="020B0604020202020204" pitchFamily="34" charset="0"/>
              <a:buChar char="•"/>
            </a:pPr>
            <a:r>
              <a:rPr lang="en-AU" sz="1100" dirty="0"/>
              <a:t>Assessment &amp; Coordination (open referrals)</a:t>
            </a:r>
          </a:p>
          <a:p>
            <a:pPr marL="171450" indent="-171450">
              <a:buFont typeface="Arial" panose="020B0604020202020204" pitchFamily="34" charset="0"/>
              <a:buChar char="•"/>
            </a:pPr>
            <a:r>
              <a:rPr lang="en-AU" sz="1100" dirty="0"/>
              <a:t>Intensive Case Management (Communities referrals)</a:t>
            </a:r>
          </a:p>
          <a:p>
            <a:endParaRPr lang="en-AU" sz="1100" dirty="0"/>
          </a:p>
          <a:p>
            <a:endParaRPr lang="en-AU" sz="1100" dirty="0"/>
          </a:p>
          <a:p>
            <a:r>
              <a:rPr lang="en-AU" sz="1100" dirty="0"/>
              <a:t>Operates in four metropolitan corridors</a:t>
            </a:r>
          </a:p>
          <a:p>
            <a:pPr algn="ctr"/>
            <a:endParaRPr lang="en-AU" sz="1200" b="1" dirty="0">
              <a:cs typeface="Arial" panose="020B0604020202020204"/>
            </a:endParaRPr>
          </a:p>
        </p:txBody>
      </p:sp>
      <p:sp>
        <p:nvSpPr>
          <p:cNvPr id="21" name="Rectangle: Rounded Corners 20">
            <a:extLst>
              <a:ext uri="{FF2B5EF4-FFF2-40B4-BE49-F238E27FC236}">
                <a16:creationId xmlns:a16="http://schemas.microsoft.com/office/drawing/2014/main" id="{83296403-7EF0-31C0-6C87-FAAE14242D7B}"/>
              </a:ext>
            </a:extLst>
          </p:cNvPr>
          <p:cNvSpPr/>
          <p:nvPr/>
        </p:nvSpPr>
        <p:spPr>
          <a:xfrm>
            <a:off x="2353399" y="569536"/>
            <a:ext cx="2126886" cy="4467513"/>
          </a:xfrm>
          <a:prstGeom prst="roundRect">
            <a:avLst/>
          </a:prstGeom>
          <a:solidFill>
            <a:schemeClr val="accent5"/>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endParaRPr lang="en-AU" sz="1100" b="1" dirty="0"/>
          </a:p>
          <a:p>
            <a:pPr algn="ctr"/>
            <a:r>
              <a:rPr lang="en-AU" sz="1100" b="1" dirty="0"/>
              <a:t>Intensive Family Support Service</a:t>
            </a:r>
          </a:p>
          <a:p>
            <a:endParaRPr lang="en-AU" sz="1100" b="1" dirty="0"/>
          </a:p>
          <a:p>
            <a:r>
              <a:rPr lang="en-AU" sz="1100" dirty="0"/>
              <a:t>Provides intensive in-home support to families where their children are at imminent risk of entering care or to safely reunify children home </a:t>
            </a:r>
          </a:p>
          <a:p>
            <a:endParaRPr lang="en-AU" sz="1100" dirty="0"/>
          </a:p>
          <a:p>
            <a:r>
              <a:rPr lang="en-AU" sz="1100" dirty="0"/>
              <a:t>Two service streams:</a:t>
            </a:r>
          </a:p>
          <a:p>
            <a:pPr marL="171450" indent="-171450">
              <a:buFont typeface="Arial" panose="020B0604020202020204" pitchFamily="34" charset="0"/>
              <a:buChar char="•"/>
            </a:pPr>
            <a:r>
              <a:rPr lang="en-AU" sz="1100" dirty="0"/>
              <a:t>Keeping Children Safe at Home (Communities referrals)</a:t>
            </a:r>
          </a:p>
          <a:p>
            <a:pPr marL="171450" indent="-171450">
              <a:buFont typeface="Arial" panose="020B0604020202020204" pitchFamily="34" charset="0"/>
              <a:buChar char="•"/>
            </a:pPr>
            <a:r>
              <a:rPr lang="en-AU" sz="1100" dirty="0"/>
              <a:t>Reunification (Communities or self-referrals by families)</a:t>
            </a:r>
          </a:p>
          <a:p>
            <a:endParaRPr lang="en-AU" sz="1100" dirty="0"/>
          </a:p>
          <a:p>
            <a:r>
              <a:rPr lang="en-AU" sz="1100" dirty="0"/>
              <a:t>Operates in 14 locations across the metropolitan and selected regional areas</a:t>
            </a:r>
          </a:p>
          <a:p>
            <a:pPr marL="285750" indent="-285750" algn="ctr">
              <a:buFont typeface="Arial" panose="020B0604020202020204" pitchFamily="34" charset="0"/>
              <a:buChar char="•"/>
            </a:pPr>
            <a:endParaRPr lang="en-AU" dirty="0"/>
          </a:p>
        </p:txBody>
      </p:sp>
      <p:sp>
        <p:nvSpPr>
          <p:cNvPr id="22" name="Rectangle: Rounded Corners 21">
            <a:extLst>
              <a:ext uri="{FF2B5EF4-FFF2-40B4-BE49-F238E27FC236}">
                <a16:creationId xmlns:a16="http://schemas.microsoft.com/office/drawing/2014/main" id="{415DCC4D-B8D6-7D55-EE74-CFE0CB6EDD0E}"/>
              </a:ext>
            </a:extLst>
          </p:cNvPr>
          <p:cNvSpPr/>
          <p:nvPr/>
        </p:nvSpPr>
        <p:spPr>
          <a:xfrm>
            <a:off x="6822590" y="564687"/>
            <a:ext cx="2126886" cy="4477214"/>
          </a:xfrm>
          <a:prstGeom prst="roundRect">
            <a:avLst/>
          </a:prstGeom>
          <a:solidFill>
            <a:schemeClr val="accent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endParaRPr lang="en-AU" sz="1100" b="1" dirty="0"/>
          </a:p>
          <a:p>
            <a:endParaRPr lang="en-AU" sz="1100" b="1" dirty="0"/>
          </a:p>
          <a:p>
            <a:endParaRPr lang="en-AU" sz="1100" b="1" dirty="0"/>
          </a:p>
          <a:p>
            <a:endParaRPr lang="en-AU" sz="1100" b="1" dirty="0">
              <a:highlight>
                <a:srgbClr val="FFFF00"/>
              </a:highlight>
            </a:endParaRPr>
          </a:p>
          <a:p>
            <a:r>
              <a:rPr lang="en-AU" sz="1100" b="1" dirty="0"/>
              <a:t>Regional Service Model </a:t>
            </a:r>
            <a:endParaRPr lang="en-AU" sz="1100" b="1" dirty="0">
              <a:cs typeface="Arial"/>
            </a:endParaRPr>
          </a:p>
          <a:p>
            <a:endParaRPr lang="en-AU" sz="1100" b="1" dirty="0">
              <a:highlight>
                <a:srgbClr val="E08AFE"/>
              </a:highlight>
            </a:endParaRPr>
          </a:p>
          <a:p>
            <a:r>
              <a:rPr lang="en-AU" sz="1100" dirty="0"/>
              <a:t>Provides a continuum of support services in certain  regional and remote locations</a:t>
            </a:r>
          </a:p>
          <a:p>
            <a:endParaRPr lang="en-AU" sz="1100" dirty="0">
              <a:highlight>
                <a:srgbClr val="E08AFE"/>
              </a:highlight>
            </a:endParaRPr>
          </a:p>
          <a:p>
            <a:r>
              <a:rPr lang="en-AU" sz="1100" dirty="0"/>
              <a:t>Three service streams:</a:t>
            </a:r>
          </a:p>
          <a:p>
            <a:pPr marL="171450" indent="-171450">
              <a:buFont typeface="Arial" panose="020B0604020202020204" pitchFamily="34" charset="0"/>
              <a:buChar char="•"/>
            </a:pPr>
            <a:r>
              <a:rPr lang="en-AU" sz="1100" dirty="0"/>
              <a:t>Early Diversionary Support Network (open referrals) </a:t>
            </a:r>
            <a:endParaRPr lang="en-AU" sz="1100" dirty="0">
              <a:cs typeface="Arial"/>
            </a:endParaRPr>
          </a:p>
          <a:p>
            <a:pPr marL="171450" indent="-171450">
              <a:buFont typeface="Arial" panose="020B0604020202020204" pitchFamily="34" charset="0"/>
              <a:buChar char="•"/>
            </a:pPr>
            <a:r>
              <a:rPr lang="en-AU" sz="1100" dirty="0"/>
              <a:t>Community Intensive (Communities referrals)</a:t>
            </a:r>
            <a:endParaRPr lang="en-AU" sz="1100" dirty="0">
              <a:cs typeface="Arial"/>
            </a:endParaRPr>
          </a:p>
          <a:p>
            <a:pPr marL="171450" indent="-171450">
              <a:buFont typeface="Arial" panose="020B0604020202020204" pitchFamily="34" charset="0"/>
              <a:buChar char="•"/>
            </a:pPr>
            <a:r>
              <a:rPr lang="en-AU" sz="1100" dirty="0"/>
              <a:t>Statutory Intensive (Communities and self-referrals for reunification)</a:t>
            </a:r>
          </a:p>
          <a:p>
            <a:endParaRPr lang="en-AU" sz="1100" dirty="0">
              <a:cs typeface="Arial"/>
            </a:endParaRPr>
          </a:p>
          <a:p>
            <a:r>
              <a:rPr lang="en-AU" sz="1100" dirty="0">
                <a:cs typeface="Arial"/>
              </a:rPr>
              <a:t>Operates in three regional locations</a:t>
            </a:r>
          </a:p>
        </p:txBody>
      </p:sp>
      <p:pic>
        <p:nvPicPr>
          <p:cNvPr id="7" name="Picture 6">
            <a:extLst>
              <a:ext uri="{FF2B5EF4-FFF2-40B4-BE49-F238E27FC236}">
                <a16:creationId xmlns:a16="http://schemas.microsoft.com/office/drawing/2014/main" id="{0D8B5D74-438D-D1F9-32A9-4643E678DC23}"/>
              </a:ext>
            </a:extLst>
          </p:cNvPr>
          <p:cNvPicPr>
            <a:picLocks noChangeAspect="1"/>
          </p:cNvPicPr>
          <p:nvPr/>
        </p:nvPicPr>
        <p:blipFill>
          <a:blip r:embed="rId3"/>
          <a:stretch>
            <a:fillRect/>
          </a:stretch>
        </p:blipFill>
        <p:spPr>
          <a:xfrm>
            <a:off x="2912098" y="630694"/>
            <a:ext cx="973524" cy="744293"/>
          </a:xfrm>
          <a:prstGeom prst="rect">
            <a:avLst/>
          </a:prstGeom>
        </p:spPr>
      </p:pic>
      <p:pic>
        <p:nvPicPr>
          <p:cNvPr id="6" name="Picture 5">
            <a:extLst>
              <a:ext uri="{FF2B5EF4-FFF2-40B4-BE49-F238E27FC236}">
                <a16:creationId xmlns:a16="http://schemas.microsoft.com/office/drawing/2014/main" id="{279BD117-1AED-70F5-E053-B2302AB83E72}"/>
              </a:ext>
            </a:extLst>
          </p:cNvPr>
          <p:cNvPicPr>
            <a:picLocks noChangeAspect="1"/>
          </p:cNvPicPr>
          <p:nvPr/>
        </p:nvPicPr>
        <p:blipFill rotWithShape="1">
          <a:blip r:embed="rId4"/>
          <a:srcRect l="8427" r="3739"/>
          <a:stretch/>
        </p:blipFill>
        <p:spPr>
          <a:xfrm>
            <a:off x="5178979" y="630694"/>
            <a:ext cx="973524" cy="744293"/>
          </a:xfrm>
          <a:prstGeom prst="rect">
            <a:avLst/>
          </a:prstGeom>
        </p:spPr>
      </p:pic>
      <p:pic>
        <p:nvPicPr>
          <p:cNvPr id="9" name="Picture 8">
            <a:extLst>
              <a:ext uri="{FF2B5EF4-FFF2-40B4-BE49-F238E27FC236}">
                <a16:creationId xmlns:a16="http://schemas.microsoft.com/office/drawing/2014/main" id="{87E38B00-3009-B755-76F7-9A65BC93EB15}"/>
              </a:ext>
            </a:extLst>
          </p:cNvPr>
          <p:cNvPicPr>
            <a:picLocks noChangeAspect="1"/>
          </p:cNvPicPr>
          <p:nvPr/>
        </p:nvPicPr>
        <p:blipFill rotWithShape="1">
          <a:blip r:embed="rId5"/>
          <a:srcRect l="4851" r="3964"/>
          <a:stretch/>
        </p:blipFill>
        <p:spPr>
          <a:xfrm>
            <a:off x="695661" y="630694"/>
            <a:ext cx="973171" cy="744293"/>
          </a:xfrm>
          <a:prstGeom prst="rect">
            <a:avLst/>
          </a:prstGeom>
        </p:spPr>
      </p:pic>
      <p:pic>
        <p:nvPicPr>
          <p:cNvPr id="11" name="Picture 10">
            <a:extLst>
              <a:ext uri="{FF2B5EF4-FFF2-40B4-BE49-F238E27FC236}">
                <a16:creationId xmlns:a16="http://schemas.microsoft.com/office/drawing/2014/main" id="{C0DC9FEE-D690-63E7-1AD4-92EE569BC938}"/>
              </a:ext>
            </a:extLst>
          </p:cNvPr>
          <p:cNvPicPr>
            <a:picLocks noChangeAspect="1"/>
          </p:cNvPicPr>
          <p:nvPr/>
        </p:nvPicPr>
        <p:blipFill rotWithShape="1">
          <a:blip r:embed="rId6"/>
          <a:srcRect r="5849"/>
          <a:stretch/>
        </p:blipFill>
        <p:spPr>
          <a:xfrm>
            <a:off x="7333352" y="609574"/>
            <a:ext cx="973524" cy="765413"/>
          </a:xfrm>
          <a:prstGeom prst="rect">
            <a:avLst/>
          </a:prstGeom>
        </p:spPr>
      </p:pic>
    </p:spTree>
    <p:extLst>
      <p:ext uri="{BB962C8B-B14F-4D97-AF65-F5344CB8AC3E}">
        <p14:creationId xmlns:p14="http://schemas.microsoft.com/office/powerpoint/2010/main" val="3802318784"/>
      </p:ext>
    </p:extLst>
  </p:cSld>
  <p:clrMapOvr>
    <a:masterClrMapping/>
  </p:clrMapOvr>
  <mc:AlternateContent xmlns:mc="http://schemas.openxmlformats.org/markup-compatibility/2006" xmlns:p14="http://schemas.microsoft.com/office/powerpoint/2010/main">
    <mc:Choice Requires="p14">
      <p:transition spd="slow" p14:dur="2000" advTm="32341"/>
    </mc:Choice>
    <mc:Fallback xmlns="">
      <p:transition spd="slow" advTm="3234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8D24-02D0-E3C8-C7AD-4DF5D0B2CC23}"/>
              </a:ext>
            </a:extLst>
          </p:cNvPr>
          <p:cNvSpPr>
            <a:spLocks noGrp="1"/>
          </p:cNvSpPr>
          <p:nvPr>
            <p:ph type="title"/>
          </p:nvPr>
        </p:nvSpPr>
        <p:spPr>
          <a:xfrm>
            <a:off x="403568" y="1979"/>
            <a:ext cx="8171999" cy="924605"/>
          </a:xfrm>
        </p:spPr>
        <p:txBody>
          <a:bodyPr>
            <a:normAutofit/>
          </a:bodyPr>
          <a:lstStyle/>
          <a:p>
            <a:r>
              <a:rPr lang="en-AU" sz="2900" dirty="0"/>
              <a:t>EIFS Service Locations</a:t>
            </a:r>
          </a:p>
        </p:txBody>
      </p:sp>
      <p:sp>
        <p:nvSpPr>
          <p:cNvPr id="3" name="Content Placeholder 2">
            <a:extLst>
              <a:ext uri="{FF2B5EF4-FFF2-40B4-BE49-F238E27FC236}">
                <a16:creationId xmlns:a16="http://schemas.microsoft.com/office/drawing/2014/main" id="{3CE2C5CD-5481-74DB-751D-00E735E76F4D}"/>
              </a:ext>
            </a:extLst>
          </p:cNvPr>
          <p:cNvSpPr>
            <a:spLocks noGrp="1"/>
          </p:cNvSpPr>
          <p:nvPr>
            <p:ph idx="1"/>
          </p:nvPr>
        </p:nvSpPr>
        <p:spPr>
          <a:xfrm>
            <a:off x="362458" y="812257"/>
            <a:ext cx="2844369" cy="3748842"/>
          </a:xfrm>
        </p:spPr>
        <p:txBody>
          <a:bodyPr vert="horz" lIns="91440" tIns="45720" rIns="91440" bIns="45720" rtlCol="0" anchor="t">
            <a:noAutofit/>
          </a:bodyPr>
          <a:lstStyle/>
          <a:p>
            <a:pPr marL="304165" indent="-304165"/>
            <a:r>
              <a:rPr lang="en-US" sz="1800" dirty="0">
                <a:latin typeface="+mn-lt"/>
                <a:cs typeface="Arial"/>
              </a:rPr>
              <a:t>Family Support Network (FSN) </a:t>
            </a:r>
          </a:p>
          <a:p>
            <a:pPr marL="304165" indent="-304165"/>
            <a:r>
              <a:rPr lang="en-US" sz="1800" dirty="0">
                <a:latin typeface="+mn-lt"/>
                <a:cs typeface="Arial"/>
              </a:rPr>
              <a:t>Aboriginal In-home Support Service (AISS) </a:t>
            </a:r>
          </a:p>
          <a:p>
            <a:pPr marL="304165" indent="-304165"/>
            <a:r>
              <a:rPr lang="en-US" sz="1800" dirty="0">
                <a:latin typeface="+mn-lt"/>
                <a:cs typeface="Arial"/>
              </a:rPr>
              <a:t>Intensive Family Support Service (IFSS)</a:t>
            </a:r>
          </a:p>
          <a:p>
            <a:pPr marL="304165" indent="-304165"/>
            <a:r>
              <a:rPr lang="en-US" sz="1800" dirty="0">
                <a:latin typeface="+mn-lt"/>
                <a:cs typeface="Arial"/>
              </a:rPr>
              <a:t>Regional Service Model (RSM)</a:t>
            </a:r>
          </a:p>
        </p:txBody>
      </p:sp>
      <p:sp>
        <p:nvSpPr>
          <p:cNvPr id="4" name="Slide Number Placeholder 3">
            <a:extLst>
              <a:ext uri="{FF2B5EF4-FFF2-40B4-BE49-F238E27FC236}">
                <a16:creationId xmlns:a16="http://schemas.microsoft.com/office/drawing/2014/main" id="{4170CB32-7908-03FF-91B1-6E3DE9AC8E6A}"/>
              </a:ext>
            </a:extLst>
          </p:cNvPr>
          <p:cNvSpPr>
            <a:spLocks noGrp="1"/>
          </p:cNvSpPr>
          <p:nvPr>
            <p:ph type="sldNum" sz="quarter" idx="12"/>
          </p:nvPr>
        </p:nvSpPr>
        <p:spPr/>
        <p:txBody>
          <a:bodyPr/>
          <a:lstStyle/>
          <a:p>
            <a:fld id="{01EC7AE4-05DB-4CD8-99A2-70C1B8ABB88E}" type="slidenum">
              <a:rPr lang="en-AU" smtClean="0"/>
              <a:pPr/>
              <a:t>6</a:t>
            </a:fld>
            <a:endParaRPr lang="en-AU" dirty="0"/>
          </a:p>
        </p:txBody>
      </p:sp>
      <p:pic>
        <p:nvPicPr>
          <p:cNvPr id="7" name="Picture 6" descr="A map of the western australia&#10;&#10;Description automatically generated">
            <a:extLst>
              <a:ext uri="{FF2B5EF4-FFF2-40B4-BE49-F238E27FC236}">
                <a16:creationId xmlns:a16="http://schemas.microsoft.com/office/drawing/2014/main" id="{A8AC7750-145F-72CF-E4A6-0A6180B632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614" y="833489"/>
            <a:ext cx="2715272" cy="3476522"/>
          </a:xfrm>
          <a:prstGeom prst="rect">
            <a:avLst/>
          </a:prstGeom>
        </p:spPr>
      </p:pic>
      <p:pic>
        <p:nvPicPr>
          <p:cNvPr id="9" name="Picture 8" descr="A map of different colored states&#10;&#10;Description automatically generated">
            <a:extLst>
              <a:ext uri="{FF2B5EF4-FFF2-40B4-BE49-F238E27FC236}">
                <a16:creationId xmlns:a16="http://schemas.microsoft.com/office/drawing/2014/main" id="{D4BD2A06-745B-AE9F-8CBC-7BF701396B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8644" y="816968"/>
            <a:ext cx="2735894" cy="3502926"/>
          </a:xfrm>
          <a:prstGeom prst="rect">
            <a:avLst/>
          </a:prstGeom>
        </p:spPr>
      </p:pic>
      <p:cxnSp>
        <p:nvCxnSpPr>
          <p:cNvPr id="11" name="Straight Arrow Connector 10">
            <a:extLst>
              <a:ext uri="{FF2B5EF4-FFF2-40B4-BE49-F238E27FC236}">
                <a16:creationId xmlns:a16="http://schemas.microsoft.com/office/drawing/2014/main" id="{F1E0D36E-5838-818F-5E20-2E2081FD079D}"/>
              </a:ext>
            </a:extLst>
          </p:cNvPr>
          <p:cNvCxnSpPr>
            <a:cxnSpLocks/>
          </p:cNvCxnSpPr>
          <p:nvPr/>
        </p:nvCxnSpPr>
        <p:spPr>
          <a:xfrm flipH="1" flipV="1">
            <a:off x="5990361" y="3711046"/>
            <a:ext cx="601287" cy="12462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1" name="Right Brace 80">
            <a:extLst>
              <a:ext uri="{FF2B5EF4-FFF2-40B4-BE49-F238E27FC236}">
                <a16:creationId xmlns:a16="http://schemas.microsoft.com/office/drawing/2014/main" id="{909346A7-67D6-4BB7-101F-85E4DD993853}"/>
              </a:ext>
            </a:extLst>
          </p:cNvPr>
          <p:cNvSpPr/>
          <p:nvPr/>
        </p:nvSpPr>
        <p:spPr>
          <a:xfrm>
            <a:off x="5362253" y="926584"/>
            <a:ext cx="205395" cy="1996628"/>
          </a:xfrm>
          <a:prstGeom prst="rightBrace">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AU"/>
          </a:p>
        </p:txBody>
      </p:sp>
      <p:sp>
        <p:nvSpPr>
          <p:cNvPr id="84" name="Oval 83">
            <a:extLst>
              <a:ext uri="{FF2B5EF4-FFF2-40B4-BE49-F238E27FC236}">
                <a16:creationId xmlns:a16="http://schemas.microsoft.com/office/drawing/2014/main" id="{C3E007CB-7860-F769-2E55-40C337DC14C6}"/>
              </a:ext>
            </a:extLst>
          </p:cNvPr>
          <p:cNvSpPr/>
          <p:nvPr/>
        </p:nvSpPr>
        <p:spPr>
          <a:xfrm>
            <a:off x="7449504" y="2128830"/>
            <a:ext cx="96746" cy="92989"/>
          </a:xfrm>
          <a:prstGeom prst="ellipse">
            <a:avLst/>
          </a:prstGeom>
          <a:solidFill>
            <a:srgbClr val="CF8AF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Oval 84">
            <a:extLst>
              <a:ext uri="{FF2B5EF4-FFF2-40B4-BE49-F238E27FC236}">
                <a16:creationId xmlns:a16="http://schemas.microsoft.com/office/drawing/2014/main" id="{F986D036-B0B5-8046-CE02-2B446638C3E4}"/>
              </a:ext>
            </a:extLst>
          </p:cNvPr>
          <p:cNvSpPr/>
          <p:nvPr/>
        </p:nvSpPr>
        <p:spPr>
          <a:xfrm>
            <a:off x="8482160" y="1329572"/>
            <a:ext cx="96746" cy="92989"/>
          </a:xfrm>
          <a:prstGeom prst="ellipse">
            <a:avLst/>
          </a:prstGeom>
          <a:solidFill>
            <a:srgbClr val="CF8AF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6" name="Oval 85">
            <a:extLst>
              <a:ext uri="{FF2B5EF4-FFF2-40B4-BE49-F238E27FC236}">
                <a16:creationId xmlns:a16="http://schemas.microsoft.com/office/drawing/2014/main" id="{99CCDCAD-1013-CB8D-354E-001A5859DF11}"/>
              </a:ext>
            </a:extLst>
          </p:cNvPr>
          <p:cNvSpPr/>
          <p:nvPr/>
        </p:nvSpPr>
        <p:spPr>
          <a:xfrm>
            <a:off x="6509691" y="4075738"/>
            <a:ext cx="96746" cy="92989"/>
          </a:xfrm>
          <a:prstGeom prst="ellipse">
            <a:avLst/>
          </a:prstGeom>
          <a:solidFill>
            <a:srgbClr val="CF8AF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7" name="Oval 86">
            <a:extLst>
              <a:ext uri="{FF2B5EF4-FFF2-40B4-BE49-F238E27FC236}">
                <a16:creationId xmlns:a16="http://schemas.microsoft.com/office/drawing/2014/main" id="{12CDE394-45F4-2253-CD01-281AA75214A0}"/>
              </a:ext>
            </a:extLst>
          </p:cNvPr>
          <p:cNvSpPr/>
          <p:nvPr/>
        </p:nvSpPr>
        <p:spPr>
          <a:xfrm>
            <a:off x="424748" y="3672413"/>
            <a:ext cx="96746" cy="92989"/>
          </a:xfrm>
          <a:prstGeom prst="ellipse">
            <a:avLst/>
          </a:prstGeom>
          <a:solidFill>
            <a:srgbClr val="CF8AFE"/>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8" name="Oval 87">
            <a:extLst>
              <a:ext uri="{FF2B5EF4-FFF2-40B4-BE49-F238E27FC236}">
                <a16:creationId xmlns:a16="http://schemas.microsoft.com/office/drawing/2014/main" id="{8633D8BE-167D-D61D-777D-68C01ED1AAE6}"/>
              </a:ext>
            </a:extLst>
          </p:cNvPr>
          <p:cNvSpPr/>
          <p:nvPr/>
        </p:nvSpPr>
        <p:spPr>
          <a:xfrm>
            <a:off x="7159933" y="4025930"/>
            <a:ext cx="96746" cy="929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Oval 88">
            <a:extLst>
              <a:ext uri="{FF2B5EF4-FFF2-40B4-BE49-F238E27FC236}">
                <a16:creationId xmlns:a16="http://schemas.microsoft.com/office/drawing/2014/main" id="{62777570-5E29-4FEC-D073-67455074E9C3}"/>
              </a:ext>
            </a:extLst>
          </p:cNvPr>
          <p:cNvSpPr/>
          <p:nvPr/>
        </p:nvSpPr>
        <p:spPr>
          <a:xfrm>
            <a:off x="436533" y="2856810"/>
            <a:ext cx="96746" cy="929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Oval 89">
            <a:extLst>
              <a:ext uri="{FF2B5EF4-FFF2-40B4-BE49-F238E27FC236}">
                <a16:creationId xmlns:a16="http://schemas.microsoft.com/office/drawing/2014/main" id="{F1A5393B-2CB8-4876-8EF3-63D3D0524403}"/>
              </a:ext>
            </a:extLst>
          </p:cNvPr>
          <p:cNvSpPr/>
          <p:nvPr/>
        </p:nvSpPr>
        <p:spPr>
          <a:xfrm>
            <a:off x="6759625" y="3590065"/>
            <a:ext cx="96746" cy="929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1" name="Oval 90">
            <a:extLst>
              <a:ext uri="{FF2B5EF4-FFF2-40B4-BE49-F238E27FC236}">
                <a16:creationId xmlns:a16="http://schemas.microsoft.com/office/drawing/2014/main" id="{E119F2B7-A6ED-F0FE-AFF6-B5A8DB865959}"/>
              </a:ext>
            </a:extLst>
          </p:cNvPr>
          <p:cNvSpPr/>
          <p:nvPr/>
        </p:nvSpPr>
        <p:spPr>
          <a:xfrm>
            <a:off x="6759625" y="2830222"/>
            <a:ext cx="96746" cy="929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2" name="Oval 91">
            <a:extLst>
              <a:ext uri="{FF2B5EF4-FFF2-40B4-BE49-F238E27FC236}">
                <a16:creationId xmlns:a16="http://schemas.microsoft.com/office/drawing/2014/main" id="{254C1A9A-2530-A77A-508F-93F96FF31C49}"/>
              </a:ext>
            </a:extLst>
          </p:cNvPr>
          <p:cNvSpPr/>
          <p:nvPr/>
        </p:nvSpPr>
        <p:spPr>
          <a:xfrm>
            <a:off x="7851094" y="3293390"/>
            <a:ext cx="96746" cy="929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3" name="Oval 92">
            <a:extLst>
              <a:ext uri="{FF2B5EF4-FFF2-40B4-BE49-F238E27FC236}">
                <a16:creationId xmlns:a16="http://schemas.microsoft.com/office/drawing/2014/main" id="{2FB89FDD-8D02-084C-1E92-693085EACDA7}"/>
              </a:ext>
            </a:extLst>
          </p:cNvPr>
          <p:cNvSpPr/>
          <p:nvPr/>
        </p:nvSpPr>
        <p:spPr>
          <a:xfrm>
            <a:off x="7787336" y="1554997"/>
            <a:ext cx="96746" cy="929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Oval 93">
            <a:extLst>
              <a:ext uri="{FF2B5EF4-FFF2-40B4-BE49-F238E27FC236}">
                <a16:creationId xmlns:a16="http://schemas.microsoft.com/office/drawing/2014/main" id="{F8662465-4072-F45D-3A8C-87779BE45BA1}"/>
              </a:ext>
            </a:extLst>
          </p:cNvPr>
          <p:cNvSpPr/>
          <p:nvPr/>
        </p:nvSpPr>
        <p:spPr>
          <a:xfrm>
            <a:off x="4716564" y="3386379"/>
            <a:ext cx="96746" cy="929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Oval 94">
            <a:extLst>
              <a:ext uri="{FF2B5EF4-FFF2-40B4-BE49-F238E27FC236}">
                <a16:creationId xmlns:a16="http://schemas.microsoft.com/office/drawing/2014/main" id="{2406DB83-2535-7AF4-E8EF-C1089127BE67}"/>
              </a:ext>
            </a:extLst>
          </p:cNvPr>
          <p:cNvSpPr/>
          <p:nvPr/>
        </p:nvSpPr>
        <p:spPr>
          <a:xfrm>
            <a:off x="5722885" y="1883655"/>
            <a:ext cx="96746" cy="92989"/>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Oval 95">
            <a:extLst>
              <a:ext uri="{FF2B5EF4-FFF2-40B4-BE49-F238E27FC236}">
                <a16:creationId xmlns:a16="http://schemas.microsoft.com/office/drawing/2014/main" id="{EA4FBC40-BA43-C7BC-A6AB-68DCEA3121B1}"/>
              </a:ext>
            </a:extLst>
          </p:cNvPr>
          <p:cNvSpPr/>
          <p:nvPr/>
        </p:nvSpPr>
        <p:spPr>
          <a:xfrm>
            <a:off x="5845976" y="1883655"/>
            <a:ext cx="96746" cy="92989"/>
          </a:xfrm>
          <a:prstGeom prst="ellipse">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Oval 96">
            <a:extLst>
              <a:ext uri="{FF2B5EF4-FFF2-40B4-BE49-F238E27FC236}">
                <a16:creationId xmlns:a16="http://schemas.microsoft.com/office/drawing/2014/main" id="{EF6F3742-F3F2-BA85-1F5F-C4084847D14A}"/>
              </a:ext>
            </a:extLst>
          </p:cNvPr>
          <p:cNvSpPr/>
          <p:nvPr/>
        </p:nvSpPr>
        <p:spPr>
          <a:xfrm>
            <a:off x="436533" y="962356"/>
            <a:ext cx="96746" cy="92989"/>
          </a:xfrm>
          <a:prstGeom prst="ellipse">
            <a:avLst/>
          </a:prstGeom>
          <a:solidFill>
            <a:schemeClr val="accent1">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Oval 97">
            <a:extLst>
              <a:ext uri="{FF2B5EF4-FFF2-40B4-BE49-F238E27FC236}">
                <a16:creationId xmlns:a16="http://schemas.microsoft.com/office/drawing/2014/main" id="{2699953F-63FC-E405-4CD0-6E2BC54ACCB7}"/>
              </a:ext>
            </a:extLst>
          </p:cNvPr>
          <p:cNvSpPr/>
          <p:nvPr/>
        </p:nvSpPr>
        <p:spPr>
          <a:xfrm>
            <a:off x="5599794" y="1883655"/>
            <a:ext cx="96746" cy="92989"/>
          </a:xfrm>
          <a:prstGeom prst="ellipse">
            <a:avLst/>
          </a:prstGeom>
          <a:solidFill>
            <a:srgbClr val="25BFCB"/>
          </a:solidFill>
          <a:ln>
            <a:solidFill>
              <a:srgbClr val="1C7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9" name="Oval 98">
            <a:extLst>
              <a:ext uri="{FF2B5EF4-FFF2-40B4-BE49-F238E27FC236}">
                <a16:creationId xmlns:a16="http://schemas.microsoft.com/office/drawing/2014/main" id="{9D8F38D6-6BAB-528A-9EE1-F39F313BBD0D}"/>
              </a:ext>
            </a:extLst>
          </p:cNvPr>
          <p:cNvSpPr/>
          <p:nvPr/>
        </p:nvSpPr>
        <p:spPr>
          <a:xfrm>
            <a:off x="436533" y="1767267"/>
            <a:ext cx="96746" cy="92989"/>
          </a:xfrm>
          <a:prstGeom prst="ellipse">
            <a:avLst/>
          </a:prstGeom>
          <a:solidFill>
            <a:srgbClr val="25BFCB"/>
          </a:solidFill>
          <a:ln>
            <a:solidFill>
              <a:srgbClr val="1C7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a:extLst>
              <a:ext uri="{FF2B5EF4-FFF2-40B4-BE49-F238E27FC236}">
                <a16:creationId xmlns:a16="http://schemas.microsoft.com/office/drawing/2014/main" id="{007D5B3E-510B-4523-41F8-DC08EE0A98B2}"/>
              </a:ext>
            </a:extLst>
          </p:cNvPr>
          <p:cNvSpPr/>
          <p:nvPr/>
        </p:nvSpPr>
        <p:spPr>
          <a:xfrm>
            <a:off x="4591153" y="3386379"/>
            <a:ext cx="96746" cy="92989"/>
          </a:xfrm>
          <a:prstGeom prst="ellipse">
            <a:avLst/>
          </a:prstGeom>
          <a:solidFill>
            <a:srgbClr val="25BFCB"/>
          </a:solidFill>
          <a:ln>
            <a:solidFill>
              <a:srgbClr val="1C7B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ooter Placeholder 4">
            <a:extLst>
              <a:ext uri="{FF2B5EF4-FFF2-40B4-BE49-F238E27FC236}">
                <a16:creationId xmlns:a16="http://schemas.microsoft.com/office/drawing/2014/main" id="{085AAA50-C560-5D42-091C-EE1776435F02}"/>
              </a:ext>
            </a:extLst>
          </p:cNvPr>
          <p:cNvSpPr txBox="1">
            <a:spLocks/>
          </p:cNvSpPr>
          <p:nvPr/>
        </p:nvSpPr>
        <p:spPr>
          <a:xfrm>
            <a:off x="28558" y="4775345"/>
            <a:ext cx="2365159" cy="273844"/>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dirty="0"/>
              <a:t>Department of Communities</a:t>
            </a:r>
          </a:p>
        </p:txBody>
      </p:sp>
    </p:spTree>
    <p:extLst>
      <p:ext uri="{BB962C8B-B14F-4D97-AF65-F5344CB8AC3E}">
        <p14:creationId xmlns:p14="http://schemas.microsoft.com/office/powerpoint/2010/main" val="2712233552"/>
      </p:ext>
    </p:extLst>
  </p:cSld>
  <p:clrMapOvr>
    <a:masterClrMapping/>
  </p:clrMapOvr>
  <mc:AlternateContent xmlns:mc="http://schemas.openxmlformats.org/markup-compatibility/2006" xmlns:p14="http://schemas.microsoft.com/office/powerpoint/2010/main">
    <mc:Choice Requires="p14">
      <p:transition spd="slow" p14:dur="2000" advTm="61619"/>
    </mc:Choice>
    <mc:Fallback xmlns="">
      <p:transition spd="slow" advTm="6161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8D24-02D0-E3C8-C7AD-4DF5D0B2CC23}"/>
              </a:ext>
            </a:extLst>
          </p:cNvPr>
          <p:cNvSpPr>
            <a:spLocks noGrp="1"/>
          </p:cNvSpPr>
          <p:nvPr>
            <p:ph type="title"/>
          </p:nvPr>
        </p:nvSpPr>
        <p:spPr>
          <a:xfrm>
            <a:off x="334829" y="101600"/>
            <a:ext cx="8171999" cy="924605"/>
          </a:xfrm>
        </p:spPr>
        <p:txBody>
          <a:bodyPr>
            <a:normAutofit/>
          </a:bodyPr>
          <a:lstStyle/>
          <a:p>
            <a:r>
              <a:rPr lang="en-AU" sz="2900" dirty="0"/>
              <a:t>EIFS Milestones and Achievements</a:t>
            </a:r>
          </a:p>
        </p:txBody>
      </p:sp>
      <p:sp>
        <p:nvSpPr>
          <p:cNvPr id="3" name="Content Placeholder 2">
            <a:extLst>
              <a:ext uri="{FF2B5EF4-FFF2-40B4-BE49-F238E27FC236}">
                <a16:creationId xmlns:a16="http://schemas.microsoft.com/office/drawing/2014/main" id="{3CE2C5CD-5481-74DB-751D-00E735E76F4D}"/>
              </a:ext>
            </a:extLst>
          </p:cNvPr>
          <p:cNvSpPr>
            <a:spLocks noGrp="1"/>
          </p:cNvSpPr>
          <p:nvPr>
            <p:ph idx="1"/>
          </p:nvPr>
        </p:nvSpPr>
        <p:spPr>
          <a:xfrm>
            <a:off x="486000" y="1016672"/>
            <a:ext cx="8172000" cy="3508773"/>
          </a:xfrm>
        </p:spPr>
        <p:txBody>
          <a:bodyPr vert="horz" lIns="91440" tIns="45720" rIns="91440" bIns="45720" rtlCol="0" anchor="t">
            <a:normAutofit fontScale="92500" lnSpcReduction="10000"/>
          </a:bodyPr>
          <a:lstStyle/>
          <a:p>
            <a:pPr marL="304165" indent="-304165"/>
            <a:r>
              <a:rPr lang="en-US" dirty="0">
                <a:latin typeface="+mn-lt"/>
                <a:cs typeface="Arial"/>
              </a:rPr>
              <a:t>Ongoing funding for AISS, IFSS, FSN and the RSM South West has been secured</a:t>
            </a:r>
          </a:p>
          <a:p>
            <a:pPr marL="304165" indent="-304165"/>
            <a:r>
              <a:rPr lang="en-US" dirty="0">
                <a:latin typeface="+mn-lt"/>
                <a:cs typeface="Arial"/>
              </a:rPr>
              <a:t>Expansion and enhancement of EIFS services in three regional locations in 2023 (East Kimberley, Pilbara and South West)</a:t>
            </a:r>
          </a:p>
          <a:p>
            <a:pPr marL="304165" indent="-304165"/>
            <a:r>
              <a:rPr lang="en-US" dirty="0">
                <a:latin typeface="+mn-lt"/>
                <a:cs typeface="Arial"/>
              </a:rPr>
              <a:t>87.5% of children referred to AISS remained at home with their family after 12 months (2021-22)</a:t>
            </a:r>
          </a:p>
          <a:p>
            <a:pPr marL="304165" indent="-304165"/>
            <a:r>
              <a:rPr lang="en-US" dirty="0">
                <a:latin typeface="+mn-lt"/>
                <a:cs typeface="Arial"/>
              </a:rPr>
              <a:t>82.4% of children referred to IFSS remained at home with their family after 12 months (2021-22)</a:t>
            </a:r>
          </a:p>
          <a:p>
            <a:pPr marL="304165" indent="-304165"/>
            <a:r>
              <a:rPr lang="en-US" dirty="0">
                <a:latin typeface="+mn-lt"/>
                <a:cs typeface="Arial"/>
              </a:rPr>
              <a:t>Family Support Networks supported 8,011 clients in 2022-23</a:t>
            </a:r>
          </a:p>
        </p:txBody>
      </p:sp>
      <p:sp>
        <p:nvSpPr>
          <p:cNvPr id="4" name="Slide Number Placeholder 3">
            <a:extLst>
              <a:ext uri="{FF2B5EF4-FFF2-40B4-BE49-F238E27FC236}">
                <a16:creationId xmlns:a16="http://schemas.microsoft.com/office/drawing/2014/main" id="{4170CB32-7908-03FF-91B1-6E3DE9AC8E6A}"/>
              </a:ext>
            </a:extLst>
          </p:cNvPr>
          <p:cNvSpPr>
            <a:spLocks noGrp="1"/>
          </p:cNvSpPr>
          <p:nvPr>
            <p:ph type="sldNum" sz="quarter" idx="12"/>
          </p:nvPr>
        </p:nvSpPr>
        <p:spPr/>
        <p:txBody>
          <a:bodyPr/>
          <a:lstStyle/>
          <a:p>
            <a:fld id="{01EC7AE4-05DB-4CD8-99A2-70C1B8ABB88E}" type="slidenum">
              <a:rPr lang="en-AU" smtClean="0"/>
              <a:pPr/>
              <a:t>7</a:t>
            </a:fld>
            <a:endParaRPr lang="en-AU" dirty="0"/>
          </a:p>
        </p:txBody>
      </p:sp>
      <p:sp>
        <p:nvSpPr>
          <p:cNvPr id="5" name="Footer Placeholder 4">
            <a:extLst>
              <a:ext uri="{FF2B5EF4-FFF2-40B4-BE49-F238E27FC236}">
                <a16:creationId xmlns:a16="http://schemas.microsoft.com/office/drawing/2014/main" id="{FB4354EF-3768-70A7-37CB-479233D4A171}"/>
              </a:ext>
            </a:extLst>
          </p:cNvPr>
          <p:cNvSpPr>
            <a:spLocks noGrp="1"/>
          </p:cNvSpPr>
          <p:nvPr>
            <p:ph type="ftr" sz="quarter" idx="13"/>
          </p:nvPr>
        </p:nvSpPr>
        <p:spPr/>
        <p:txBody>
          <a:bodyPr/>
          <a:lstStyle/>
          <a:p>
            <a:r>
              <a:rPr lang="en-AU" dirty="0"/>
              <a:t>Department of Communities</a:t>
            </a:r>
          </a:p>
        </p:txBody>
      </p:sp>
    </p:spTree>
    <p:extLst>
      <p:ext uri="{BB962C8B-B14F-4D97-AF65-F5344CB8AC3E}">
        <p14:creationId xmlns:p14="http://schemas.microsoft.com/office/powerpoint/2010/main" val="3183938952"/>
      </p:ext>
    </p:extLst>
  </p:cSld>
  <p:clrMapOvr>
    <a:masterClrMapping/>
  </p:clrMapOvr>
  <mc:AlternateContent xmlns:mc="http://schemas.openxmlformats.org/markup-compatibility/2006" xmlns:p14="http://schemas.microsoft.com/office/powerpoint/2010/main">
    <mc:Choice Requires="p14">
      <p:transition spd="slow" p14:dur="2000" advTm="82806"/>
    </mc:Choice>
    <mc:Fallback xmlns="">
      <p:transition spd="slow" advTm="8280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8D24-02D0-E3C8-C7AD-4DF5D0B2CC23}"/>
              </a:ext>
            </a:extLst>
          </p:cNvPr>
          <p:cNvSpPr>
            <a:spLocks noGrp="1"/>
          </p:cNvSpPr>
          <p:nvPr>
            <p:ph type="title"/>
          </p:nvPr>
        </p:nvSpPr>
        <p:spPr>
          <a:xfrm>
            <a:off x="143101" y="68642"/>
            <a:ext cx="8345177" cy="924605"/>
          </a:xfrm>
        </p:spPr>
        <p:txBody>
          <a:bodyPr>
            <a:normAutofit/>
          </a:bodyPr>
          <a:lstStyle/>
          <a:p>
            <a:r>
              <a:rPr lang="en-AU" sz="2900" dirty="0"/>
              <a:t>Community Consultation and Sector Engagement</a:t>
            </a:r>
          </a:p>
        </p:txBody>
      </p:sp>
      <p:sp>
        <p:nvSpPr>
          <p:cNvPr id="3" name="Content Placeholder 2">
            <a:extLst>
              <a:ext uri="{FF2B5EF4-FFF2-40B4-BE49-F238E27FC236}">
                <a16:creationId xmlns:a16="http://schemas.microsoft.com/office/drawing/2014/main" id="{3CE2C5CD-5481-74DB-751D-00E735E76F4D}"/>
              </a:ext>
            </a:extLst>
          </p:cNvPr>
          <p:cNvSpPr>
            <a:spLocks noGrp="1"/>
          </p:cNvSpPr>
          <p:nvPr>
            <p:ph idx="1"/>
          </p:nvPr>
        </p:nvSpPr>
        <p:spPr>
          <a:xfrm>
            <a:off x="486000" y="1077632"/>
            <a:ext cx="8172000" cy="3589371"/>
          </a:xfrm>
        </p:spPr>
        <p:txBody>
          <a:bodyPr vert="horz" lIns="91440" tIns="45720" rIns="91440" bIns="45720" rtlCol="0" anchor="t">
            <a:normAutofit/>
          </a:bodyPr>
          <a:lstStyle/>
          <a:p>
            <a:pPr marL="304165" indent="-304165"/>
            <a:r>
              <a:rPr lang="en-US" dirty="0">
                <a:latin typeface="+mn-lt"/>
              </a:rPr>
              <a:t>Information Sessions were held from October 2022 to March 2023 to discuss upcoming commissioning - 138 people attended the sessions.</a:t>
            </a:r>
            <a:endParaRPr lang="en-AU" sz="2000" dirty="0">
              <a:effectLst/>
              <a:latin typeface="+mn-lt"/>
              <a:ea typeface="Calibri" panose="020F0502020204030204" pitchFamily="34" charset="0"/>
            </a:endParaRPr>
          </a:p>
          <a:p>
            <a:pPr marL="304165" indent="-304165"/>
            <a:r>
              <a:rPr lang="en-AU" sz="2000" dirty="0">
                <a:effectLst/>
                <a:latin typeface="+mn-lt"/>
                <a:ea typeface="Calibri" panose="020F0502020204030204" pitchFamily="34" charset="0"/>
              </a:rPr>
              <a:t>In 2022, Indigenous Professional Services (IPS) conducted extensive community consultations - </a:t>
            </a:r>
            <a:r>
              <a:rPr lang="en-AU" dirty="0">
                <a:latin typeface="+mn-lt"/>
                <a:ea typeface="Calibri" panose="020F0502020204030204" pitchFamily="34" charset="0"/>
              </a:rPr>
              <a:t>73 stakeholders participated with a further 80 providing online feedback.</a:t>
            </a:r>
          </a:p>
          <a:p>
            <a:pPr marL="304165" indent="-304165"/>
            <a:r>
              <a:rPr lang="en-AU" sz="2000" dirty="0">
                <a:latin typeface="+mn-lt"/>
              </a:rPr>
              <a:t>An ACCO Sector Strengthening Session held on 12 June 2023 </a:t>
            </a:r>
            <a:r>
              <a:rPr lang="en-AU" dirty="0">
                <a:latin typeface="+mn-lt"/>
              </a:rPr>
              <a:t> was attended by </a:t>
            </a:r>
            <a:r>
              <a:rPr lang="en-AU" sz="2000" dirty="0">
                <a:latin typeface="+mn-lt"/>
              </a:rPr>
              <a:t>34 individuals representing 32 ACCOs from across WA.</a:t>
            </a:r>
            <a:r>
              <a:rPr lang="en-US" dirty="0">
                <a:latin typeface="+mn-lt"/>
              </a:rPr>
              <a:t> </a:t>
            </a:r>
          </a:p>
        </p:txBody>
      </p:sp>
      <p:sp>
        <p:nvSpPr>
          <p:cNvPr id="4" name="Slide Number Placeholder 3">
            <a:extLst>
              <a:ext uri="{FF2B5EF4-FFF2-40B4-BE49-F238E27FC236}">
                <a16:creationId xmlns:a16="http://schemas.microsoft.com/office/drawing/2014/main" id="{4170CB32-7908-03FF-91B1-6E3DE9AC8E6A}"/>
              </a:ext>
            </a:extLst>
          </p:cNvPr>
          <p:cNvSpPr>
            <a:spLocks noGrp="1"/>
          </p:cNvSpPr>
          <p:nvPr>
            <p:ph type="sldNum" sz="quarter" idx="12"/>
          </p:nvPr>
        </p:nvSpPr>
        <p:spPr/>
        <p:txBody>
          <a:bodyPr/>
          <a:lstStyle/>
          <a:p>
            <a:fld id="{01EC7AE4-05DB-4CD8-99A2-70C1B8ABB88E}" type="slidenum">
              <a:rPr lang="en-AU" smtClean="0"/>
              <a:pPr/>
              <a:t>8</a:t>
            </a:fld>
            <a:endParaRPr lang="en-AU" dirty="0"/>
          </a:p>
        </p:txBody>
      </p:sp>
      <p:sp>
        <p:nvSpPr>
          <p:cNvPr id="5" name="Footer Placeholder 4">
            <a:extLst>
              <a:ext uri="{FF2B5EF4-FFF2-40B4-BE49-F238E27FC236}">
                <a16:creationId xmlns:a16="http://schemas.microsoft.com/office/drawing/2014/main" id="{FB4354EF-3768-70A7-37CB-479233D4A171}"/>
              </a:ext>
            </a:extLst>
          </p:cNvPr>
          <p:cNvSpPr>
            <a:spLocks noGrp="1"/>
          </p:cNvSpPr>
          <p:nvPr>
            <p:ph type="ftr" sz="quarter" idx="13"/>
          </p:nvPr>
        </p:nvSpPr>
        <p:spPr>
          <a:xfrm>
            <a:off x="890" y="4740686"/>
            <a:ext cx="2132572" cy="273844"/>
          </a:xfrm>
        </p:spPr>
        <p:txBody>
          <a:bodyPr/>
          <a:lstStyle/>
          <a:p>
            <a:r>
              <a:rPr lang="en-AU" dirty="0"/>
              <a:t>Department of Communities</a:t>
            </a:r>
          </a:p>
        </p:txBody>
      </p:sp>
    </p:spTree>
    <p:extLst>
      <p:ext uri="{BB962C8B-B14F-4D97-AF65-F5344CB8AC3E}">
        <p14:creationId xmlns:p14="http://schemas.microsoft.com/office/powerpoint/2010/main" val="3132048429"/>
      </p:ext>
    </p:extLst>
  </p:cSld>
  <p:clrMapOvr>
    <a:masterClrMapping/>
  </p:clrMapOvr>
  <mc:AlternateContent xmlns:mc="http://schemas.openxmlformats.org/markup-compatibility/2006" xmlns:p14="http://schemas.microsoft.com/office/powerpoint/2010/main">
    <mc:Choice Requires="p14">
      <p:transition spd="slow" p14:dur="2000" advTm="63233"/>
    </mc:Choice>
    <mc:Fallback xmlns="">
      <p:transition spd="slow" advTm="6323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4695-D284-41F5-E951-E88429CA7E7E}"/>
              </a:ext>
            </a:extLst>
          </p:cNvPr>
          <p:cNvSpPr>
            <a:spLocks noGrp="1"/>
          </p:cNvSpPr>
          <p:nvPr>
            <p:ph type="title"/>
          </p:nvPr>
        </p:nvSpPr>
        <p:spPr>
          <a:xfrm>
            <a:off x="230053" y="101600"/>
            <a:ext cx="8172000" cy="924605"/>
          </a:xfrm>
        </p:spPr>
        <p:txBody>
          <a:bodyPr>
            <a:noAutofit/>
          </a:bodyPr>
          <a:lstStyle/>
          <a:p>
            <a:r>
              <a:rPr lang="en-AU" sz="2900" dirty="0"/>
              <a:t>Alignment of Service Names</a:t>
            </a:r>
          </a:p>
        </p:txBody>
      </p:sp>
      <p:sp>
        <p:nvSpPr>
          <p:cNvPr id="3" name="Content Placeholder 2">
            <a:extLst>
              <a:ext uri="{FF2B5EF4-FFF2-40B4-BE49-F238E27FC236}">
                <a16:creationId xmlns:a16="http://schemas.microsoft.com/office/drawing/2014/main" id="{9EC4E727-0BF7-4518-48E4-789ADCAE42FD}"/>
              </a:ext>
            </a:extLst>
          </p:cNvPr>
          <p:cNvSpPr>
            <a:spLocks noGrp="1"/>
          </p:cNvSpPr>
          <p:nvPr>
            <p:ph sz="half" idx="1"/>
          </p:nvPr>
        </p:nvSpPr>
        <p:spPr>
          <a:xfrm>
            <a:off x="333599" y="939997"/>
            <a:ext cx="8497579" cy="3946328"/>
          </a:xfrm>
        </p:spPr>
        <p:txBody>
          <a:bodyPr>
            <a:normAutofit fontScale="47500" lnSpcReduction="20000"/>
          </a:bodyPr>
          <a:lstStyle/>
          <a:p>
            <a:pPr marL="0" indent="0">
              <a:buNone/>
            </a:pPr>
            <a:r>
              <a:rPr lang="en-AU" sz="4500" dirty="0">
                <a:latin typeface="+mn-lt"/>
              </a:rPr>
              <a:t>The following name changes will come into effect with new contracts (2025):</a:t>
            </a:r>
          </a:p>
          <a:p>
            <a:r>
              <a:rPr lang="en-AU" sz="4500" dirty="0">
                <a:latin typeface="+mn-lt"/>
              </a:rPr>
              <a:t>Regional Service Model will be renamed </a:t>
            </a:r>
            <a:r>
              <a:rPr lang="en-AU" sz="4500" b="1" dirty="0">
                <a:latin typeface="+mn-lt"/>
              </a:rPr>
              <a:t>Regional</a:t>
            </a:r>
            <a:r>
              <a:rPr lang="en-AU" sz="4500" dirty="0">
                <a:latin typeface="+mn-lt"/>
              </a:rPr>
              <a:t> </a:t>
            </a:r>
            <a:r>
              <a:rPr lang="en-AU" sz="4500" b="1" dirty="0">
                <a:latin typeface="+mn-lt"/>
              </a:rPr>
              <a:t>Family Support Hub (The Hub). </a:t>
            </a:r>
            <a:r>
              <a:rPr lang="en-AU" sz="4500" dirty="0">
                <a:latin typeface="+mn-lt"/>
              </a:rPr>
              <a:t>The service streams will be renamed as follows:</a:t>
            </a:r>
          </a:p>
          <a:p>
            <a:pPr lvl="1">
              <a:buFont typeface="Courier New" panose="02070309020205020404" pitchFamily="49" charset="0"/>
              <a:buChar char="o"/>
            </a:pPr>
            <a:r>
              <a:rPr lang="en-AU" sz="4500" dirty="0">
                <a:latin typeface="+mn-lt"/>
              </a:rPr>
              <a:t>Early Diversionary Support Network will be renamed to </a:t>
            </a:r>
            <a:r>
              <a:rPr lang="en-AU" sz="4500" b="1" dirty="0">
                <a:latin typeface="+mn-lt"/>
              </a:rPr>
              <a:t>Support Network</a:t>
            </a:r>
          </a:p>
          <a:p>
            <a:pPr lvl="1">
              <a:buFont typeface="Courier New" panose="02070309020205020404" pitchFamily="49" charset="0"/>
              <a:buChar char="o"/>
            </a:pPr>
            <a:r>
              <a:rPr lang="en-AU" sz="4500" dirty="0">
                <a:latin typeface="+mn-lt"/>
              </a:rPr>
              <a:t>Community Intensive In-home Support will be renamed to </a:t>
            </a:r>
            <a:r>
              <a:rPr lang="en-AU" sz="4500" b="1" dirty="0">
                <a:latin typeface="+mn-lt"/>
              </a:rPr>
              <a:t>Community Intensive Case Management</a:t>
            </a:r>
          </a:p>
          <a:p>
            <a:pPr lvl="1">
              <a:buFont typeface="Courier New" panose="02070309020205020404" pitchFamily="49" charset="0"/>
              <a:buChar char="o"/>
            </a:pPr>
            <a:r>
              <a:rPr lang="en-AU" sz="4500" dirty="0">
                <a:latin typeface="+mn-lt"/>
              </a:rPr>
              <a:t>Statutory Intensive In-home Support will be renamed to </a:t>
            </a:r>
            <a:r>
              <a:rPr lang="en-AU" sz="4500" b="1" dirty="0">
                <a:latin typeface="+mn-lt"/>
              </a:rPr>
              <a:t>Regional</a:t>
            </a:r>
            <a:r>
              <a:rPr lang="en-AU" sz="4500" dirty="0">
                <a:latin typeface="+mn-lt"/>
              </a:rPr>
              <a:t> </a:t>
            </a:r>
            <a:r>
              <a:rPr lang="en-AU" sz="4500" b="1" dirty="0">
                <a:latin typeface="+mn-lt"/>
              </a:rPr>
              <a:t>Intensive Support </a:t>
            </a:r>
          </a:p>
          <a:p>
            <a:pPr lvl="1">
              <a:buFont typeface="Courier New" panose="02070309020205020404" pitchFamily="49" charset="0"/>
              <a:buChar char="o"/>
            </a:pPr>
            <a:endParaRPr lang="en-AU" dirty="0">
              <a:latin typeface="+mn-lt"/>
            </a:endParaRPr>
          </a:p>
        </p:txBody>
      </p:sp>
      <p:sp>
        <p:nvSpPr>
          <p:cNvPr id="4" name="Slide Number Placeholder 3">
            <a:extLst>
              <a:ext uri="{FF2B5EF4-FFF2-40B4-BE49-F238E27FC236}">
                <a16:creationId xmlns:a16="http://schemas.microsoft.com/office/drawing/2014/main" id="{DB1BCACB-1B5A-690D-ADE8-C02B298C67F5}"/>
              </a:ext>
            </a:extLst>
          </p:cNvPr>
          <p:cNvSpPr>
            <a:spLocks noGrp="1"/>
          </p:cNvSpPr>
          <p:nvPr>
            <p:ph type="sldNum" sz="quarter" idx="12"/>
          </p:nvPr>
        </p:nvSpPr>
        <p:spPr/>
        <p:txBody>
          <a:bodyPr/>
          <a:lstStyle/>
          <a:p>
            <a:fld id="{01EC7AE4-05DB-4CD8-99A2-70C1B8ABB88E}" type="slidenum">
              <a:rPr lang="en-AU" smtClean="0"/>
              <a:pPr/>
              <a:t>9</a:t>
            </a:fld>
            <a:endParaRPr lang="en-AU" dirty="0"/>
          </a:p>
        </p:txBody>
      </p:sp>
      <p:sp>
        <p:nvSpPr>
          <p:cNvPr id="7" name="Footer Placeholder 4">
            <a:extLst>
              <a:ext uri="{FF2B5EF4-FFF2-40B4-BE49-F238E27FC236}">
                <a16:creationId xmlns:a16="http://schemas.microsoft.com/office/drawing/2014/main" id="{624B07B3-0B99-BD1B-0500-85FCCD079A63}"/>
              </a:ext>
            </a:extLst>
          </p:cNvPr>
          <p:cNvSpPr>
            <a:spLocks noGrp="1"/>
          </p:cNvSpPr>
          <p:nvPr>
            <p:ph type="ftr" sz="quarter" idx="13"/>
          </p:nvPr>
        </p:nvSpPr>
        <p:spPr/>
        <p:txBody>
          <a:bodyPr/>
          <a:lstStyle/>
          <a:p>
            <a:r>
              <a:rPr lang="en-AU" dirty="0"/>
              <a:t>Department of Communities</a:t>
            </a:r>
          </a:p>
        </p:txBody>
      </p:sp>
    </p:spTree>
    <p:extLst>
      <p:ext uri="{BB962C8B-B14F-4D97-AF65-F5344CB8AC3E}">
        <p14:creationId xmlns:p14="http://schemas.microsoft.com/office/powerpoint/2010/main" val="2448361906"/>
      </p:ext>
    </p:extLst>
  </p:cSld>
  <p:clrMapOvr>
    <a:masterClrMapping/>
  </p:clrMapOvr>
  <mc:AlternateContent xmlns:mc="http://schemas.openxmlformats.org/markup-compatibility/2006" xmlns:p14="http://schemas.microsoft.com/office/powerpoint/2010/main">
    <mc:Choice Requires="p14">
      <p:transition spd="slow" p14:dur="2000" advTm="42038"/>
    </mc:Choice>
    <mc:Fallback xmlns="">
      <p:transition spd="slow" advTm="4203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heme/theme1.xml><?xml version="1.0" encoding="utf-8"?>
<a:theme xmlns:a="http://schemas.openxmlformats.org/drawingml/2006/main" name="Blue Theme">
  <a:themeElements>
    <a:clrScheme name="Communities Colours">
      <a:dk1>
        <a:srgbClr val="403F47"/>
      </a:dk1>
      <a:lt1>
        <a:sysClr val="window" lastClr="FFFFFF"/>
      </a:lt1>
      <a:dk2>
        <a:srgbClr val="2C5C86"/>
      </a:dk2>
      <a:lt2>
        <a:srgbClr val="E7E6E6"/>
      </a:lt2>
      <a:accent1>
        <a:srgbClr val="F1C446"/>
      </a:accent1>
      <a:accent2>
        <a:srgbClr val="3B7AA5"/>
      </a:accent2>
      <a:accent3>
        <a:srgbClr val="2C5C86"/>
      </a:accent3>
      <a:accent4>
        <a:srgbClr val="A6D6D8"/>
      </a:accent4>
      <a:accent5>
        <a:srgbClr val="59BBC8"/>
      </a:accent5>
      <a:accent6>
        <a:srgbClr val="DBD7D3"/>
      </a:accent6>
      <a:hlink>
        <a:srgbClr val="403F47"/>
      </a:hlink>
      <a:folHlink>
        <a:srgbClr val="59BB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mmunities">
      <a:dk1>
        <a:sysClr val="windowText" lastClr="000000"/>
      </a:dk1>
      <a:lt1>
        <a:sysClr val="window" lastClr="FFFFFF"/>
      </a:lt1>
      <a:dk2>
        <a:srgbClr val="403F47"/>
      </a:dk2>
      <a:lt2>
        <a:srgbClr val="DBD7D3"/>
      </a:lt2>
      <a:accent1>
        <a:srgbClr val="2C5C86"/>
      </a:accent1>
      <a:accent2>
        <a:srgbClr val="3B7AA5"/>
      </a:accent2>
      <a:accent3>
        <a:srgbClr val="59BBC8"/>
      </a:accent3>
      <a:accent4>
        <a:srgbClr val="A6D6D8"/>
      </a:accent4>
      <a:accent5>
        <a:srgbClr val="F1C446"/>
      </a:accent5>
      <a:accent6>
        <a:srgbClr val="58595B"/>
      </a:accent6>
      <a:hlink>
        <a:srgbClr val="0000FF"/>
      </a:hlink>
      <a:folHlink>
        <a:srgbClr val="3B7A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mmunities">
      <a:dk1>
        <a:sysClr val="windowText" lastClr="000000"/>
      </a:dk1>
      <a:lt1>
        <a:sysClr val="window" lastClr="FFFFFF"/>
      </a:lt1>
      <a:dk2>
        <a:srgbClr val="403F47"/>
      </a:dk2>
      <a:lt2>
        <a:srgbClr val="DBD7D3"/>
      </a:lt2>
      <a:accent1>
        <a:srgbClr val="2C5C86"/>
      </a:accent1>
      <a:accent2>
        <a:srgbClr val="3B7AA5"/>
      </a:accent2>
      <a:accent3>
        <a:srgbClr val="59BBC8"/>
      </a:accent3>
      <a:accent4>
        <a:srgbClr val="A6D6D8"/>
      </a:accent4>
      <a:accent5>
        <a:srgbClr val="F1C446"/>
      </a:accent5>
      <a:accent6>
        <a:srgbClr val="58595B"/>
      </a:accent6>
      <a:hlink>
        <a:srgbClr val="0000FF"/>
      </a:hlink>
      <a:folHlink>
        <a:srgbClr val="3B7A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6a2bfa4-b9ba-486b-b4df-4ac62ca3e55a">
      <Terms xmlns="http://schemas.microsoft.com/office/infopath/2007/PartnerControls"/>
    </lcf76f155ced4ddcb4097134ff3c332f>
  </documentManagement>
</p:properties>
</file>

<file path=customXml/item2.xml><?xml version="1.0" encoding="utf-8"?>
<metadata xmlns="http://www.objective.com/ecm/document/metadata/E33714F3EF854325AA8BBAA0BA2C5425" version="1.0.0">
  <systemFields>
    <field name="Objective-Id">
      <value order="0">A58670440</value>
    </field>
    <field name="Objective-Title">
      <value order="0">Website Version - EIFS Sector Information Presentation</value>
    </field>
    <field name="Objective-Description">
      <value order="0"/>
    </field>
    <field name="Objective-CreationStamp">
      <value order="0">2024-01-10T00:46:05Z</value>
    </field>
    <field name="Objective-IsApproved">
      <value order="0">false</value>
    </field>
    <field name="Objective-IsPublished">
      <value order="0">true</value>
    </field>
    <field name="Objective-DatePublished">
      <value order="0">2024-01-10T06:50:06Z</value>
    </field>
    <field name="Objective-ModificationStamp">
      <value order="0">2024-01-10T06:50:06Z</value>
    </field>
    <field name="Objective-Owner">
      <value order="0">Kelly Winter</value>
    </field>
    <field name="Objective-Path">
      <value order="0">Objective Global Folder:Division of Child Protection and Family Support:Strategic Management:Projects:Project Name:Strategy and Reform Unit:Earlier Intervention and Family Support Phase 4 Service Delivery:STRATEGIC MANAGEMENT:STRATEGIC MANAGEMENT STRATEGIC MANAGEMENT STRATEGIC MANAGEMENT:STRATEGIC MANAGEMENT:1. Commissioning of Existing EIFS Services:Sector Information Sessions (November/December 2023)</value>
    </field>
    <field name="Objective-Parent">
      <value order="0">Sector Information Sessions (November/December 2023)</value>
    </field>
    <field name="Objective-State">
      <value order="0">Published</value>
    </field>
    <field name="Objective-VersionId">
      <value order="0">vA63368547</value>
    </field>
    <field name="Objective-Version">
      <value order="0">3.0</value>
    </field>
    <field name="Objective-VersionNumber">
      <value order="0">3</value>
    </field>
    <field name="Objective-VersionComment">
      <value order="0"/>
    </field>
    <field name="Objective-FileNumber">
      <value order="0">2022/48627</value>
    </field>
    <field name="Objective-Classification">
      <value order="0"/>
    </field>
    <field name="Objective-Caveats">
      <value order="0"/>
    </field>
  </systemFields>
  <catalogues>
    <catalogue name="Document Type Catalogue" type="type" ori="id:cA130">
      <field name="Objective-Document Type">
        <value order="0">Web Page</value>
      </field>
      <field name="Objective-Document Sub Type">
        <value order="0"/>
      </field>
      <field name="Objective-Document Date">
        <value order="0">2024-01-09T16:00:00Z</value>
      </field>
      <field name="Objective-Security Classification">
        <value order="0"/>
      </field>
      <field name="Objective-Addressee">
        <value order="0"/>
      </field>
      <field name="Objective-Signatory">
        <value order="0"/>
      </field>
      <field name="Objective-Document Description">
        <value order="0"/>
      </field>
      <field name="Objective-Publish Exemption">
        <value order="0">No</value>
      </field>
      <field name="Objective-Approval Status">
        <value order="0"/>
      </field>
      <field name="Objective-Connect Creator">
        <value order="0"/>
      </field>
      <field name="Objective-Mail Returned">
        <value order="0"/>
      </field>
    </catalogue>
  </catalogues>
</meta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A21F3BF5C0C034985B96B5E186FA3EB" ma:contentTypeVersion="13" ma:contentTypeDescription="Create a new document." ma:contentTypeScope="" ma:versionID="078afc478f1f3c3879474d16f058dfab">
  <xsd:schema xmlns:xsd="http://www.w3.org/2001/XMLSchema" xmlns:xs="http://www.w3.org/2001/XMLSchema" xmlns:p="http://schemas.microsoft.com/office/2006/metadata/properties" xmlns:ns2="e6a2bfa4-b9ba-486b-b4df-4ac62ca3e55a" xmlns:ns3="3e17ce69-1fc4-4b07-85f6-36c5e507f446" targetNamespace="http://schemas.microsoft.com/office/2006/metadata/properties" ma:root="true" ma:fieldsID="a62e65d2b4449eee3a35bd4dae7cabb7" ns2:_="" ns3:_="">
    <xsd:import namespace="e6a2bfa4-b9ba-486b-b4df-4ac62ca3e55a"/>
    <xsd:import namespace="3e17ce69-1fc4-4b07-85f6-36c5e507f4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2bfa4-b9ba-486b-b4df-4ac62ca3e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97e278f-9f50-4af2-bc61-3ec198ebef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17ce69-1fc4-4b07-85f6-36c5e507f44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5157A-BDBE-4771-8ACE-D817050A270A}">
  <ds:schemaRefs>
    <ds:schemaRef ds:uri="http://schemas.microsoft.com/office/2006/documentManagement/types"/>
    <ds:schemaRef ds:uri="e6a2bfa4-b9ba-486b-b4df-4ac62ca3e55a"/>
    <ds:schemaRef ds:uri="http://purl.org/dc/terms/"/>
    <ds:schemaRef ds:uri="http://purl.org/dc/dcmitype/"/>
    <ds:schemaRef ds:uri="http://schemas.openxmlformats.org/package/2006/metadata/core-properties"/>
    <ds:schemaRef ds:uri="http://purl.org/dc/elements/1.1/"/>
    <ds:schemaRef ds:uri="3e17ce69-1fc4-4b07-85f6-36c5e507f446"/>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E33714F3EF854325AA8BBAA0BA2C5425"/>
  </ds:schemaRefs>
</ds:datastoreItem>
</file>

<file path=customXml/itemProps3.xml><?xml version="1.0" encoding="utf-8"?>
<ds:datastoreItem xmlns:ds="http://schemas.openxmlformats.org/officeDocument/2006/customXml" ds:itemID="{6092C8FA-00D2-46C9-A5AA-F5C815C2B253}">
  <ds:schemaRefs>
    <ds:schemaRef ds:uri="http://schemas.microsoft.com/sharepoint/v3/contenttype/forms"/>
  </ds:schemaRefs>
</ds:datastoreItem>
</file>

<file path=customXml/itemProps4.xml><?xml version="1.0" encoding="utf-8"?>
<ds:datastoreItem xmlns:ds="http://schemas.openxmlformats.org/officeDocument/2006/customXml" ds:itemID="{D2E84FE5-AA36-4A0D-8871-21284E8442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2bfa4-b9ba-486b-b4df-4ac62ca3e55a"/>
    <ds:schemaRef ds:uri="3e17ce69-1fc4-4b07-85f6-36c5e507f4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4975</Words>
  <Application>Microsoft Office PowerPoint</Application>
  <PresentationFormat>On-screen Show (16:9)</PresentationFormat>
  <Paragraphs>430</Paragraphs>
  <Slides>23</Slides>
  <Notes>23</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Courier New</vt:lpstr>
      <vt:lpstr>Blue Theme</vt:lpstr>
      <vt:lpstr>Sector Information Session </vt:lpstr>
      <vt:lpstr>PowerPoint Presentation</vt:lpstr>
      <vt:lpstr>What we will cover in this session</vt:lpstr>
      <vt:lpstr>EIFS Strategy and Key Focus Areas</vt:lpstr>
      <vt:lpstr>EIFS Suite of Services</vt:lpstr>
      <vt:lpstr>EIFS Service Locations</vt:lpstr>
      <vt:lpstr>EIFS Milestones and Achievements</vt:lpstr>
      <vt:lpstr>Community Consultation and Sector Engagement</vt:lpstr>
      <vt:lpstr>Alignment of Service Names</vt:lpstr>
      <vt:lpstr>EIFS Services Commissioning: 2024/2025</vt:lpstr>
      <vt:lpstr>Locations of Programs to be commissioned</vt:lpstr>
      <vt:lpstr>Commissioning Approach</vt:lpstr>
      <vt:lpstr>Metropolitan Procurement Approach   FSN and IFSS</vt:lpstr>
      <vt:lpstr>Regional Procurement Approach   IFSS &amp; The Hub</vt:lpstr>
      <vt:lpstr>Supporting the Sector</vt:lpstr>
      <vt:lpstr>Activities and Key Dates</vt:lpstr>
      <vt:lpstr>The Hub (SW) Commissioning Activities Timeline</vt:lpstr>
      <vt:lpstr>FSN Commissioning Activities Timeline</vt:lpstr>
      <vt:lpstr>IFSS Commissioning Activities Timeline</vt:lpstr>
      <vt:lpstr>What can I do now to prepare? </vt:lpstr>
      <vt:lpstr>Summary</vt:lpstr>
      <vt:lpstr>Frequently Asked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Information Session</dc:title>
  <dc:creator/>
  <cp:lastModifiedBy/>
  <cp:revision>2</cp:revision>
  <dcterms:created xsi:type="dcterms:W3CDTF">2017-12-27T07:54:37Z</dcterms:created>
  <dcterms:modified xsi:type="dcterms:W3CDTF">2024-01-11T00:45:25Z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48BBE016-576B-4B84-8B39-59C902E54D3E</vt:lpwstr>
  </property>
  <property fmtid="{D5CDD505-2E9C-101B-9397-08002B2CF9AE}" pid="3" name="ArticulatePath">
    <vt:lpwstr>Communities_Powerpoint-Template_16.9</vt:lpwstr>
  </property>
  <property fmtid="{D5CDD505-2E9C-101B-9397-08002B2CF9AE}" pid="4" name="ContentTypeId">
    <vt:lpwstr>0x0101008A21F3BF5C0C034985B96B5E186FA3EB</vt:lpwstr>
  </property>
  <property fmtid="{D5CDD505-2E9C-101B-9397-08002B2CF9AE}" pid="5" name="MediaServiceImageTags">
    <vt:lpwstr/>
  </property>
  <property fmtid="{D5CDD505-2E9C-101B-9397-08002B2CF9AE}" pid="6" name="TaxCatchAll">
    <vt:lpwstr/>
  </property>
  <property fmtid="{D5CDD505-2E9C-101B-9397-08002B2CF9AE}" pid="7" name="c97e1212f54f41a69410faab50a8975b">
    <vt:lpwstr/>
  </property>
  <property fmtid="{D5CDD505-2E9C-101B-9397-08002B2CF9AE}" pid="8" name="DOH_Service2">
    <vt:lpwstr/>
  </property>
  <property fmtid="{D5CDD505-2E9C-101B-9397-08002B2CF9AE}" pid="9" name="Objective-Id">
    <vt:lpwstr>A58670440</vt:lpwstr>
  </property>
  <property fmtid="{D5CDD505-2E9C-101B-9397-08002B2CF9AE}" pid="10" name="Objective-Title">
    <vt:lpwstr>Website Version - EIFS Sector Information Presentation</vt:lpwstr>
  </property>
  <property fmtid="{D5CDD505-2E9C-101B-9397-08002B2CF9AE}" pid="11" name="Objective-Description">
    <vt:lpwstr/>
  </property>
  <property fmtid="{D5CDD505-2E9C-101B-9397-08002B2CF9AE}" pid="12" name="Objective-CreationStamp">
    <vt:filetime>2024-01-10T00:46:46Z</vt:filetime>
  </property>
  <property fmtid="{D5CDD505-2E9C-101B-9397-08002B2CF9AE}" pid="13" name="Objective-IsApproved">
    <vt:bool>false</vt:bool>
  </property>
  <property fmtid="{D5CDD505-2E9C-101B-9397-08002B2CF9AE}" pid="14" name="Objective-IsPublished">
    <vt:bool>true</vt:bool>
  </property>
  <property fmtid="{D5CDD505-2E9C-101B-9397-08002B2CF9AE}" pid="15" name="Objective-DatePublished">
    <vt:filetime>2024-01-10T06:50:06Z</vt:filetime>
  </property>
  <property fmtid="{D5CDD505-2E9C-101B-9397-08002B2CF9AE}" pid="16" name="Objective-ModificationStamp">
    <vt:filetime>2024-01-10T06:50:06Z</vt:filetime>
  </property>
  <property fmtid="{D5CDD505-2E9C-101B-9397-08002B2CF9AE}" pid="17" name="Objective-Owner">
    <vt:lpwstr>Kelly Winter</vt:lpwstr>
  </property>
  <property fmtid="{D5CDD505-2E9C-101B-9397-08002B2CF9AE}" pid="18" name="Objective-Path">
    <vt:lpwstr>Objective Global Folder:Division of Child Protection and Family Support:Strategic Management:Projects:Project Name:Strategy and Reform Unit:Earlier Intervention and Family Support Phase 4 Service Delivery:STRATEGIC MANAGEMENT:STRATEGIC MANAGEMENT STRATEGIC MANAGEMENT STRATEGIC MANAGEMENT:STRATEGIC MANAGEMENT:1. Commissioning of Existing EIFS Services:Sector Information Sessions (November/December 2023):</vt:lpwstr>
  </property>
  <property fmtid="{D5CDD505-2E9C-101B-9397-08002B2CF9AE}" pid="19" name="Objective-Parent">
    <vt:lpwstr>Sector Information Sessions (November/December 2023)</vt:lpwstr>
  </property>
  <property fmtid="{D5CDD505-2E9C-101B-9397-08002B2CF9AE}" pid="20" name="Objective-State">
    <vt:lpwstr>Published</vt:lpwstr>
  </property>
  <property fmtid="{D5CDD505-2E9C-101B-9397-08002B2CF9AE}" pid="21" name="Objective-VersionId">
    <vt:lpwstr>vA63368547</vt:lpwstr>
  </property>
  <property fmtid="{D5CDD505-2E9C-101B-9397-08002B2CF9AE}" pid="22" name="Objective-Version">
    <vt:lpwstr>3.0</vt:lpwstr>
  </property>
  <property fmtid="{D5CDD505-2E9C-101B-9397-08002B2CF9AE}" pid="23" name="Objective-VersionNumber">
    <vt:r8>3</vt:r8>
  </property>
  <property fmtid="{D5CDD505-2E9C-101B-9397-08002B2CF9AE}" pid="24" name="Objective-VersionComment">
    <vt:lpwstr/>
  </property>
  <property fmtid="{D5CDD505-2E9C-101B-9397-08002B2CF9AE}" pid="25" name="Objective-FileNumber">
    <vt:lpwstr>2022/48627</vt:lpwstr>
  </property>
  <property fmtid="{D5CDD505-2E9C-101B-9397-08002B2CF9AE}" pid="26" name="Objective-Classification">
    <vt:lpwstr>[Inherited - none]</vt:lpwstr>
  </property>
  <property fmtid="{D5CDD505-2E9C-101B-9397-08002B2CF9AE}" pid="27" name="Objective-Caveats">
    <vt:lpwstr/>
  </property>
  <property fmtid="{D5CDD505-2E9C-101B-9397-08002B2CF9AE}" pid="28" name="Objective-Document Type">
    <vt:lpwstr>Web Page</vt:lpwstr>
  </property>
  <property fmtid="{D5CDD505-2E9C-101B-9397-08002B2CF9AE}" pid="29" name="Objective-Document Sub Type">
    <vt:lpwstr/>
  </property>
  <property fmtid="{D5CDD505-2E9C-101B-9397-08002B2CF9AE}" pid="30" name="Objective-Document Date">
    <vt:filetime>2024-01-09T16:00:00Z</vt:filetime>
  </property>
  <property fmtid="{D5CDD505-2E9C-101B-9397-08002B2CF9AE}" pid="31" name="Objective-Security Classification">
    <vt:lpwstr/>
  </property>
  <property fmtid="{D5CDD505-2E9C-101B-9397-08002B2CF9AE}" pid="32" name="Objective-Addressee">
    <vt:lpwstr/>
  </property>
  <property fmtid="{D5CDD505-2E9C-101B-9397-08002B2CF9AE}" pid="33" name="Objective-Signatory">
    <vt:lpwstr/>
  </property>
  <property fmtid="{D5CDD505-2E9C-101B-9397-08002B2CF9AE}" pid="34" name="Objective-Document Description">
    <vt:lpwstr/>
  </property>
  <property fmtid="{D5CDD505-2E9C-101B-9397-08002B2CF9AE}" pid="35" name="Objective-Publish Exemption">
    <vt:lpwstr>No</vt:lpwstr>
  </property>
  <property fmtid="{D5CDD505-2E9C-101B-9397-08002B2CF9AE}" pid="36" name="Objective-Approval Status">
    <vt:lpwstr/>
  </property>
  <property fmtid="{D5CDD505-2E9C-101B-9397-08002B2CF9AE}" pid="37" name="Objective-Connect Creator">
    <vt:lpwstr/>
  </property>
  <property fmtid="{D5CDD505-2E9C-101B-9397-08002B2CF9AE}" pid="38" name="Objective-Mail Returned">
    <vt:lpwstr/>
  </property>
  <property fmtid="{D5CDD505-2E9C-101B-9397-08002B2CF9AE}" pid="39" name="Objective-Comment">
    <vt:lpwstr/>
  </property>
</Properties>
</file>