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67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118" d="100"/>
          <a:sy n="118" d="100"/>
        </p:scale>
        <p:origin x="-274" y="1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3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52E6B6F-0AEC-494B-93BB-B43129287D47}" type="datetimeFigureOut">
              <a:rPr lang="en-AU" smtClean="0"/>
              <a:t>1/03/2019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E9803AD-6DAA-432F-A573-106CE90A4240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253924"/>
          </a:xfrm>
        </p:spPr>
        <p:txBody>
          <a:bodyPr>
            <a:normAutofit/>
          </a:bodyPr>
          <a:lstStyle/>
          <a:p>
            <a:r>
              <a:rPr lang="en-AU" sz="5400" b="1" dirty="0" smtClean="0"/>
              <a:t>The Quiz</a:t>
            </a:r>
            <a:endParaRPr lang="en-AU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1" y="4191000"/>
            <a:ext cx="3657600" cy="1752600"/>
          </a:xfrm>
        </p:spPr>
        <p:txBody>
          <a:bodyPr>
            <a:normAutofit/>
          </a:bodyPr>
          <a:lstStyle/>
          <a:p>
            <a:pPr algn="ctr"/>
            <a:r>
              <a:rPr lang="en-AU" sz="3500" b="1" dirty="0" smtClean="0"/>
              <a:t>15 Questions </a:t>
            </a:r>
            <a:r>
              <a:rPr lang="en-AU" sz="3500" b="1" dirty="0"/>
              <a:t>on the </a:t>
            </a:r>
            <a:r>
              <a:rPr lang="en-AU" sz="3500" b="1" dirty="0" smtClean="0"/>
              <a:t>High Court of Australia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17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154">
        <p:fade/>
      </p:transition>
    </mc:Choice>
    <mc:Fallback xmlns="">
      <p:transition spd="med" advTm="1115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9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4901184" cy="3493008"/>
          </a:xfrm>
        </p:spPr>
        <p:txBody>
          <a:bodyPr>
            <a:normAutofit/>
          </a:bodyPr>
          <a:lstStyle/>
          <a:p>
            <a:r>
              <a:rPr lang="en-AU" dirty="0" smtClean="0"/>
              <a:t>What is the </a:t>
            </a:r>
            <a:r>
              <a:rPr lang="en-AU" b="1" dirty="0" smtClean="0"/>
              <a:t>retirement age </a:t>
            </a:r>
            <a:r>
              <a:rPr lang="en-AU" dirty="0" smtClean="0"/>
              <a:t>of High Court judges?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324600" y="2313431"/>
            <a:ext cx="1740408" cy="3493008"/>
          </a:xfrm>
        </p:spPr>
        <p:txBody>
          <a:bodyPr/>
          <a:lstStyle/>
          <a:p>
            <a:r>
              <a:rPr lang="en-AU" dirty="0" smtClean="0"/>
              <a:t>A) 70</a:t>
            </a:r>
          </a:p>
          <a:p>
            <a:endParaRPr lang="en-AU" dirty="0"/>
          </a:p>
          <a:p>
            <a:r>
              <a:rPr lang="en-AU" dirty="0" smtClean="0"/>
              <a:t>B) 65</a:t>
            </a:r>
          </a:p>
          <a:p>
            <a:endParaRPr lang="en-AU" dirty="0"/>
          </a:p>
          <a:p>
            <a:r>
              <a:rPr lang="en-AU" dirty="0" smtClean="0"/>
              <a:t>C) 72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6185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6579">
        <p:fade/>
      </p:transition>
    </mc:Choice>
    <mc:Fallback xmlns="">
      <p:transition spd="med" advTm="2657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10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500307" cy="3508977"/>
          </a:xfrm>
        </p:spPr>
        <p:txBody>
          <a:bodyPr/>
          <a:lstStyle/>
          <a:p>
            <a:endParaRPr lang="en-AU" dirty="0" smtClean="0"/>
          </a:p>
          <a:p>
            <a:r>
              <a:rPr lang="en-AU" dirty="0" smtClean="0"/>
              <a:t>Who is the </a:t>
            </a:r>
            <a:r>
              <a:rPr lang="en-AU" b="1" dirty="0" smtClean="0"/>
              <a:t>current Chief Justice </a:t>
            </a:r>
            <a:r>
              <a:rPr lang="en-AU" dirty="0" smtClean="0"/>
              <a:t>of the High Court?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5122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4334">
        <p:fade/>
      </p:transition>
    </mc:Choice>
    <mc:Fallback xmlns="">
      <p:transition spd="med" advTm="3433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11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Which </a:t>
            </a:r>
            <a:r>
              <a:rPr lang="en-AU" b="1" dirty="0" smtClean="0"/>
              <a:t>section</a:t>
            </a:r>
            <a:r>
              <a:rPr lang="en-AU" dirty="0" smtClean="0"/>
              <a:t> of the Constitution was changed </a:t>
            </a:r>
            <a:r>
              <a:rPr lang="en-AU" dirty="0" smtClean="0"/>
              <a:t>as the </a:t>
            </a:r>
            <a:r>
              <a:rPr lang="en-AU" dirty="0" smtClean="0"/>
              <a:t>result of the 1977 </a:t>
            </a:r>
            <a:r>
              <a:rPr lang="en-AU" b="1" dirty="0" smtClean="0"/>
              <a:t>referendum </a:t>
            </a:r>
            <a:r>
              <a:rPr lang="en-AU" dirty="0" smtClean="0"/>
              <a:t>to set a retirement age </a:t>
            </a:r>
            <a:r>
              <a:rPr lang="en-AU" dirty="0" smtClean="0"/>
              <a:t>for judges </a:t>
            </a:r>
            <a:r>
              <a:rPr lang="en-AU" dirty="0" smtClean="0"/>
              <a:t>sitting on the High Court?</a:t>
            </a:r>
          </a:p>
          <a:p>
            <a:r>
              <a:rPr lang="en-AU" dirty="0" smtClean="0"/>
              <a:t>A) S 68</a:t>
            </a:r>
          </a:p>
          <a:p>
            <a:r>
              <a:rPr lang="en-AU" dirty="0" smtClean="0"/>
              <a:t>B) S 72</a:t>
            </a:r>
          </a:p>
          <a:p>
            <a:r>
              <a:rPr lang="en-AU" dirty="0" smtClean="0"/>
              <a:t>C) S 114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273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12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Which </a:t>
            </a:r>
            <a:r>
              <a:rPr lang="en-AU" b="1" dirty="0" smtClean="0"/>
              <a:t>arm</a:t>
            </a:r>
            <a:r>
              <a:rPr lang="en-AU" dirty="0" smtClean="0"/>
              <a:t> of government sets the number of judges to sit on the High Court?</a:t>
            </a:r>
          </a:p>
          <a:p>
            <a:endParaRPr lang="en-AU" dirty="0"/>
          </a:p>
          <a:p>
            <a:r>
              <a:rPr lang="en-AU" dirty="0" smtClean="0"/>
              <a:t>A)  Legislative</a:t>
            </a:r>
          </a:p>
          <a:p>
            <a:r>
              <a:rPr lang="en-AU" dirty="0" smtClean="0"/>
              <a:t>B)  Executive</a:t>
            </a:r>
          </a:p>
          <a:p>
            <a:r>
              <a:rPr lang="en-AU" dirty="0" smtClean="0"/>
              <a:t>C)  Judicial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4422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13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 smtClean="0"/>
              <a:t>True or False</a:t>
            </a:r>
          </a:p>
          <a:p>
            <a:endParaRPr lang="en-AU" dirty="0"/>
          </a:p>
          <a:p>
            <a:pPr marL="68580" indent="0">
              <a:buNone/>
            </a:pPr>
            <a:r>
              <a:rPr lang="en-AU" dirty="0" smtClean="0"/>
              <a:t>    The High Court always sits in </a:t>
            </a:r>
            <a:r>
              <a:rPr lang="en-AU" b="1" dirty="0" smtClean="0"/>
              <a:t>Canberra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0439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14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How many </a:t>
            </a:r>
            <a:r>
              <a:rPr lang="en-AU" b="1" dirty="0" smtClean="0"/>
              <a:t>Chief Justices </a:t>
            </a:r>
            <a:r>
              <a:rPr lang="en-AU" dirty="0" smtClean="0"/>
              <a:t>(including the present Chief Justice)of the High Court have there been since it’s establishment in 1903?</a:t>
            </a:r>
          </a:p>
          <a:p>
            <a:endParaRPr lang="en-AU" sz="1800" dirty="0" smtClean="0"/>
          </a:p>
          <a:p>
            <a:r>
              <a:rPr lang="en-AU" dirty="0" smtClean="0"/>
              <a:t>A) 13</a:t>
            </a:r>
          </a:p>
          <a:p>
            <a:r>
              <a:rPr lang="en-AU" dirty="0" smtClean="0"/>
              <a:t>B) 15</a:t>
            </a:r>
          </a:p>
          <a:p>
            <a:r>
              <a:rPr lang="en-AU" dirty="0" smtClean="0"/>
              <a:t>C) 17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6608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15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How many of the Chief Justices have been </a:t>
            </a:r>
            <a:r>
              <a:rPr lang="en-AU" b="1" dirty="0" smtClean="0"/>
              <a:t>women</a:t>
            </a:r>
            <a:r>
              <a:rPr lang="en-AU" dirty="0" smtClean="0"/>
              <a:t>?</a:t>
            </a:r>
          </a:p>
          <a:p>
            <a:endParaRPr lang="en-AU" dirty="0"/>
          </a:p>
          <a:p>
            <a:r>
              <a:rPr lang="en-AU" dirty="0" smtClean="0"/>
              <a:t>A) 0</a:t>
            </a:r>
          </a:p>
          <a:p>
            <a:r>
              <a:rPr lang="en-AU" dirty="0" smtClean="0"/>
              <a:t>B) 1</a:t>
            </a:r>
          </a:p>
          <a:p>
            <a:r>
              <a:rPr lang="en-AU" dirty="0" smtClean="0"/>
              <a:t>C) 3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938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 smtClean="0"/>
              <a:t>Answers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r>
              <a:rPr lang="en-AU" dirty="0" smtClean="0"/>
              <a:t>Question 1: Chapter 3</a:t>
            </a:r>
          </a:p>
          <a:p>
            <a:endParaRPr lang="en-AU" dirty="0"/>
          </a:p>
          <a:p>
            <a:r>
              <a:rPr lang="en-AU" dirty="0" smtClean="0"/>
              <a:t>Question 2: C) 10</a:t>
            </a:r>
          </a:p>
          <a:p>
            <a:endParaRPr lang="en-AU" dirty="0"/>
          </a:p>
          <a:p>
            <a:r>
              <a:rPr lang="en-AU" dirty="0" smtClean="0"/>
              <a:t>Question 3: C) 71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583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 smtClean="0"/>
              <a:t>Answers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b="1" dirty="0" smtClean="0"/>
              <a:t>Question 4:</a:t>
            </a:r>
            <a:r>
              <a:rPr lang="en-AU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dirty="0" smtClean="0"/>
              <a:t>Federal Court of Australia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dirty="0" smtClean="0"/>
              <a:t>Family Court of Australia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dirty="0" smtClean="0"/>
              <a:t>Federal Circuit Court of Australia      </a:t>
            </a:r>
            <a:endParaRPr lang="en-AU" dirty="0"/>
          </a:p>
          <a:p>
            <a:endParaRPr lang="en-AU" dirty="0" smtClean="0"/>
          </a:p>
          <a:p>
            <a:r>
              <a:rPr lang="en-AU" b="1" dirty="0" smtClean="0"/>
              <a:t>Question 5</a:t>
            </a:r>
            <a:r>
              <a:rPr lang="en-AU" dirty="0" smtClean="0"/>
              <a:t>:  B) 3</a:t>
            </a:r>
          </a:p>
          <a:p>
            <a:endParaRPr lang="en-AU" dirty="0"/>
          </a:p>
          <a:p>
            <a:r>
              <a:rPr lang="en-AU" b="1" dirty="0" smtClean="0"/>
              <a:t>Question 6:</a:t>
            </a:r>
            <a:r>
              <a:rPr lang="en-AU" dirty="0" smtClean="0"/>
              <a:t>  True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9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 smtClean="0"/>
              <a:t>Answers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r>
              <a:rPr lang="en-AU" dirty="0" smtClean="0"/>
              <a:t>Question 7:  B ) 7</a:t>
            </a:r>
          </a:p>
          <a:p>
            <a:endParaRPr lang="en-AU" dirty="0"/>
          </a:p>
          <a:p>
            <a:r>
              <a:rPr lang="en-AU" dirty="0" smtClean="0"/>
              <a:t>Question 8:  B) 80</a:t>
            </a:r>
          </a:p>
          <a:p>
            <a:endParaRPr lang="en-AU" dirty="0"/>
          </a:p>
          <a:p>
            <a:r>
              <a:rPr lang="en-AU" dirty="0" smtClean="0"/>
              <a:t>Question 9:   A) 70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1638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1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  <a:p>
            <a:r>
              <a:rPr lang="en-AU" dirty="0" smtClean="0"/>
              <a:t>Which </a:t>
            </a:r>
            <a:r>
              <a:rPr lang="en-AU" b="1" dirty="0" smtClean="0"/>
              <a:t>chapter</a:t>
            </a:r>
            <a:r>
              <a:rPr lang="en-AU" dirty="0" smtClean="0"/>
              <a:t> outlines the role of the judicature in the Australian Constitution?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1214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1428">
        <p:fade/>
      </p:transition>
    </mc:Choice>
    <mc:Fallback xmlns="">
      <p:transition spd="med" advTm="2142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 smtClean="0"/>
              <a:t>Answers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 smtClean="0"/>
          </a:p>
          <a:p>
            <a:r>
              <a:rPr lang="en-AU" b="1" dirty="0" smtClean="0"/>
              <a:t>Question 10: </a:t>
            </a:r>
            <a:r>
              <a:rPr lang="en-AU" dirty="0" smtClean="0"/>
              <a:t>Chief Justice </a:t>
            </a:r>
            <a:r>
              <a:rPr lang="en-AU" dirty="0"/>
              <a:t>Susan </a:t>
            </a:r>
            <a:r>
              <a:rPr lang="en-AU" dirty="0" err="1" smtClean="0"/>
              <a:t>Kiefel</a:t>
            </a:r>
            <a:r>
              <a:rPr lang="en-AU" dirty="0" smtClean="0"/>
              <a:t> </a:t>
            </a:r>
          </a:p>
          <a:p>
            <a:endParaRPr lang="en-AU" dirty="0"/>
          </a:p>
          <a:p>
            <a:r>
              <a:rPr lang="en-AU" b="1" dirty="0" smtClean="0"/>
              <a:t>Question 11:  </a:t>
            </a:r>
            <a:r>
              <a:rPr lang="en-AU" dirty="0" smtClean="0"/>
              <a:t>B) S 72</a:t>
            </a:r>
          </a:p>
          <a:p>
            <a:endParaRPr lang="en-AU" dirty="0"/>
          </a:p>
          <a:p>
            <a:r>
              <a:rPr lang="en-AU" b="1" dirty="0" smtClean="0"/>
              <a:t>Question 12:  </a:t>
            </a:r>
            <a:r>
              <a:rPr lang="en-AU" dirty="0" smtClean="0"/>
              <a:t>A ) Legislative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1597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b="1" dirty="0" smtClean="0"/>
              <a:t>Answers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b="1" dirty="0" smtClean="0"/>
          </a:p>
          <a:p>
            <a:r>
              <a:rPr lang="en-AU" b="1" dirty="0" smtClean="0"/>
              <a:t>Question 13: </a:t>
            </a:r>
            <a:r>
              <a:rPr lang="en-AU" dirty="0" smtClean="0"/>
              <a:t>False</a:t>
            </a:r>
          </a:p>
          <a:p>
            <a:endParaRPr lang="en-AU" dirty="0"/>
          </a:p>
          <a:p>
            <a:r>
              <a:rPr lang="en-AU" b="1" dirty="0" smtClean="0"/>
              <a:t>Question 14:  </a:t>
            </a:r>
            <a:r>
              <a:rPr lang="en-AU" dirty="0" smtClean="0"/>
              <a:t>A) 13</a:t>
            </a:r>
          </a:p>
          <a:p>
            <a:endParaRPr lang="en-AU" dirty="0"/>
          </a:p>
          <a:p>
            <a:r>
              <a:rPr lang="en-AU" b="1" dirty="0" smtClean="0"/>
              <a:t>Question 15:  </a:t>
            </a:r>
            <a:r>
              <a:rPr lang="en-AU" dirty="0" smtClean="0"/>
              <a:t>B)  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703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2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3048000"/>
            <a:ext cx="4672584" cy="2758440"/>
          </a:xfrm>
        </p:spPr>
        <p:txBody>
          <a:bodyPr>
            <a:normAutofit/>
          </a:bodyPr>
          <a:lstStyle/>
          <a:p>
            <a:r>
              <a:rPr lang="en-AU" dirty="0" smtClean="0"/>
              <a:t>How many </a:t>
            </a:r>
            <a:r>
              <a:rPr lang="en-AU" b="1" dirty="0" smtClean="0"/>
              <a:t>sections</a:t>
            </a:r>
            <a:r>
              <a:rPr lang="en-AU" dirty="0" smtClean="0"/>
              <a:t> are contained in this </a:t>
            </a:r>
            <a:r>
              <a:rPr lang="en-AU" dirty="0" smtClean="0"/>
              <a:t>chapter?</a:t>
            </a:r>
            <a:endParaRPr lang="en-AU" dirty="0" smtClean="0"/>
          </a:p>
          <a:p>
            <a:endParaRPr lang="en-AU" dirty="0"/>
          </a:p>
          <a:p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5943600" y="2971799"/>
            <a:ext cx="2121408" cy="2834639"/>
          </a:xfrm>
        </p:spPr>
        <p:txBody>
          <a:bodyPr/>
          <a:lstStyle/>
          <a:p>
            <a:r>
              <a:rPr lang="en-AU" dirty="0" smtClean="0"/>
              <a:t>A) 8</a:t>
            </a:r>
          </a:p>
          <a:p>
            <a:endParaRPr lang="en-AU" dirty="0"/>
          </a:p>
          <a:p>
            <a:r>
              <a:rPr lang="en-AU" dirty="0" smtClean="0"/>
              <a:t>B) 9</a:t>
            </a:r>
          </a:p>
          <a:p>
            <a:endParaRPr lang="en-AU" dirty="0"/>
          </a:p>
          <a:p>
            <a:r>
              <a:rPr lang="en-AU" dirty="0" smtClean="0"/>
              <a:t>C) 10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584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1734">
        <p:fade/>
      </p:transition>
    </mc:Choice>
    <mc:Fallback xmlns="">
      <p:transition spd="med" advTm="2173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3</a:t>
            </a:r>
            <a:endParaRPr lang="en-AU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Which </a:t>
            </a:r>
            <a:r>
              <a:rPr lang="en-AU" b="1" dirty="0" smtClean="0"/>
              <a:t>section</a:t>
            </a:r>
            <a:r>
              <a:rPr lang="en-AU" dirty="0" smtClean="0"/>
              <a:t> of the Australian Constitution sets up the High Court of Australia?</a:t>
            </a:r>
          </a:p>
          <a:p>
            <a:endParaRPr lang="en-AU" dirty="0"/>
          </a:p>
          <a:p>
            <a:r>
              <a:rPr lang="en-AU" dirty="0" smtClean="0"/>
              <a:t>A) S 51</a:t>
            </a:r>
          </a:p>
          <a:p>
            <a:r>
              <a:rPr lang="en-AU" dirty="0" smtClean="0"/>
              <a:t>B)  S 61</a:t>
            </a:r>
          </a:p>
          <a:p>
            <a:r>
              <a:rPr lang="en-AU" dirty="0" smtClean="0"/>
              <a:t>C)  S 71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131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852">
        <p:fade/>
      </p:transition>
    </mc:Choice>
    <mc:Fallback xmlns="">
      <p:transition spd="med" advTm="2085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4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Name another </a:t>
            </a:r>
            <a:r>
              <a:rPr lang="en-AU" b="1" dirty="0" smtClean="0"/>
              <a:t>federal court </a:t>
            </a:r>
            <a:r>
              <a:rPr lang="en-AU" dirty="0" smtClean="0"/>
              <a:t>that has been created using this section.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0814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1772">
        <p:fade/>
      </p:transition>
    </mc:Choice>
    <mc:Fallback xmlns="">
      <p:transition spd="med" advTm="3177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5</a:t>
            </a:r>
            <a:endParaRPr lang="en-AU" b="1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1043493" y="2323652"/>
            <a:ext cx="6500308" cy="3508977"/>
          </a:xfrm>
        </p:spPr>
        <p:txBody>
          <a:bodyPr>
            <a:normAutofit fontScale="92500" lnSpcReduction="20000"/>
          </a:bodyPr>
          <a:lstStyle/>
          <a:p>
            <a:endParaRPr lang="en-AU" dirty="0" smtClean="0"/>
          </a:p>
          <a:p>
            <a:r>
              <a:rPr lang="en-AU" sz="2600" dirty="0" smtClean="0"/>
              <a:t>What is the </a:t>
            </a:r>
            <a:r>
              <a:rPr lang="en-AU" sz="2600" b="1" dirty="0" smtClean="0"/>
              <a:t>minimum</a:t>
            </a:r>
            <a:r>
              <a:rPr lang="en-AU" sz="2600" dirty="0" smtClean="0"/>
              <a:t> number of Justices (including the Chief Justice) as outlined in the Constitution?</a:t>
            </a:r>
          </a:p>
          <a:p>
            <a:endParaRPr lang="en-AU" sz="2600" b="1" dirty="0"/>
          </a:p>
          <a:p>
            <a:r>
              <a:rPr lang="en-AU" sz="2600" dirty="0"/>
              <a:t>A) </a:t>
            </a:r>
            <a:r>
              <a:rPr lang="en-AU" sz="2600" dirty="0" smtClean="0"/>
              <a:t>1</a:t>
            </a:r>
            <a:endParaRPr lang="en-AU" sz="2600" dirty="0"/>
          </a:p>
          <a:p>
            <a:endParaRPr lang="en-AU" sz="2600" dirty="0"/>
          </a:p>
          <a:p>
            <a:r>
              <a:rPr lang="en-AU" sz="2600" dirty="0"/>
              <a:t>B) </a:t>
            </a:r>
            <a:r>
              <a:rPr lang="en-AU" sz="2600" dirty="0" smtClean="0"/>
              <a:t>3</a:t>
            </a:r>
            <a:endParaRPr lang="en-AU" sz="2600" dirty="0"/>
          </a:p>
          <a:p>
            <a:endParaRPr lang="en-AU" sz="2600" dirty="0"/>
          </a:p>
          <a:p>
            <a:r>
              <a:rPr lang="en-AU" sz="2600" dirty="0"/>
              <a:t>C) </a:t>
            </a:r>
            <a:r>
              <a:rPr lang="en-AU" sz="2600" dirty="0" smtClean="0"/>
              <a:t>5 </a:t>
            </a:r>
            <a:endParaRPr lang="en-AU" sz="2600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229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1724">
        <p:fade/>
      </p:transition>
    </mc:Choice>
    <mc:Fallback xmlns="">
      <p:transition spd="med" advTm="3172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Question 6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  <a:p>
            <a:r>
              <a:rPr lang="en-AU" b="1" dirty="0" smtClean="0"/>
              <a:t>True or false</a:t>
            </a:r>
            <a:r>
              <a:rPr lang="en-AU" dirty="0" smtClean="0"/>
              <a:t>:</a:t>
            </a:r>
          </a:p>
          <a:p>
            <a:endParaRPr lang="en-AU" dirty="0"/>
          </a:p>
          <a:p>
            <a:pPr marL="68580" indent="0" algn="ctr">
              <a:buNone/>
            </a:pPr>
            <a:r>
              <a:rPr lang="en-AU" dirty="0" smtClean="0"/>
              <a:t>The High Court of Australia is the </a:t>
            </a:r>
            <a:r>
              <a:rPr lang="en-AU" b="1" dirty="0" smtClean="0"/>
              <a:t>final </a:t>
            </a:r>
            <a:r>
              <a:rPr lang="en-AU" dirty="0" smtClean="0"/>
              <a:t>court of appeal.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2704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994">
        <p:fade/>
      </p:transition>
    </mc:Choice>
    <mc:Fallback xmlns="">
      <p:transition spd="med" advTm="2099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AU" b="1" dirty="0" smtClean="0"/>
              <a:t>Question 7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1905000"/>
            <a:ext cx="5358384" cy="3901440"/>
          </a:xfrm>
        </p:spPr>
        <p:txBody>
          <a:bodyPr>
            <a:normAutofit/>
          </a:bodyPr>
          <a:lstStyle/>
          <a:p>
            <a:endParaRPr lang="en-AU" dirty="0" smtClean="0"/>
          </a:p>
          <a:p>
            <a:r>
              <a:rPr lang="en-AU" dirty="0" smtClean="0"/>
              <a:t>How many Justices including the Chief Justice </a:t>
            </a:r>
            <a:r>
              <a:rPr lang="en-AU" b="1" dirty="0" smtClean="0"/>
              <a:t>currently sit </a:t>
            </a:r>
            <a:r>
              <a:rPr lang="en-AU" dirty="0" smtClean="0"/>
              <a:t>on the High Court?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477000" y="1981200"/>
            <a:ext cx="1981200" cy="3825239"/>
          </a:xfrm>
        </p:spPr>
        <p:txBody>
          <a:bodyPr/>
          <a:lstStyle/>
          <a:p>
            <a:endParaRPr lang="en-AU" dirty="0" smtClean="0"/>
          </a:p>
          <a:p>
            <a:r>
              <a:rPr lang="en-AU" dirty="0" smtClean="0"/>
              <a:t>A) 5</a:t>
            </a:r>
          </a:p>
          <a:p>
            <a:endParaRPr lang="en-AU" dirty="0"/>
          </a:p>
          <a:p>
            <a:r>
              <a:rPr lang="en-AU" dirty="0" smtClean="0"/>
              <a:t>B) 7</a:t>
            </a:r>
          </a:p>
          <a:p>
            <a:endParaRPr lang="en-AU" dirty="0"/>
          </a:p>
          <a:p>
            <a:r>
              <a:rPr lang="en-AU" dirty="0" smtClean="0"/>
              <a:t>C) 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4290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6617">
        <p:fade/>
      </p:transition>
    </mc:Choice>
    <mc:Fallback xmlns="">
      <p:transition spd="med" advTm="2661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r>
              <a:rPr lang="en-AU" b="1" dirty="0" smtClean="0"/>
              <a:t>Question 8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2416" y="2057400"/>
            <a:ext cx="4901184" cy="3749040"/>
          </a:xfrm>
        </p:spPr>
        <p:txBody>
          <a:bodyPr>
            <a:normAutofit/>
          </a:bodyPr>
          <a:lstStyle/>
          <a:p>
            <a:endParaRPr lang="en-AU" dirty="0" smtClean="0"/>
          </a:p>
          <a:p>
            <a:r>
              <a:rPr lang="en-AU" dirty="0" smtClean="0"/>
              <a:t>Which section in the Australian Constitution describes </a:t>
            </a:r>
            <a:r>
              <a:rPr lang="en-AU" b="1" dirty="0" smtClean="0"/>
              <a:t>trial by jury</a:t>
            </a:r>
            <a:r>
              <a:rPr lang="en-AU" dirty="0" smtClean="0"/>
              <a:t>?</a:t>
            </a:r>
            <a:r>
              <a:rPr lang="en-AU" b="1" dirty="0" smtClean="0"/>
              <a:t> </a:t>
            </a:r>
            <a:endParaRPr lang="en-AU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6781800" y="2590800"/>
            <a:ext cx="1752600" cy="3215639"/>
          </a:xfrm>
        </p:spPr>
        <p:txBody>
          <a:bodyPr/>
          <a:lstStyle/>
          <a:p>
            <a:r>
              <a:rPr lang="en-AU" dirty="0" smtClean="0"/>
              <a:t>A) S 71</a:t>
            </a:r>
          </a:p>
          <a:p>
            <a:endParaRPr lang="en-AU" dirty="0"/>
          </a:p>
          <a:p>
            <a:r>
              <a:rPr lang="en-AU" dirty="0" smtClean="0"/>
              <a:t>B) S 80</a:t>
            </a:r>
          </a:p>
          <a:p>
            <a:endParaRPr lang="en-AU" dirty="0"/>
          </a:p>
          <a:p>
            <a:r>
              <a:rPr lang="en-AU" dirty="0" smtClean="0"/>
              <a:t>C) S 109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0489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6580">
        <p:fade/>
      </p:transition>
    </mc:Choice>
    <mc:Fallback xmlns="">
      <p:transition spd="med" advTm="2658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F465A2AB6BE94A964DD907A8BDB175" ma:contentTypeVersion="1" ma:contentTypeDescription="Create a new document." ma:contentTypeScope="" ma:versionID="9fb8e5664c27c1d26dc18fca3f2ddcb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BE14CCA-65D6-4B0B-8585-5D75D4ECB317}"/>
</file>

<file path=customXml/itemProps2.xml><?xml version="1.0" encoding="utf-8"?>
<ds:datastoreItem xmlns:ds="http://schemas.openxmlformats.org/officeDocument/2006/customXml" ds:itemID="{BBA1D915-298C-41F8-9C65-F1E4F03765F7}"/>
</file>

<file path=customXml/itemProps3.xml><?xml version="1.0" encoding="utf-8"?>
<ds:datastoreItem xmlns:ds="http://schemas.openxmlformats.org/officeDocument/2006/customXml" ds:itemID="{97D2AFCA-E37F-44BE-BFD2-B2BA0576E5F1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162</TotalTime>
  <Words>457</Words>
  <Application>Microsoft Office PowerPoint</Application>
  <PresentationFormat>On-screen Show (4:3)</PresentationFormat>
  <Paragraphs>126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Austin</vt:lpstr>
      <vt:lpstr>The Quiz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9</vt:lpstr>
      <vt:lpstr>Question 10</vt:lpstr>
      <vt:lpstr>Question 11</vt:lpstr>
      <vt:lpstr>Question 12</vt:lpstr>
      <vt:lpstr>Question 13</vt:lpstr>
      <vt:lpstr>Question 14</vt:lpstr>
      <vt:lpstr>Question 15</vt:lpstr>
      <vt:lpstr>Answers</vt:lpstr>
      <vt:lpstr>Answers</vt:lpstr>
      <vt:lpstr>Answers</vt:lpstr>
      <vt:lpstr>Answers</vt:lpstr>
      <vt:lpstr>Answers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Quiz</dc:title>
  <dc:creator>jp</dc:creator>
  <cp:lastModifiedBy>Belde, Lisa</cp:lastModifiedBy>
  <cp:revision>21</cp:revision>
  <dcterms:created xsi:type="dcterms:W3CDTF">2017-08-25T08:21:32Z</dcterms:created>
  <dcterms:modified xsi:type="dcterms:W3CDTF">2019-03-01T04:30:59Z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191845198</vt:i4>
  </property>
  <property fmtid="{D5CDD505-2E9C-101B-9397-08002B2CF9AE}" pid="3" name="_NewReviewCycle">
    <vt:lpwstr/>
  </property>
  <property fmtid="{D5CDD505-2E9C-101B-9397-08002B2CF9AE}" pid="4" name="_EmailSubject">
    <vt:lpwstr>High Court Quiz</vt:lpwstr>
  </property>
  <property fmtid="{D5CDD505-2E9C-101B-9397-08002B2CF9AE}" pid="5" name="_AuthorEmail">
    <vt:lpwstr>Jacqulyn.Smith@dpc.wa.gov.au</vt:lpwstr>
  </property>
  <property fmtid="{D5CDD505-2E9C-101B-9397-08002B2CF9AE}" pid="6" name="_AuthorEmailDisplayName">
    <vt:lpwstr>Smith, Jacqulyn</vt:lpwstr>
  </property>
  <property fmtid="{D5CDD505-2E9C-101B-9397-08002B2CF9AE}" pid="7" name="_PreviousAdHocReviewCycleID">
    <vt:i4>1389237052</vt:i4>
  </property>
  <property fmtid="{D5CDD505-2E9C-101B-9397-08002B2CF9AE}" pid="8" name="ContentTypeId">
    <vt:lpwstr>0x010100C4F465A2AB6BE94A964DD907A8BDB175</vt:lpwstr>
  </property>
</Properties>
</file>