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2" r:id="rId4"/>
  </p:sldMasterIdLst>
  <p:notesMasterIdLst>
    <p:notesMasterId r:id="rId11"/>
  </p:notesMasterIdLst>
  <p:handoutMasterIdLst>
    <p:handoutMasterId r:id="rId12"/>
  </p:handoutMasterIdLst>
  <p:sldIdLst>
    <p:sldId id="265" r:id="rId5"/>
    <p:sldId id="262" r:id="rId6"/>
    <p:sldId id="263" r:id="rId7"/>
    <p:sldId id="268" r:id="rId8"/>
    <p:sldId id="269" r:id="rId9"/>
    <p:sldId id="270" r:id="rId10"/>
  </p:sldIdLst>
  <p:sldSz cx="9144000" cy="5143500" type="screen16x9"/>
  <p:notesSz cx="6797675" cy="9926638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partment of Communities" id="{F4D99DC9-EE1E-45A4-A184-1495BF7F0451}">
          <p14:sldIdLst>
            <p14:sldId id="265"/>
            <p14:sldId id="262"/>
            <p14:sldId id="263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C86"/>
    <a:srgbClr val="3B7AA5"/>
    <a:srgbClr val="1C7BA9"/>
    <a:srgbClr val="1C7CAB"/>
    <a:srgbClr val="25BFCB"/>
    <a:srgbClr val="9AD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9" autoAdjust="0"/>
    <p:restoredTop sz="96122" autoAdjust="0"/>
  </p:normalViewPr>
  <p:slideViewPr>
    <p:cSldViewPr snapToGrid="0">
      <p:cViewPr varScale="1">
        <p:scale>
          <a:sx n="138" d="100"/>
          <a:sy n="138" d="100"/>
        </p:scale>
        <p:origin x="114" y="22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387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1DC869-1CCD-4EE9-A89A-E3C054B4C861}" type="datetimeFigureOut">
              <a:rPr lang="en-AU" smtClean="0"/>
              <a:t>31/01/2022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628F7-71C0-44F8-A69F-215CF012BAA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5752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1D2A7-7232-49F3-A89F-FC3B07913C09}" type="datetimeFigureOut">
              <a:rPr lang="en-AU" smtClean="0"/>
              <a:t>31/01/2022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B4635-AA39-4CDF-AA0F-577B9C19F4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766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B4635-AA39-4CDF-AA0F-577B9C19F449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1331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B4635-AA39-4CDF-AA0F-577B9C19F449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5613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B4635-AA39-4CDF-AA0F-577B9C19F449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41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overnment of Western Australia Department of Communities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ltGray">
          <a:xfrm>
            <a:off x="0" y="325"/>
            <a:ext cx="9142513" cy="514317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00" y="2160003"/>
            <a:ext cx="6035037" cy="1366972"/>
          </a:xfrm>
        </p:spPr>
        <p:txBody>
          <a:bodyPr anchor="t">
            <a:normAutofit/>
          </a:bodyPr>
          <a:lstStyle>
            <a:lvl1pPr algn="l">
              <a:defRPr sz="4800" b="1">
                <a:solidFill>
                  <a:srgbClr val="2C5C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1" y="3645004"/>
            <a:ext cx="8300553" cy="789895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46260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ecorative figur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ltGray">
          <a:xfrm>
            <a:off x="0" y="3"/>
            <a:ext cx="9152313" cy="9476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000" y="6"/>
            <a:ext cx="7848000" cy="92460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000" y="1369219"/>
            <a:ext cx="8172000" cy="3263504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00600" y="4767267"/>
            <a:ext cx="2057400" cy="273844"/>
          </a:xfrm>
        </p:spPr>
        <p:txBody>
          <a:bodyPr/>
          <a:lstStyle/>
          <a:p>
            <a:fld id="{2961F242-F189-477B-9899-AE126015C2A2}" type="datetime1">
              <a:rPr lang="en-AU" smtClean="0"/>
              <a:t>31/01/2022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6000" y="4767267"/>
            <a:ext cx="3086100" cy="273844"/>
          </a:xfrm>
        </p:spPr>
        <p:txBody>
          <a:bodyPr/>
          <a:lstStyle/>
          <a:p>
            <a:pPr algn="l"/>
            <a:r>
              <a:rPr lang="en-AU" dirty="0"/>
              <a:t>Department of Communities</a:t>
            </a:r>
          </a:p>
        </p:txBody>
      </p:sp>
    </p:spTree>
    <p:extLst>
      <p:ext uri="{BB962C8B-B14F-4D97-AF65-F5344CB8AC3E}">
        <p14:creationId xmlns:p14="http://schemas.microsoft.com/office/powerpoint/2010/main" val="3192153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ecorative figur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ltGray">
          <a:xfrm>
            <a:off x="0" y="3"/>
            <a:ext cx="9152313" cy="9476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000" y="6"/>
            <a:ext cx="7886700" cy="92460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6000" y="1369219"/>
            <a:ext cx="4032000" cy="3263504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600" y="1369219"/>
            <a:ext cx="4032000" cy="3263504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F9D32-814F-4A5A-A4E7-768CB0595062}" type="datetime1">
              <a:rPr lang="en-AU" smtClean="0"/>
              <a:t>31/01/2022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dirty="0"/>
              <a:t>Department of Communities</a:t>
            </a:r>
          </a:p>
        </p:txBody>
      </p:sp>
    </p:spTree>
    <p:extLst>
      <p:ext uri="{BB962C8B-B14F-4D97-AF65-F5344CB8AC3E}">
        <p14:creationId xmlns:p14="http://schemas.microsoft.com/office/powerpoint/2010/main" val="339282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ecorative figur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ltGray">
          <a:xfrm>
            <a:off x="0" y="3"/>
            <a:ext cx="9152313" cy="9476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000" y="4"/>
            <a:ext cx="7886700" cy="930728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6000" y="1368000"/>
            <a:ext cx="4032000" cy="61793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rgbClr val="2C5C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00" y="1987200"/>
            <a:ext cx="4032000" cy="2656800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6" y="1368000"/>
            <a:ext cx="4032000" cy="617934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1">
                <a:solidFill>
                  <a:srgbClr val="2C5C8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6" y="1987200"/>
            <a:ext cx="4032000" cy="2656800"/>
          </a:xfrm>
        </p:spPr>
        <p:txBody>
          <a:bodyPr>
            <a:noAutofit/>
          </a:bodyPr>
          <a:lstStyle>
            <a:lvl1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66" indent="-228589">
              <a:lnSpc>
                <a:spcPct val="120000"/>
              </a:lnSpc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20000"/>
              </a:lnSpc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20" indent="-228589">
              <a:lnSpc>
                <a:spcPct val="120000"/>
              </a:lnSpc>
              <a:buFont typeface="Arial" panose="020B0604020202020204" pitchFamily="34" charset="0"/>
              <a:buChar char="–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298" indent="-228589">
              <a:lnSpc>
                <a:spcPct val="120000"/>
              </a:lnSpc>
              <a:buFont typeface="Arial" panose="020B0604020202020204" pitchFamily="34" charset="0"/>
              <a:buChar char="»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1AF65-6CFD-4928-9F32-FAD2C468B5A0}" type="datetime1">
              <a:rPr lang="en-AU" smtClean="0"/>
              <a:t>31/01/2022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dirty="0"/>
              <a:t>Department of Communities</a:t>
            </a:r>
          </a:p>
        </p:txBody>
      </p:sp>
    </p:spTree>
    <p:extLst>
      <p:ext uri="{BB962C8B-B14F-4D97-AF65-F5344CB8AC3E}">
        <p14:creationId xmlns:p14="http://schemas.microsoft.com/office/powerpoint/2010/main" val="12970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B6E8A-F798-42D4-8F65-E1C565E5B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3DD9B2-8842-4AF6-A087-4B9798B01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FF429-5AA8-43E6-8E4F-4B2FCA69A7E2}" type="datetime1">
              <a:rPr lang="en-AU" smtClean="0"/>
              <a:pPr/>
              <a:t>31/01/2022</a:t>
            </a:fld>
            <a:endParaRPr lang="en-AU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40DEC9-2281-4961-A094-913DA852E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/>
              <a:t>Department of Communities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181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6000" y="273847"/>
            <a:ext cx="81720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6000" y="1369219"/>
            <a:ext cx="81720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600" y="4767267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FF429-5AA8-43E6-8E4F-4B2FCA69A7E2}" type="datetime1">
              <a:rPr lang="en-AU" smtClean="0"/>
              <a:pPr/>
              <a:t>31/01/2022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6000" y="4767267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AU" dirty="0"/>
              <a:t>Department of Communities</a:t>
            </a:r>
          </a:p>
        </p:txBody>
      </p:sp>
    </p:spTree>
    <p:extLst>
      <p:ext uri="{BB962C8B-B14F-4D97-AF65-F5344CB8AC3E}">
        <p14:creationId xmlns:p14="http://schemas.microsoft.com/office/powerpoint/2010/main" val="335910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89" indent="-228589" algn="l" defTabSz="914354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66" indent="-228589" algn="l" defTabSz="914354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42" indent="-228589" algn="l" defTabSz="914354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20" indent="-228589" algn="l" defTabSz="914354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298" indent="-228589" algn="l" defTabSz="914354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sv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70426" y="2114543"/>
            <a:ext cx="6035037" cy="1366972"/>
          </a:xfrm>
        </p:spPr>
        <p:txBody>
          <a:bodyPr>
            <a:noAutofit/>
          </a:bodyPr>
          <a:lstStyle/>
          <a:p>
            <a:r>
              <a:rPr lang="en-AU" sz="3200" dirty="0"/>
              <a:t>Office of the Prevention of Family and Domestic Violence</a:t>
            </a:r>
            <a:endParaRPr lang="en-US" sz="32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570426" y="3086567"/>
            <a:ext cx="8300553" cy="78989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AU" sz="2000" dirty="0"/>
              <a:t>Consultation Summary Report</a:t>
            </a:r>
          </a:p>
        </p:txBody>
      </p:sp>
    </p:spTree>
    <p:extLst>
      <p:ext uri="{BB962C8B-B14F-4D97-AF65-F5344CB8AC3E}">
        <p14:creationId xmlns:p14="http://schemas.microsoft.com/office/powerpoint/2010/main" val="274848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dirty="0">
                <a:latin typeface="Arial"/>
                <a:cs typeface="Arial"/>
              </a:rPr>
              <a:t>Key Stakeholders  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1AF65-6CFD-4928-9F32-FAD2C468B5A0}" type="datetime1">
              <a:rPr lang="en-AU" smtClean="0"/>
              <a:pPr/>
              <a:t>31/01/2022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dirty="0"/>
              <a:t>Department of Communities</a:t>
            </a:r>
          </a:p>
        </p:txBody>
      </p:sp>
      <p:grpSp>
        <p:nvGrpSpPr>
          <p:cNvPr id="9" name="Group 8" descr="A slide outlining the spectrum of key stakeholders who were involved this project. The spectrum ranged from internal stakeholders at Department of Communities, Ministers, public sector agencies and sector organisations.">
            <a:extLst>
              <a:ext uri="{FF2B5EF4-FFF2-40B4-BE49-F238E27FC236}">
                <a16:creationId xmlns:a16="http://schemas.microsoft.com/office/drawing/2014/main" id="{7821E1B3-FA3C-4C37-BC4D-6DCF777DF915}"/>
              </a:ext>
            </a:extLst>
          </p:cNvPr>
          <p:cNvGrpSpPr/>
          <p:nvPr/>
        </p:nvGrpSpPr>
        <p:grpSpPr>
          <a:xfrm>
            <a:off x="274438" y="954344"/>
            <a:ext cx="8704462" cy="3812923"/>
            <a:chOff x="273816" y="1431921"/>
            <a:chExt cx="8674975" cy="4924431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695E574-802C-4A6A-BA5E-308D2B6924C0}"/>
                </a:ext>
              </a:extLst>
            </p:cNvPr>
            <p:cNvCxnSpPr/>
            <p:nvPr/>
          </p:nvCxnSpPr>
          <p:spPr>
            <a:xfrm>
              <a:off x="4732902" y="3247655"/>
              <a:ext cx="0" cy="748937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6FBDAEF-4DD1-459E-A59A-72791AD9D6F6}"/>
                </a:ext>
              </a:extLst>
            </p:cNvPr>
            <p:cNvCxnSpPr/>
            <p:nvPr/>
          </p:nvCxnSpPr>
          <p:spPr>
            <a:xfrm>
              <a:off x="2866950" y="3539674"/>
              <a:ext cx="0" cy="748937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43CBB6AD-A255-4074-8A42-1119AB62AB90}"/>
                </a:ext>
              </a:extLst>
            </p:cNvPr>
            <p:cNvCxnSpPr/>
            <p:nvPr/>
          </p:nvCxnSpPr>
          <p:spPr>
            <a:xfrm>
              <a:off x="954721" y="3518262"/>
              <a:ext cx="0" cy="748937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D0EDDA6-3FF7-49F7-A2A0-24F58122351E}"/>
                </a:ext>
              </a:extLst>
            </p:cNvPr>
            <p:cNvSpPr/>
            <p:nvPr/>
          </p:nvSpPr>
          <p:spPr>
            <a:xfrm>
              <a:off x="273816" y="2119919"/>
              <a:ext cx="1421105" cy="1523999"/>
            </a:xfrm>
            <a:prstGeom prst="ellipse">
              <a:avLst/>
            </a:prstGeom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Department of Communities 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BBDAEC4-711A-43E6-9065-FA39437EE269}"/>
                </a:ext>
              </a:extLst>
            </p:cNvPr>
            <p:cNvSpPr/>
            <p:nvPr/>
          </p:nvSpPr>
          <p:spPr>
            <a:xfrm>
              <a:off x="2214847" y="2098124"/>
              <a:ext cx="1421105" cy="1523999"/>
            </a:xfrm>
            <a:prstGeom prst="ellipse">
              <a:avLst/>
            </a:prstGeom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Communities Ministers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52CFAE0E-06D8-4147-B72C-5C4F4053EB4D}"/>
                </a:ext>
              </a:extLst>
            </p:cNvPr>
            <p:cNvSpPr/>
            <p:nvPr/>
          </p:nvSpPr>
          <p:spPr>
            <a:xfrm>
              <a:off x="4033707" y="2077707"/>
              <a:ext cx="1421105" cy="1523999"/>
            </a:xfrm>
            <a:prstGeom prst="ellipse">
              <a:avLst/>
            </a:prstGeom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Public Sector Agencies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B61BE50-B826-443A-B3DD-1327BF7A5097}"/>
                </a:ext>
              </a:extLst>
            </p:cNvPr>
            <p:cNvSpPr/>
            <p:nvPr/>
          </p:nvSpPr>
          <p:spPr>
            <a:xfrm>
              <a:off x="6456868" y="2077707"/>
              <a:ext cx="1421105" cy="1566211"/>
            </a:xfrm>
            <a:prstGeom prst="ellipse">
              <a:avLst/>
            </a:prstGeom>
            <a:ln w="571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Our sector</a:t>
              </a:r>
            </a:p>
          </p:txBody>
        </p:sp>
        <p:sp>
          <p:nvSpPr>
            <p:cNvPr id="18" name="Arrow: Right 17">
              <a:extLst>
                <a:ext uri="{FF2B5EF4-FFF2-40B4-BE49-F238E27FC236}">
                  <a16:creationId xmlns:a16="http://schemas.microsoft.com/office/drawing/2014/main" id="{86E95F01-DAD0-4CF7-B373-66FACDE4F704}"/>
                </a:ext>
              </a:extLst>
            </p:cNvPr>
            <p:cNvSpPr/>
            <p:nvPr/>
          </p:nvSpPr>
          <p:spPr>
            <a:xfrm>
              <a:off x="313508" y="1431921"/>
              <a:ext cx="7975419" cy="661851"/>
            </a:xfrm>
            <a:prstGeom prst="rightArrow">
              <a:avLst/>
            </a:prstGeom>
            <a:ln w="3175">
              <a:solidFill>
                <a:schemeClr val="tx2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AU" sz="1400" b="1" dirty="0">
                  <a:solidFill>
                    <a:schemeClr val="tx2"/>
                  </a:solidFill>
                </a:rPr>
                <a:t>Internal							         External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4FE1E85-4C68-4479-A308-58D00C3FD120}"/>
                </a:ext>
              </a:extLst>
            </p:cNvPr>
            <p:cNvSpPr/>
            <p:nvPr/>
          </p:nvSpPr>
          <p:spPr>
            <a:xfrm>
              <a:off x="313508" y="3914143"/>
              <a:ext cx="1580381" cy="244220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Communities Leadership Team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Strategy and Partnerships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Community Services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Governance, Integrity and Reform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Strategy &amp; Transformation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Finance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People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2C25A03-E514-4FE3-AFF6-91E4A5CC4A38}"/>
                </a:ext>
              </a:extLst>
            </p:cNvPr>
            <p:cNvSpPr/>
            <p:nvPr/>
          </p:nvSpPr>
          <p:spPr>
            <a:xfrm>
              <a:off x="2008587" y="3914143"/>
              <a:ext cx="1770753" cy="244220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Ministerial portfolios: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Prevention of Family and Domestic Violence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Child Protection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Women’s Interests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Community Services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Housing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Youth,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Seniors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Disability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4B5399F-5B6C-466E-A4B9-AD67AE9F8ADD}"/>
                </a:ext>
              </a:extLst>
            </p:cNvPr>
            <p:cNvSpPr/>
            <p:nvPr/>
          </p:nvSpPr>
          <p:spPr>
            <a:xfrm>
              <a:off x="3894038" y="3914144"/>
              <a:ext cx="1700444" cy="244220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kern="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Dept. Premier and Cabinet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kern="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Dept. Justice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kern="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Dept. Education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kern="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Dept. Health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kern="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Dept. Mining, Industry, Regulation and Safety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kern="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 Police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kern="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Mental Health Commission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kern="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CCYP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kern="6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Ombudsman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79F671F-72C5-4270-9CF6-A9F12DAD8EBB}"/>
                </a:ext>
              </a:extLst>
            </p:cNvPr>
            <p:cNvSpPr/>
            <p:nvPr/>
          </p:nvSpPr>
          <p:spPr>
            <a:xfrm>
              <a:off x="5686465" y="3914144"/>
              <a:ext cx="3262326" cy="244220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Peak bodies for family and domestic violence services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Community sector services, including those funded by Communities and those funded by others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Aboriginal Community Controlled Organisations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Secretariat for National Aboriginal and Islander Children in Care - SNAICC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Australia’s National Research Organisation for Women’s Safety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Our Watch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White Ribbon Australia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AU" sz="10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University sector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en-AU" sz="1050" dirty="0">
                <a:solidFill>
                  <a:schemeClr val="tx2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90557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>
                <a:latin typeface="Arial"/>
                <a:cs typeface="Arial"/>
              </a:rPr>
              <a:t>Engagement Summary 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F242-F189-477B-9899-AE126015C2A2}" type="datetime1">
              <a:rPr lang="en-AU" smtClean="0"/>
              <a:pPr/>
              <a:t>31/01/2022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 dirty="0"/>
              <a:t>Department of Communities</a:t>
            </a:r>
          </a:p>
        </p:txBody>
      </p:sp>
      <p:sp>
        <p:nvSpPr>
          <p:cNvPr id="12" name="Content Placeholder 12" descr="This slide includes an overview of the engagement process and outlines that 28 formal written submissions were received across June - July 2021, including 20 responses from the sector or individuals and 8 from WA Government agencies. Face to face engagement was also held with existing forums (such as Path to Safety Steering Committee). ">
            <a:extLst>
              <a:ext uri="{FF2B5EF4-FFF2-40B4-BE49-F238E27FC236}">
                <a16:creationId xmlns:a16="http://schemas.microsoft.com/office/drawing/2014/main" id="{8157DF7F-1842-40C6-A983-16543CA041E7}"/>
              </a:ext>
            </a:extLst>
          </p:cNvPr>
          <p:cNvSpPr txBox="1">
            <a:spLocks/>
          </p:cNvSpPr>
          <p:nvPr/>
        </p:nvSpPr>
        <p:spPr>
          <a:xfrm>
            <a:off x="486000" y="1396650"/>
            <a:ext cx="8327800" cy="265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589" indent="-228589" algn="l" defTabSz="914354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766" indent="-228589" algn="l" defTabSz="914354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‒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42" indent="-228589" algn="l" defTabSz="914354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120" indent="-228589" algn="l" defTabSz="914354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298" indent="-228589" algn="l" defTabSz="914354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»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AU" sz="20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C3F66B0-EF0A-4C63-B1C6-F1F4FA98FDE2}"/>
              </a:ext>
            </a:extLst>
          </p:cNvPr>
          <p:cNvSpPr/>
          <p:nvPr/>
        </p:nvSpPr>
        <p:spPr>
          <a:xfrm>
            <a:off x="406400" y="1570888"/>
            <a:ext cx="81153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28 formal written submissions received across June – July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20 responses from the sector or individuals, 8 from WA Government agencies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22 submissions provided direct responses to the consultation questions and 6 provided general comments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>
                <a:latin typeface="Arial" panose="020B0604020202020204" pitchFamily="34" charset="0"/>
                <a:cs typeface="Arial" panose="020B0604020202020204" pitchFamily="34" charset="0"/>
              </a:rPr>
              <a:t>Face to face engagement with existing forums (e.g. Path to Safety Steering Committee, WHSP Sexual Assault Support Services Meeting)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7327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C8FD8-8FEE-48BF-9215-8DFF395DF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Summary of Key Themes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F2FF2-3CB1-4D13-AED8-B994290F6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F242-F189-477B-9899-AE126015C2A2}" type="datetime1">
              <a:rPr lang="en-AU" smtClean="0"/>
              <a:t>31/01/2022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91E53D-474D-4FA2-9F2A-7DF6A9031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/>
              <a:t>Department of Communities</a:t>
            </a:r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D08B9-F5DB-4D29-B845-68CCFE037A58}"/>
              </a:ext>
            </a:extLst>
          </p:cNvPr>
          <p:cNvSpPr/>
          <p:nvPr/>
        </p:nvSpPr>
        <p:spPr>
          <a:xfrm>
            <a:off x="289710" y="1095469"/>
            <a:ext cx="8561807" cy="633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Apply a cultural lens across all work (Aboriginal and </a:t>
            </a:r>
            <a:r>
              <a:rPr lang="en-A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CaLD</a:t>
            </a:r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FE0D60-A153-4E89-B7FD-2EA95FD10ED4}"/>
              </a:ext>
            </a:extLst>
          </p:cNvPr>
          <p:cNvSpPr/>
          <p:nvPr/>
        </p:nvSpPr>
        <p:spPr>
          <a:xfrm>
            <a:off x="289711" y="4048031"/>
            <a:ext cx="8561806" cy="6337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Align FDV, sexual violence and gender equality, noting some elements do not fit neatly and a range of vulnerable cohorts need to be considered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2943BCF-D090-4714-923F-A0BDC44DAB7B}"/>
              </a:ext>
            </a:extLst>
          </p:cNvPr>
          <p:cNvSpPr/>
          <p:nvPr/>
        </p:nvSpPr>
        <p:spPr>
          <a:xfrm>
            <a:off x="289710" y="1892174"/>
            <a:ext cx="1312753" cy="19736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 strong leadership</a:t>
            </a: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E3E9F2F-F974-42C2-8488-EAD962C7E188}"/>
              </a:ext>
            </a:extLst>
          </p:cNvPr>
          <p:cNvSpPr/>
          <p:nvPr/>
        </p:nvSpPr>
        <p:spPr>
          <a:xfrm>
            <a:off x="1745809" y="1892174"/>
            <a:ext cx="1312753" cy="19736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Engage and collaborate</a:t>
            </a: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EA4FD56-4DE0-4E0D-81C0-F96BA4E1B75F}"/>
              </a:ext>
            </a:extLst>
          </p:cNvPr>
          <p:cNvSpPr/>
          <p:nvPr/>
        </p:nvSpPr>
        <p:spPr>
          <a:xfrm>
            <a:off x="3201908" y="1873706"/>
            <a:ext cx="1312753" cy="19736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the evidence base</a:t>
            </a: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17A0E2E-D8F5-45AC-8D9F-DE9AA2786AE0}"/>
              </a:ext>
            </a:extLst>
          </p:cNvPr>
          <p:cNvSpPr/>
          <p:nvPr/>
        </p:nvSpPr>
        <p:spPr>
          <a:xfrm>
            <a:off x="4658007" y="1886003"/>
            <a:ext cx="1312753" cy="19736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 blueprint for reform</a:t>
            </a: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35B8A53-C962-4DA5-895D-CAFD49D3719D}"/>
              </a:ext>
            </a:extLst>
          </p:cNvPr>
          <p:cNvSpPr/>
          <p:nvPr/>
        </p:nvSpPr>
        <p:spPr>
          <a:xfrm>
            <a:off x="6114106" y="1873706"/>
            <a:ext cx="1312753" cy="19736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Advocate</a:t>
            </a: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30DD2955-7AE7-4E09-A433-9F22E221D3E7}"/>
              </a:ext>
            </a:extLst>
          </p:cNvPr>
          <p:cNvSpPr/>
          <p:nvPr/>
        </p:nvSpPr>
        <p:spPr>
          <a:xfrm>
            <a:off x="7538765" y="1873706"/>
            <a:ext cx="1312753" cy="197365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Raise awareness / educate</a:t>
            </a: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Graphic 13" descr="Group brainstorm">
            <a:extLst>
              <a:ext uri="{FF2B5EF4-FFF2-40B4-BE49-F238E27FC236}">
                <a16:creationId xmlns:a16="http://schemas.microsoft.com/office/drawing/2014/main" id="{A46BC404-9AF3-46CC-BAC0-B8674F20BA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359" y="3018843"/>
            <a:ext cx="690234" cy="690234"/>
          </a:xfrm>
          <a:prstGeom prst="rect">
            <a:avLst/>
          </a:prstGeom>
        </p:spPr>
      </p:pic>
      <p:pic>
        <p:nvPicPr>
          <p:cNvPr id="15" name="Graphic 14" descr="Cheers">
            <a:extLst>
              <a:ext uri="{FF2B5EF4-FFF2-40B4-BE49-F238E27FC236}">
                <a16:creationId xmlns:a16="http://schemas.microsoft.com/office/drawing/2014/main" id="{61BE57AB-2FFE-49BA-A86F-C99E32E7C4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03422" y="3114566"/>
            <a:ext cx="594511" cy="594511"/>
          </a:xfrm>
          <a:prstGeom prst="rect">
            <a:avLst/>
          </a:prstGeom>
        </p:spPr>
      </p:pic>
      <p:pic>
        <p:nvPicPr>
          <p:cNvPr id="16" name="Graphic 15" descr="Research">
            <a:extLst>
              <a:ext uri="{FF2B5EF4-FFF2-40B4-BE49-F238E27FC236}">
                <a16:creationId xmlns:a16="http://schemas.microsoft.com/office/drawing/2014/main" id="{FC30F6D8-7444-45C0-BF70-33DE0BF266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72100" y="3122080"/>
            <a:ext cx="586997" cy="586997"/>
          </a:xfrm>
          <a:prstGeom prst="rect">
            <a:avLst/>
          </a:prstGeom>
        </p:spPr>
      </p:pic>
      <p:pic>
        <p:nvPicPr>
          <p:cNvPr id="17" name="Graphic 16" descr="Puzzle pieces">
            <a:extLst>
              <a:ext uri="{FF2B5EF4-FFF2-40B4-BE49-F238E27FC236}">
                <a16:creationId xmlns:a16="http://schemas.microsoft.com/office/drawing/2014/main" id="{4E5D7DE8-EC8A-4639-A983-227224DBDDD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006690" y="3039243"/>
            <a:ext cx="669834" cy="669834"/>
          </a:xfrm>
          <a:prstGeom prst="rect">
            <a:avLst/>
          </a:prstGeom>
        </p:spPr>
      </p:pic>
      <p:pic>
        <p:nvPicPr>
          <p:cNvPr id="18" name="Graphic 17" descr="Marketing">
            <a:extLst>
              <a:ext uri="{FF2B5EF4-FFF2-40B4-BE49-F238E27FC236}">
                <a16:creationId xmlns:a16="http://schemas.microsoft.com/office/drawing/2014/main" id="{03E7A98C-7AEE-489D-9650-96BC55B7901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516355" y="3112426"/>
            <a:ext cx="596651" cy="596651"/>
          </a:xfrm>
          <a:prstGeom prst="rect">
            <a:avLst/>
          </a:prstGeom>
        </p:spPr>
      </p:pic>
      <p:pic>
        <p:nvPicPr>
          <p:cNvPr id="19" name="Graphic 18" descr="Teacher">
            <a:extLst>
              <a:ext uri="{FF2B5EF4-FFF2-40B4-BE49-F238E27FC236}">
                <a16:creationId xmlns:a16="http://schemas.microsoft.com/office/drawing/2014/main" id="{A0C7BFF9-83D8-4A72-9BF7-53939422A7E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901642" y="3059598"/>
            <a:ext cx="646999" cy="64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956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C8BEB-1329-4958-8164-1B898085F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Detailed Feedback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68CBD-F2F9-4906-990A-3D8737D7C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F242-F189-477B-9899-AE126015C2A2}" type="datetime1">
              <a:rPr lang="en-AU" smtClean="0"/>
              <a:t>31/01/2022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D95B6-ECCD-4B59-BAAF-EB1E16A3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/>
              <a:t>Department of Communities</a:t>
            </a:r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10A72E-16C9-4494-9B72-FB1844F2B1F6}"/>
              </a:ext>
            </a:extLst>
          </p:cNvPr>
          <p:cNvSpPr/>
          <p:nvPr/>
        </p:nvSpPr>
        <p:spPr>
          <a:xfrm>
            <a:off x="2435382" y="1135417"/>
            <a:ext cx="6464174" cy="1149136"/>
          </a:xfrm>
          <a:prstGeom prst="rect">
            <a:avLst/>
          </a:prstGeom>
          <a:solidFill>
            <a:schemeClr val="accent1"/>
          </a:solidFill>
          <a:ln/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Commitment to drive systemic change and the authority to do so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Set the strategic direction and achieve across-government buy-in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Identify opportunities for collaboration and innovation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Develop principles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Set standards for practice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Aboriginal Family Safety to be co-designed with and led by Aboriginal people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9F92DC0-6EB8-436A-A1D5-A8C4943F4188}"/>
              </a:ext>
            </a:extLst>
          </p:cNvPr>
          <p:cNvSpPr/>
          <p:nvPr/>
        </p:nvSpPr>
        <p:spPr>
          <a:xfrm>
            <a:off x="362140" y="1135417"/>
            <a:ext cx="1774478" cy="107073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Demonstrate strong leadership</a:t>
            </a:r>
          </a:p>
          <a:p>
            <a:pPr algn="ctr"/>
            <a:endParaRPr lang="en-A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D0B6301-82C3-44AC-AB47-3628D09ECBAE}"/>
              </a:ext>
            </a:extLst>
          </p:cNvPr>
          <p:cNvSpPr/>
          <p:nvPr/>
        </p:nvSpPr>
        <p:spPr>
          <a:xfrm>
            <a:off x="2435382" y="2387833"/>
            <a:ext cx="6464174" cy="1149136"/>
          </a:xfrm>
          <a:prstGeom prst="rect">
            <a:avLst/>
          </a:prstGeom>
          <a:solidFill>
            <a:schemeClr val="accent1"/>
          </a:solidFill>
          <a:ln/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Across government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With all relevant sectors, including medical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With people with lived experience across all vulnerable cohorts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With people in regional and remote locations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BFAF0C-E964-47D2-98DE-7A718DA5332E}"/>
              </a:ext>
            </a:extLst>
          </p:cNvPr>
          <p:cNvSpPr/>
          <p:nvPr/>
        </p:nvSpPr>
        <p:spPr>
          <a:xfrm>
            <a:off x="2435382" y="3640249"/>
            <a:ext cx="6464174" cy="1149136"/>
          </a:xfrm>
          <a:prstGeom prst="rect">
            <a:avLst/>
          </a:prstGeom>
          <a:solidFill>
            <a:schemeClr val="accent1"/>
          </a:solidFill>
          <a:ln/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On the key drivers; what works; best practice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Through partnerships with academia/research institutions/expert practitioners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Through networking with other jurisdictions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Through effective cross-agency data collection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Through two way information sharing with the sector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Be the single source of truth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D3EDA02-A7B0-4DAF-88A6-B3F0DC88E6FE}"/>
              </a:ext>
            </a:extLst>
          </p:cNvPr>
          <p:cNvSpPr/>
          <p:nvPr/>
        </p:nvSpPr>
        <p:spPr>
          <a:xfrm>
            <a:off x="362140" y="2401981"/>
            <a:ext cx="1774478" cy="107073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Engage and collaborate</a:t>
            </a:r>
          </a:p>
          <a:p>
            <a:pPr algn="ctr"/>
            <a:endParaRPr lang="en-A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BDDFDF0-387E-439C-AEB3-10AE5EA4F9E7}"/>
              </a:ext>
            </a:extLst>
          </p:cNvPr>
          <p:cNvSpPr/>
          <p:nvPr/>
        </p:nvSpPr>
        <p:spPr>
          <a:xfrm>
            <a:off x="362140" y="3640249"/>
            <a:ext cx="1774478" cy="107073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Build the evidence base</a:t>
            </a:r>
          </a:p>
          <a:p>
            <a:pPr algn="ctr"/>
            <a:endParaRPr lang="en-A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84296FDA-FC04-4518-A7B0-A39C52D5B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052057" y="1610024"/>
            <a:ext cx="334978" cy="132908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1FF26689-1BA5-4896-859D-8AEC74574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052057" y="2895947"/>
            <a:ext cx="334978" cy="132908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0004F47-1752-4274-A0CC-DF4700B66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052057" y="4098852"/>
            <a:ext cx="334978" cy="132908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5" name="Graphic 14" descr="Group brainstorm">
            <a:extLst>
              <a:ext uri="{FF2B5EF4-FFF2-40B4-BE49-F238E27FC236}">
                <a16:creationId xmlns:a16="http://schemas.microsoft.com/office/drawing/2014/main" id="{63CB8985-F3E3-4D42-BA4B-B31E53EA3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9785" y="1626965"/>
            <a:ext cx="579187" cy="579187"/>
          </a:xfrm>
          <a:prstGeom prst="rect">
            <a:avLst/>
          </a:prstGeom>
        </p:spPr>
      </p:pic>
      <p:pic>
        <p:nvPicPr>
          <p:cNvPr id="16" name="Graphic 15" descr="Cheers">
            <a:extLst>
              <a:ext uri="{FF2B5EF4-FFF2-40B4-BE49-F238E27FC236}">
                <a16:creationId xmlns:a16="http://schemas.microsoft.com/office/drawing/2014/main" id="{B75CC489-E405-4D7F-8C1A-AC255EA8A0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0023" y="2974980"/>
            <a:ext cx="458709" cy="458709"/>
          </a:xfrm>
          <a:prstGeom prst="rect">
            <a:avLst/>
          </a:prstGeom>
        </p:spPr>
      </p:pic>
      <p:pic>
        <p:nvPicPr>
          <p:cNvPr id="17" name="Graphic 16" descr="Research">
            <a:extLst>
              <a:ext uri="{FF2B5EF4-FFF2-40B4-BE49-F238E27FC236}">
                <a16:creationId xmlns:a16="http://schemas.microsoft.com/office/drawing/2014/main" id="{E5AFC0E2-F00F-4442-8047-74E3479952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0023" y="4205278"/>
            <a:ext cx="458709" cy="458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211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7453E-E49B-41D4-AE14-AE727396A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Detailed Feedback (cont.)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6D27A-AD3C-49A4-B468-3D9EACB38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1F242-F189-477B-9899-AE126015C2A2}" type="datetime1">
              <a:rPr lang="en-AU" smtClean="0"/>
              <a:t>31/01/2022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36BA9-253D-43E1-B245-08236777D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AU"/>
              <a:t>Department of Communities</a:t>
            </a:r>
            <a:endParaRPr lang="en-AU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0B74D8-BB25-494E-9D2F-FC082A4BEED0}"/>
              </a:ext>
            </a:extLst>
          </p:cNvPr>
          <p:cNvSpPr/>
          <p:nvPr/>
        </p:nvSpPr>
        <p:spPr>
          <a:xfrm>
            <a:off x="2435382" y="1135416"/>
            <a:ext cx="6464174" cy="1333051"/>
          </a:xfrm>
          <a:prstGeom prst="rect">
            <a:avLst/>
          </a:prstGeom>
          <a:solidFill>
            <a:schemeClr val="accent1"/>
          </a:solidFill>
          <a:ln/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Reflecting joined-up government, evidence-based, whole of system reform that delivers client centred, integrated service delivery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Focus on primary prevention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Focus on outcomes and measure progress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Use clear language and definitions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Define roles and responsibilities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Include a workforce development plan and a monitoring and evaluation framework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EADAD46-2428-4633-B591-78C6C523B752}"/>
              </a:ext>
            </a:extLst>
          </p:cNvPr>
          <p:cNvSpPr/>
          <p:nvPr/>
        </p:nvSpPr>
        <p:spPr>
          <a:xfrm>
            <a:off x="393827" y="1135417"/>
            <a:ext cx="1711104" cy="133305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Develop a blueprint for reform</a:t>
            </a:r>
          </a:p>
          <a:p>
            <a:pPr algn="ctr"/>
            <a:endParaRPr lang="en-A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31097E0-225F-4C32-BDE2-67C54B986AA0}"/>
              </a:ext>
            </a:extLst>
          </p:cNvPr>
          <p:cNvSpPr/>
          <p:nvPr/>
        </p:nvSpPr>
        <p:spPr>
          <a:xfrm>
            <a:off x="2435382" y="2577609"/>
            <a:ext cx="6464174" cy="1044174"/>
          </a:xfrm>
          <a:prstGeom prst="rect">
            <a:avLst/>
          </a:prstGeom>
          <a:solidFill>
            <a:schemeClr val="accent1"/>
          </a:solidFill>
          <a:ln/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For systemic reform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For legislative reform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For gender equality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For survivor safety, recovery and perpetrator accountability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For appropriate funding to deliver on reforms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260B195-525D-403A-9278-A454D59F93B6}"/>
              </a:ext>
            </a:extLst>
          </p:cNvPr>
          <p:cNvSpPr/>
          <p:nvPr/>
        </p:nvSpPr>
        <p:spPr>
          <a:xfrm>
            <a:off x="2435382" y="3723267"/>
            <a:ext cx="6464174" cy="1043999"/>
          </a:xfrm>
          <a:prstGeom prst="rect">
            <a:avLst/>
          </a:prstGeom>
          <a:solidFill>
            <a:schemeClr val="accent1"/>
          </a:solidFill>
          <a:ln/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‘FDV aware’, ‘trauma informed’, ‘culturally safe’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Across government</a:t>
            </a: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AU" sz="1100" dirty="0">
                <a:solidFill>
                  <a:schemeClr val="bg1"/>
                </a:solidFill>
                <a:latin typeface="Arial" panose="020B0604020202020204"/>
              </a:rPr>
              <a:t>Across the community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F1FD31D-0B03-4E56-8275-C35766D440EB}"/>
              </a:ext>
            </a:extLst>
          </p:cNvPr>
          <p:cNvSpPr/>
          <p:nvPr/>
        </p:nvSpPr>
        <p:spPr>
          <a:xfrm>
            <a:off x="393827" y="2571749"/>
            <a:ext cx="1711104" cy="105003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Advocate</a:t>
            </a:r>
          </a:p>
          <a:p>
            <a:pPr algn="ctr"/>
            <a:endParaRPr lang="en-A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232BF97-C1F0-4F1F-95CC-9D9A52726043}"/>
              </a:ext>
            </a:extLst>
          </p:cNvPr>
          <p:cNvSpPr/>
          <p:nvPr/>
        </p:nvSpPr>
        <p:spPr>
          <a:xfrm>
            <a:off x="393827" y="3721324"/>
            <a:ext cx="1711104" cy="105003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200" b="1" dirty="0">
                <a:latin typeface="Arial" panose="020B0604020202020204" pitchFamily="34" charset="0"/>
                <a:cs typeface="Arial" panose="020B0604020202020204" pitchFamily="34" charset="0"/>
              </a:rPr>
              <a:t>Raise awareness and educate</a:t>
            </a:r>
          </a:p>
          <a:p>
            <a:pPr algn="ctr"/>
            <a:endParaRPr lang="en-A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4EF4051B-FBB1-424B-8569-15A71F8D1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036213" y="1735487"/>
            <a:ext cx="334978" cy="132908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63FB92E2-50E9-41E3-B00E-5DD2B4BEBF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036213" y="3068560"/>
            <a:ext cx="334978" cy="132908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E8818D85-32DD-4493-97A7-7169C9913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2036213" y="4221117"/>
            <a:ext cx="334978" cy="132908"/>
          </a:xfrm>
          <a:prstGeom prst="triangl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5" name="Graphic 14" descr="Puzzle pieces">
            <a:extLst>
              <a:ext uri="{FF2B5EF4-FFF2-40B4-BE49-F238E27FC236}">
                <a16:creationId xmlns:a16="http://schemas.microsoft.com/office/drawing/2014/main" id="{D23572A4-9CB3-4037-8CDB-27B8F6C889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8783" y="1863130"/>
            <a:ext cx="561191" cy="561191"/>
          </a:xfrm>
          <a:prstGeom prst="rect">
            <a:avLst/>
          </a:prstGeom>
        </p:spPr>
      </p:pic>
      <p:pic>
        <p:nvPicPr>
          <p:cNvPr id="16" name="Graphic 15" descr="Marketing">
            <a:extLst>
              <a:ext uri="{FF2B5EF4-FFF2-40B4-BE49-F238E27FC236}">
                <a16:creationId xmlns:a16="http://schemas.microsoft.com/office/drawing/2014/main" id="{D8591CE5-C0A1-4107-83C9-A9C310A9F9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9577" y="3058070"/>
            <a:ext cx="456340" cy="456340"/>
          </a:xfrm>
          <a:prstGeom prst="rect">
            <a:avLst/>
          </a:prstGeom>
        </p:spPr>
      </p:pic>
      <p:pic>
        <p:nvPicPr>
          <p:cNvPr id="17" name="Graphic 16" descr="Teacher">
            <a:extLst>
              <a:ext uri="{FF2B5EF4-FFF2-40B4-BE49-F238E27FC236}">
                <a16:creationId xmlns:a16="http://schemas.microsoft.com/office/drawing/2014/main" id="{56562450-00D2-4C9A-BA30-335D9A159E9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68783" y="4233947"/>
            <a:ext cx="527134" cy="527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4020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Blue Theme">
  <a:themeElements>
    <a:clrScheme name="Communities">
      <a:dk1>
        <a:sysClr val="windowText" lastClr="000000"/>
      </a:dk1>
      <a:lt1>
        <a:sysClr val="window" lastClr="FFFFFF"/>
      </a:lt1>
      <a:dk2>
        <a:srgbClr val="403F47"/>
      </a:dk2>
      <a:lt2>
        <a:srgbClr val="DBD7D3"/>
      </a:lt2>
      <a:accent1>
        <a:srgbClr val="2C5C86"/>
      </a:accent1>
      <a:accent2>
        <a:srgbClr val="3B7AA5"/>
      </a:accent2>
      <a:accent3>
        <a:srgbClr val="59BBC8"/>
      </a:accent3>
      <a:accent4>
        <a:srgbClr val="A6D6D8"/>
      </a:accent4>
      <a:accent5>
        <a:srgbClr val="F1C446"/>
      </a:accent5>
      <a:accent6>
        <a:srgbClr val="58595B"/>
      </a:accent6>
      <a:hlink>
        <a:srgbClr val="0000FF"/>
      </a:hlink>
      <a:folHlink>
        <a:srgbClr val="3B7A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ommunities">
      <a:dk1>
        <a:sysClr val="windowText" lastClr="000000"/>
      </a:dk1>
      <a:lt1>
        <a:sysClr val="window" lastClr="FFFFFF"/>
      </a:lt1>
      <a:dk2>
        <a:srgbClr val="403F47"/>
      </a:dk2>
      <a:lt2>
        <a:srgbClr val="DBD7D3"/>
      </a:lt2>
      <a:accent1>
        <a:srgbClr val="2C5C86"/>
      </a:accent1>
      <a:accent2>
        <a:srgbClr val="3B7AA5"/>
      </a:accent2>
      <a:accent3>
        <a:srgbClr val="59BBC8"/>
      </a:accent3>
      <a:accent4>
        <a:srgbClr val="A6D6D8"/>
      </a:accent4>
      <a:accent5>
        <a:srgbClr val="F1C446"/>
      </a:accent5>
      <a:accent6>
        <a:srgbClr val="58595B"/>
      </a:accent6>
      <a:hlink>
        <a:srgbClr val="0000FF"/>
      </a:hlink>
      <a:folHlink>
        <a:srgbClr val="3B7A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ommunities">
      <a:dk1>
        <a:sysClr val="windowText" lastClr="000000"/>
      </a:dk1>
      <a:lt1>
        <a:sysClr val="window" lastClr="FFFFFF"/>
      </a:lt1>
      <a:dk2>
        <a:srgbClr val="403F47"/>
      </a:dk2>
      <a:lt2>
        <a:srgbClr val="DBD7D3"/>
      </a:lt2>
      <a:accent1>
        <a:srgbClr val="2C5C86"/>
      </a:accent1>
      <a:accent2>
        <a:srgbClr val="3B7AA5"/>
      </a:accent2>
      <a:accent3>
        <a:srgbClr val="59BBC8"/>
      </a:accent3>
      <a:accent4>
        <a:srgbClr val="A6D6D8"/>
      </a:accent4>
      <a:accent5>
        <a:srgbClr val="F1C446"/>
      </a:accent5>
      <a:accent6>
        <a:srgbClr val="58595B"/>
      </a:accent6>
      <a:hlink>
        <a:srgbClr val="0000FF"/>
      </a:hlink>
      <a:folHlink>
        <a:srgbClr val="3B7AA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21F3BF5C0C034985B96B5E186FA3EB" ma:contentTypeVersion="10" ma:contentTypeDescription="Create a new document." ma:contentTypeScope="" ma:versionID="2f7b063dc9c1ff9c38f57622c07f0763">
  <xsd:schema xmlns:xsd="http://www.w3.org/2001/XMLSchema" xmlns:xs="http://www.w3.org/2001/XMLSchema" xmlns:p="http://schemas.microsoft.com/office/2006/metadata/properties" xmlns:ns2="e6a2bfa4-b9ba-486b-b4df-4ac62ca3e55a" xmlns:ns3="3e17ce69-1fc4-4b07-85f6-36c5e507f446" targetNamespace="http://schemas.microsoft.com/office/2006/metadata/properties" ma:root="true" ma:fieldsID="8485e16fe36b1c8be8c4b90a72986fd6" ns2:_="" ns3:_="">
    <xsd:import namespace="e6a2bfa4-b9ba-486b-b4df-4ac62ca3e55a"/>
    <xsd:import namespace="3e17ce69-1fc4-4b07-85f6-36c5e507f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2bfa4-b9ba-486b-b4df-4ac62ca3e5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17ce69-1fc4-4b07-85f6-36c5e507f44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BF6242-5D91-4F60-8ECA-1826BA7B30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a2bfa4-b9ba-486b-b4df-4ac62ca3e55a"/>
    <ds:schemaRef ds:uri="3e17ce69-1fc4-4b07-85f6-36c5e507f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3CCAEA-7D30-4B81-BD13-B542BEF83A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11F48D-D7F6-4CE2-B7F2-6AB66FC0CFE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e17ce69-1fc4-4b07-85f6-36c5e507f446"/>
    <ds:schemaRef ds:uri="http://purl.org/dc/elements/1.1/"/>
    <ds:schemaRef ds:uri="http://schemas.microsoft.com/office/2006/metadata/properties"/>
    <ds:schemaRef ds:uri="e6a2bfa4-b9ba-486b-b4df-4ac62ca3e55a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530</Words>
  <Application>Microsoft Office PowerPoint</Application>
  <PresentationFormat>On-screen Show (16:9)</PresentationFormat>
  <Paragraphs>112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Blue Theme</vt:lpstr>
      <vt:lpstr>Office of the Prevention of Family and Domestic Violence</vt:lpstr>
      <vt:lpstr>Key Stakeholders  </vt:lpstr>
      <vt:lpstr>Engagement Summary </vt:lpstr>
      <vt:lpstr>Summary of Key Themes</vt:lpstr>
      <vt:lpstr>Detailed Feedback</vt:lpstr>
      <vt:lpstr>Detailed Feedback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 Blue - Wide</dc:title>
  <dc:creator/>
  <cp:lastModifiedBy/>
  <cp:revision>169</cp:revision>
  <dcterms:created xsi:type="dcterms:W3CDTF">2017-12-27T07:54:37Z</dcterms:created>
  <dcterms:modified xsi:type="dcterms:W3CDTF">2022-01-31T05:40:09Z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48BBE016-576B-4B84-8B39-59C902E54D3E</vt:lpwstr>
  </property>
  <property fmtid="{D5CDD505-2E9C-101B-9397-08002B2CF9AE}" pid="3" name="ArticulatePath">
    <vt:lpwstr>Communities_Powerpoint-Template_16.9</vt:lpwstr>
  </property>
  <property fmtid="{D5CDD505-2E9C-101B-9397-08002B2CF9AE}" pid="4" name="ContentTypeId">
    <vt:lpwstr>0x0101008A21F3BF5C0C034985B96B5E186FA3EB</vt:lpwstr>
  </property>
</Properties>
</file>