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8" r:id="rId5"/>
  </p:sldMasterIdLst>
  <p:sldIdLst>
    <p:sldId id="265" r:id="rId6"/>
    <p:sldId id="263" r:id="rId7"/>
    <p:sldId id="266" r:id="rId8"/>
    <p:sldId id="276" r:id="rId9"/>
    <p:sldId id="267" r:id="rId10"/>
    <p:sldId id="269" r:id="rId11"/>
    <p:sldId id="270" r:id="rId12"/>
    <p:sldId id="280" r:id="rId13"/>
    <p:sldId id="281" r:id="rId14"/>
    <p:sldId id="271" r:id="rId15"/>
    <p:sldId id="277" r:id="rId16"/>
    <p:sldId id="282" r:id="rId17"/>
    <p:sldId id="283" r:id="rId18"/>
    <p:sldId id="279" r:id="rId19"/>
    <p:sldId id="284" r:id="rId20"/>
    <p:sldId id="285" r:id="rId21"/>
    <p:sldId id="286" r:id="rId22"/>
    <p:sldId id="287" r:id="rId23"/>
    <p:sldId id="344" r:id="rId24"/>
    <p:sldId id="288" r:id="rId25"/>
    <p:sldId id="289" r:id="rId26"/>
    <p:sldId id="290" r:id="rId27"/>
    <p:sldId id="345" r:id="rId28"/>
    <p:sldId id="291" r:id="rId29"/>
    <p:sldId id="292" r:id="rId30"/>
    <p:sldId id="293" r:id="rId31"/>
    <p:sldId id="346" r:id="rId32"/>
    <p:sldId id="294" r:id="rId33"/>
    <p:sldId id="295" r:id="rId34"/>
    <p:sldId id="296" r:id="rId35"/>
    <p:sldId id="298" r:id="rId36"/>
    <p:sldId id="299" r:id="rId37"/>
    <p:sldId id="301" r:id="rId38"/>
    <p:sldId id="302" r:id="rId39"/>
    <p:sldId id="303" r:id="rId40"/>
    <p:sldId id="304" r:id="rId41"/>
    <p:sldId id="305" r:id="rId42"/>
    <p:sldId id="306" r:id="rId43"/>
    <p:sldId id="307" r:id="rId44"/>
    <p:sldId id="308" r:id="rId45"/>
    <p:sldId id="309" r:id="rId46"/>
    <p:sldId id="310" r:id="rId47"/>
    <p:sldId id="311" r:id="rId48"/>
    <p:sldId id="312" r:id="rId49"/>
    <p:sldId id="313" r:id="rId50"/>
    <p:sldId id="347" r:id="rId51"/>
    <p:sldId id="314" r:id="rId52"/>
    <p:sldId id="315" r:id="rId53"/>
    <p:sldId id="316" r:id="rId54"/>
    <p:sldId id="348" r:id="rId55"/>
    <p:sldId id="317" r:id="rId56"/>
    <p:sldId id="318" r:id="rId57"/>
    <p:sldId id="349" r:id="rId58"/>
    <p:sldId id="319" r:id="rId59"/>
    <p:sldId id="320" r:id="rId60"/>
    <p:sldId id="321" r:id="rId61"/>
    <p:sldId id="322" r:id="rId62"/>
    <p:sldId id="323" r:id="rId63"/>
    <p:sldId id="324" r:id="rId64"/>
    <p:sldId id="325" r:id="rId65"/>
    <p:sldId id="327" r:id="rId66"/>
    <p:sldId id="328" r:id="rId67"/>
    <p:sldId id="329" r:id="rId68"/>
    <p:sldId id="330" r:id="rId69"/>
    <p:sldId id="331" r:id="rId70"/>
    <p:sldId id="332" r:id="rId71"/>
    <p:sldId id="343" r:id="rId72"/>
    <p:sldId id="335" r:id="rId73"/>
    <p:sldId id="336" r:id="rId74"/>
    <p:sldId id="337" r:id="rId75"/>
    <p:sldId id="338" r:id="rId76"/>
    <p:sldId id="339" r:id="rId77"/>
    <p:sldId id="340" r:id="rId78"/>
    <p:sldId id="341" r:id="rId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049F88-6306-581C-999D-6486C4C4C2D9}" name="Dodos, Claire" initials="DC" userId="S::Claire.Dodos@finance.wa.gov.au::e7544f99-470f-43d5-b09f-ab22e0f42a1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BF2F2"/>
    <a:srgbClr val="A3DBD6"/>
    <a:srgbClr val="B5D9CC"/>
    <a:srgbClr val="BA2B6F"/>
    <a:srgbClr val="DFC242"/>
    <a:srgbClr val="FF834E"/>
    <a:srgbClr val="008F9E"/>
    <a:srgbClr val="E86489"/>
    <a:srgbClr val="FF51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CBA8D9-0479-40F7-A5B0-D7CB0DD57A36}" v="1691" dt="2023-06-30T08:12:34.553"/>
  </p1510:revLst>
</p1510:revInfo>
</file>

<file path=ppt/tableStyles.xml><?xml version="1.0" encoding="utf-8"?>
<a:tblStyleLst xmlns:a="http://schemas.openxmlformats.org/drawingml/2006/main" def="{7DF18680-E054-41AD-8BC1-D1AEF772440D}">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4" d="100"/>
          <a:sy n="114" d="100"/>
        </p:scale>
        <p:origin x="47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microsoft.com/office/2015/10/relationships/revisionInfo" Target="revisionInfo.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theme" Target="theme/theme1.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presProps" Target="presProps.xml"/><Relationship Id="rId85"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Neue Haas Grotesk Text Pro" panose="020B0504020202020204" pitchFamily="34" charset="0"/>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Neue Haas Grotesk Text Pro" panose="020B0504020202020204" pitchFamily="34" charset="0"/>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hyperlink" Target="https://sellingtogov.finance.gov.au/" TargetMode="External"/><Relationship Id="rId5" Type="http://schemas.openxmlformats.org/officeDocument/2006/relationships/image" Target="../media/image12.svg"/><Relationship Id="rId4" Type="http://schemas.openxmlformats.org/officeDocument/2006/relationships/image" Target="../media/image11.png"/></Relationships>
</file>

<file path=ppt/diagrams/_rels/data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svg"/><Relationship Id="rId1" Type="http://schemas.openxmlformats.org/officeDocument/2006/relationships/image" Target="../media/image15.png"/><Relationship Id="rId4" Type="http://schemas.openxmlformats.org/officeDocument/2006/relationships/image" Target="../media/image20.svg"/></Relationships>
</file>

<file path=ppt/diagrams/_rels/data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ata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ata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_rels/data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16.svg"/></Relationships>
</file>

<file path=ppt/diagrams/_rels/data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hyperlink" Target="https://walga.asn.au/" TargetMode="External"/><Relationship Id="rId5" Type="http://schemas.openxmlformats.org/officeDocument/2006/relationships/image" Target="../media/image16.svg"/><Relationship Id="rId4" Type="http://schemas.openxmlformats.org/officeDocument/2006/relationships/image" Target="../media/image15.png"/></Relationships>
</file>

<file path=ppt/diagrams/_rels/data4.xml.rels><?xml version="1.0" encoding="UTF-8" standalone="yes"?>
<Relationships xmlns="http://schemas.openxmlformats.org/package/2006/relationships"><Relationship Id="rId1" Type="http://schemas.openxmlformats.org/officeDocument/2006/relationships/hyperlink" Target="https://www.wa.gov.au/government/publications/western-australian-procurement-rules" TargetMode="External"/></Relationships>
</file>

<file path=ppt/diagrams/_rels/data5.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ata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5" Type="http://schemas.openxmlformats.org/officeDocument/2006/relationships/hyperlink" Target="https://sellingtogov.finance.gov.au/" TargetMode="External"/><Relationship Id="rId4" Type="http://schemas.openxmlformats.org/officeDocument/2006/relationships/image" Target="../media/image12.svg"/></Relationships>
</file>

<file path=ppt/diagrams/_rels/drawing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svg"/><Relationship Id="rId1" Type="http://schemas.openxmlformats.org/officeDocument/2006/relationships/image" Target="../media/image15.png"/><Relationship Id="rId4" Type="http://schemas.openxmlformats.org/officeDocument/2006/relationships/image" Target="../media/image20.svg"/></Relationships>
</file>

<file path=ppt/diagrams/_rels/drawing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rawing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rawing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_rels/drawing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16.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5" Type="http://schemas.openxmlformats.org/officeDocument/2006/relationships/hyperlink" Target="https://walga.asn.au/" TargetMode="External"/><Relationship Id="rId4" Type="http://schemas.openxmlformats.org/officeDocument/2006/relationships/image" Target="../media/image16.svg"/></Relationships>
</file>

<file path=ppt/diagrams/_rels/drawing4.xml.rels><?xml version="1.0" encoding="UTF-8" standalone="yes"?>
<Relationships xmlns="http://schemas.openxmlformats.org/package/2006/relationships"><Relationship Id="rId1" Type="http://schemas.openxmlformats.org/officeDocument/2006/relationships/hyperlink" Target="https://www.wa.gov.au/government/publications/western-australian-procurement-rules" TargetMode="External"/></Relationships>
</file>

<file path=ppt/diagrams/_rels/drawing5.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rawing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C4610B-FCBD-4AFC-8F0D-24F1A3931F23}"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E2D60F1E-E977-4044-A94D-7911064A819B}">
      <dgm:prSet custT="1"/>
      <dgm:spPr/>
      <dgm:t>
        <a:bodyPr/>
        <a:lstStyle/>
        <a:p>
          <a:pPr>
            <a:lnSpc>
              <a:spcPct val="120000"/>
            </a:lnSpc>
          </a:pPr>
          <a:r>
            <a:rPr lang="en-AU" sz="1600" b="0" i="0" dirty="0">
              <a:latin typeface="Neue Haas Grotesk Text Pro" panose="020B0504020202020204" pitchFamily="34" charset="0"/>
            </a:rPr>
            <a:t>The Commonwealth Government oversees the whole of Australia, and has broad national powers </a:t>
          </a:r>
          <a:endParaRPr lang="en-US" sz="1600" dirty="0">
            <a:latin typeface="Neue Haas Grotesk Text Pro" panose="020B0504020202020204" pitchFamily="34" charset="0"/>
          </a:endParaRPr>
        </a:p>
      </dgm:t>
    </dgm:pt>
    <dgm:pt modelId="{1C53D5A2-C363-4A83-9310-95EE65C43044}" type="parTrans" cxnId="{CFF958FD-6167-4510-81FC-CD4D50022B01}">
      <dgm:prSet/>
      <dgm:spPr/>
      <dgm:t>
        <a:bodyPr/>
        <a:lstStyle/>
        <a:p>
          <a:endParaRPr lang="en-US"/>
        </a:p>
      </dgm:t>
    </dgm:pt>
    <dgm:pt modelId="{504AAA8D-FB2D-41B9-B589-5CB3B78DE2B1}" type="sibTrans" cxnId="{CFF958FD-6167-4510-81FC-CD4D50022B01}">
      <dgm:prSet/>
      <dgm:spPr/>
      <dgm:t>
        <a:bodyPr/>
        <a:lstStyle/>
        <a:p>
          <a:endParaRPr lang="en-US"/>
        </a:p>
      </dgm:t>
    </dgm:pt>
    <dgm:pt modelId="{F434C2F7-19F5-481D-956D-2FAEF1072977}">
      <dgm:prSet custT="1"/>
      <dgm:spPr/>
      <dgm:t>
        <a:bodyPr/>
        <a:lstStyle/>
        <a:p>
          <a:pPr>
            <a:lnSpc>
              <a:spcPct val="120000"/>
            </a:lnSpc>
          </a:pPr>
          <a:r>
            <a:rPr lang="en-AU" sz="1600" b="0" i="0" dirty="0">
              <a:latin typeface="Neue Haas Grotesk Text Pro" panose="020B0504020202020204" pitchFamily="34" charset="0"/>
            </a:rPr>
            <a:t>If you are interested in supplying the Commonwealth Government – you might find the information available via this </a:t>
          </a:r>
          <a:r>
            <a:rPr lang="en-AU" sz="1600" b="0" i="0" dirty="0">
              <a:latin typeface="Neue Haas Grotesk Text Pro" panose="020B0504020202020204" pitchFamily="34" charset="0"/>
              <a:hlinkClick xmlns:r="http://schemas.openxmlformats.org/officeDocument/2006/relationships" r:id="rId1"/>
            </a:rPr>
            <a:t>link</a:t>
          </a:r>
          <a:r>
            <a:rPr lang="en-AU" sz="1600" b="0" i="0" dirty="0">
              <a:latin typeface="Neue Haas Grotesk Text Pro" panose="020B0504020202020204" pitchFamily="34" charset="0"/>
            </a:rPr>
            <a:t> more useful. </a:t>
          </a:r>
          <a:endParaRPr lang="en-US" sz="1600" dirty="0">
            <a:latin typeface="Neue Haas Grotesk Text Pro" panose="020B0504020202020204" pitchFamily="34" charset="0"/>
          </a:endParaRPr>
        </a:p>
      </dgm:t>
    </dgm:pt>
    <dgm:pt modelId="{DF76594E-FEC4-469B-A853-F2A5A3EEF1B9}" type="parTrans" cxnId="{59020221-1D53-4F35-B739-390ABA4E1D4F}">
      <dgm:prSet/>
      <dgm:spPr/>
      <dgm:t>
        <a:bodyPr/>
        <a:lstStyle/>
        <a:p>
          <a:endParaRPr lang="en-US"/>
        </a:p>
      </dgm:t>
    </dgm:pt>
    <dgm:pt modelId="{360269AC-A8D2-4ACE-A0B6-56FE412D4BD0}" type="sibTrans" cxnId="{59020221-1D53-4F35-B739-390ABA4E1D4F}">
      <dgm:prSet/>
      <dgm:spPr/>
      <dgm:t>
        <a:bodyPr/>
        <a:lstStyle/>
        <a:p>
          <a:endParaRPr lang="en-US"/>
        </a:p>
      </dgm:t>
    </dgm:pt>
    <dgm:pt modelId="{6FC2C034-3EA4-4788-8FDC-010D9FC5B6C2}" type="pres">
      <dgm:prSet presAssocID="{EDC4610B-FCBD-4AFC-8F0D-24F1A3931F23}" presName="root" presStyleCnt="0">
        <dgm:presLayoutVars>
          <dgm:dir/>
          <dgm:resizeHandles val="exact"/>
        </dgm:presLayoutVars>
      </dgm:prSet>
      <dgm:spPr/>
    </dgm:pt>
    <dgm:pt modelId="{3161D0F3-A981-4DEF-947F-8D39AB46773D}" type="pres">
      <dgm:prSet presAssocID="{E2D60F1E-E977-4044-A94D-7911064A819B}" presName="compNode" presStyleCnt="0"/>
      <dgm:spPr/>
    </dgm:pt>
    <dgm:pt modelId="{57F98708-C846-4505-84FC-B1F2FFC375BC}" type="pres">
      <dgm:prSet presAssocID="{E2D60F1E-E977-4044-A94D-7911064A819B}" presName="iconRect" presStyleLbl="node1" presStyleIdx="0" presStyleCnt="2"/>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Bank"/>
        </a:ext>
      </dgm:extLst>
    </dgm:pt>
    <dgm:pt modelId="{6C6A50B5-3A2C-4F45-94CD-4AD93DB0A8BF}" type="pres">
      <dgm:prSet presAssocID="{E2D60F1E-E977-4044-A94D-7911064A819B}" presName="spaceRect" presStyleCnt="0"/>
      <dgm:spPr/>
    </dgm:pt>
    <dgm:pt modelId="{0FC8C533-3CBD-4DA9-9273-A743A214CE49}" type="pres">
      <dgm:prSet presAssocID="{E2D60F1E-E977-4044-A94D-7911064A819B}" presName="textRect" presStyleLbl="revTx" presStyleIdx="0" presStyleCnt="2">
        <dgm:presLayoutVars>
          <dgm:chMax val="1"/>
          <dgm:chPref val="1"/>
        </dgm:presLayoutVars>
      </dgm:prSet>
      <dgm:spPr/>
    </dgm:pt>
    <dgm:pt modelId="{C732524A-7E5E-44A3-AA62-40A5EF87598D}" type="pres">
      <dgm:prSet presAssocID="{504AAA8D-FB2D-41B9-B589-5CB3B78DE2B1}" presName="sibTrans" presStyleCnt="0"/>
      <dgm:spPr/>
    </dgm:pt>
    <dgm:pt modelId="{B1A802D8-98EA-4A7E-B765-744B90FBD5B3}" type="pres">
      <dgm:prSet presAssocID="{F434C2F7-19F5-481D-956D-2FAEF1072977}" presName="compNode" presStyleCnt="0"/>
      <dgm:spPr/>
    </dgm:pt>
    <dgm:pt modelId="{26DC9E4C-EEB2-4F2A-9F62-BA227E45A1FA}" type="pres">
      <dgm:prSet presAssocID="{F434C2F7-19F5-481D-956D-2FAEF1072977}" presName="iconRect" presStyleLbl="node1" presStyleIdx="1" presStyleCnt="2"/>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Judge"/>
        </a:ext>
      </dgm:extLst>
    </dgm:pt>
    <dgm:pt modelId="{C3CEFB97-DA34-486C-BB75-31B5E8E81E0A}" type="pres">
      <dgm:prSet presAssocID="{F434C2F7-19F5-481D-956D-2FAEF1072977}" presName="spaceRect" presStyleCnt="0"/>
      <dgm:spPr/>
    </dgm:pt>
    <dgm:pt modelId="{7DB20D8D-DA14-4C78-A524-DB2CAFA33E5C}" type="pres">
      <dgm:prSet presAssocID="{F434C2F7-19F5-481D-956D-2FAEF1072977}" presName="textRect" presStyleLbl="revTx" presStyleIdx="1" presStyleCnt="2">
        <dgm:presLayoutVars>
          <dgm:chMax val="1"/>
          <dgm:chPref val="1"/>
        </dgm:presLayoutVars>
      </dgm:prSet>
      <dgm:spPr/>
    </dgm:pt>
  </dgm:ptLst>
  <dgm:cxnLst>
    <dgm:cxn modelId="{59020221-1D53-4F35-B739-390ABA4E1D4F}" srcId="{EDC4610B-FCBD-4AFC-8F0D-24F1A3931F23}" destId="{F434C2F7-19F5-481D-956D-2FAEF1072977}" srcOrd="1" destOrd="0" parTransId="{DF76594E-FEC4-469B-A853-F2A5A3EEF1B9}" sibTransId="{360269AC-A8D2-4ACE-A0B6-56FE412D4BD0}"/>
    <dgm:cxn modelId="{C4454845-CE48-4AF5-AFE1-3ACA6727811D}" type="presOf" srcId="{F434C2F7-19F5-481D-956D-2FAEF1072977}" destId="{7DB20D8D-DA14-4C78-A524-DB2CAFA33E5C}" srcOrd="0" destOrd="0" presId="urn:microsoft.com/office/officeart/2018/2/layout/IconLabelList"/>
    <dgm:cxn modelId="{F3BEC7BF-A0E4-4E6E-822B-DE79FBF9EF1C}" type="presOf" srcId="{EDC4610B-FCBD-4AFC-8F0D-24F1A3931F23}" destId="{6FC2C034-3EA4-4788-8FDC-010D9FC5B6C2}" srcOrd="0" destOrd="0" presId="urn:microsoft.com/office/officeart/2018/2/layout/IconLabelList"/>
    <dgm:cxn modelId="{632EB8CA-EFDD-4A90-A275-45BAF084C43B}" type="presOf" srcId="{E2D60F1E-E977-4044-A94D-7911064A819B}" destId="{0FC8C533-3CBD-4DA9-9273-A743A214CE49}" srcOrd="0" destOrd="0" presId="urn:microsoft.com/office/officeart/2018/2/layout/IconLabelList"/>
    <dgm:cxn modelId="{CFF958FD-6167-4510-81FC-CD4D50022B01}" srcId="{EDC4610B-FCBD-4AFC-8F0D-24F1A3931F23}" destId="{E2D60F1E-E977-4044-A94D-7911064A819B}" srcOrd="0" destOrd="0" parTransId="{1C53D5A2-C363-4A83-9310-95EE65C43044}" sibTransId="{504AAA8D-FB2D-41B9-B589-5CB3B78DE2B1}"/>
    <dgm:cxn modelId="{AF0AB415-6207-4D0F-9035-D3311A45C7DA}" type="presParOf" srcId="{6FC2C034-3EA4-4788-8FDC-010D9FC5B6C2}" destId="{3161D0F3-A981-4DEF-947F-8D39AB46773D}" srcOrd="0" destOrd="0" presId="urn:microsoft.com/office/officeart/2018/2/layout/IconLabelList"/>
    <dgm:cxn modelId="{384C18F6-34B1-47BF-BE8B-60268A7728F5}" type="presParOf" srcId="{3161D0F3-A981-4DEF-947F-8D39AB46773D}" destId="{57F98708-C846-4505-84FC-B1F2FFC375BC}" srcOrd="0" destOrd="0" presId="urn:microsoft.com/office/officeart/2018/2/layout/IconLabelList"/>
    <dgm:cxn modelId="{68BB39ED-3321-4364-893D-2B2382A6870C}" type="presParOf" srcId="{3161D0F3-A981-4DEF-947F-8D39AB46773D}" destId="{6C6A50B5-3A2C-4F45-94CD-4AD93DB0A8BF}" srcOrd="1" destOrd="0" presId="urn:microsoft.com/office/officeart/2018/2/layout/IconLabelList"/>
    <dgm:cxn modelId="{E7035619-D0D5-4F5A-9D56-3978DFDD1CEC}" type="presParOf" srcId="{3161D0F3-A981-4DEF-947F-8D39AB46773D}" destId="{0FC8C533-3CBD-4DA9-9273-A743A214CE49}" srcOrd="2" destOrd="0" presId="urn:microsoft.com/office/officeart/2018/2/layout/IconLabelList"/>
    <dgm:cxn modelId="{0F8862A3-239C-45E8-A41D-A94F4C83E687}" type="presParOf" srcId="{6FC2C034-3EA4-4788-8FDC-010D9FC5B6C2}" destId="{C732524A-7E5E-44A3-AA62-40A5EF87598D}" srcOrd="1" destOrd="0" presId="urn:microsoft.com/office/officeart/2018/2/layout/IconLabelList"/>
    <dgm:cxn modelId="{1785B7E0-B204-4F3D-B939-A0D73F44251E}" type="presParOf" srcId="{6FC2C034-3EA4-4788-8FDC-010D9FC5B6C2}" destId="{B1A802D8-98EA-4A7E-B765-744B90FBD5B3}" srcOrd="2" destOrd="0" presId="urn:microsoft.com/office/officeart/2018/2/layout/IconLabelList"/>
    <dgm:cxn modelId="{7D112996-D534-4A5F-AAB8-8E6658E8FA67}" type="presParOf" srcId="{B1A802D8-98EA-4A7E-B765-744B90FBD5B3}" destId="{26DC9E4C-EEB2-4F2A-9F62-BA227E45A1FA}" srcOrd="0" destOrd="0" presId="urn:microsoft.com/office/officeart/2018/2/layout/IconLabelList"/>
    <dgm:cxn modelId="{899469AF-FBEC-4209-84B7-2B15B3ACCE92}" type="presParOf" srcId="{B1A802D8-98EA-4A7E-B765-744B90FBD5B3}" destId="{C3CEFB97-DA34-486C-BB75-31B5E8E81E0A}" srcOrd="1" destOrd="0" presId="urn:microsoft.com/office/officeart/2018/2/layout/IconLabelList"/>
    <dgm:cxn modelId="{D9585F2D-B6E2-4F81-862A-797C20CFC872}" type="presParOf" srcId="{B1A802D8-98EA-4A7E-B765-744B90FBD5B3}" destId="{7DB20D8D-DA14-4C78-A524-DB2CAFA33E5C}"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CF479DB-53C9-4EF2-B85D-938349566724}" type="doc">
      <dgm:prSet loTypeId="urn:microsoft.com/office/officeart/2008/layout/AlternatingHexagons" loCatId="list" qsTypeId="urn:microsoft.com/office/officeart/2005/8/quickstyle/simple1" qsCatId="simple" csTypeId="urn:microsoft.com/office/officeart/2005/8/colors/accent3_2" csCatId="accent3" phldr="1"/>
      <dgm:spPr/>
      <dgm:t>
        <a:bodyPr/>
        <a:lstStyle/>
        <a:p>
          <a:endParaRPr lang="en-US"/>
        </a:p>
      </dgm:t>
    </dgm:pt>
    <dgm:pt modelId="{BB777ED6-6BE5-4D68-AE66-C130AE2D8628}">
      <dgm:prSet custT="1"/>
      <dgm:spPr>
        <a:solidFill>
          <a:srgbClr val="BA2B6F"/>
        </a:solidFill>
      </dgm:spPr>
      <dgm:t>
        <a:bodyPr/>
        <a:lstStyle/>
        <a:p>
          <a:r>
            <a:rPr lang="en-AU" sz="1500" dirty="0">
              <a:latin typeface="Neue Haas Grotesk Text Pro" panose="020B0504020202020204" pitchFamily="34" charset="0"/>
            </a:rPr>
            <a:t>Compliance and Disclosures</a:t>
          </a:r>
          <a:endParaRPr lang="en-US" sz="1500" dirty="0">
            <a:latin typeface="Neue Haas Grotesk Text Pro" panose="020B0504020202020204" pitchFamily="34" charset="0"/>
          </a:endParaRPr>
        </a:p>
      </dgm:t>
    </dgm:pt>
    <dgm:pt modelId="{EFA2C58A-426B-4632-B232-3F2DE33C2A13}" type="parTrans" cxnId="{F9EB9F29-B6D1-4395-BF46-499748A4ECC1}">
      <dgm:prSet/>
      <dgm:spPr/>
      <dgm:t>
        <a:bodyPr/>
        <a:lstStyle/>
        <a:p>
          <a:endParaRPr lang="en-US" sz="1600"/>
        </a:p>
      </dgm:t>
    </dgm:pt>
    <dgm:pt modelId="{6441A221-8DF9-484B-AEE3-F4BE87FA3438}" type="sibTrans" cxnId="{F9EB9F29-B6D1-4395-BF46-499748A4ECC1}">
      <dgm:prSet custT="1"/>
      <dgm:spPr>
        <a:solidFill>
          <a:srgbClr val="BA2B6F"/>
        </a:solidFill>
      </dgm:spPr>
      <dgm:t>
        <a:bodyPr/>
        <a:lstStyle/>
        <a:p>
          <a:r>
            <a:rPr lang="en-US" sz="1450" dirty="0">
              <a:latin typeface="Neue Haas Grotesk Text Pro" panose="020B0504020202020204" pitchFamily="34" charset="0"/>
            </a:rPr>
            <a:t>Insurance Requirements</a:t>
          </a:r>
        </a:p>
      </dgm:t>
    </dgm:pt>
    <dgm:pt modelId="{7BAD9AFB-01BF-4CD8-819C-4132FCF244CA}">
      <dgm:prSet custT="1"/>
      <dgm:spPr>
        <a:solidFill>
          <a:srgbClr val="BA2B6F"/>
        </a:solidFill>
      </dgm:spPr>
      <dgm:t>
        <a:bodyPr/>
        <a:lstStyle/>
        <a:p>
          <a:r>
            <a:rPr lang="en-AU" sz="1600" dirty="0">
              <a:latin typeface="Neue Haas Grotesk Text Pro" panose="020B0504020202020204" pitchFamily="34" charset="0"/>
            </a:rPr>
            <a:t>Pricing Schedule </a:t>
          </a:r>
          <a:endParaRPr lang="en-US" sz="1600" dirty="0">
            <a:latin typeface="Neue Haas Grotesk Text Pro" panose="020B0504020202020204" pitchFamily="34" charset="0"/>
          </a:endParaRPr>
        </a:p>
      </dgm:t>
    </dgm:pt>
    <dgm:pt modelId="{A2DC3B7A-1674-4483-A9C3-A36402BFDD1C}" type="parTrans" cxnId="{6526A127-DECC-4E5D-9E12-FD152F708D14}">
      <dgm:prSet/>
      <dgm:spPr/>
      <dgm:t>
        <a:bodyPr/>
        <a:lstStyle/>
        <a:p>
          <a:endParaRPr lang="en-US" sz="1600"/>
        </a:p>
      </dgm:t>
    </dgm:pt>
    <dgm:pt modelId="{C58A5B16-9DAD-4958-8DCA-A0DE42159A66}" type="sibTrans" cxnId="{6526A127-DECC-4E5D-9E12-FD152F708D14}">
      <dgm:prSet custT="1"/>
      <dgm:spPr>
        <a:solidFill>
          <a:srgbClr val="BA2B6F"/>
        </a:solidFill>
      </dgm:spPr>
      <dgm:t>
        <a:bodyPr/>
        <a:lstStyle/>
        <a:p>
          <a:r>
            <a:rPr lang="en-US" sz="1600" dirty="0">
              <a:latin typeface="Neue Haas Grotesk Text Pro" panose="020B0504020202020204" pitchFamily="34" charset="0"/>
            </a:rPr>
            <a:t>Qualitative Criteria</a:t>
          </a:r>
        </a:p>
      </dgm:t>
    </dgm:pt>
    <dgm:pt modelId="{C5E304FB-7F28-4DC8-90E7-D912EAC3E70E}">
      <dgm:prSet custT="1"/>
      <dgm:spPr>
        <a:solidFill>
          <a:srgbClr val="BA2B6F"/>
        </a:solidFill>
      </dgm:spPr>
      <dgm:t>
        <a:bodyPr/>
        <a:lstStyle/>
        <a:p>
          <a:r>
            <a:rPr lang="en-AU" sz="1450" dirty="0">
              <a:latin typeface="Neue Haas Grotesk Text Pro" panose="020B0504020202020204" pitchFamily="34" charset="0"/>
            </a:rPr>
            <a:t>Mandatory Requirement</a:t>
          </a:r>
          <a:endParaRPr lang="en-US" sz="1450" dirty="0">
            <a:latin typeface="Neue Haas Grotesk Text Pro" panose="020B0504020202020204" pitchFamily="34" charset="0"/>
          </a:endParaRPr>
        </a:p>
      </dgm:t>
    </dgm:pt>
    <dgm:pt modelId="{6A44E108-6F34-439B-81D4-87207FCDB7D3}" type="sibTrans" cxnId="{512CF36D-210C-4F43-9B19-C8C70746FAD8}">
      <dgm:prSet custT="1"/>
      <dgm:spPr>
        <a:solidFill>
          <a:srgbClr val="BA2B6F"/>
        </a:solidFill>
      </dgm:spPr>
      <dgm:t>
        <a:bodyPr/>
        <a:lstStyle/>
        <a:p>
          <a:r>
            <a:rPr lang="en-US" sz="1500" dirty="0" err="1">
              <a:latin typeface="Neue Haas Grotesk Text Pro" panose="020B0504020202020204" pitchFamily="34" charset="0"/>
            </a:rPr>
            <a:t>Organisation</a:t>
          </a:r>
          <a:r>
            <a:rPr lang="en-US" sz="1500" dirty="0">
              <a:latin typeface="Neue Haas Grotesk Text Pro" panose="020B0504020202020204" pitchFamily="34" charset="0"/>
            </a:rPr>
            <a:t> Identity Details</a:t>
          </a:r>
        </a:p>
      </dgm:t>
    </dgm:pt>
    <dgm:pt modelId="{C30E5107-CF7F-4D73-9311-857D8BEDEC21}" type="parTrans" cxnId="{512CF36D-210C-4F43-9B19-C8C70746FAD8}">
      <dgm:prSet/>
      <dgm:spPr/>
      <dgm:t>
        <a:bodyPr/>
        <a:lstStyle/>
        <a:p>
          <a:endParaRPr lang="en-US" sz="1600"/>
        </a:p>
      </dgm:t>
    </dgm:pt>
    <dgm:pt modelId="{481248CE-06E1-4931-8547-9219D7CEA3A6}" type="pres">
      <dgm:prSet presAssocID="{DCF479DB-53C9-4EF2-B85D-938349566724}" presName="Name0" presStyleCnt="0">
        <dgm:presLayoutVars>
          <dgm:chMax/>
          <dgm:chPref/>
          <dgm:dir/>
          <dgm:animLvl val="lvl"/>
        </dgm:presLayoutVars>
      </dgm:prSet>
      <dgm:spPr/>
    </dgm:pt>
    <dgm:pt modelId="{C8CD2CF4-68DD-4BAF-8AF5-7D32D63A36CD}" type="pres">
      <dgm:prSet presAssocID="{C5E304FB-7F28-4DC8-90E7-D912EAC3E70E}" presName="composite" presStyleCnt="0"/>
      <dgm:spPr/>
    </dgm:pt>
    <dgm:pt modelId="{AD42570D-A786-4DA9-B973-F962EDFB9AE8}" type="pres">
      <dgm:prSet presAssocID="{C5E304FB-7F28-4DC8-90E7-D912EAC3E70E}" presName="Parent1" presStyleLbl="node1" presStyleIdx="0" presStyleCnt="6" custScaleX="105881">
        <dgm:presLayoutVars>
          <dgm:chMax val="1"/>
          <dgm:chPref val="1"/>
          <dgm:bulletEnabled val="1"/>
        </dgm:presLayoutVars>
      </dgm:prSet>
      <dgm:spPr/>
    </dgm:pt>
    <dgm:pt modelId="{2669C363-24A0-45B6-93FF-DCDC0BA1BE0D}" type="pres">
      <dgm:prSet presAssocID="{C5E304FB-7F28-4DC8-90E7-D912EAC3E70E}" presName="Childtext1" presStyleLbl="revTx" presStyleIdx="0" presStyleCnt="3">
        <dgm:presLayoutVars>
          <dgm:chMax val="0"/>
          <dgm:chPref val="0"/>
          <dgm:bulletEnabled val="1"/>
        </dgm:presLayoutVars>
      </dgm:prSet>
      <dgm:spPr/>
    </dgm:pt>
    <dgm:pt modelId="{C7B3D060-7A7B-4817-8977-A8CF377CECD5}" type="pres">
      <dgm:prSet presAssocID="{C5E304FB-7F28-4DC8-90E7-D912EAC3E70E}" presName="BalanceSpacing" presStyleCnt="0"/>
      <dgm:spPr/>
    </dgm:pt>
    <dgm:pt modelId="{BA9CD0E4-DDE9-4E9B-AA2F-CCC77EE040B2}" type="pres">
      <dgm:prSet presAssocID="{C5E304FB-7F28-4DC8-90E7-D912EAC3E70E}" presName="BalanceSpacing1" presStyleCnt="0"/>
      <dgm:spPr/>
    </dgm:pt>
    <dgm:pt modelId="{17C45ECF-A154-4583-92E5-7FAF45FC9DCB}" type="pres">
      <dgm:prSet presAssocID="{6A44E108-6F34-439B-81D4-87207FCDB7D3}" presName="Accent1Text" presStyleLbl="node1" presStyleIdx="1" presStyleCnt="6" custScaleX="103006"/>
      <dgm:spPr/>
    </dgm:pt>
    <dgm:pt modelId="{9A4F1E1F-25A7-4F22-88C5-D71E71141C48}" type="pres">
      <dgm:prSet presAssocID="{6A44E108-6F34-439B-81D4-87207FCDB7D3}" presName="spaceBetweenRectangles" presStyleCnt="0"/>
      <dgm:spPr/>
    </dgm:pt>
    <dgm:pt modelId="{D0DB43D2-4ECB-49F6-AC4E-C82022E98FA5}" type="pres">
      <dgm:prSet presAssocID="{BB777ED6-6BE5-4D68-AE66-C130AE2D8628}" presName="composite" presStyleCnt="0"/>
      <dgm:spPr/>
    </dgm:pt>
    <dgm:pt modelId="{333CAA39-C66F-41D0-AD0A-6CBB059C0A74}" type="pres">
      <dgm:prSet presAssocID="{BB777ED6-6BE5-4D68-AE66-C130AE2D8628}" presName="Parent1" presStyleLbl="node1" presStyleIdx="2" presStyleCnt="6" custScaleX="103006">
        <dgm:presLayoutVars>
          <dgm:chMax val="1"/>
          <dgm:chPref val="1"/>
          <dgm:bulletEnabled val="1"/>
        </dgm:presLayoutVars>
      </dgm:prSet>
      <dgm:spPr/>
    </dgm:pt>
    <dgm:pt modelId="{32C81041-1E32-4A7B-883F-A03DAF81BB40}" type="pres">
      <dgm:prSet presAssocID="{BB777ED6-6BE5-4D68-AE66-C130AE2D8628}" presName="Childtext1" presStyleLbl="revTx" presStyleIdx="1" presStyleCnt="3">
        <dgm:presLayoutVars>
          <dgm:chMax val="0"/>
          <dgm:chPref val="0"/>
          <dgm:bulletEnabled val="1"/>
        </dgm:presLayoutVars>
      </dgm:prSet>
      <dgm:spPr/>
    </dgm:pt>
    <dgm:pt modelId="{0B974769-23E8-4367-B645-B63BD110B0E7}" type="pres">
      <dgm:prSet presAssocID="{BB777ED6-6BE5-4D68-AE66-C130AE2D8628}" presName="BalanceSpacing" presStyleCnt="0"/>
      <dgm:spPr/>
    </dgm:pt>
    <dgm:pt modelId="{6F87BB9F-D12F-4C0C-B7B0-9721F0EFF7D4}" type="pres">
      <dgm:prSet presAssocID="{BB777ED6-6BE5-4D68-AE66-C130AE2D8628}" presName="BalanceSpacing1" presStyleCnt="0"/>
      <dgm:spPr/>
    </dgm:pt>
    <dgm:pt modelId="{A9392BB6-0773-4F40-83A5-78C377DD8004}" type="pres">
      <dgm:prSet presAssocID="{6441A221-8DF9-484B-AEE3-F4BE87FA3438}" presName="Accent1Text" presStyleLbl="node1" presStyleIdx="3" presStyleCnt="6" custScaleX="103006"/>
      <dgm:spPr/>
    </dgm:pt>
    <dgm:pt modelId="{22279CD5-106C-48AD-BC60-BA95B463ED34}" type="pres">
      <dgm:prSet presAssocID="{6441A221-8DF9-484B-AEE3-F4BE87FA3438}" presName="spaceBetweenRectangles" presStyleCnt="0"/>
      <dgm:spPr/>
    </dgm:pt>
    <dgm:pt modelId="{CDCB0D7C-6A1E-48B5-B4EC-0338C0DFFD75}" type="pres">
      <dgm:prSet presAssocID="{7BAD9AFB-01BF-4CD8-819C-4132FCF244CA}" presName="composite" presStyleCnt="0"/>
      <dgm:spPr/>
    </dgm:pt>
    <dgm:pt modelId="{273A1A86-A676-4222-8B1C-DE7D6162C8A0}" type="pres">
      <dgm:prSet presAssocID="{7BAD9AFB-01BF-4CD8-819C-4132FCF244CA}" presName="Parent1" presStyleLbl="node1" presStyleIdx="4" presStyleCnt="6" custScaleX="103006">
        <dgm:presLayoutVars>
          <dgm:chMax val="1"/>
          <dgm:chPref val="1"/>
          <dgm:bulletEnabled val="1"/>
        </dgm:presLayoutVars>
      </dgm:prSet>
      <dgm:spPr/>
    </dgm:pt>
    <dgm:pt modelId="{23FE5174-5281-4BA7-8860-9E253FDB6B77}" type="pres">
      <dgm:prSet presAssocID="{7BAD9AFB-01BF-4CD8-819C-4132FCF244CA}" presName="Childtext1" presStyleLbl="revTx" presStyleIdx="2" presStyleCnt="3">
        <dgm:presLayoutVars>
          <dgm:chMax val="0"/>
          <dgm:chPref val="0"/>
          <dgm:bulletEnabled val="1"/>
        </dgm:presLayoutVars>
      </dgm:prSet>
      <dgm:spPr/>
    </dgm:pt>
    <dgm:pt modelId="{F5A28CBC-60D0-44B9-BEB2-0E4E82980155}" type="pres">
      <dgm:prSet presAssocID="{7BAD9AFB-01BF-4CD8-819C-4132FCF244CA}" presName="BalanceSpacing" presStyleCnt="0"/>
      <dgm:spPr/>
    </dgm:pt>
    <dgm:pt modelId="{F81F89F9-8F74-4B3D-BA46-30D23785B8E0}" type="pres">
      <dgm:prSet presAssocID="{7BAD9AFB-01BF-4CD8-819C-4132FCF244CA}" presName="BalanceSpacing1" presStyleCnt="0"/>
      <dgm:spPr/>
    </dgm:pt>
    <dgm:pt modelId="{5F589661-A6A6-4581-B284-850A9345F46C}" type="pres">
      <dgm:prSet presAssocID="{C58A5B16-9DAD-4958-8DCA-A0DE42159A66}" presName="Accent1Text" presStyleLbl="node1" presStyleIdx="5" presStyleCnt="6" custScaleX="103006"/>
      <dgm:spPr/>
    </dgm:pt>
  </dgm:ptLst>
  <dgm:cxnLst>
    <dgm:cxn modelId="{45466A1A-D21A-4A96-BEAE-5910AD4BED11}" type="presOf" srcId="{C58A5B16-9DAD-4958-8DCA-A0DE42159A66}" destId="{5F589661-A6A6-4581-B284-850A9345F46C}" srcOrd="0" destOrd="0" presId="urn:microsoft.com/office/officeart/2008/layout/AlternatingHexagons"/>
    <dgm:cxn modelId="{6526A127-DECC-4E5D-9E12-FD152F708D14}" srcId="{DCF479DB-53C9-4EF2-B85D-938349566724}" destId="{7BAD9AFB-01BF-4CD8-819C-4132FCF244CA}" srcOrd="2" destOrd="0" parTransId="{A2DC3B7A-1674-4483-A9C3-A36402BFDD1C}" sibTransId="{C58A5B16-9DAD-4958-8DCA-A0DE42159A66}"/>
    <dgm:cxn modelId="{F9EB9F29-B6D1-4395-BF46-499748A4ECC1}" srcId="{DCF479DB-53C9-4EF2-B85D-938349566724}" destId="{BB777ED6-6BE5-4D68-AE66-C130AE2D8628}" srcOrd="1" destOrd="0" parTransId="{EFA2C58A-426B-4632-B232-3F2DE33C2A13}" sibTransId="{6441A221-8DF9-484B-AEE3-F4BE87FA3438}"/>
    <dgm:cxn modelId="{C4A16861-A91E-42C9-B6FB-62A1E5B9FA89}" type="presOf" srcId="{7BAD9AFB-01BF-4CD8-819C-4132FCF244CA}" destId="{273A1A86-A676-4222-8B1C-DE7D6162C8A0}" srcOrd="0" destOrd="0" presId="urn:microsoft.com/office/officeart/2008/layout/AlternatingHexagons"/>
    <dgm:cxn modelId="{512CF36D-210C-4F43-9B19-C8C70746FAD8}" srcId="{DCF479DB-53C9-4EF2-B85D-938349566724}" destId="{C5E304FB-7F28-4DC8-90E7-D912EAC3E70E}" srcOrd="0" destOrd="0" parTransId="{C30E5107-CF7F-4D73-9311-857D8BEDEC21}" sibTransId="{6A44E108-6F34-439B-81D4-87207FCDB7D3}"/>
    <dgm:cxn modelId="{2CAFC386-5E10-488E-9536-ADFF22D1BDED}" type="presOf" srcId="{6A44E108-6F34-439B-81D4-87207FCDB7D3}" destId="{17C45ECF-A154-4583-92E5-7FAF45FC9DCB}" srcOrd="0" destOrd="0" presId="urn:microsoft.com/office/officeart/2008/layout/AlternatingHexagons"/>
    <dgm:cxn modelId="{B583D487-9BB6-4226-9D9A-4A695278685A}" type="presOf" srcId="{C5E304FB-7F28-4DC8-90E7-D912EAC3E70E}" destId="{AD42570D-A786-4DA9-B973-F962EDFB9AE8}" srcOrd="0" destOrd="0" presId="urn:microsoft.com/office/officeart/2008/layout/AlternatingHexagons"/>
    <dgm:cxn modelId="{CC76B0B5-2878-467A-A744-561A1DFA6147}" type="presOf" srcId="{DCF479DB-53C9-4EF2-B85D-938349566724}" destId="{481248CE-06E1-4931-8547-9219D7CEA3A6}" srcOrd="0" destOrd="0" presId="urn:microsoft.com/office/officeart/2008/layout/AlternatingHexagons"/>
    <dgm:cxn modelId="{5F28C6D2-6081-4DD3-A2A3-FBB86F7905E6}" type="presOf" srcId="{BB777ED6-6BE5-4D68-AE66-C130AE2D8628}" destId="{333CAA39-C66F-41D0-AD0A-6CBB059C0A74}" srcOrd="0" destOrd="0" presId="urn:microsoft.com/office/officeart/2008/layout/AlternatingHexagons"/>
    <dgm:cxn modelId="{45418BF8-CC46-48FC-A95B-33DE09CE1EED}" type="presOf" srcId="{6441A221-8DF9-484B-AEE3-F4BE87FA3438}" destId="{A9392BB6-0773-4F40-83A5-78C377DD8004}" srcOrd="0" destOrd="0" presId="urn:microsoft.com/office/officeart/2008/layout/AlternatingHexagons"/>
    <dgm:cxn modelId="{AC3BD845-C966-45EC-A188-014B1B6C14AF}" type="presParOf" srcId="{481248CE-06E1-4931-8547-9219D7CEA3A6}" destId="{C8CD2CF4-68DD-4BAF-8AF5-7D32D63A36CD}" srcOrd="0" destOrd="0" presId="urn:microsoft.com/office/officeart/2008/layout/AlternatingHexagons"/>
    <dgm:cxn modelId="{C5C7E5A7-04F3-4623-A51D-A339EDFA3986}" type="presParOf" srcId="{C8CD2CF4-68DD-4BAF-8AF5-7D32D63A36CD}" destId="{AD42570D-A786-4DA9-B973-F962EDFB9AE8}" srcOrd="0" destOrd="0" presId="urn:microsoft.com/office/officeart/2008/layout/AlternatingHexagons"/>
    <dgm:cxn modelId="{6166FD64-1947-4D6D-B405-77F731B7C8CF}" type="presParOf" srcId="{C8CD2CF4-68DD-4BAF-8AF5-7D32D63A36CD}" destId="{2669C363-24A0-45B6-93FF-DCDC0BA1BE0D}" srcOrd="1" destOrd="0" presId="urn:microsoft.com/office/officeart/2008/layout/AlternatingHexagons"/>
    <dgm:cxn modelId="{85F47904-CEDD-4C87-B5DD-84395131836A}" type="presParOf" srcId="{C8CD2CF4-68DD-4BAF-8AF5-7D32D63A36CD}" destId="{C7B3D060-7A7B-4817-8977-A8CF377CECD5}" srcOrd="2" destOrd="0" presId="urn:microsoft.com/office/officeart/2008/layout/AlternatingHexagons"/>
    <dgm:cxn modelId="{E097BE60-9D2C-4269-8D9B-AD7336ECBE3B}" type="presParOf" srcId="{C8CD2CF4-68DD-4BAF-8AF5-7D32D63A36CD}" destId="{BA9CD0E4-DDE9-4E9B-AA2F-CCC77EE040B2}" srcOrd="3" destOrd="0" presId="urn:microsoft.com/office/officeart/2008/layout/AlternatingHexagons"/>
    <dgm:cxn modelId="{F40909C3-36BD-46D1-B186-302889F6DC9A}" type="presParOf" srcId="{C8CD2CF4-68DD-4BAF-8AF5-7D32D63A36CD}" destId="{17C45ECF-A154-4583-92E5-7FAF45FC9DCB}" srcOrd="4" destOrd="0" presId="urn:microsoft.com/office/officeart/2008/layout/AlternatingHexagons"/>
    <dgm:cxn modelId="{4BA2AA3F-C855-4FD3-A982-64C9BD1EA953}" type="presParOf" srcId="{481248CE-06E1-4931-8547-9219D7CEA3A6}" destId="{9A4F1E1F-25A7-4F22-88C5-D71E71141C48}" srcOrd="1" destOrd="0" presId="urn:microsoft.com/office/officeart/2008/layout/AlternatingHexagons"/>
    <dgm:cxn modelId="{E3F3D08F-2EED-4BD0-9031-97368652E717}" type="presParOf" srcId="{481248CE-06E1-4931-8547-9219D7CEA3A6}" destId="{D0DB43D2-4ECB-49F6-AC4E-C82022E98FA5}" srcOrd="2" destOrd="0" presId="urn:microsoft.com/office/officeart/2008/layout/AlternatingHexagons"/>
    <dgm:cxn modelId="{EB979FC4-BA83-4B9B-BD11-3E1328B3CD43}" type="presParOf" srcId="{D0DB43D2-4ECB-49F6-AC4E-C82022E98FA5}" destId="{333CAA39-C66F-41D0-AD0A-6CBB059C0A74}" srcOrd="0" destOrd="0" presId="urn:microsoft.com/office/officeart/2008/layout/AlternatingHexagons"/>
    <dgm:cxn modelId="{26C6093C-696D-49B6-B4A3-CFFCA57A46B3}" type="presParOf" srcId="{D0DB43D2-4ECB-49F6-AC4E-C82022E98FA5}" destId="{32C81041-1E32-4A7B-883F-A03DAF81BB40}" srcOrd="1" destOrd="0" presId="urn:microsoft.com/office/officeart/2008/layout/AlternatingHexagons"/>
    <dgm:cxn modelId="{CA5CDF0F-A2F8-445F-9E99-27CD089196DD}" type="presParOf" srcId="{D0DB43D2-4ECB-49F6-AC4E-C82022E98FA5}" destId="{0B974769-23E8-4367-B645-B63BD110B0E7}" srcOrd="2" destOrd="0" presId="urn:microsoft.com/office/officeart/2008/layout/AlternatingHexagons"/>
    <dgm:cxn modelId="{1A0D864D-67F9-411C-B984-0B9CA5D547FA}" type="presParOf" srcId="{D0DB43D2-4ECB-49F6-AC4E-C82022E98FA5}" destId="{6F87BB9F-D12F-4C0C-B7B0-9721F0EFF7D4}" srcOrd="3" destOrd="0" presId="urn:microsoft.com/office/officeart/2008/layout/AlternatingHexagons"/>
    <dgm:cxn modelId="{6779F229-FD6F-4857-9C2B-A8F634937015}" type="presParOf" srcId="{D0DB43D2-4ECB-49F6-AC4E-C82022E98FA5}" destId="{A9392BB6-0773-4F40-83A5-78C377DD8004}" srcOrd="4" destOrd="0" presId="urn:microsoft.com/office/officeart/2008/layout/AlternatingHexagons"/>
    <dgm:cxn modelId="{613AFB13-2940-43CB-80A9-12D15F4C4AE3}" type="presParOf" srcId="{481248CE-06E1-4931-8547-9219D7CEA3A6}" destId="{22279CD5-106C-48AD-BC60-BA95B463ED34}" srcOrd="3" destOrd="0" presId="urn:microsoft.com/office/officeart/2008/layout/AlternatingHexagons"/>
    <dgm:cxn modelId="{CD10861F-51A2-4FFE-8310-0F35B5297BD0}" type="presParOf" srcId="{481248CE-06E1-4931-8547-9219D7CEA3A6}" destId="{CDCB0D7C-6A1E-48B5-B4EC-0338C0DFFD75}" srcOrd="4" destOrd="0" presId="urn:microsoft.com/office/officeart/2008/layout/AlternatingHexagons"/>
    <dgm:cxn modelId="{70D9C51C-6ECA-462E-9C90-6D6FDB6FC314}" type="presParOf" srcId="{CDCB0D7C-6A1E-48B5-B4EC-0338C0DFFD75}" destId="{273A1A86-A676-4222-8B1C-DE7D6162C8A0}" srcOrd="0" destOrd="0" presId="urn:microsoft.com/office/officeart/2008/layout/AlternatingHexagons"/>
    <dgm:cxn modelId="{9EE6ED8F-0AF4-4E89-9B3D-36EE86233F35}" type="presParOf" srcId="{CDCB0D7C-6A1E-48B5-B4EC-0338C0DFFD75}" destId="{23FE5174-5281-4BA7-8860-9E253FDB6B77}" srcOrd="1" destOrd="0" presId="urn:microsoft.com/office/officeart/2008/layout/AlternatingHexagons"/>
    <dgm:cxn modelId="{D224B1BE-B553-42FF-A12A-6D0BA5DEEDE1}" type="presParOf" srcId="{CDCB0D7C-6A1E-48B5-B4EC-0338C0DFFD75}" destId="{F5A28CBC-60D0-44B9-BEB2-0E4E82980155}" srcOrd="2" destOrd="0" presId="urn:microsoft.com/office/officeart/2008/layout/AlternatingHexagons"/>
    <dgm:cxn modelId="{5AB73DDE-8C82-4AF1-B492-4209D888CD1F}" type="presParOf" srcId="{CDCB0D7C-6A1E-48B5-B4EC-0338C0DFFD75}" destId="{F81F89F9-8F74-4B3D-BA46-30D23785B8E0}" srcOrd="3" destOrd="0" presId="urn:microsoft.com/office/officeart/2008/layout/AlternatingHexagons"/>
    <dgm:cxn modelId="{1DF946E8-D8A2-4F1B-95E4-3B6376E796DA}" type="presParOf" srcId="{CDCB0D7C-6A1E-48B5-B4EC-0338C0DFFD75}" destId="{5F589661-A6A6-4581-B284-850A9345F46C}"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6475217-D97C-4F80-8A8E-9D2660183302}" type="doc">
      <dgm:prSet loTypeId="urn:microsoft.com/office/officeart/2005/8/layout/hierarchy1" loCatId="hierarchy" qsTypeId="urn:microsoft.com/office/officeart/2005/8/quickstyle/simple2" qsCatId="simple" csTypeId="urn:microsoft.com/office/officeart/2005/8/colors/accent1_2" csCatId="accent1" phldr="1"/>
      <dgm:spPr/>
      <dgm:t>
        <a:bodyPr/>
        <a:lstStyle/>
        <a:p>
          <a:endParaRPr lang="en-US"/>
        </a:p>
      </dgm:t>
    </dgm:pt>
    <dgm:pt modelId="{7E838152-D8A4-48C1-8F4F-84837AABB33B}">
      <dgm:prSet/>
      <dgm:spPr/>
      <dgm:t>
        <a:bodyPr/>
        <a:lstStyle/>
        <a:p>
          <a:r>
            <a:rPr lang="en-AU" dirty="0">
              <a:latin typeface="Neue Haas Grotesk Text Pro" panose="020B0504020202020204" pitchFamily="34" charset="0"/>
            </a:rPr>
            <a:t>Requests will generally require you to have one or more types of insurance depending on what is being purchased. Common forms of insurance requirements are Workers Compensation, Public Liability and Personal Accident Insurance (Volunteers). However other more specialised Requests may require you to have Professional Indemnity or motor vehicle insurances. </a:t>
          </a:r>
          <a:endParaRPr lang="en-US" dirty="0">
            <a:latin typeface="Neue Haas Grotesk Text Pro" panose="020B0504020202020204" pitchFamily="34" charset="0"/>
          </a:endParaRPr>
        </a:p>
      </dgm:t>
    </dgm:pt>
    <dgm:pt modelId="{2132D793-EA82-4D98-8289-0190A69D3911}" type="parTrans" cxnId="{C7490953-57E7-413F-8E5A-9FE9F37469AE}">
      <dgm:prSet/>
      <dgm:spPr/>
      <dgm:t>
        <a:bodyPr/>
        <a:lstStyle/>
        <a:p>
          <a:endParaRPr lang="en-US"/>
        </a:p>
      </dgm:t>
    </dgm:pt>
    <dgm:pt modelId="{229B1C5A-3143-47FF-9035-B9947ABF28A3}" type="sibTrans" cxnId="{C7490953-57E7-413F-8E5A-9FE9F37469AE}">
      <dgm:prSet/>
      <dgm:spPr/>
      <dgm:t>
        <a:bodyPr/>
        <a:lstStyle/>
        <a:p>
          <a:endParaRPr lang="en-US"/>
        </a:p>
      </dgm:t>
    </dgm:pt>
    <dgm:pt modelId="{C013EAE6-F5A3-4EB8-95B4-70FAD38C8547}">
      <dgm:prSet/>
      <dgm:spPr/>
      <dgm:t>
        <a:bodyPr/>
        <a:lstStyle/>
        <a:p>
          <a:r>
            <a:rPr lang="en-AU" dirty="0">
              <a:latin typeface="Neue Haas Grotesk Text Pro" panose="020B0504020202020204" pitchFamily="34" charset="0"/>
            </a:rPr>
            <a:t>Many Requests will ask if you have a specific type of insurance up to a specific level. If you don’t have the required insurance at the time of tendering, you can indicate that you are willing to obtain that level of insurance prior to being awarded the service agreement. Insurance levels may be negotiated with the agency buyer prior to the service agreement being awarded. </a:t>
          </a:r>
          <a:endParaRPr lang="en-US" dirty="0">
            <a:latin typeface="Neue Haas Grotesk Text Pro" panose="020B0504020202020204" pitchFamily="34" charset="0"/>
          </a:endParaRPr>
        </a:p>
      </dgm:t>
    </dgm:pt>
    <dgm:pt modelId="{72E7FD0B-6AC8-460B-821F-54EF3715E05E}" type="parTrans" cxnId="{82A57247-4342-4B02-9604-2046254C80AF}">
      <dgm:prSet/>
      <dgm:spPr/>
      <dgm:t>
        <a:bodyPr/>
        <a:lstStyle/>
        <a:p>
          <a:endParaRPr lang="en-US"/>
        </a:p>
      </dgm:t>
    </dgm:pt>
    <dgm:pt modelId="{1BC16398-45B4-4E31-9CE0-D554EF0331DD}" type="sibTrans" cxnId="{82A57247-4342-4B02-9604-2046254C80AF}">
      <dgm:prSet/>
      <dgm:spPr/>
      <dgm:t>
        <a:bodyPr/>
        <a:lstStyle/>
        <a:p>
          <a:endParaRPr lang="en-US"/>
        </a:p>
      </dgm:t>
    </dgm:pt>
    <dgm:pt modelId="{9E632F8A-C6BF-4379-B4B8-363B2EB36AD5}" type="pres">
      <dgm:prSet presAssocID="{46475217-D97C-4F80-8A8E-9D2660183302}" presName="hierChild1" presStyleCnt="0">
        <dgm:presLayoutVars>
          <dgm:chPref val="1"/>
          <dgm:dir/>
          <dgm:animOne val="branch"/>
          <dgm:animLvl val="lvl"/>
          <dgm:resizeHandles/>
        </dgm:presLayoutVars>
      </dgm:prSet>
      <dgm:spPr/>
    </dgm:pt>
    <dgm:pt modelId="{B9425F4F-4289-4568-9059-4F6C3F5C85EE}" type="pres">
      <dgm:prSet presAssocID="{7E838152-D8A4-48C1-8F4F-84837AABB33B}" presName="hierRoot1" presStyleCnt="0"/>
      <dgm:spPr/>
    </dgm:pt>
    <dgm:pt modelId="{325F8C49-E4D0-4344-A853-7E9DFFF63304}" type="pres">
      <dgm:prSet presAssocID="{7E838152-D8A4-48C1-8F4F-84837AABB33B}" presName="composite" presStyleCnt="0"/>
      <dgm:spPr/>
    </dgm:pt>
    <dgm:pt modelId="{AF04728F-5315-4C2B-8729-C74898750354}" type="pres">
      <dgm:prSet presAssocID="{7E838152-D8A4-48C1-8F4F-84837AABB33B}" presName="background" presStyleLbl="node0" presStyleIdx="0" presStyleCnt="2"/>
      <dgm:spPr/>
    </dgm:pt>
    <dgm:pt modelId="{0654927C-7DBF-4466-903B-B6BE1BFC8B66}" type="pres">
      <dgm:prSet presAssocID="{7E838152-D8A4-48C1-8F4F-84837AABB33B}" presName="text" presStyleLbl="fgAcc0" presStyleIdx="0" presStyleCnt="2" custLinFactNeighborX="-28">
        <dgm:presLayoutVars>
          <dgm:chPref val="3"/>
        </dgm:presLayoutVars>
      </dgm:prSet>
      <dgm:spPr/>
    </dgm:pt>
    <dgm:pt modelId="{867D55B5-D1C3-4390-97E0-2D40324DD8C9}" type="pres">
      <dgm:prSet presAssocID="{7E838152-D8A4-48C1-8F4F-84837AABB33B}" presName="hierChild2" presStyleCnt="0"/>
      <dgm:spPr/>
    </dgm:pt>
    <dgm:pt modelId="{07C0C558-12C3-4DE7-AE2E-C8A5033CCF62}" type="pres">
      <dgm:prSet presAssocID="{C013EAE6-F5A3-4EB8-95B4-70FAD38C8547}" presName="hierRoot1" presStyleCnt="0"/>
      <dgm:spPr/>
    </dgm:pt>
    <dgm:pt modelId="{B0FFB771-DD5C-476A-9E88-291CE569239A}" type="pres">
      <dgm:prSet presAssocID="{C013EAE6-F5A3-4EB8-95B4-70FAD38C8547}" presName="composite" presStyleCnt="0"/>
      <dgm:spPr/>
    </dgm:pt>
    <dgm:pt modelId="{6CD65F5A-7369-4AF6-9695-0684EA74C91A}" type="pres">
      <dgm:prSet presAssocID="{C013EAE6-F5A3-4EB8-95B4-70FAD38C8547}" presName="background" presStyleLbl="node0" presStyleIdx="1" presStyleCnt="2"/>
      <dgm:spPr/>
    </dgm:pt>
    <dgm:pt modelId="{B7794B3A-E8B9-45B7-8B36-30656C82F633}" type="pres">
      <dgm:prSet presAssocID="{C013EAE6-F5A3-4EB8-95B4-70FAD38C8547}" presName="text" presStyleLbl="fgAcc0" presStyleIdx="1" presStyleCnt="2">
        <dgm:presLayoutVars>
          <dgm:chPref val="3"/>
        </dgm:presLayoutVars>
      </dgm:prSet>
      <dgm:spPr/>
    </dgm:pt>
    <dgm:pt modelId="{1F2C8E39-2B85-426A-95B6-38E3D29F33F1}" type="pres">
      <dgm:prSet presAssocID="{C013EAE6-F5A3-4EB8-95B4-70FAD38C8547}" presName="hierChild2" presStyleCnt="0"/>
      <dgm:spPr/>
    </dgm:pt>
  </dgm:ptLst>
  <dgm:cxnLst>
    <dgm:cxn modelId="{82A57247-4342-4B02-9604-2046254C80AF}" srcId="{46475217-D97C-4F80-8A8E-9D2660183302}" destId="{C013EAE6-F5A3-4EB8-95B4-70FAD38C8547}" srcOrd="1" destOrd="0" parTransId="{72E7FD0B-6AC8-460B-821F-54EF3715E05E}" sibTransId="{1BC16398-45B4-4E31-9CE0-D554EF0331DD}"/>
    <dgm:cxn modelId="{665A746A-7AB7-4290-848D-ED2B7D86EFF5}" type="presOf" srcId="{46475217-D97C-4F80-8A8E-9D2660183302}" destId="{9E632F8A-C6BF-4379-B4B8-363B2EB36AD5}" srcOrd="0" destOrd="0" presId="urn:microsoft.com/office/officeart/2005/8/layout/hierarchy1"/>
    <dgm:cxn modelId="{C7490953-57E7-413F-8E5A-9FE9F37469AE}" srcId="{46475217-D97C-4F80-8A8E-9D2660183302}" destId="{7E838152-D8A4-48C1-8F4F-84837AABB33B}" srcOrd="0" destOrd="0" parTransId="{2132D793-EA82-4D98-8289-0190A69D3911}" sibTransId="{229B1C5A-3143-47FF-9035-B9947ABF28A3}"/>
    <dgm:cxn modelId="{4FFA3BB8-EE70-4911-9495-70EFBD27C06C}" type="presOf" srcId="{7E838152-D8A4-48C1-8F4F-84837AABB33B}" destId="{0654927C-7DBF-4466-903B-B6BE1BFC8B66}" srcOrd="0" destOrd="0" presId="urn:microsoft.com/office/officeart/2005/8/layout/hierarchy1"/>
    <dgm:cxn modelId="{A4EBFDD2-F893-48B9-B623-2409B26130A3}" type="presOf" srcId="{C013EAE6-F5A3-4EB8-95B4-70FAD38C8547}" destId="{B7794B3A-E8B9-45B7-8B36-30656C82F633}" srcOrd="0" destOrd="0" presId="urn:microsoft.com/office/officeart/2005/8/layout/hierarchy1"/>
    <dgm:cxn modelId="{78B6BD6F-F1FF-4C01-9C84-E87FC0BD7506}" type="presParOf" srcId="{9E632F8A-C6BF-4379-B4B8-363B2EB36AD5}" destId="{B9425F4F-4289-4568-9059-4F6C3F5C85EE}" srcOrd="0" destOrd="0" presId="urn:microsoft.com/office/officeart/2005/8/layout/hierarchy1"/>
    <dgm:cxn modelId="{F52166E8-0830-40D3-BECE-13216F8118C0}" type="presParOf" srcId="{B9425F4F-4289-4568-9059-4F6C3F5C85EE}" destId="{325F8C49-E4D0-4344-A853-7E9DFFF63304}" srcOrd="0" destOrd="0" presId="urn:microsoft.com/office/officeart/2005/8/layout/hierarchy1"/>
    <dgm:cxn modelId="{C10ED728-1570-4495-ABC5-F77F30F62AD3}" type="presParOf" srcId="{325F8C49-E4D0-4344-A853-7E9DFFF63304}" destId="{AF04728F-5315-4C2B-8729-C74898750354}" srcOrd="0" destOrd="0" presId="urn:microsoft.com/office/officeart/2005/8/layout/hierarchy1"/>
    <dgm:cxn modelId="{8B096A11-2315-4C12-AC74-81AD90463320}" type="presParOf" srcId="{325F8C49-E4D0-4344-A853-7E9DFFF63304}" destId="{0654927C-7DBF-4466-903B-B6BE1BFC8B66}" srcOrd="1" destOrd="0" presId="urn:microsoft.com/office/officeart/2005/8/layout/hierarchy1"/>
    <dgm:cxn modelId="{BEF72BFC-6111-47DF-BB06-5F37DA4A2D4C}" type="presParOf" srcId="{B9425F4F-4289-4568-9059-4F6C3F5C85EE}" destId="{867D55B5-D1C3-4390-97E0-2D40324DD8C9}" srcOrd="1" destOrd="0" presId="urn:microsoft.com/office/officeart/2005/8/layout/hierarchy1"/>
    <dgm:cxn modelId="{0879D97D-EAED-493C-BF0F-3D8A4CBA7D3E}" type="presParOf" srcId="{9E632F8A-C6BF-4379-B4B8-363B2EB36AD5}" destId="{07C0C558-12C3-4DE7-AE2E-C8A5033CCF62}" srcOrd="1" destOrd="0" presId="urn:microsoft.com/office/officeart/2005/8/layout/hierarchy1"/>
    <dgm:cxn modelId="{40BD9E1C-2823-46D0-93D5-6F6876E67571}" type="presParOf" srcId="{07C0C558-12C3-4DE7-AE2E-C8A5033CCF62}" destId="{B0FFB771-DD5C-476A-9E88-291CE569239A}" srcOrd="0" destOrd="0" presId="urn:microsoft.com/office/officeart/2005/8/layout/hierarchy1"/>
    <dgm:cxn modelId="{5800B83F-56B4-4AE6-898C-0C6D52EB1794}" type="presParOf" srcId="{B0FFB771-DD5C-476A-9E88-291CE569239A}" destId="{6CD65F5A-7369-4AF6-9695-0684EA74C91A}" srcOrd="0" destOrd="0" presId="urn:microsoft.com/office/officeart/2005/8/layout/hierarchy1"/>
    <dgm:cxn modelId="{0A9CFB22-EC71-4F0D-9542-D83A676E56FD}" type="presParOf" srcId="{B0FFB771-DD5C-476A-9E88-291CE569239A}" destId="{B7794B3A-E8B9-45B7-8B36-30656C82F633}" srcOrd="1" destOrd="0" presId="urn:microsoft.com/office/officeart/2005/8/layout/hierarchy1"/>
    <dgm:cxn modelId="{AA196ECB-DE11-45FC-8C23-1394860F4085}" type="presParOf" srcId="{07C0C558-12C3-4DE7-AE2E-C8A5033CCF62}" destId="{1F2C8E39-2B85-426A-95B6-38E3D29F33F1}"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574A229-7D96-4ACB-9A49-8D2D1FCF1E7B}" type="doc">
      <dgm:prSet loTypeId="urn:microsoft.com/office/officeart/2005/8/layout/matrix3" loCatId="matrix" qsTypeId="urn:microsoft.com/office/officeart/2005/8/quickstyle/simple2" qsCatId="simple" csTypeId="urn:microsoft.com/office/officeart/2005/8/colors/accent1_2" csCatId="accent1" phldr="1"/>
      <dgm:spPr/>
      <dgm:t>
        <a:bodyPr/>
        <a:lstStyle/>
        <a:p>
          <a:endParaRPr lang="en-US"/>
        </a:p>
      </dgm:t>
    </dgm:pt>
    <dgm:pt modelId="{69BAD911-6918-4603-9C23-8EAFA57BBBA9}">
      <dgm:prSet/>
      <dgm:spPr>
        <a:solidFill>
          <a:schemeClr val="accent4"/>
        </a:solidFill>
      </dgm:spPr>
      <dgm:t>
        <a:bodyPr/>
        <a:lstStyle/>
        <a:p>
          <a:r>
            <a:rPr lang="en-AU" dirty="0">
              <a:latin typeface="Neue Haas Grotesk Text Pro" panose="020B0504020202020204" pitchFamily="34" charset="0"/>
            </a:rPr>
            <a:t>Evaluation panel is formed </a:t>
          </a:r>
          <a:endParaRPr lang="en-US" dirty="0">
            <a:latin typeface="Neue Haas Grotesk Text Pro" panose="020B0504020202020204" pitchFamily="34" charset="0"/>
          </a:endParaRPr>
        </a:p>
      </dgm:t>
    </dgm:pt>
    <dgm:pt modelId="{D0134356-C06A-4E6A-9994-BB694DAA2E54}" type="parTrans" cxnId="{927FEF58-5786-403A-8969-3D64A5E870D1}">
      <dgm:prSet/>
      <dgm:spPr/>
      <dgm:t>
        <a:bodyPr/>
        <a:lstStyle/>
        <a:p>
          <a:endParaRPr lang="en-US"/>
        </a:p>
      </dgm:t>
    </dgm:pt>
    <dgm:pt modelId="{5AD1036B-3874-4CDE-8529-265D3069F73C}" type="sibTrans" cxnId="{927FEF58-5786-403A-8969-3D64A5E870D1}">
      <dgm:prSet/>
      <dgm:spPr/>
      <dgm:t>
        <a:bodyPr/>
        <a:lstStyle/>
        <a:p>
          <a:endParaRPr lang="en-US"/>
        </a:p>
      </dgm:t>
    </dgm:pt>
    <dgm:pt modelId="{082AC29B-9543-4F3A-B328-CB684D40CC2C}">
      <dgm:prSet/>
      <dgm:spPr>
        <a:solidFill>
          <a:schemeClr val="accent4"/>
        </a:solidFill>
      </dgm:spPr>
      <dgm:t>
        <a:bodyPr/>
        <a:lstStyle/>
        <a:p>
          <a:r>
            <a:rPr lang="en-AU" dirty="0">
              <a:latin typeface="Neue Haas Grotesk Text Pro" panose="020B0504020202020204" pitchFamily="34" charset="0"/>
            </a:rPr>
            <a:t>Assess Offers </a:t>
          </a:r>
          <a:endParaRPr lang="en-US" dirty="0">
            <a:latin typeface="Neue Haas Grotesk Text Pro" panose="020B0504020202020204" pitchFamily="34" charset="0"/>
          </a:endParaRPr>
        </a:p>
      </dgm:t>
    </dgm:pt>
    <dgm:pt modelId="{3F80CE07-9F1A-4B47-ACED-F2D09B186391}" type="parTrans" cxnId="{C1F5F61C-04F7-475D-B4C6-A1871A3A3DB5}">
      <dgm:prSet/>
      <dgm:spPr/>
      <dgm:t>
        <a:bodyPr/>
        <a:lstStyle/>
        <a:p>
          <a:endParaRPr lang="en-US"/>
        </a:p>
      </dgm:t>
    </dgm:pt>
    <dgm:pt modelId="{EB82141F-9A85-4DEE-AD00-194AA61A4388}" type="sibTrans" cxnId="{C1F5F61C-04F7-475D-B4C6-A1871A3A3DB5}">
      <dgm:prSet/>
      <dgm:spPr/>
      <dgm:t>
        <a:bodyPr/>
        <a:lstStyle/>
        <a:p>
          <a:endParaRPr lang="en-US"/>
        </a:p>
      </dgm:t>
    </dgm:pt>
    <dgm:pt modelId="{E508474F-5633-4207-81B8-0E03A3826096}">
      <dgm:prSet/>
      <dgm:spPr>
        <a:solidFill>
          <a:schemeClr val="accent4"/>
        </a:solidFill>
      </dgm:spPr>
      <dgm:t>
        <a:bodyPr/>
        <a:lstStyle/>
        <a:p>
          <a:r>
            <a:rPr lang="en-AU" dirty="0">
              <a:latin typeface="Neue Haas Grotesk Text Pro" panose="020B0504020202020204" pitchFamily="34" charset="0"/>
            </a:rPr>
            <a:t>Complete Evaluation Report </a:t>
          </a:r>
          <a:endParaRPr lang="en-US" dirty="0">
            <a:latin typeface="Neue Haas Grotesk Text Pro" panose="020B0504020202020204" pitchFamily="34" charset="0"/>
          </a:endParaRPr>
        </a:p>
      </dgm:t>
    </dgm:pt>
    <dgm:pt modelId="{6D9B6DFC-E1CF-49D0-9082-E05B15D96820}" type="parTrans" cxnId="{23274D05-1B3C-423C-A8A5-AD4720FC9022}">
      <dgm:prSet/>
      <dgm:spPr/>
      <dgm:t>
        <a:bodyPr/>
        <a:lstStyle/>
        <a:p>
          <a:endParaRPr lang="en-US"/>
        </a:p>
      </dgm:t>
    </dgm:pt>
    <dgm:pt modelId="{A6A7F813-30BA-4A99-B4C3-52CB4EE4278D}" type="sibTrans" cxnId="{23274D05-1B3C-423C-A8A5-AD4720FC9022}">
      <dgm:prSet/>
      <dgm:spPr/>
      <dgm:t>
        <a:bodyPr/>
        <a:lstStyle/>
        <a:p>
          <a:endParaRPr lang="en-US"/>
        </a:p>
      </dgm:t>
    </dgm:pt>
    <dgm:pt modelId="{3B0DBECA-535B-4770-8ABB-95D31942BB54}">
      <dgm:prSet/>
      <dgm:spPr>
        <a:solidFill>
          <a:schemeClr val="accent4"/>
        </a:solidFill>
      </dgm:spPr>
      <dgm:t>
        <a:bodyPr/>
        <a:lstStyle/>
        <a:p>
          <a:r>
            <a:rPr lang="en-AU">
              <a:latin typeface="Neue Haas Grotesk Text Pro" panose="020B0504020202020204" pitchFamily="34" charset="0"/>
            </a:rPr>
            <a:t>Approve outcome of procurement process</a:t>
          </a:r>
          <a:endParaRPr lang="en-US">
            <a:latin typeface="Neue Haas Grotesk Text Pro" panose="020B0504020202020204" pitchFamily="34" charset="0"/>
          </a:endParaRPr>
        </a:p>
      </dgm:t>
    </dgm:pt>
    <dgm:pt modelId="{FA8AD7B1-22E1-445E-ACB3-E1695CAC1D4A}" type="parTrans" cxnId="{CC08AD7D-D601-42EB-AE21-15F4A1D1088B}">
      <dgm:prSet/>
      <dgm:spPr/>
      <dgm:t>
        <a:bodyPr/>
        <a:lstStyle/>
        <a:p>
          <a:endParaRPr lang="en-US"/>
        </a:p>
      </dgm:t>
    </dgm:pt>
    <dgm:pt modelId="{93B9C556-647E-421B-A647-66AFB3E5636E}" type="sibTrans" cxnId="{CC08AD7D-D601-42EB-AE21-15F4A1D1088B}">
      <dgm:prSet/>
      <dgm:spPr/>
      <dgm:t>
        <a:bodyPr/>
        <a:lstStyle/>
        <a:p>
          <a:endParaRPr lang="en-US"/>
        </a:p>
      </dgm:t>
    </dgm:pt>
    <dgm:pt modelId="{17E7A036-556E-42BD-BB4B-1F7C027FB2D7}" type="pres">
      <dgm:prSet presAssocID="{0574A229-7D96-4ACB-9A49-8D2D1FCF1E7B}" presName="matrix" presStyleCnt="0">
        <dgm:presLayoutVars>
          <dgm:chMax val="1"/>
          <dgm:dir/>
          <dgm:resizeHandles val="exact"/>
        </dgm:presLayoutVars>
      </dgm:prSet>
      <dgm:spPr/>
    </dgm:pt>
    <dgm:pt modelId="{4B25D4E4-D48A-4E03-939A-D9942320DFCF}" type="pres">
      <dgm:prSet presAssocID="{0574A229-7D96-4ACB-9A49-8D2D1FCF1E7B}" presName="diamond" presStyleLbl="bgShp" presStyleIdx="0" presStyleCnt="1"/>
      <dgm:spPr>
        <a:solidFill>
          <a:schemeClr val="accent5"/>
        </a:solidFill>
      </dgm:spPr>
    </dgm:pt>
    <dgm:pt modelId="{9438D50E-1317-4997-9369-8BFFF57370FD}" type="pres">
      <dgm:prSet presAssocID="{0574A229-7D96-4ACB-9A49-8D2D1FCF1E7B}" presName="quad1" presStyleLbl="node1" presStyleIdx="0" presStyleCnt="4">
        <dgm:presLayoutVars>
          <dgm:chMax val="0"/>
          <dgm:chPref val="0"/>
          <dgm:bulletEnabled val="1"/>
        </dgm:presLayoutVars>
      </dgm:prSet>
      <dgm:spPr/>
    </dgm:pt>
    <dgm:pt modelId="{69FAEECE-56CF-42F0-9432-9265B28BFB71}" type="pres">
      <dgm:prSet presAssocID="{0574A229-7D96-4ACB-9A49-8D2D1FCF1E7B}" presName="quad2" presStyleLbl="node1" presStyleIdx="1" presStyleCnt="4">
        <dgm:presLayoutVars>
          <dgm:chMax val="0"/>
          <dgm:chPref val="0"/>
          <dgm:bulletEnabled val="1"/>
        </dgm:presLayoutVars>
      </dgm:prSet>
      <dgm:spPr/>
    </dgm:pt>
    <dgm:pt modelId="{BEFD5EE9-B336-4848-8520-80C2D02003B9}" type="pres">
      <dgm:prSet presAssocID="{0574A229-7D96-4ACB-9A49-8D2D1FCF1E7B}" presName="quad3" presStyleLbl="node1" presStyleIdx="2" presStyleCnt="4">
        <dgm:presLayoutVars>
          <dgm:chMax val="0"/>
          <dgm:chPref val="0"/>
          <dgm:bulletEnabled val="1"/>
        </dgm:presLayoutVars>
      </dgm:prSet>
      <dgm:spPr/>
    </dgm:pt>
    <dgm:pt modelId="{A136F037-138E-4C53-AA1C-60B5BDA2B940}" type="pres">
      <dgm:prSet presAssocID="{0574A229-7D96-4ACB-9A49-8D2D1FCF1E7B}" presName="quad4" presStyleLbl="node1" presStyleIdx="3" presStyleCnt="4">
        <dgm:presLayoutVars>
          <dgm:chMax val="0"/>
          <dgm:chPref val="0"/>
          <dgm:bulletEnabled val="1"/>
        </dgm:presLayoutVars>
      </dgm:prSet>
      <dgm:spPr/>
    </dgm:pt>
  </dgm:ptLst>
  <dgm:cxnLst>
    <dgm:cxn modelId="{23274D05-1B3C-423C-A8A5-AD4720FC9022}" srcId="{0574A229-7D96-4ACB-9A49-8D2D1FCF1E7B}" destId="{E508474F-5633-4207-81B8-0E03A3826096}" srcOrd="2" destOrd="0" parTransId="{6D9B6DFC-E1CF-49D0-9082-E05B15D96820}" sibTransId="{A6A7F813-30BA-4A99-B4C3-52CB4EE4278D}"/>
    <dgm:cxn modelId="{C1F5F61C-04F7-475D-B4C6-A1871A3A3DB5}" srcId="{0574A229-7D96-4ACB-9A49-8D2D1FCF1E7B}" destId="{082AC29B-9543-4F3A-B328-CB684D40CC2C}" srcOrd="1" destOrd="0" parTransId="{3F80CE07-9F1A-4B47-ACED-F2D09B186391}" sibTransId="{EB82141F-9A85-4DEE-AD00-194AA61A4388}"/>
    <dgm:cxn modelId="{5F76DC22-EB19-44CB-9924-66C28F153F1C}" type="presOf" srcId="{69BAD911-6918-4603-9C23-8EAFA57BBBA9}" destId="{9438D50E-1317-4997-9369-8BFFF57370FD}" srcOrd="0" destOrd="0" presId="urn:microsoft.com/office/officeart/2005/8/layout/matrix3"/>
    <dgm:cxn modelId="{FA4D7F51-E72F-4D87-8169-838645FF3A3B}" type="presOf" srcId="{082AC29B-9543-4F3A-B328-CB684D40CC2C}" destId="{69FAEECE-56CF-42F0-9432-9265B28BFB71}" srcOrd="0" destOrd="0" presId="urn:microsoft.com/office/officeart/2005/8/layout/matrix3"/>
    <dgm:cxn modelId="{00D26977-A4B1-4FFC-944C-49F074E24713}" type="presOf" srcId="{0574A229-7D96-4ACB-9A49-8D2D1FCF1E7B}" destId="{17E7A036-556E-42BD-BB4B-1F7C027FB2D7}" srcOrd="0" destOrd="0" presId="urn:microsoft.com/office/officeart/2005/8/layout/matrix3"/>
    <dgm:cxn modelId="{927FEF58-5786-403A-8969-3D64A5E870D1}" srcId="{0574A229-7D96-4ACB-9A49-8D2D1FCF1E7B}" destId="{69BAD911-6918-4603-9C23-8EAFA57BBBA9}" srcOrd="0" destOrd="0" parTransId="{D0134356-C06A-4E6A-9994-BB694DAA2E54}" sibTransId="{5AD1036B-3874-4CDE-8529-265D3069F73C}"/>
    <dgm:cxn modelId="{CC08AD7D-D601-42EB-AE21-15F4A1D1088B}" srcId="{0574A229-7D96-4ACB-9A49-8D2D1FCF1E7B}" destId="{3B0DBECA-535B-4770-8ABB-95D31942BB54}" srcOrd="3" destOrd="0" parTransId="{FA8AD7B1-22E1-445E-ACB3-E1695CAC1D4A}" sibTransId="{93B9C556-647E-421B-A647-66AFB3E5636E}"/>
    <dgm:cxn modelId="{0F489284-37AF-4E4F-BD21-3DEF2596E555}" type="presOf" srcId="{3B0DBECA-535B-4770-8ABB-95D31942BB54}" destId="{A136F037-138E-4C53-AA1C-60B5BDA2B940}" srcOrd="0" destOrd="0" presId="urn:microsoft.com/office/officeart/2005/8/layout/matrix3"/>
    <dgm:cxn modelId="{18C4F1F8-50CF-42D6-A0A7-B034861E988A}" type="presOf" srcId="{E508474F-5633-4207-81B8-0E03A3826096}" destId="{BEFD5EE9-B336-4848-8520-80C2D02003B9}" srcOrd="0" destOrd="0" presId="urn:microsoft.com/office/officeart/2005/8/layout/matrix3"/>
    <dgm:cxn modelId="{26DC20C4-507F-450F-ACF4-FE3C3F3FBED7}" type="presParOf" srcId="{17E7A036-556E-42BD-BB4B-1F7C027FB2D7}" destId="{4B25D4E4-D48A-4E03-939A-D9942320DFCF}" srcOrd="0" destOrd="0" presId="urn:microsoft.com/office/officeart/2005/8/layout/matrix3"/>
    <dgm:cxn modelId="{4C0FB596-39AA-48F2-9D15-18B7C156BFB9}" type="presParOf" srcId="{17E7A036-556E-42BD-BB4B-1F7C027FB2D7}" destId="{9438D50E-1317-4997-9369-8BFFF57370FD}" srcOrd="1" destOrd="0" presId="urn:microsoft.com/office/officeart/2005/8/layout/matrix3"/>
    <dgm:cxn modelId="{08351D77-3917-4A23-90F4-3A2C8BB9639F}" type="presParOf" srcId="{17E7A036-556E-42BD-BB4B-1F7C027FB2D7}" destId="{69FAEECE-56CF-42F0-9432-9265B28BFB71}" srcOrd="2" destOrd="0" presId="urn:microsoft.com/office/officeart/2005/8/layout/matrix3"/>
    <dgm:cxn modelId="{D6583A23-C4B7-4B74-83B0-FBCDE5FF6FA1}" type="presParOf" srcId="{17E7A036-556E-42BD-BB4B-1F7C027FB2D7}" destId="{BEFD5EE9-B336-4848-8520-80C2D02003B9}" srcOrd="3" destOrd="0" presId="urn:microsoft.com/office/officeart/2005/8/layout/matrix3"/>
    <dgm:cxn modelId="{1C4115ED-D1CC-4422-A296-BDA857C1E416}" type="presParOf" srcId="{17E7A036-556E-42BD-BB4B-1F7C027FB2D7}" destId="{A136F037-138E-4C53-AA1C-60B5BDA2B940}"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26E1154-1882-4FFF-AC2F-0C2385C13971}"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FC96AB24-A629-4450-B0F1-622B545A2602}">
      <dgm:prSet/>
      <dgm:spPr/>
      <dgm:t>
        <a:bodyPr/>
        <a:lstStyle/>
        <a:p>
          <a:pPr>
            <a:lnSpc>
              <a:spcPct val="120000"/>
            </a:lnSpc>
          </a:pPr>
          <a:r>
            <a:rPr lang="en-AU" dirty="0">
              <a:latin typeface="Neue Haas Grotesk Text Pro" panose="020B0504020202020204" pitchFamily="34" charset="0"/>
            </a:rPr>
            <a:t>Tenders WA is the central source of information on WA State Government Requests and awarded contracts. </a:t>
          </a:r>
          <a:endParaRPr lang="en-US" dirty="0">
            <a:latin typeface="Neue Haas Grotesk Text Pro" panose="020B0504020202020204" pitchFamily="34" charset="0"/>
          </a:endParaRPr>
        </a:p>
      </dgm:t>
    </dgm:pt>
    <dgm:pt modelId="{CFA2C89E-F617-4666-BC4C-E46B096D6DBE}" type="parTrans" cxnId="{15400D9E-9B22-41DD-AE03-943B213D4EC9}">
      <dgm:prSet/>
      <dgm:spPr/>
      <dgm:t>
        <a:bodyPr/>
        <a:lstStyle/>
        <a:p>
          <a:endParaRPr lang="en-US"/>
        </a:p>
      </dgm:t>
    </dgm:pt>
    <dgm:pt modelId="{C72FE671-6F31-47D0-A25B-516FC7091E89}" type="sibTrans" cxnId="{15400D9E-9B22-41DD-AE03-943B213D4EC9}">
      <dgm:prSet/>
      <dgm:spPr/>
      <dgm:t>
        <a:bodyPr/>
        <a:lstStyle/>
        <a:p>
          <a:endParaRPr lang="en-US"/>
        </a:p>
      </dgm:t>
    </dgm:pt>
    <dgm:pt modelId="{24900251-D77F-4D37-94D3-A2B3DA479452}">
      <dgm:prSet/>
      <dgm:spPr/>
      <dgm:t>
        <a:bodyPr/>
        <a:lstStyle/>
        <a:p>
          <a:pPr>
            <a:lnSpc>
              <a:spcPct val="120000"/>
            </a:lnSpc>
          </a:pPr>
          <a:r>
            <a:rPr lang="en-AU" dirty="0">
              <a:latin typeface="Neue Haas Grotesk Text Pro" panose="020B0504020202020204" pitchFamily="34" charset="0"/>
            </a:rPr>
            <a:t>WA State Government agencies use this website to advertise their Requests and public contract awards. </a:t>
          </a:r>
          <a:endParaRPr lang="en-US" dirty="0">
            <a:latin typeface="Neue Haas Grotesk Text Pro" panose="020B0504020202020204" pitchFamily="34" charset="0"/>
          </a:endParaRPr>
        </a:p>
      </dgm:t>
    </dgm:pt>
    <dgm:pt modelId="{F7BBB1A8-8C99-456E-9DA4-A6E46E29522A}" type="parTrans" cxnId="{E2D966E4-5E8A-48B3-8BEC-CF0C0BE8FFC8}">
      <dgm:prSet/>
      <dgm:spPr/>
      <dgm:t>
        <a:bodyPr/>
        <a:lstStyle/>
        <a:p>
          <a:endParaRPr lang="en-US"/>
        </a:p>
      </dgm:t>
    </dgm:pt>
    <dgm:pt modelId="{3E4B2E3F-7F11-4F2B-922B-32E8E07C5292}" type="sibTrans" cxnId="{E2D966E4-5E8A-48B3-8BEC-CF0C0BE8FFC8}">
      <dgm:prSet/>
      <dgm:spPr/>
      <dgm:t>
        <a:bodyPr/>
        <a:lstStyle/>
        <a:p>
          <a:endParaRPr lang="en-US"/>
        </a:p>
      </dgm:t>
    </dgm:pt>
    <dgm:pt modelId="{AB730A4A-0882-4408-9101-82C3578365FF}" type="pres">
      <dgm:prSet presAssocID="{F26E1154-1882-4FFF-AC2F-0C2385C13971}" presName="root" presStyleCnt="0">
        <dgm:presLayoutVars>
          <dgm:dir/>
          <dgm:resizeHandles val="exact"/>
        </dgm:presLayoutVars>
      </dgm:prSet>
      <dgm:spPr/>
    </dgm:pt>
    <dgm:pt modelId="{6BC3AA70-F669-4C9A-97B4-1BC68A0CF20F}" type="pres">
      <dgm:prSet presAssocID="{FC96AB24-A629-4450-B0F1-622B545A2602}" presName="compNode" presStyleCnt="0"/>
      <dgm:spPr/>
    </dgm:pt>
    <dgm:pt modelId="{DD49E950-E15C-4A7C-A62F-E8F2817D21D8}" type="pres">
      <dgm:prSet presAssocID="{FC96AB24-A629-4450-B0F1-622B545A2602}" presName="bgRect" presStyleLbl="bgShp" presStyleIdx="0" presStyleCnt="2"/>
      <dgm:spPr>
        <a:solidFill>
          <a:srgbClr val="DBF2F2"/>
        </a:solidFill>
      </dgm:spPr>
    </dgm:pt>
    <dgm:pt modelId="{246196A5-8400-4B66-BF17-DC9CE01D30DE}" type="pres">
      <dgm:prSet presAssocID="{FC96AB24-A629-4450-B0F1-622B545A2602}"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nk"/>
        </a:ext>
      </dgm:extLst>
    </dgm:pt>
    <dgm:pt modelId="{A17F3E0A-CAEC-48F2-A482-3BE92025B148}" type="pres">
      <dgm:prSet presAssocID="{FC96AB24-A629-4450-B0F1-622B545A2602}" presName="spaceRect" presStyleCnt="0"/>
      <dgm:spPr/>
    </dgm:pt>
    <dgm:pt modelId="{0CAC09A1-9C26-447E-BB8F-DCA002271E8C}" type="pres">
      <dgm:prSet presAssocID="{FC96AB24-A629-4450-B0F1-622B545A2602}" presName="parTx" presStyleLbl="revTx" presStyleIdx="0" presStyleCnt="2">
        <dgm:presLayoutVars>
          <dgm:chMax val="0"/>
          <dgm:chPref val="0"/>
        </dgm:presLayoutVars>
      </dgm:prSet>
      <dgm:spPr/>
    </dgm:pt>
    <dgm:pt modelId="{ED3B0BE1-B4F5-4C34-95F4-217798305EFA}" type="pres">
      <dgm:prSet presAssocID="{C72FE671-6F31-47D0-A25B-516FC7091E89}" presName="sibTrans" presStyleCnt="0"/>
      <dgm:spPr/>
    </dgm:pt>
    <dgm:pt modelId="{1AB2B91A-C67F-48EA-9309-9BD522988C57}" type="pres">
      <dgm:prSet presAssocID="{24900251-D77F-4D37-94D3-A2B3DA479452}" presName="compNode" presStyleCnt="0"/>
      <dgm:spPr/>
    </dgm:pt>
    <dgm:pt modelId="{AAE50FFE-A34A-4726-B509-E673E337B9CA}" type="pres">
      <dgm:prSet presAssocID="{24900251-D77F-4D37-94D3-A2B3DA479452}" presName="bgRect" presStyleLbl="bgShp" presStyleIdx="1" presStyleCnt="2"/>
      <dgm:spPr>
        <a:solidFill>
          <a:srgbClr val="DBF2F2"/>
        </a:solidFill>
      </dgm:spPr>
    </dgm:pt>
    <dgm:pt modelId="{F6450526-3D83-493F-8A67-77DB9E704484}" type="pres">
      <dgm:prSet presAssocID="{24900251-D77F-4D37-94D3-A2B3DA479452}"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7B657EAB-9953-4338-A778-806AA649EACE}" type="pres">
      <dgm:prSet presAssocID="{24900251-D77F-4D37-94D3-A2B3DA479452}" presName="spaceRect" presStyleCnt="0"/>
      <dgm:spPr/>
    </dgm:pt>
    <dgm:pt modelId="{203D63CA-8B0A-4CAE-B90F-559720DB6EE6}" type="pres">
      <dgm:prSet presAssocID="{24900251-D77F-4D37-94D3-A2B3DA479452}" presName="parTx" presStyleLbl="revTx" presStyleIdx="1" presStyleCnt="2">
        <dgm:presLayoutVars>
          <dgm:chMax val="0"/>
          <dgm:chPref val="0"/>
        </dgm:presLayoutVars>
      </dgm:prSet>
      <dgm:spPr/>
    </dgm:pt>
  </dgm:ptLst>
  <dgm:cxnLst>
    <dgm:cxn modelId="{8B874710-2E0A-4DD3-8591-095944C95FD1}" type="presOf" srcId="{FC96AB24-A629-4450-B0F1-622B545A2602}" destId="{0CAC09A1-9C26-447E-BB8F-DCA002271E8C}" srcOrd="0" destOrd="0" presId="urn:microsoft.com/office/officeart/2018/2/layout/IconVerticalSolidList"/>
    <dgm:cxn modelId="{15400D9E-9B22-41DD-AE03-943B213D4EC9}" srcId="{F26E1154-1882-4FFF-AC2F-0C2385C13971}" destId="{FC96AB24-A629-4450-B0F1-622B545A2602}" srcOrd="0" destOrd="0" parTransId="{CFA2C89E-F617-4666-BC4C-E46B096D6DBE}" sibTransId="{C72FE671-6F31-47D0-A25B-516FC7091E89}"/>
    <dgm:cxn modelId="{191158B6-1DBA-4705-87DD-55E5F88C50A4}" type="presOf" srcId="{24900251-D77F-4D37-94D3-A2B3DA479452}" destId="{203D63CA-8B0A-4CAE-B90F-559720DB6EE6}" srcOrd="0" destOrd="0" presId="urn:microsoft.com/office/officeart/2018/2/layout/IconVerticalSolidList"/>
    <dgm:cxn modelId="{E2D966E4-5E8A-48B3-8BEC-CF0C0BE8FFC8}" srcId="{F26E1154-1882-4FFF-AC2F-0C2385C13971}" destId="{24900251-D77F-4D37-94D3-A2B3DA479452}" srcOrd="1" destOrd="0" parTransId="{F7BBB1A8-8C99-456E-9DA4-A6E46E29522A}" sibTransId="{3E4B2E3F-7F11-4F2B-922B-32E8E07C5292}"/>
    <dgm:cxn modelId="{EBC88EEC-7744-4462-8DAF-5AC20A820AD1}" type="presOf" srcId="{F26E1154-1882-4FFF-AC2F-0C2385C13971}" destId="{AB730A4A-0882-4408-9101-82C3578365FF}" srcOrd="0" destOrd="0" presId="urn:microsoft.com/office/officeart/2018/2/layout/IconVerticalSolidList"/>
    <dgm:cxn modelId="{569128B9-3606-40A1-8C33-2CF8D0E2FA62}" type="presParOf" srcId="{AB730A4A-0882-4408-9101-82C3578365FF}" destId="{6BC3AA70-F669-4C9A-97B4-1BC68A0CF20F}" srcOrd="0" destOrd="0" presId="urn:microsoft.com/office/officeart/2018/2/layout/IconVerticalSolidList"/>
    <dgm:cxn modelId="{2D2FC3F1-184F-406F-9F5E-92B0B9C74441}" type="presParOf" srcId="{6BC3AA70-F669-4C9A-97B4-1BC68A0CF20F}" destId="{DD49E950-E15C-4A7C-A62F-E8F2817D21D8}" srcOrd="0" destOrd="0" presId="urn:microsoft.com/office/officeart/2018/2/layout/IconVerticalSolidList"/>
    <dgm:cxn modelId="{6FE4368B-24D6-4F43-9E42-2D2165AC6BB0}" type="presParOf" srcId="{6BC3AA70-F669-4C9A-97B4-1BC68A0CF20F}" destId="{246196A5-8400-4B66-BF17-DC9CE01D30DE}" srcOrd="1" destOrd="0" presId="urn:microsoft.com/office/officeart/2018/2/layout/IconVerticalSolidList"/>
    <dgm:cxn modelId="{4F4537F4-5DF1-4E19-A8AE-A8178E895EF6}" type="presParOf" srcId="{6BC3AA70-F669-4C9A-97B4-1BC68A0CF20F}" destId="{A17F3E0A-CAEC-48F2-A482-3BE92025B148}" srcOrd="2" destOrd="0" presId="urn:microsoft.com/office/officeart/2018/2/layout/IconVerticalSolidList"/>
    <dgm:cxn modelId="{319A0C9D-DF2C-4CAD-922A-D8746C7888C8}" type="presParOf" srcId="{6BC3AA70-F669-4C9A-97B4-1BC68A0CF20F}" destId="{0CAC09A1-9C26-447E-BB8F-DCA002271E8C}" srcOrd="3" destOrd="0" presId="urn:microsoft.com/office/officeart/2018/2/layout/IconVerticalSolidList"/>
    <dgm:cxn modelId="{D0D1BB44-F495-48B1-96C2-B152F930E1B9}" type="presParOf" srcId="{AB730A4A-0882-4408-9101-82C3578365FF}" destId="{ED3B0BE1-B4F5-4C34-95F4-217798305EFA}" srcOrd="1" destOrd="0" presId="urn:microsoft.com/office/officeart/2018/2/layout/IconVerticalSolidList"/>
    <dgm:cxn modelId="{65A8D4A4-C3AE-46F3-B457-B6951946282E}" type="presParOf" srcId="{AB730A4A-0882-4408-9101-82C3578365FF}" destId="{1AB2B91A-C67F-48EA-9309-9BD522988C57}" srcOrd="2" destOrd="0" presId="urn:microsoft.com/office/officeart/2018/2/layout/IconVerticalSolidList"/>
    <dgm:cxn modelId="{A901B27B-9403-4E0B-A9EA-DDA0C474E59C}" type="presParOf" srcId="{1AB2B91A-C67F-48EA-9309-9BD522988C57}" destId="{AAE50FFE-A34A-4726-B509-E673E337B9CA}" srcOrd="0" destOrd="0" presId="urn:microsoft.com/office/officeart/2018/2/layout/IconVerticalSolidList"/>
    <dgm:cxn modelId="{D9FD1D29-35D0-466F-841C-66907ABC95E0}" type="presParOf" srcId="{1AB2B91A-C67F-48EA-9309-9BD522988C57}" destId="{F6450526-3D83-493F-8A67-77DB9E704484}" srcOrd="1" destOrd="0" presId="urn:microsoft.com/office/officeart/2018/2/layout/IconVerticalSolidList"/>
    <dgm:cxn modelId="{6CF658BF-E212-4132-839F-3F7AE63AFF4B}" type="presParOf" srcId="{1AB2B91A-C67F-48EA-9309-9BD522988C57}" destId="{7B657EAB-9953-4338-A778-806AA649EACE}" srcOrd="2" destOrd="0" presId="urn:microsoft.com/office/officeart/2018/2/layout/IconVerticalSolidList"/>
    <dgm:cxn modelId="{3B2F6111-3EEB-4670-8A5A-CA15ECB419CF}" type="presParOf" srcId="{1AB2B91A-C67F-48EA-9309-9BD522988C57}" destId="{203D63CA-8B0A-4CAE-B90F-559720DB6EE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2F1AEBF-AEA2-46A1-B9B7-2F1EAA31736F}"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5C4A5162-ACCB-4CCB-B518-22BB1D578F09}">
      <dgm:prSet custT="1"/>
      <dgm:spPr/>
      <dgm:t>
        <a:bodyPr/>
        <a:lstStyle/>
        <a:p>
          <a:r>
            <a:rPr lang="en-AU" sz="1800" dirty="0">
              <a:latin typeface="Neue Haas Grotesk Text Pro" panose="020B0504020202020204" pitchFamily="34" charset="0"/>
            </a:rPr>
            <a:t>Ensure your organisation details are current and easily accessible online. </a:t>
          </a:r>
          <a:endParaRPr lang="en-US" sz="1800" dirty="0">
            <a:latin typeface="Neue Haas Grotesk Text Pro" panose="020B0504020202020204" pitchFamily="34" charset="0"/>
          </a:endParaRPr>
        </a:p>
      </dgm:t>
    </dgm:pt>
    <dgm:pt modelId="{FACEE54D-0EBB-4C16-8800-BC7C6063C425}" type="parTrans" cxnId="{3A66635D-4605-462C-9A7E-AC13974DCFCF}">
      <dgm:prSet/>
      <dgm:spPr/>
      <dgm:t>
        <a:bodyPr/>
        <a:lstStyle/>
        <a:p>
          <a:endParaRPr lang="en-US" sz="1800">
            <a:latin typeface="Neue Haas Grotesk Text Pro" panose="020B0504020202020204" pitchFamily="34" charset="0"/>
          </a:endParaRPr>
        </a:p>
      </dgm:t>
    </dgm:pt>
    <dgm:pt modelId="{C1556F97-8FA7-4B65-AD59-49F2653417A3}" type="sibTrans" cxnId="{3A66635D-4605-462C-9A7E-AC13974DCFCF}">
      <dgm:prSet/>
      <dgm:spPr/>
      <dgm:t>
        <a:bodyPr/>
        <a:lstStyle/>
        <a:p>
          <a:endParaRPr lang="en-US" sz="1800">
            <a:latin typeface="Neue Haas Grotesk Text Pro" panose="020B0504020202020204" pitchFamily="34" charset="0"/>
          </a:endParaRPr>
        </a:p>
      </dgm:t>
    </dgm:pt>
    <dgm:pt modelId="{74C003D4-1AB1-436F-98FB-7E4F4095671C}">
      <dgm:prSet custT="1"/>
      <dgm:spPr/>
      <dgm:t>
        <a:bodyPr/>
        <a:lstStyle/>
        <a:p>
          <a:r>
            <a:rPr lang="en-AU" sz="1800" dirty="0">
              <a:latin typeface="Neue Haas Grotesk Text Pro" panose="020B0504020202020204" pitchFamily="34" charset="0"/>
            </a:rPr>
            <a:t>Focus on core capabilities in promotional material.</a:t>
          </a:r>
          <a:endParaRPr lang="en-US" sz="1800" dirty="0">
            <a:latin typeface="Neue Haas Grotesk Text Pro" panose="020B0504020202020204" pitchFamily="34" charset="0"/>
          </a:endParaRPr>
        </a:p>
      </dgm:t>
    </dgm:pt>
    <dgm:pt modelId="{9DE26532-9835-4B86-BDAC-1A821C918DB6}" type="parTrans" cxnId="{FD16B499-D9D3-417B-A77B-B2A35843F1D8}">
      <dgm:prSet/>
      <dgm:spPr/>
      <dgm:t>
        <a:bodyPr/>
        <a:lstStyle/>
        <a:p>
          <a:endParaRPr lang="en-US" sz="1800">
            <a:latin typeface="Neue Haas Grotesk Text Pro" panose="020B0504020202020204" pitchFamily="34" charset="0"/>
          </a:endParaRPr>
        </a:p>
      </dgm:t>
    </dgm:pt>
    <dgm:pt modelId="{C513916E-81D7-4B6C-AF54-9190DC07AF72}" type="sibTrans" cxnId="{FD16B499-D9D3-417B-A77B-B2A35843F1D8}">
      <dgm:prSet/>
      <dgm:spPr/>
      <dgm:t>
        <a:bodyPr/>
        <a:lstStyle/>
        <a:p>
          <a:endParaRPr lang="en-US" sz="1800">
            <a:latin typeface="Neue Haas Grotesk Text Pro" panose="020B0504020202020204" pitchFamily="34" charset="0"/>
          </a:endParaRPr>
        </a:p>
      </dgm:t>
    </dgm:pt>
    <dgm:pt modelId="{DD9F0E34-EAEB-4629-B523-2A4124A73844}">
      <dgm:prSet custT="1"/>
      <dgm:spPr/>
      <dgm:t>
        <a:bodyPr/>
        <a:lstStyle/>
        <a:p>
          <a:r>
            <a:rPr lang="en-AU" sz="1800" dirty="0">
              <a:latin typeface="Neue Haas Grotesk Text Pro" panose="020B0504020202020204" pitchFamily="34" charset="0"/>
            </a:rPr>
            <a:t>Provide examples of previous experience. </a:t>
          </a:r>
          <a:endParaRPr lang="en-US" sz="1800" dirty="0">
            <a:latin typeface="Neue Haas Grotesk Text Pro" panose="020B0504020202020204" pitchFamily="34" charset="0"/>
          </a:endParaRPr>
        </a:p>
      </dgm:t>
    </dgm:pt>
    <dgm:pt modelId="{1161237F-5ADC-4E34-8CE9-52FFD3B6D56D}" type="parTrans" cxnId="{CF264F7B-6041-40F0-B396-9C3E8E4D886E}">
      <dgm:prSet/>
      <dgm:spPr/>
      <dgm:t>
        <a:bodyPr/>
        <a:lstStyle/>
        <a:p>
          <a:endParaRPr lang="en-US" sz="1800">
            <a:latin typeface="Neue Haas Grotesk Text Pro" panose="020B0504020202020204" pitchFamily="34" charset="0"/>
          </a:endParaRPr>
        </a:p>
      </dgm:t>
    </dgm:pt>
    <dgm:pt modelId="{FD09BDBD-F06A-4A2B-AA4F-D664C5007ABB}" type="sibTrans" cxnId="{CF264F7B-6041-40F0-B396-9C3E8E4D886E}">
      <dgm:prSet/>
      <dgm:spPr/>
      <dgm:t>
        <a:bodyPr/>
        <a:lstStyle/>
        <a:p>
          <a:endParaRPr lang="en-US" sz="1800">
            <a:latin typeface="Neue Haas Grotesk Text Pro" panose="020B0504020202020204" pitchFamily="34" charset="0"/>
          </a:endParaRPr>
        </a:p>
      </dgm:t>
    </dgm:pt>
    <dgm:pt modelId="{395DD666-D947-4AA5-AB81-F83CD6033C14}" type="pres">
      <dgm:prSet presAssocID="{12F1AEBF-AEA2-46A1-B9B7-2F1EAA31736F}" presName="root" presStyleCnt="0">
        <dgm:presLayoutVars>
          <dgm:dir/>
          <dgm:resizeHandles val="exact"/>
        </dgm:presLayoutVars>
      </dgm:prSet>
      <dgm:spPr/>
    </dgm:pt>
    <dgm:pt modelId="{E82FA845-34DA-4670-9FC6-7521B4108954}" type="pres">
      <dgm:prSet presAssocID="{5C4A5162-ACCB-4CCB-B518-22BB1D578F09}" presName="compNode" presStyleCnt="0"/>
      <dgm:spPr/>
    </dgm:pt>
    <dgm:pt modelId="{432062AE-6B4A-4725-896A-455174753B5A}" type="pres">
      <dgm:prSet presAssocID="{5C4A5162-ACCB-4CCB-B518-22BB1D578F09}" presName="bgRect" presStyleLbl="bgShp" presStyleIdx="0" presStyleCnt="3" custLinFactNeighborY="-12452"/>
      <dgm:spPr>
        <a:solidFill>
          <a:srgbClr val="DFC242"/>
        </a:solidFill>
      </dgm:spPr>
    </dgm:pt>
    <dgm:pt modelId="{ACACA6CC-A56C-4F20-9A6E-C8F92AAB4E12}" type="pres">
      <dgm:prSet presAssocID="{5C4A5162-ACCB-4CCB-B518-22BB1D578F0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aily Calendar"/>
        </a:ext>
      </dgm:extLst>
    </dgm:pt>
    <dgm:pt modelId="{D9E43ACF-4C0C-4FF1-9CAF-4119DCFC2E7F}" type="pres">
      <dgm:prSet presAssocID="{5C4A5162-ACCB-4CCB-B518-22BB1D578F09}" presName="spaceRect" presStyleCnt="0"/>
      <dgm:spPr/>
    </dgm:pt>
    <dgm:pt modelId="{0B1C5F69-78B7-49D3-9B30-01B6859E5DD0}" type="pres">
      <dgm:prSet presAssocID="{5C4A5162-ACCB-4CCB-B518-22BB1D578F09}" presName="parTx" presStyleLbl="revTx" presStyleIdx="0" presStyleCnt="3">
        <dgm:presLayoutVars>
          <dgm:chMax val="0"/>
          <dgm:chPref val="0"/>
        </dgm:presLayoutVars>
      </dgm:prSet>
      <dgm:spPr/>
    </dgm:pt>
    <dgm:pt modelId="{EB270997-2BE9-40B1-8C9E-D9104D7289F9}" type="pres">
      <dgm:prSet presAssocID="{C1556F97-8FA7-4B65-AD59-49F2653417A3}" presName="sibTrans" presStyleCnt="0"/>
      <dgm:spPr/>
    </dgm:pt>
    <dgm:pt modelId="{677EFEF6-4BE4-4455-932B-48B3B9DFF378}" type="pres">
      <dgm:prSet presAssocID="{74C003D4-1AB1-436F-98FB-7E4F4095671C}" presName="compNode" presStyleCnt="0"/>
      <dgm:spPr/>
    </dgm:pt>
    <dgm:pt modelId="{2327BE3B-B4CD-461F-B360-0BAA5D81F03C}" type="pres">
      <dgm:prSet presAssocID="{74C003D4-1AB1-436F-98FB-7E4F4095671C}" presName="bgRect" presStyleLbl="bgShp" presStyleIdx="1" presStyleCnt="3"/>
      <dgm:spPr>
        <a:solidFill>
          <a:srgbClr val="A3DBD6"/>
        </a:solidFill>
      </dgm:spPr>
    </dgm:pt>
    <dgm:pt modelId="{EA5694D3-6EB4-4A9B-9DB4-4D2018B510C7}" type="pres">
      <dgm:prSet presAssocID="{74C003D4-1AB1-436F-98FB-7E4F4095671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opwatch"/>
        </a:ext>
      </dgm:extLst>
    </dgm:pt>
    <dgm:pt modelId="{F9F15BDC-F2F4-4588-9191-8C04652211A7}" type="pres">
      <dgm:prSet presAssocID="{74C003D4-1AB1-436F-98FB-7E4F4095671C}" presName="spaceRect" presStyleCnt="0"/>
      <dgm:spPr/>
    </dgm:pt>
    <dgm:pt modelId="{4E58ECD7-0AE3-492D-A6C1-A33368B3604A}" type="pres">
      <dgm:prSet presAssocID="{74C003D4-1AB1-436F-98FB-7E4F4095671C}" presName="parTx" presStyleLbl="revTx" presStyleIdx="1" presStyleCnt="3">
        <dgm:presLayoutVars>
          <dgm:chMax val="0"/>
          <dgm:chPref val="0"/>
        </dgm:presLayoutVars>
      </dgm:prSet>
      <dgm:spPr/>
    </dgm:pt>
    <dgm:pt modelId="{633D9F79-53C1-4BF9-819D-AC648B7578BD}" type="pres">
      <dgm:prSet presAssocID="{C513916E-81D7-4B6C-AF54-9190DC07AF72}" presName="sibTrans" presStyleCnt="0"/>
      <dgm:spPr/>
    </dgm:pt>
    <dgm:pt modelId="{258C60FF-DA4F-447A-8402-92BEB3D10A45}" type="pres">
      <dgm:prSet presAssocID="{DD9F0E34-EAEB-4629-B523-2A4124A73844}" presName="compNode" presStyleCnt="0"/>
      <dgm:spPr/>
    </dgm:pt>
    <dgm:pt modelId="{A1453AE4-BC88-471A-8DA7-507CF2AD55F3}" type="pres">
      <dgm:prSet presAssocID="{DD9F0E34-EAEB-4629-B523-2A4124A73844}" presName="bgRect" presStyleLbl="bgShp" presStyleIdx="2" presStyleCnt="3"/>
      <dgm:spPr>
        <a:solidFill>
          <a:srgbClr val="DFC242"/>
        </a:solidFill>
      </dgm:spPr>
    </dgm:pt>
    <dgm:pt modelId="{E3F0B106-FFF7-4BDA-BC13-C90C9868DF92}" type="pres">
      <dgm:prSet presAssocID="{DD9F0E34-EAEB-4629-B523-2A4124A7384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riefcase"/>
        </a:ext>
      </dgm:extLst>
    </dgm:pt>
    <dgm:pt modelId="{60888E5D-5BC7-45D6-8C78-08DB08360C23}" type="pres">
      <dgm:prSet presAssocID="{DD9F0E34-EAEB-4629-B523-2A4124A73844}" presName="spaceRect" presStyleCnt="0"/>
      <dgm:spPr/>
    </dgm:pt>
    <dgm:pt modelId="{14504DF8-EA39-43AF-8F9B-F01FD5FBC727}" type="pres">
      <dgm:prSet presAssocID="{DD9F0E34-EAEB-4629-B523-2A4124A73844}" presName="parTx" presStyleLbl="revTx" presStyleIdx="2" presStyleCnt="3">
        <dgm:presLayoutVars>
          <dgm:chMax val="0"/>
          <dgm:chPref val="0"/>
        </dgm:presLayoutVars>
      </dgm:prSet>
      <dgm:spPr/>
    </dgm:pt>
  </dgm:ptLst>
  <dgm:cxnLst>
    <dgm:cxn modelId="{3A66635D-4605-462C-9A7E-AC13974DCFCF}" srcId="{12F1AEBF-AEA2-46A1-B9B7-2F1EAA31736F}" destId="{5C4A5162-ACCB-4CCB-B518-22BB1D578F09}" srcOrd="0" destOrd="0" parTransId="{FACEE54D-0EBB-4C16-8800-BC7C6063C425}" sibTransId="{C1556F97-8FA7-4B65-AD59-49F2653417A3}"/>
    <dgm:cxn modelId="{19B5E246-D895-4F90-A695-110F145BC5E7}" type="presOf" srcId="{12F1AEBF-AEA2-46A1-B9B7-2F1EAA31736F}" destId="{395DD666-D947-4AA5-AB81-F83CD6033C14}" srcOrd="0" destOrd="0" presId="urn:microsoft.com/office/officeart/2018/2/layout/IconVerticalSolidList"/>
    <dgm:cxn modelId="{85B3C76E-B918-4ED9-AC38-6FBB20B2D862}" type="presOf" srcId="{5C4A5162-ACCB-4CCB-B518-22BB1D578F09}" destId="{0B1C5F69-78B7-49D3-9B30-01B6859E5DD0}" srcOrd="0" destOrd="0" presId="urn:microsoft.com/office/officeart/2018/2/layout/IconVerticalSolidList"/>
    <dgm:cxn modelId="{CF264F7B-6041-40F0-B396-9C3E8E4D886E}" srcId="{12F1AEBF-AEA2-46A1-B9B7-2F1EAA31736F}" destId="{DD9F0E34-EAEB-4629-B523-2A4124A73844}" srcOrd="2" destOrd="0" parTransId="{1161237F-5ADC-4E34-8CE9-52FFD3B6D56D}" sibTransId="{FD09BDBD-F06A-4A2B-AA4F-D664C5007ABB}"/>
    <dgm:cxn modelId="{FD16B499-D9D3-417B-A77B-B2A35843F1D8}" srcId="{12F1AEBF-AEA2-46A1-B9B7-2F1EAA31736F}" destId="{74C003D4-1AB1-436F-98FB-7E4F4095671C}" srcOrd="1" destOrd="0" parTransId="{9DE26532-9835-4B86-BDAC-1A821C918DB6}" sibTransId="{C513916E-81D7-4B6C-AF54-9190DC07AF72}"/>
    <dgm:cxn modelId="{003625A5-54F6-4140-95F3-277E88088901}" type="presOf" srcId="{74C003D4-1AB1-436F-98FB-7E4F4095671C}" destId="{4E58ECD7-0AE3-492D-A6C1-A33368B3604A}" srcOrd="0" destOrd="0" presId="urn:microsoft.com/office/officeart/2018/2/layout/IconVerticalSolidList"/>
    <dgm:cxn modelId="{9A2DCCEB-13B8-4B26-A8EE-3C241A14BC17}" type="presOf" srcId="{DD9F0E34-EAEB-4629-B523-2A4124A73844}" destId="{14504DF8-EA39-43AF-8F9B-F01FD5FBC727}" srcOrd="0" destOrd="0" presId="urn:microsoft.com/office/officeart/2018/2/layout/IconVerticalSolidList"/>
    <dgm:cxn modelId="{E229E030-C4B3-4FCD-B614-1551CA421B7F}" type="presParOf" srcId="{395DD666-D947-4AA5-AB81-F83CD6033C14}" destId="{E82FA845-34DA-4670-9FC6-7521B4108954}" srcOrd="0" destOrd="0" presId="urn:microsoft.com/office/officeart/2018/2/layout/IconVerticalSolidList"/>
    <dgm:cxn modelId="{187FD0BE-06A9-4078-9168-6E2A3C41625A}" type="presParOf" srcId="{E82FA845-34DA-4670-9FC6-7521B4108954}" destId="{432062AE-6B4A-4725-896A-455174753B5A}" srcOrd="0" destOrd="0" presId="urn:microsoft.com/office/officeart/2018/2/layout/IconVerticalSolidList"/>
    <dgm:cxn modelId="{1D32BE61-9F25-4CFF-B2D8-517DEB12F1F9}" type="presParOf" srcId="{E82FA845-34DA-4670-9FC6-7521B4108954}" destId="{ACACA6CC-A56C-4F20-9A6E-C8F92AAB4E12}" srcOrd="1" destOrd="0" presId="urn:microsoft.com/office/officeart/2018/2/layout/IconVerticalSolidList"/>
    <dgm:cxn modelId="{9B4492A7-CBA7-41CA-BE74-5275B9AAA934}" type="presParOf" srcId="{E82FA845-34DA-4670-9FC6-7521B4108954}" destId="{D9E43ACF-4C0C-4FF1-9CAF-4119DCFC2E7F}" srcOrd="2" destOrd="0" presId="urn:microsoft.com/office/officeart/2018/2/layout/IconVerticalSolidList"/>
    <dgm:cxn modelId="{C1B166B6-1D0B-4CDD-BF9E-DDD29AF23E9B}" type="presParOf" srcId="{E82FA845-34DA-4670-9FC6-7521B4108954}" destId="{0B1C5F69-78B7-49D3-9B30-01B6859E5DD0}" srcOrd="3" destOrd="0" presId="urn:microsoft.com/office/officeart/2018/2/layout/IconVerticalSolidList"/>
    <dgm:cxn modelId="{C126A03C-95E8-4FF9-94BB-9FCEC61D28B3}" type="presParOf" srcId="{395DD666-D947-4AA5-AB81-F83CD6033C14}" destId="{EB270997-2BE9-40B1-8C9E-D9104D7289F9}" srcOrd="1" destOrd="0" presId="urn:microsoft.com/office/officeart/2018/2/layout/IconVerticalSolidList"/>
    <dgm:cxn modelId="{FBFD7225-C918-400F-93E8-981D56E912DE}" type="presParOf" srcId="{395DD666-D947-4AA5-AB81-F83CD6033C14}" destId="{677EFEF6-4BE4-4455-932B-48B3B9DFF378}" srcOrd="2" destOrd="0" presId="urn:microsoft.com/office/officeart/2018/2/layout/IconVerticalSolidList"/>
    <dgm:cxn modelId="{09D547C0-08F9-4FBF-9B94-5D12D90FE6F4}" type="presParOf" srcId="{677EFEF6-4BE4-4455-932B-48B3B9DFF378}" destId="{2327BE3B-B4CD-461F-B360-0BAA5D81F03C}" srcOrd="0" destOrd="0" presId="urn:microsoft.com/office/officeart/2018/2/layout/IconVerticalSolidList"/>
    <dgm:cxn modelId="{114020A8-8FE9-4D77-9DA6-B343A889B892}" type="presParOf" srcId="{677EFEF6-4BE4-4455-932B-48B3B9DFF378}" destId="{EA5694D3-6EB4-4A9B-9DB4-4D2018B510C7}" srcOrd="1" destOrd="0" presId="urn:microsoft.com/office/officeart/2018/2/layout/IconVerticalSolidList"/>
    <dgm:cxn modelId="{0AE61061-5224-400F-9C67-2FAF842CC3C9}" type="presParOf" srcId="{677EFEF6-4BE4-4455-932B-48B3B9DFF378}" destId="{F9F15BDC-F2F4-4588-9191-8C04652211A7}" srcOrd="2" destOrd="0" presId="urn:microsoft.com/office/officeart/2018/2/layout/IconVerticalSolidList"/>
    <dgm:cxn modelId="{E7B8FD43-71DE-469D-915E-DAE1EDF27A2E}" type="presParOf" srcId="{677EFEF6-4BE4-4455-932B-48B3B9DFF378}" destId="{4E58ECD7-0AE3-492D-A6C1-A33368B3604A}" srcOrd="3" destOrd="0" presId="urn:microsoft.com/office/officeart/2018/2/layout/IconVerticalSolidList"/>
    <dgm:cxn modelId="{1E025D13-DB31-44A9-BD1D-9B46AE8E4D76}" type="presParOf" srcId="{395DD666-D947-4AA5-AB81-F83CD6033C14}" destId="{633D9F79-53C1-4BF9-819D-AC648B7578BD}" srcOrd="3" destOrd="0" presId="urn:microsoft.com/office/officeart/2018/2/layout/IconVerticalSolidList"/>
    <dgm:cxn modelId="{4E1855A8-2F22-45CD-81AF-3517162D9AC8}" type="presParOf" srcId="{395DD666-D947-4AA5-AB81-F83CD6033C14}" destId="{258C60FF-DA4F-447A-8402-92BEB3D10A45}" srcOrd="4" destOrd="0" presId="urn:microsoft.com/office/officeart/2018/2/layout/IconVerticalSolidList"/>
    <dgm:cxn modelId="{726709F6-EE90-45CF-B72F-DC853466A7CA}" type="presParOf" srcId="{258C60FF-DA4F-447A-8402-92BEB3D10A45}" destId="{A1453AE4-BC88-471A-8DA7-507CF2AD55F3}" srcOrd="0" destOrd="0" presId="urn:microsoft.com/office/officeart/2018/2/layout/IconVerticalSolidList"/>
    <dgm:cxn modelId="{BD4C429C-F365-47DA-8B0E-1E81E9A33248}" type="presParOf" srcId="{258C60FF-DA4F-447A-8402-92BEB3D10A45}" destId="{E3F0B106-FFF7-4BDA-BC13-C90C9868DF92}" srcOrd="1" destOrd="0" presId="urn:microsoft.com/office/officeart/2018/2/layout/IconVerticalSolidList"/>
    <dgm:cxn modelId="{F4097E89-7F58-47AD-A248-0164901D234B}" type="presParOf" srcId="{258C60FF-DA4F-447A-8402-92BEB3D10A45}" destId="{60888E5D-5BC7-45D6-8C78-08DB08360C23}" srcOrd="2" destOrd="0" presId="urn:microsoft.com/office/officeart/2018/2/layout/IconVerticalSolidList"/>
    <dgm:cxn modelId="{66C78CB4-2638-4C1F-BA1F-8A802772E419}" type="presParOf" srcId="{258C60FF-DA4F-447A-8402-92BEB3D10A45}" destId="{14504DF8-EA39-43AF-8F9B-F01FD5FBC72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2F1AEBF-AEA2-46A1-B9B7-2F1EAA31736F}"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5C4A5162-ACCB-4CCB-B518-22BB1D578F09}">
      <dgm:prSet/>
      <dgm:spPr/>
      <dgm:t>
        <a:bodyPr/>
        <a:lstStyle/>
        <a:p>
          <a:r>
            <a:rPr lang="en-AU" dirty="0">
              <a:latin typeface="Neue Haas Grotesk Text Pro" panose="020B0504020202020204" pitchFamily="34" charset="0"/>
            </a:rPr>
            <a:t>Contact details, including phone number and email addresses</a:t>
          </a:r>
          <a:r>
            <a:rPr lang="en-AU" dirty="0"/>
            <a:t>;</a:t>
          </a:r>
          <a:endParaRPr lang="en-US" dirty="0"/>
        </a:p>
      </dgm:t>
    </dgm:pt>
    <dgm:pt modelId="{FACEE54D-0EBB-4C16-8800-BC7C6063C425}" type="parTrans" cxnId="{3A66635D-4605-462C-9A7E-AC13974DCFCF}">
      <dgm:prSet/>
      <dgm:spPr/>
      <dgm:t>
        <a:bodyPr/>
        <a:lstStyle/>
        <a:p>
          <a:endParaRPr lang="en-US"/>
        </a:p>
      </dgm:t>
    </dgm:pt>
    <dgm:pt modelId="{C1556F97-8FA7-4B65-AD59-49F2653417A3}" type="sibTrans" cxnId="{3A66635D-4605-462C-9A7E-AC13974DCFCF}">
      <dgm:prSet/>
      <dgm:spPr/>
      <dgm:t>
        <a:bodyPr/>
        <a:lstStyle/>
        <a:p>
          <a:endParaRPr lang="en-US"/>
        </a:p>
      </dgm:t>
    </dgm:pt>
    <dgm:pt modelId="{74C003D4-1AB1-436F-98FB-7E4F4095671C}">
      <dgm:prSet/>
      <dgm:spPr/>
      <dgm:t>
        <a:bodyPr/>
        <a:lstStyle/>
        <a:p>
          <a:r>
            <a:rPr lang="en-AU" dirty="0">
              <a:latin typeface="Neue Haas Grotesk Text Pro" panose="020B0504020202020204" pitchFamily="34" charset="0"/>
            </a:rPr>
            <a:t>Details of the services available, focusing on core capabilities and expertise. This could include a capability statement or similar promotional information;</a:t>
          </a:r>
          <a:endParaRPr lang="en-US" dirty="0">
            <a:latin typeface="Neue Haas Grotesk Text Pro" panose="020B0504020202020204" pitchFamily="34" charset="0"/>
          </a:endParaRPr>
        </a:p>
      </dgm:t>
    </dgm:pt>
    <dgm:pt modelId="{9DE26532-9835-4B86-BDAC-1A821C918DB6}" type="parTrans" cxnId="{FD16B499-D9D3-417B-A77B-B2A35843F1D8}">
      <dgm:prSet/>
      <dgm:spPr/>
      <dgm:t>
        <a:bodyPr/>
        <a:lstStyle/>
        <a:p>
          <a:endParaRPr lang="en-US"/>
        </a:p>
      </dgm:t>
    </dgm:pt>
    <dgm:pt modelId="{C513916E-81D7-4B6C-AF54-9190DC07AF72}" type="sibTrans" cxnId="{FD16B499-D9D3-417B-A77B-B2A35843F1D8}">
      <dgm:prSet/>
      <dgm:spPr/>
      <dgm:t>
        <a:bodyPr/>
        <a:lstStyle/>
        <a:p>
          <a:endParaRPr lang="en-US"/>
        </a:p>
      </dgm:t>
    </dgm:pt>
    <dgm:pt modelId="{DD9F0E34-EAEB-4629-B523-2A4124A73844}">
      <dgm:prSet/>
      <dgm:spPr/>
      <dgm:t>
        <a:bodyPr/>
        <a:lstStyle/>
        <a:p>
          <a:r>
            <a:rPr lang="en-AU" dirty="0">
              <a:latin typeface="Neue Haas Grotesk Text Pro" panose="020B0504020202020204" pitchFamily="34" charset="0"/>
            </a:rPr>
            <a:t>Examples of previous service agreements, particularly if your organisation has prior experience in contracting with the WA State Government. </a:t>
          </a:r>
          <a:endParaRPr lang="en-US" dirty="0">
            <a:latin typeface="Neue Haas Grotesk Text Pro" panose="020B0504020202020204" pitchFamily="34" charset="0"/>
          </a:endParaRPr>
        </a:p>
      </dgm:t>
    </dgm:pt>
    <dgm:pt modelId="{1161237F-5ADC-4E34-8CE9-52FFD3B6D56D}" type="parTrans" cxnId="{CF264F7B-6041-40F0-B396-9C3E8E4D886E}">
      <dgm:prSet/>
      <dgm:spPr/>
      <dgm:t>
        <a:bodyPr/>
        <a:lstStyle/>
        <a:p>
          <a:endParaRPr lang="en-US"/>
        </a:p>
      </dgm:t>
    </dgm:pt>
    <dgm:pt modelId="{FD09BDBD-F06A-4A2B-AA4F-D664C5007ABB}" type="sibTrans" cxnId="{CF264F7B-6041-40F0-B396-9C3E8E4D886E}">
      <dgm:prSet/>
      <dgm:spPr/>
      <dgm:t>
        <a:bodyPr/>
        <a:lstStyle/>
        <a:p>
          <a:endParaRPr lang="en-US"/>
        </a:p>
      </dgm:t>
    </dgm:pt>
    <dgm:pt modelId="{395DD666-D947-4AA5-AB81-F83CD6033C14}" type="pres">
      <dgm:prSet presAssocID="{12F1AEBF-AEA2-46A1-B9B7-2F1EAA31736F}" presName="root" presStyleCnt="0">
        <dgm:presLayoutVars>
          <dgm:dir/>
          <dgm:resizeHandles val="exact"/>
        </dgm:presLayoutVars>
      </dgm:prSet>
      <dgm:spPr/>
    </dgm:pt>
    <dgm:pt modelId="{E82FA845-34DA-4670-9FC6-7521B4108954}" type="pres">
      <dgm:prSet presAssocID="{5C4A5162-ACCB-4CCB-B518-22BB1D578F09}" presName="compNode" presStyleCnt="0"/>
      <dgm:spPr/>
    </dgm:pt>
    <dgm:pt modelId="{432062AE-6B4A-4725-896A-455174753B5A}" type="pres">
      <dgm:prSet presAssocID="{5C4A5162-ACCB-4CCB-B518-22BB1D578F09}" presName="bgRect" presStyleLbl="bgShp" presStyleIdx="0" presStyleCnt="3" custLinFactNeighborY="-796"/>
      <dgm:spPr>
        <a:solidFill>
          <a:srgbClr val="A3DBD6"/>
        </a:solidFill>
      </dgm:spPr>
    </dgm:pt>
    <dgm:pt modelId="{ACACA6CC-A56C-4F20-9A6E-C8F92AAB4E12}" type="pres">
      <dgm:prSet presAssocID="{5C4A5162-ACCB-4CCB-B518-22BB1D578F0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aily Calendar"/>
        </a:ext>
      </dgm:extLst>
    </dgm:pt>
    <dgm:pt modelId="{D9E43ACF-4C0C-4FF1-9CAF-4119DCFC2E7F}" type="pres">
      <dgm:prSet presAssocID="{5C4A5162-ACCB-4CCB-B518-22BB1D578F09}" presName="spaceRect" presStyleCnt="0"/>
      <dgm:spPr/>
    </dgm:pt>
    <dgm:pt modelId="{0B1C5F69-78B7-49D3-9B30-01B6859E5DD0}" type="pres">
      <dgm:prSet presAssocID="{5C4A5162-ACCB-4CCB-B518-22BB1D578F09}" presName="parTx" presStyleLbl="revTx" presStyleIdx="0" presStyleCnt="3">
        <dgm:presLayoutVars>
          <dgm:chMax val="0"/>
          <dgm:chPref val="0"/>
        </dgm:presLayoutVars>
      </dgm:prSet>
      <dgm:spPr/>
    </dgm:pt>
    <dgm:pt modelId="{EB270997-2BE9-40B1-8C9E-D9104D7289F9}" type="pres">
      <dgm:prSet presAssocID="{C1556F97-8FA7-4B65-AD59-49F2653417A3}" presName="sibTrans" presStyleCnt="0"/>
      <dgm:spPr/>
    </dgm:pt>
    <dgm:pt modelId="{677EFEF6-4BE4-4455-932B-48B3B9DFF378}" type="pres">
      <dgm:prSet presAssocID="{74C003D4-1AB1-436F-98FB-7E4F4095671C}" presName="compNode" presStyleCnt="0"/>
      <dgm:spPr/>
    </dgm:pt>
    <dgm:pt modelId="{2327BE3B-B4CD-461F-B360-0BAA5D81F03C}" type="pres">
      <dgm:prSet presAssocID="{74C003D4-1AB1-436F-98FB-7E4F4095671C}" presName="bgRect" presStyleLbl="bgShp" presStyleIdx="1" presStyleCnt="3"/>
      <dgm:spPr>
        <a:solidFill>
          <a:srgbClr val="A3DBD6"/>
        </a:solidFill>
      </dgm:spPr>
    </dgm:pt>
    <dgm:pt modelId="{EA5694D3-6EB4-4A9B-9DB4-4D2018B510C7}" type="pres">
      <dgm:prSet presAssocID="{74C003D4-1AB1-436F-98FB-7E4F4095671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opwatch"/>
        </a:ext>
      </dgm:extLst>
    </dgm:pt>
    <dgm:pt modelId="{F9F15BDC-F2F4-4588-9191-8C04652211A7}" type="pres">
      <dgm:prSet presAssocID="{74C003D4-1AB1-436F-98FB-7E4F4095671C}" presName="spaceRect" presStyleCnt="0"/>
      <dgm:spPr/>
    </dgm:pt>
    <dgm:pt modelId="{4E58ECD7-0AE3-492D-A6C1-A33368B3604A}" type="pres">
      <dgm:prSet presAssocID="{74C003D4-1AB1-436F-98FB-7E4F4095671C}" presName="parTx" presStyleLbl="revTx" presStyleIdx="1" presStyleCnt="3">
        <dgm:presLayoutVars>
          <dgm:chMax val="0"/>
          <dgm:chPref val="0"/>
        </dgm:presLayoutVars>
      </dgm:prSet>
      <dgm:spPr/>
    </dgm:pt>
    <dgm:pt modelId="{633D9F79-53C1-4BF9-819D-AC648B7578BD}" type="pres">
      <dgm:prSet presAssocID="{C513916E-81D7-4B6C-AF54-9190DC07AF72}" presName="sibTrans" presStyleCnt="0"/>
      <dgm:spPr/>
    </dgm:pt>
    <dgm:pt modelId="{258C60FF-DA4F-447A-8402-92BEB3D10A45}" type="pres">
      <dgm:prSet presAssocID="{DD9F0E34-EAEB-4629-B523-2A4124A73844}" presName="compNode" presStyleCnt="0"/>
      <dgm:spPr/>
    </dgm:pt>
    <dgm:pt modelId="{A1453AE4-BC88-471A-8DA7-507CF2AD55F3}" type="pres">
      <dgm:prSet presAssocID="{DD9F0E34-EAEB-4629-B523-2A4124A73844}" presName="bgRect" presStyleLbl="bgShp" presStyleIdx="2" presStyleCnt="3"/>
      <dgm:spPr>
        <a:solidFill>
          <a:srgbClr val="A3DBD6"/>
        </a:solidFill>
      </dgm:spPr>
    </dgm:pt>
    <dgm:pt modelId="{E3F0B106-FFF7-4BDA-BC13-C90C9868DF92}" type="pres">
      <dgm:prSet presAssocID="{DD9F0E34-EAEB-4629-B523-2A4124A7384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riefcase"/>
        </a:ext>
      </dgm:extLst>
    </dgm:pt>
    <dgm:pt modelId="{60888E5D-5BC7-45D6-8C78-08DB08360C23}" type="pres">
      <dgm:prSet presAssocID="{DD9F0E34-EAEB-4629-B523-2A4124A73844}" presName="spaceRect" presStyleCnt="0"/>
      <dgm:spPr/>
    </dgm:pt>
    <dgm:pt modelId="{14504DF8-EA39-43AF-8F9B-F01FD5FBC727}" type="pres">
      <dgm:prSet presAssocID="{DD9F0E34-EAEB-4629-B523-2A4124A73844}" presName="parTx" presStyleLbl="revTx" presStyleIdx="2" presStyleCnt="3">
        <dgm:presLayoutVars>
          <dgm:chMax val="0"/>
          <dgm:chPref val="0"/>
        </dgm:presLayoutVars>
      </dgm:prSet>
      <dgm:spPr/>
    </dgm:pt>
  </dgm:ptLst>
  <dgm:cxnLst>
    <dgm:cxn modelId="{3A66635D-4605-462C-9A7E-AC13974DCFCF}" srcId="{12F1AEBF-AEA2-46A1-B9B7-2F1EAA31736F}" destId="{5C4A5162-ACCB-4CCB-B518-22BB1D578F09}" srcOrd="0" destOrd="0" parTransId="{FACEE54D-0EBB-4C16-8800-BC7C6063C425}" sibTransId="{C1556F97-8FA7-4B65-AD59-49F2653417A3}"/>
    <dgm:cxn modelId="{19B5E246-D895-4F90-A695-110F145BC5E7}" type="presOf" srcId="{12F1AEBF-AEA2-46A1-B9B7-2F1EAA31736F}" destId="{395DD666-D947-4AA5-AB81-F83CD6033C14}" srcOrd="0" destOrd="0" presId="urn:microsoft.com/office/officeart/2018/2/layout/IconVerticalSolidList"/>
    <dgm:cxn modelId="{85B3C76E-B918-4ED9-AC38-6FBB20B2D862}" type="presOf" srcId="{5C4A5162-ACCB-4CCB-B518-22BB1D578F09}" destId="{0B1C5F69-78B7-49D3-9B30-01B6859E5DD0}" srcOrd="0" destOrd="0" presId="urn:microsoft.com/office/officeart/2018/2/layout/IconVerticalSolidList"/>
    <dgm:cxn modelId="{CF264F7B-6041-40F0-B396-9C3E8E4D886E}" srcId="{12F1AEBF-AEA2-46A1-B9B7-2F1EAA31736F}" destId="{DD9F0E34-EAEB-4629-B523-2A4124A73844}" srcOrd="2" destOrd="0" parTransId="{1161237F-5ADC-4E34-8CE9-52FFD3B6D56D}" sibTransId="{FD09BDBD-F06A-4A2B-AA4F-D664C5007ABB}"/>
    <dgm:cxn modelId="{FD16B499-D9D3-417B-A77B-B2A35843F1D8}" srcId="{12F1AEBF-AEA2-46A1-B9B7-2F1EAA31736F}" destId="{74C003D4-1AB1-436F-98FB-7E4F4095671C}" srcOrd="1" destOrd="0" parTransId="{9DE26532-9835-4B86-BDAC-1A821C918DB6}" sibTransId="{C513916E-81D7-4B6C-AF54-9190DC07AF72}"/>
    <dgm:cxn modelId="{003625A5-54F6-4140-95F3-277E88088901}" type="presOf" srcId="{74C003D4-1AB1-436F-98FB-7E4F4095671C}" destId="{4E58ECD7-0AE3-492D-A6C1-A33368B3604A}" srcOrd="0" destOrd="0" presId="urn:microsoft.com/office/officeart/2018/2/layout/IconVerticalSolidList"/>
    <dgm:cxn modelId="{9A2DCCEB-13B8-4B26-A8EE-3C241A14BC17}" type="presOf" srcId="{DD9F0E34-EAEB-4629-B523-2A4124A73844}" destId="{14504DF8-EA39-43AF-8F9B-F01FD5FBC727}" srcOrd="0" destOrd="0" presId="urn:microsoft.com/office/officeart/2018/2/layout/IconVerticalSolidList"/>
    <dgm:cxn modelId="{E229E030-C4B3-4FCD-B614-1551CA421B7F}" type="presParOf" srcId="{395DD666-D947-4AA5-AB81-F83CD6033C14}" destId="{E82FA845-34DA-4670-9FC6-7521B4108954}" srcOrd="0" destOrd="0" presId="urn:microsoft.com/office/officeart/2018/2/layout/IconVerticalSolidList"/>
    <dgm:cxn modelId="{187FD0BE-06A9-4078-9168-6E2A3C41625A}" type="presParOf" srcId="{E82FA845-34DA-4670-9FC6-7521B4108954}" destId="{432062AE-6B4A-4725-896A-455174753B5A}" srcOrd="0" destOrd="0" presId="urn:microsoft.com/office/officeart/2018/2/layout/IconVerticalSolidList"/>
    <dgm:cxn modelId="{1D32BE61-9F25-4CFF-B2D8-517DEB12F1F9}" type="presParOf" srcId="{E82FA845-34DA-4670-9FC6-7521B4108954}" destId="{ACACA6CC-A56C-4F20-9A6E-C8F92AAB4E12}" srcOrd="1" destOrd="0" presId="urn:microsoft.com/office/officeart/2018/2/layout/IconVerticalSolidList"/>
    <dgm:cxn modelId="{9B4492A7-CBA7-41CA-BE74-5275B9AAA934}" type="presParOf" srcId="{E82FA845-34DA-4670-9FC6-7521B4108954}" destId="{D9E43ACF-4C0C-4FF1-9CAF-4119DCFC2E7F}" srcOrd="2" destOrd="0" presId="urn:microsoft.com/office/officeart/2018/2/layout/IconVerticalSolidList"/>
    <dgm:cxn modelId="{C1B166B6-1D0B-4CDD-BF9E-DDD29AF23E9B}" type="presParOf" srcId="{E82FA845-34DA-4670-9FC6-7521B4108954}" destId="{0B1C5F69-78B7-49D3-9B30-01B6859E5DD0}" srcOrd="3" destOrd="0" presId="urn:microsoft.com/office/officeart/2018/2/layout/IconVerticalSolidList"/>
    <dgm:cxn modelId="{C126A03C-95E8-4FF9-94BB-9FCEC61D28B3}" type="presParOf" srcId="{395DD666-D947-4AA5-AB81-F83CD6033C14}" destId="{EB270997-2BE9-40B1-8C9E-D9104D7289F9}" srcOrd="1" destOrd="0" presId="urn:microsoft.com/office/officeart/2018/2/layout/IconVerticalSolidList"/>
    <dgm:cxn modelId="{FBFD7225-C918-400F-93E8-981D56E912DE}" type="presParOf" srcId="{395DD666-D947-4AA5-AB81-F83CD6033C14}" destId="{677EFEF6-4BE4-4455-932B-48B3B9DFF378}" srcOrd="2" destOrd="0" presId="urn:microsoft.com/office/officeart/2018/2/layout/IconVerticalSolidList"/>
    <dgm:cxn modelId="{09D547C0-08F9-4FBF-9B94-5D12D90FE6F4}" type="presParOf" srcId="{677EFEF6-4BE4-4455-932B-48B3B9DFF378}" destId="{2327BE3B-B4CD-461F-B360-0BAA5D81F03C}" srcOrd="0" destOrd="0" presId="urn:microsoft.com/office/officeart/2018/2/layout/IconVerticalSolidList"/>
    <dgm:cxn modelId="{114020A8-8FE9-4D77-9DA6-B343A889B892}" type="presParOf" srcId="{677EFEF6-4BE4-4455-932B-48B3B9DFF378}" destId="{EA5694D3-6EB4-4A9B-9DB4-4D2018B510C7}" srcOrd="1" destOrd="0" presId="urn:microsoft.com/office/officeart/2018/2/layout/IconVerticalSolidList"/>
    <dgm:cxn modelId="{0AE61061-5224-400F-9C67-2FAF842CC3C9}" type="presParOf" srcId="{677EFEF6-4BE4-4455-932B-48B3B9DFF378}" destId="{F9F15BDC-F2F4-4588-9191-8C04652211A7}" srcOrd="2" destOrd="0" presId="urn:microsoft.com/office/officeart/2018/2/layout/IconVerticalSolidList"/>
    <dgm:cxn modelId="{E7B8FD43-71DE-469D-915E-DAE1EDF27A2E}" type="presParOf" srcId="{677EFEF6-4BE4-4455-932B-48B3B9DFF378}" destId="{4E58ECD7-0AE3-492D-A6C1-A33368B3604A}" srcOrd="3" destOrd="0" presId="urn:microsoft.com/office/officeart/2018/2/layout/IconVerticalSolidList"/>
    <dgm:cxn modelId="{1E025D13-DB31-44A9-BD1D-9B46AE8E4D76}" type="presParOf" srcId="{395DD666-D947-4AA5-AB81-F83CD6033C14}" destId="{633D9F79-53C1-4BF9-819D-AC648B7578BD}" srcOrd="3" destOrd="0" presId="urn:microsoft.com/office/officeart/2018/2/layout/IconVerticalSolidList"/>
    <dgm:cxn modelId="{4E1855A8-2F22-45CD-81AF-3517162D9AC8}" type="presParOf" srcId="{395DD666-D947-4AA5-AB81-F83CD6033C14}" destId="{258C60FF-DA4F-447A-8402-92BEB3D10A45}" srcOrd="4" destOrd="0" presId="urn:microsoft.com/office/officeart/2018/2/layout/IconVerticalSolidList"/>
    <dgm:cxn modelId="{726709F6-EE90-45CF-B72F-DC853466A7CA}" type="presParOf" srcId="{258C60FF-DA4F-447A-8402-92BEB3D10A45}" destId="{A1453AE4-BC88-471A-8DA7-507CF2AD55F3}" srcOrd="0" destOrd="0" presId="urn:microsoft.com/office/officeart/2018/2/layout/IconVerticalSolidList"/>
    <dgm:cxn modelId="{BD4C429C-F365-47DA-8B0E-1E81E9A33248}" type="presParOf" srcId="{258C60FF-DA4F-447A-8402-92BEB3D10A45}" destId="{E3F0B106-FFF7-4BDA-BC13-C90C9868DF92}" srcOrd="1" destOrd="0" presId="urn:microsoft.com/office/officeart/2018/2/layout/IconVerticalSolidList"/>
    <dgm:cxn modelId="{F4097E89-7F58-47AD-A248-0164901D234B}" type="presParOf" srcId="{258C60FF-DA4F-447A-8402-92BEB3D10A45}" destId="{60888E5D-5BC7-45D6-8C78-08DB08360C23}" srcOrd="2" destOrd="0" presId="urn:microsoft.com/office/officeart/2018/2/layout/IconVerticalSolidList"/>
    <dgm:cxn modelId="{66C78CB4-2638-4C1F-BA1F-8A802772E419}" type="presParOf" srcId="{258C60FF-DA4F-447A-8402-92BEB3D10A45}" destId="{14504DF8-EA39-43AF-8F9B-F01FD5FBC72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AFBF2AA-E583-4482-BDA4-31EDD08576E9}"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C1FFD494-17A2-4E9C-954C-950A93DDFDC3}">
      <dgm:prSet custT="1"/>
      <dgm:spPr/>
      <dgm:t>
        <a:bodyPr/>
        <a:lstStyle/>
        <a:p>
          <a:r>
            <a:rPr lang="en-AU" sz="1600" dirty="0">
              <a:latin typeface="Neue Haas Grotesk Text Pro" panose="020B0504020202020204" pitchFamily="34" charset="0"/>
            </a:rPr>
            <a:t>It’s not uncommon for an organisation to be able to provide many different types of services, but for the purpose of marketing to agencies, it helps to focus on your organisation’s core capabilities and expertise. </a:t>
          </a:r>
          <a:endParaRPr lang="en-US" sz="1600" dirty="0">
            <a:latin typeface="Neue Haas Grotesk Text Pro" panose="020B0504020202020204" pitchFamily="34" charset="0"/>
          </a:endParaRPr>
        </a:p>
      </dgm:t>
    </dgm:pt>
    <dgm:pt modelId="{130E3517-6161-4289-8226-1C60CD119546}" type="parTrans" cxnId="{3A1A0F24-CD9E-4B25-9100-7C6BEE39FECD}">
      <dgm:prSet/>
      <dgm:spPr/>
      <dgm:t>
        <a:bodyPr/>
        <a:lstStyle/>
        <a:p>
          <a:endParaRPr lang="en-US"/>
        </a:p>
      </dgm:t>
    </dgm:pt>
    <dgm:pt modelId="{F3296BFA-D42D-48FD-8718-F361B7920413}" type="sibTrans" cxnId="{3A1A0F24-CD9E-4B25-9100-7C6BEE39FECD}">
      <dgm:prSet/>
      <dgm:spPr/>
      <dgm:t>
        <a:bodyPr/>
        <a:lstStyle/>
        <a:p>
          <a:endParaRPr lang="en-US"/>
        </a:p>
      </dgm:t>
    </dgm:pt>
    <dgm:pt modelId="{0A28DC4D-A9E3-4BEB-BBD6-69662E451DB7}">
      <dgm:prSet custT="1"/>
      <dgm:spPr/>
      <dgm:t>
        <a:bodyPr/>
        <a:lstStyle/>
        <a:p>
          <a:r>
            <a:rPr lang="en-AU" sz="1600" dirty="0">
              <a:latin typeface="Neue Haas Grotesk Text Pro" panose="020B0504020202020204" pitchFamily="34" charset="0"/>
            </a:rPr>
            <a:t>If your organisation is able to provide multiple goods or services, it is beneficial to advertise those that are most relevant to the agency being contacted. </a:t>
          </a:r>
          <a:endParaRPr lang="en-US" sz="1600" dirty="0">
            <a:latin typeface="Neue Haas Grotesk Text Pro" panose="020B0504020202020204" pitchFamily="34" charset="0"/>
          </a:endParaRPr>
        </a:p>
      </dgm:t>
    </dgm:pt>
    <dgm:pt modelId="{02E75133-2440-467A-B936-67B96631EFC9}" type="parTrans" cxnId="{D745914F-8213-4C20-9CA9-562041302B22}">
      <dgm:prSet/>
      <dgm:spPr/>
      <dgm:t>
        <a:bodyPr/>
        <a:lstStyle/>
        <a:p>
          <a:endParaRPr lang="en-US"/>
        </a:p>
      </dgm:t>
    </dgm:pt>
    <dgm:pt modelId="{9EBA770B-80D9-4DD2-A269-D9917015DA9D}" type="sibTrans" cxnId="{D745914F-8213-4C20-9CA9-562041302B22}">
      <dgm:prSet/>
      <dgm:spPr/>
      <dgm:t>
        <a:bodyPr/>
        <a:lstStyle/>
        <a:p>
          <a:endParaRPr lang="en-US"/>
        </a:p>
      </dgm:t>
    </dgm:pt>
    <dgm:pt modelId="{431DD18D-542F-44A8-BC77-737A9CE515F0}">
      <dgm:prSet custT="1"/>
      <dgm:spPr/>
      <dgm:t>
        <a:bodyPr/>
        <a:lstStyle/>
        <a:p>
          <a:r>
            <a:rPr lang="en-AU" sz="1600" dirty="0">
              <a:latin typeface="Neue Haas Grotesk Text Pro" panose="020B0504020202020204" pitchFamily="34" charset="0"/>
            </a:rPr>
            <a:t>A capability statement can also be a useful document for communicating your core capabilities to agencies. </a:t>
          </a:r>
          <a:endParaRPr lang="en-US" sz="1600" dirty="0">
            <a:latin typeface="Neue Haas Grotesk Text Pro" panose="020B0504020202020204" pitchFamily="34" charset="0"/>
          </a:endParaRPr>
        </a:p>
      </dgm:t>
    </dgm:pt>
    <dgm:pt modelId="{56C3F52B-0930-472E-A6A0-55AB30708C8C}" type="parTrans" cxnId="{274D2928-73A7-4958-AC3E-D6EB3C9CFE39}">
      <dgm:prSet/>
      <dgm:spPr/>
      <dgm:t>
        <a:bodyPr/>
        <a:lstStyle/>
        <a:p>
          <a:endParaRPr lang="en-US"/>
        </a:p>
      </dgm:t>
    </dgm:pt>
    <dgm:pt modelId="{389497BD-9F9A-439F-A26C-5956647520B4}" type="sibTrans" cxnId="{274D2928-73A7-4958-AC3E-D6EB3C9CFE39}">
      <dgm:prSet/>
      <dgm:spPr/>
      <dgm:t>
        <a:bodyPr/>
        <a:lstStyle/>
        <a:p>
          <a:endParaRPr lang="en-US"/>
        </a:p>
      </dgm:t>
    </dgm:pt>
    <dgm:pt modelId="{64E21415-F63A-4FF5-AFDD-45DA4F5A23F7}" type="pres">
      <dgm:prSet presAssocID="{EAFBF2AA-E583-4482-BDA4-31EDD08576E9}" presName="root" presStyleCnt="0">
        <dgm:presLayoutVars>
          <dgm:dir/>
          <dgm:resizeHandles val="exact"/>
        </dgm:presLayoutVars>
      </dgm:prSet>
      <dgm:spPr/>
    </dgm:pt>
    <dgm:pt modelId="{050DABBB-320D-4F6A-9022-36D2991531F3}" type="pres">
      <dgm:prSet presAssocID="{C1FFD494-17A2-4E9C-954C-950A93DDFDC3}" presName="compNode" presStyleCnt="0"/>
      <dgm:spPr/>
    </dgm:pt>
    <dgm:pt modelId="{8CF491F9-D661-4346-9285-52BEB6268F04}" type="pres">
      <dgm:prSet presAssocID="{C1FFD494-17A2-4E9C-954C-950A93DDFDC3}" presName="bgRect" presStyleLbl="bgShp" presStyleIdx="0" presStyleCnt="3"/>
      <dgm:spPr>
        <a:solidFill>
          <a:schemeClr val="accent4"/>
        </a:solidFill>
      </dgm:spPr>
    </dgm:pt>
    <dgm:pt modelId="{5BCA39CF-EC78-46A5-8111-DD039F77328B}" type="pres">
      <dgm:prSet presAssocID="{C1FFD494-17A2-4E9C-954C-950A93DDFDC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ierarchy"/>
        </a:ext>
      </dgm:extLst>
    </dgm:pt>
    <dgm:pt modelId="{F5187E0E-0EEE-4859-AD69-639901D6D8E4}" type="pres">
      <dgm:prSet presAssocID="{C1FFD494-17A2-4E9C-954C-950A93DDFDC3}" presName="spaceRect" presStyleCnt="0"/>
      <dgm:spPr/>
    </dgm:pt>
    <dgm:pt modelId="{CAEBA1B5-8C44-4CA8-850B-CD6075D0BCD5}" type="pres">
      <dgm:prSet presAssocID="{C1FFD494-17A2-4E9C-954C-950A93DDFDC3}" presName="parTx" presStyleLbl="revTx" presStyleIdx="0" presStyleCnt="3">
        <dgm:presLayoutVars>
          <dgm:chMax val="0"/>
          <dgm:chPref val="0"/>
        </dgm:presLayoutVars>
      </dgm:prSet>
      <dgm:spPr/>
    </dgm:pt>
    <dgm:pt modelId="{DE301825-8B5D-4A30-BE57-62130556D15D}" type="pres">
      <dgm:prSet presAssocID="{F3296BFA-D42D-48FD-8718-F361B7920413}" presName="sibTrans" presStyleCnt="0"/>
      <dgm:spPr/>
    </dgm:pt>
    <dgm:pt modelId="{501644AB-F196-471D-B31B-8A140CFDF286}" type="pres">
      <dgm:prSet presAssocID="{0A28DC4D-A9E3-4BEB-BBD6-69662E451DB7}" presName="compNode" presStyleCnt="0"/>
      <dgm:spPr/>
    </dgm:pt>
    <dgm:pt modelId="{FB72D69F-53EF-4453-9C83-96F83EACB616}" type="pres">
      <dgm:prSet presAssocID="{0A28DC4D-A9E3-4BEB-BBD6-69662E451DB7}" presName="bgRect" presStyleLbl="bgShp" presStyleIdx="1" presStyleCnt="3"/>
      <dgm:spPr>
        <a:solidFill>
          <a:srgbClr val="B5D9CC"/>
        </a:solidFill>
      </dgm:spPr>
    </dgm:pt>
    <dgm:pt modelId="{07391608-0087-4029-95E9-949E6CE85468}" type="pres">
      <dgm:prSet presAssocID="{0A28DC4D-A9E3-4BEB-BBD6-69662E451DB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 Network"/>
        </a:ext>
      </dgm:extLst>
    </dgm:pt>
    <dgm:pt modelId="{D7B42704-DB60-4C8C-8B84-49D0D42216B7}" type="pres">
      <dgm:prSet presAssocID="{0A28DC4D-A9E3-4BEB-BBD6-69662E451DB7}" presName="spaceRect" presStyleCnt="0"/>
      <dgm:spPr/>
    </dgm:pt>
    <dgm:pt modelId="{DA1A9180-1925-45DA-B647-4BF898F78A03}" type="pres">
      <dgm:prSet presAssocID="{0A28DC4D-A9E3-4BEB-BBD6-69662E451DB7}" presName="parTx" presStyleLbl="revTx" presStyleIdx="1" presStyleCnt="3">
        <dgm:presLayoutVars>
          <dgm:chMax val="0"/>
          <dgm:chPref val="0"/>
        </dgm:presLayoutVars>
      </dgm:prSet>
      <dgm:spPr/>
    </dgm:pt>
    <dgm:pt modelId="{E15D5EC9-5720-41C7-A0A7-E4E2D9784D04}" type="pres">
      <dgm:prSet presAssocID="{9EBA770B-80D9-4DD2-A269-D9917015DA9D}" presName="sibTrans" presStyleCnt="0"/>
      <dgm:spPr/>
    </dgm:pt>
    <dgm:pt modelId="{489476D6-3BE8-4ACA-A3CD-8C8F4852B4F5}" type="pres">
      <dgm:prSet presAssocID="{431DD18D-542F-44A8-BC77-737A9CE515F0}" presName="compNode" presStyleCnt="0"/>
      <dgm:spPr/>
    </dgm:pt>
    <dgm:pt modelId="{A0C95D36-BE56-41C8-A14A-5D65054FBCB4}" type="pres">
      <dgm:prSet presAssocID="{431DD18D-542F-44A8-BC77-737A9CE515F0}" presName="bgRect" presStyleLbl="bgShp" presStyleIdx="2" presStyleCnt="3"/>
      <dgm:spPr>
        <a:solidFill>
          <a:schemeClr val="accent4"/>
        </a:solidFill>
      </dgm:spPr>
    </dgm:pt>
    <dgm:pt modelId="{D53DE3A9-39EB-4423-970C-195093B83A69}" type="pres">
      <dgm:prSet presAssocID="{431DD18D-542F-44A8-BC77-737A9CE515F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cument"/>
        </a:ext>
      </dgm:extLst>
    </dgm:pt>
    <dgm:pt modelId="{64F01B36-A960-4B99-9B9E-EB41F7430859}" type="pres">
      <dgm:prSet presAssocID="{431DD18D-542F-44A8-BC77-737A9CE515F0}" presName="spaceRect" presStyleCnt="0"/>
      <dgm:spPr/>
    </dgm:pt>
    <dgm:pt modelId="{913D33A7-161C-45C7-9F8F-9564EA9A397E}" type="pres">
      <dgm:prSet presAssocID="{431DD18D-542F-44A8-BC77-737A9CE515F0}" presName="parTx" presStyleLbl="revTx" presStyleIdx="2" presStyleCnt="3">
        <dgm:presLayoutVars>
          <dgm:chMax val="0"/>
          <dgm:chPref val="0"/>
        </dgm:presLayoutVars>
      </dgm:prSet>
      <dgm:spPr/>
    </dgm:pt>
  </dgm:ptLst>
  <dgm:cxnLst>
    <dgm:cxn modelId="{3A1A0F24-CD9E-4B25-9100-7C6BEE39FECD}" srcId="{EAFBF2AA-E583-4482-BDA4-31EDD08576E9}" destId="{C1FFD494-17A2-4E9C-954C-950A93DDFDC3}" srcOrd="0" destOrd="0" parTransId="{130E3517-6161-4289-8226-1C60CD119546}" sibTransId="{F3296BFA-D42D-48FD-8718-F361B7920413}"/>
    <dgm:cxn modelId="{274D2928-73A7-4958-AC3E-D6EB3C9CFE39}" srcId="{EAFBF2AA-E583-4482-BDA4-31EDD08576E9}" destId="{431DD18D-542F-44A8-BC77-737A9CE515F0}" srcOrd="2" destOrd="0" parTransId="{56C3F52B-0930-472E-A6A0-55AB30708C8C}" sibTransId="{389497BD-9F9A-439F-A26C-5956647520B4}"/>
    <dgm:cxn modelId="{FABD8065-1CD2-43D1-9600-4FCB69195588}" type="presOf" srcId="{431DD18D-542F-44A8-BC77-737A9CE515F0}" destId="{913D33A7-161C-45C7-9F8F-9564EA9A397E}" srcOrd="0" destOrd="0" presId="urn:microsoft.com/office/officeart/2018/2/layout/IconVerticalSolidList"/>
    <dgm:cxn modelId="{D745914F-8213-4C20-9CA9-562041302B22}" srcId="{EAFBF2AA-E583-4482-BDA4-31EDD08576E9}" destId="{0A28DC4D-A9E3-4BEB-BBD6-69662E451DB7}" srcOrd="1" destOrd="0" parTransId="{02E75133-2440-467A-B936-67B96631EFC9}" sibTransId="{9EBA770B-80D9-4DD2-A269-D9917015DA9D}"/>
    <dgm:cxn modelId="{F984E1B3-0DF7-4574-9072-811CBCB66AD5}" type="presOf" srcId="{0A28DC4D-A9E3-4BEB-BBD6-69662E451DB7}" destId="{DA1A9180-1925-45DA-B647-4BF898F78A03}" srcOrd="0" destOrd="0" presId="urn:microsoft.com/office/officeart/2018/2/layout/IconVerticalSolidList"/>
    <dgm:cxn modelId="{ECB536D2-04B3-415B-801B-8ACC1165A028}" type="presOf" srcId="{C1FFD494-17A2-4E9C-954C-950A93DDFDC3}" destId="{CAEBA1B5-8C44-4CA8-850B-CD6075D0BCD5}" srcOrd="0" destOrd="0" presId="urn:microsoft.com/office/officeart/2018/2/layout/IconVerticalSolidList"/>
    <dgm:cxn modelId="{063884E0-2489-417C-9556-90DF4EB79043}" type="presOf" srcId="{EAFBF2AA-E583-4482-BDA4-31EDD08576E9}" destId="{64E21415-F63A-4FF5-AFDD-45DA4F5A23F7}" srcOrd="0" destOrd="0" presId="urn:microsoft.com/office/officeart/2018/2/layout/IconVerticalSolidList"/>
    <dgm:cxn modelId="{CF7743AB-5DB4-47E3-92DB-17AEBAD5A635}" type="presParOf" srcId="{64E21415-F63A-4FF5-AFDD-45DA4F5A23F7}" destId="{050DABBB-320D-4F6A-9022-36D2991531F3}" srcOrd="0" destOrd="0" presId="urn:microsoft.com/office/officeart/2018/2/layout/IconVerticalSolidList"/>
    <dgm:cxn modelId="{1921CEE9-924E-4A9C-9813-3553243830C1}" type="presParOf" srcId="{050DABBB-320D-4F6A-9022-36D2991531F3}" destId="{8CF491F9-D661-4346-9285-52BEB6268F04}" srcOrd="0" destOrd="0" presId="urn:microsoft.com/office/officeart/2018/2/layout/IconVerticalSolidList"/>
    <dgm:cxn modelId="{7CA0AF75-6AF3-43E8-8D57-3A1E8774BAAE}" type="presParOf" srcId="{050DABBB-320D-4F6A-9022-36D2991531F3}" destId="{5BCA39CF-EC78-46A5-8111-DD039F77328B}" srcOrd="1" destOrd="0" presId="urn:microsoft.com/office/officeart/2018/2/layout/IconVerticalSolidList"/>
    <dgm:cxn modelId="{74FABFB4-D79B-4954-ACE3-FDB3A77D0D00}" type="presParOf" srcId="{050DABBB-320D-4F6A-9022-36D2991531F3}" destId="{F5187E0E-0EEE-4859-AD69-639901D6D8E4}" srcOrd="2" destOrd="0" presId="urn:microsoft.com/office/officeart/2018/2/layout/IconVerticalSolidList"/>
    <dgm:cxn modelId="{04D5A183-4673-46EA-AA4A-2B99413D3CFC}" type="presParOf" srcId="{050DABBB-320D-4F6A-9022-36D2991531F3}" destId="{CAEBA1B5-8C44-4CA8-850B-CD6075D0BCD5}" srcOrd="3" destOrd="0" presId="urn:microsoft.com/office/officeart/2018/2/layout/IconVerticalSolidList"/>
    <dgm:cxn modelId="{92BE19BC-106B-440A-879E-E614B301B67A}" type="presParOf" srcId="{64E21415-F63A-4FF5-AFDD-45DA4F5A23F7}" destId="{DE301825-8B5D-4A30-BE57-62130556D15D}" srcOrd="1" destOrd="0" presId="urn:microsoft.com/office/officeart/2018/2/layout/IconVerticalSolidList"/>
    <dgm:cxn modelId="{013E4C88-F1D0-4687-A233-FBC68C87C530}" type="presParOf" srcId="{64E21415-F63A-4FF5-AFDD-45DA4F5A23F7}" destId="{501644AB-F196-471D-B31B-8A140CFDF286}" srcOrd="2" destOrd="0" presId="urn:microsoft.com/office/officeart/2018/2/layout/IconVerticalSolidList"/>
    <dgm:cxn modelId="{A391C6D3-3312-4BE1-9D24-FD4D4090EA80}" type="presParOf" srcId="{501644AB-F196-471D-B31B-8A140CFDF286}" destId="{FB72D69F-53EF-4453-9C83-96F83EACB616}" srcOrd="0" destOrd="0" presId="urn:microsoft.com/office/officeart/2018/2/layout/IconVerticalSolidList"/>
    <dgm:cxn modelId="{3B0E6780-D5DF-4689-9321-C82847036DA7}" type="presParOf" srcId="{501644AB-F196-471D-B31B-8A140CFDF286}" destId="{07391608-0087-4029-95E9-949E6CE85468}" srcOrd="1" destOrd="0" presId="urn:microsoft.com/office/officeart/2018/2/layout/IconVerticalSolidList"/>
    <dgm:cxn modelId="{373138C4-BB0A-4B6E-B780-29357C9BFA1A}" type="presParOf" srcId="{501644AB-F196-471D-B31B-8A140CFDF286}" destId="{D7B42704-DB60-4C8C-8B84-49D0D42216B7}" srcOrd="2" destOrd="0" presId="urn:microsoft.com/office/officeart/2018/2/layout/IconVerticalSolidList"/>
    <dgm:cxn modelId="{561B43E2-5B22-4993-945E-C23D603BF36D}" type="presParOf" srcId="{501644AB-F196-471D-B31B-8A140CFDF286}" destId="{DA1A9180-1925-45DA-B647-4BF898F78A03}" srcOrd="3" destOrd="0" presId="urn:microsoft.com/office/officeart/2018/2/layout/IconVerticalSolidList"/>
    <dgm:cxn modelId="{93230435-5073-4315-88E5-B9BF2A0E16B3}" type="presParOf" srcId="{64E21415-F63A-4FF5-AFDD-45DA4F5A23F7}" destId="{E15D5EC9-5720-41C7-A0A7-E4E2D9784D04}" srcOrd="3" destOrd="0" presId="urn:microsoft.com/office/officeart/2018/2/layout/IconVerticalSolidList"/>
    <dgm:cxn modelId="{236600D7-1003-4FF8-8BD4-A729D0A45BC7}" type="presParOf" srcId="{64E21415-F63A-4FF5-AFDD-45DA4F5A23F7}" destId="{489476D6-3BE8-4ACA-A3CD-8C8F4852B4F5}" srcOrd="4" destOrd="0" presId="urn:microsoft.com/office/officeart/2018/2/layout/IconVerticalSolidList"/>
    <dgm:cxn modelId="{C225831C-D6E8-4FF1-AC0F-C2A88ECC7175}" type="presParOf" srcId="{489476D6-3BE8-4ACA-A3CD-8C8F4852B4F5}" destId="{A0C95D36-BE56-41C8-A14A-5D65054FBCB4}" srcOrd="0" destOrd="0" presId="urn:microsoft.com/office/officeart/2018/2/layout/IconVerticalSolidList"/>
    <dgm:cxn modelId="{FC8FD1E2-AE37-4EF9-9AD9-C5FB02F8D94A}" type="presParOf" srcId="{489476D6-3BE8-4ACA-A3CD-8C8F4852B4F5}" destId="{D53DE3A9-39EB-4423-970C-195093B83A69}" srcOrd="1" destOrd="0" presId="urn:microsoft.com/office/officeart/2018/2/layout/IconVerticalSolidList"/>
    <dgm:cxn modelId="{5058D04F-4DF3-4BF2-BFAF-FEC7FF960C0A}" type="presParOf" srcId="{489476D6-3BE8-4ACA-A3CD-8C8F4852B4F5}" destId="{64F01B36-A960-4B99-9B9E-EB41F7430859}" srcOrd="2" destOrd="0" presId="urn:microsoft.com/office/officeart/2018/2/layout/IconVerticalSolidList"/>
    <dgm:cxn modelId="{66757CBA-FA31-4F29-8CAA-737A280A4B34}" type="presParOf" srcId="{489476D6-3BE8-4ACA-A3CD-8C8F4852B4F5}" destId="{913D33A7-161C-45C7-9F8F-9564EA9A397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65805AD-5C7D-4648-8B46-3304D6AF6A8A}" type="doc">
      <dgm:prSet loTypeId="urn:microsoft.com/office/officeart/2018/2/layout/IconLabelList" loCatId="icon" qsTypeId="urn:microsoft.com/office/officeart/2005/8/quickstyle/simple1" qsCatId="simple" csTypeId="urn:microsoft.com/office/officeart/2005/8/colors/accent2_2" csCatId="accent2" phldr="1"/>
      <dgm:spPr/>
      <dgm:t>
        <a:bodyPr/>
        <a:lstStyle/>
        <a:p>
          <a:endParaRPr lang="en-US"/>
        </a:p>
      </dgm:t>
    </dgm:pt>
    <dgm:pt modelId="{E0F9D4D8-10BE-4C1D-8C97-56982A3F9588}">
      <dgm:prSet custT="1"/>
      <dgm:spPr/>
      <dgm:t>
        <a:bodyPr/>
        <a:lstStyle/>
        <a:p>
          <a:r>
            <a:rPr lang="en-AU" sz="1600" dirty="0">
              <a:latin typeface="Neue Haas Grotesk Text Pro" panose="020B0504020202020204" pitchFamily="34" charset="0"/>
            </a:rPr>
            <a:t>Include examples of previous work with government in your promotional materials as this given agency's confidence in your organisation’s capabilities. </a:t>
          </a:r>
          <a:endParaRPr lang="en-US" sz="1600" dirty="0">
            <a:latin typeface="Neue Haas Grotesk Text Pro" panose="020B0504020202020204" pitchFamily="34" charset="0"/>
          </a:endParaRPr>
        </a:p>
      </dgm:t>
    </dgm:pt>
    <dgm:pt modelId="{DCEDF309-725F-4FCE-A421-3E27E74D0A0B}" type="parTrans" cxnId="{1B0809EE-65F4-4574-9499-63E6320087E4}">
      <dgm:prSet/>
      <dgm:spPr/>
      <dgm:t>
        <a:bodyPr/>
        <a:lstStyle/>
        <a:p>
          <a:endParaRPr lang="en-US"/>
        </a:p>
      </dgm:t>
    </dgm:pt>
    <dgm:pt modelId="{2DFE709A-E196-4F06-8FCA-C16D728249C7}" type="sibTrans" cxnId="{1B0809EE-65F4-4574-9499-63E6320087E4}">
      <dgm:prSet/>
      <dgm:spPr/>
      <dgm:t>
        <a:bodyPr/>
        <a:lstStyle/>
        <a:p>
          <a:endParaRPr lang="en-US"/>
        </a:p>
      </dgm:t>
    </dgm:pt>
    <dgm:pt modelId="{71AEEC1B-4CE4-488D-B5E8-2F8798888302}">
      <dgm:prSet custT="1"/>
      <dgm:spPr/>
      <dgm:t>
        <a:bodyPr/>
        <a:lstStyle/>
        <a:p>
          <a:r>
            <a:rPr lang="en-AU" sz="1600" dirty="0">
              <a:latin typeface="Neue Haas Grotesk Text Pro" panose="020B0504020202020204" pitchFamily="34" charset="0"/>
            </a:rPr>
            <a:t>You could also include examples of work from other areas such as Local Government, Commonwealth Government or private industry. </a:t>
          </a:r>
          <a:endParaRPr lang="en-US" sz="1600" dirty="0">
            <a:latin typeface="Neue Haas Grotesk Text Pro" panose="020B0504020202020204" pitchFamily="34" charset="0"/>
          </a:endParaRPr>
        </a:p>
      </dgm:t>
    </dgm:pt>
    <dgm:pt modelId="{69CA6FB9-F0B9-417B-9BF6-096CB8F518F0}" type="parTrans" cxnId="{A9C8B9B0-01FD-4E16-ADA7-9AAE1C31CE5D}">
      <dgm:prSet/>
      <dgm:spPr/>
      <dgm:t>
        <a:bodyPr/>
        <a:lstStyle/>
        <a:p>
          <a:endParaRPr lang="en-US"/>
        </a:p>
      </dgm:t>
    </dgm:pt>
    <dgm:pt modelId="{E34D0A35-5DA6-47A3-8B0F-90747641F9CB}" type="sibTrans" cxnId="{A9C8B9B0-01FD-4E16-ADA7-9AAE1C31CE5D}">
      <dgm:prSet/>
      <dgm:spPr/>
      <dgm:t>
        <a:bodyPr/>
        <a:lstStyle/>
        <a:p>
          <a:endParaRPr lang="en-US"/>
        </a:p>
      </dgm:t>
    </dgm:pt>
    <dgm:pt modelId="{8AF8CFE2-BFE9-448F-AA20-21FAE10E0A76}">
      <dgm:prSet custT="1"/>
      <dgm:spPr/>
      <dgm:t>
        <a:bodyPr/>
        <a:lstStyle/>
        <a:p>
          <a:r>
            <a:rPr lang="en-AU" sz="1600">
              <a:latin typeface="Neue Haas Grotesk Text Pro" panose="020B0504020202020204" pitchFamily="34" charset="0"/>
            </a:rPr>
            <a:t>Listing this information on your website or in a capability statement is also helpful. </a:t>
          </a:r>
          <a:endParaRPr lang="en-US" sz="1600">
            <a:latin typeface="Neue Haas Grotesk Text Pro" panose="020B0504020202020204" pitchFamily="34" charset="0"/>
          </a:endParaRPr>
        </a:p>
      </dgm:t>
    </dgm:pt>
    <dgm:pt modelId="{7728FD01-CB64-4C69-BB48-9EC7E5F11573}" type="parTrans" cxnId="{7DEE7E50-D962-4198-AD19-258A35AEAEC3}">
      <dgm:prSet/>
      <dgm:spPr/>
      <dgm:t>
        <a:bodyPr/>
        <a:lstStyle/>
        <a:p>
          <a:endParaRPr lang="en-US"/>
        </a:p>
      </dgm:t>
    </dgm:pt>
    <dgm:pt modelId="{72F944A2-A270-458E-A29F-F9E0EAD5C7C5}" type="sibTrans" cxnId="{7DEE7E50-D962-4198-AD19-258A35AEAEC3}">
      <dgm:prSet/>
      <dgm:spPr/>
      <dgm:t>
        <a:bodyPr/>
        <a:lstStyle/>
        <a:p>
          <a:endParaRPr lang="en-US"/>
        </a:p>
      </dgm:t>
    </dgm:pt>
    <dgm:pt modelId="{9C272576-9346-4F13-93E3-A25EE4900142}" type="pres">
      <dgm:prSet presAssocID="{565805AD-5C7D-4648-8B46-3304D6AF6A8A}" presName="root" presStyleCnt="0">
        <dgm:presLayoutVars>
          <dgm:dir/>
          <dgm:resizeHandles val="exact"/>
        </dgm:presLayoutVars>
      </dgm:prSet>
      <dgm:spPr/>
    </dgm:pt>
    <dgm:pt modelId="{10314ABB-47FC-4356-8CB5-955D0E26B82D}" type="pres">
      <dgm:prSet presAssocID="{E0F9D4D8-10BE-4C1D-8C97-56982A3F9588}" presName="compNode" presStyleCnt="0"/>
      <dgm:spPr/>
    </dgm:pt>
    <dgm:pt modelId="{07744E5C-6474-4D3E-A413-A1B1EBC02E68}" type="pres">
      <dgm:prSet presAssocID="{E0F9D4D8-10BE-4C1D-8C97-56982A3F958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solidFill>
            <a:schemeClr val="bg1"/>
          </a:solidFill>
        </a:ln>
      </dgm:spPr>
      <dgm:extLst>
        <a:ext uri="{E40237B7-FDA0-4F09-8148-C483321AD2D9}">
          <dgm14:cNvPr xmlns:dgm14="http://schemas.microsoft.com/office/drawing/2010/diagram" id="0" name="" descr="Presentation with Checklist"/>
        </a:ext>
      </dgm:extLst>
    </dgm:pt>
    <dgm:pt modelId="{10451F2F-54B4-46B9-851A-0E490821848A}" type="pres">
      <dgm:prSet presAssocID="{E0F9D4D8-10BE-4C1D-8C97-56982A3F9588}" presName="spaceRect" presStyleCnt="0"/>
      <dgm:spPr/>
    </dgm:pt>
    <dgm:pt modelId="{2CEA3AE9-BAB8-40C5-BF8E-6256578EF977}" type="pres">
      <dgm:prSet presAssocID="{E0F9D4D8-10BE-4C1D-8C97-56982A3F9588}" presName="textRect" presStyleLbl="revTx" presStyleIdx="0" presStyleCnt="3">
        <dgm:presLayoutVars>
          <dgm:chMax val="1"/>
          <dgm:chPref val="1"/>
        </dgm:presLayoutVars>
      </dgm:prSet>
      <dgm:spPr/>
    </dgm:pt>
    <dgm:pt modelId="{E8F63AB4-CD30-4675-8313-3A45068DB33F}" type="pres">
      <dgm:prSet presAssocID="{2DFE709A-E196-4F06-8FCA-C16D728249C7}" presName="sibTrans" presStyleCnt="0"/>
      <dgm:spPr/>
    </dgm:pt>
    <dgm:pt modelId="{A1BBEDC2-2D5D-470C-95AE-3F8F59AB2396}" type="pres">
      <dgm:prSet presAssocID="{71AEEC1B-4CE4-488D-B5E8-2F8798888302}" presName="compNode" presStyleCnt="0"/>
      <dgm:spPr/>
    </dgm:pt>
    <dgm:pt modelId="{3884300A-237C-4461-BDD0-7E1EE1F52F56}" type="pres">
      <dgm:prSet presAssocID="{71AEEC1B-4CE4-488D-B5E8-2F879888830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solidFill>
            <a:schemeClr val="bg1"/>
          </a:solidFill>
        </a:ln>
      </dgm:spPr>
      <dgm:extLst>
        <a:ext uri="{E40237B7-FDA0-4F09-8148-C483321AD2D9}">
          <dgm14:cNvPr xmlns:dgm14="http://schemas.microsoft.com/office/drawing/2010/diagram" id="0" name="" descr="Bank"/>
        </a:ext>
      </dgm:extLst>
    </dgm:pt>
    <dgm:pt modelId="{38630704-827B-4E6F-9B00-B3B78046CE34}" type="pres">
      <dgm:prSet presAssocID="{71AEEC1B-4CE4-488D-B5E8-2F8798888302}" presName="spaceRect" presStyleCnt="0"/>
      <dgm:spPr/>
    </dgm:pt>
    <dgm:pt modelId="{92B771EB-1A7E-41B6-9BBF-89B31D613A07}" type="pres">
      <dgm:prSet presAssocID="{71AEEC1B-4CE4-488D-B5E8-2F8798888302}" presName="textRect" presStyleLbl="revTx" presStyleIdx="1" presStyleCnt="3">
        <dgm:presLayoutVars>
          <dgm:chMax val="1"/>
          <dgm:chPref val="1"/>
        </dgm:presLayoutVars>
      </dgm:prSet>
      <dgm:spPr/>
    </dgm:pt>
    <dgm:pt modelId="{CAF57715-710A-4207-BB07-5696924320E9}" type="pres">
      <dgm:prSet presAssocID="{E34D0A35-5DA6-47A3-8B0F-90747641F9CB}" presName="sibTrans" presStyleCnt="0"/>
      <dgm:spPr/>
    </dgm:pt>
    <dgm:pt modelId="{A2144159-7586-4ACB-A52C-00137C852EED}" type="pres">
      <dgm:prSet presAssocID="{8AF8CFE2-BFE9-448F-AA20-21FAE10E0A76}" presName="compNode" presStyleCnt="0"/>
      <dgm:spPr/>
    </dgm:pt>
    <dgm:pt modelId="{BC1CC053-1DF6-4324-A651-33D59A976835}" type="pres">
      <dgm:prSet presAssocID="{8AF8CFE2-BFE9-448F-AA20-21FAE10E0A7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solidFill>
            <a:schemeClr val="bg1"/>
          </a:solidFill>
        </a:ln>
      </dgm:spPr>
      <dgm:extLst>
        <a:ext uri="{E40237B7-FDA0-4F09-8148-C483321AD2D9}">
          <dgm14:cNvPr xmlns:dgm14="http://schemas.microsoft.com/office/drawing/2010/diagram" id="0" name="" descr="Home"/>
        </a:ext>
      </dgm:extLst>
    </dgm:pt>
    <dgm:pt modelId="{A1A3B877-82E1-4C8E-84CE-3305EFDB89D6}" type="pres">
      <dgm:prSet presAssocID="{8AF8CFE2-BFE9-448F-AA20-21FAE10E0A76}" presName="spaceRect" presStyleCnt="0"/>
      <dgm:spPr/>
    </dgm:pt>
    <dgm:pt modelId="{079859DC-152A-460D-8E1B-CDF4599EA766}" type="pres">
      <dgm:prSet presAssocID="{8AF8CFE2-BFE9-448F-AA20-21FAE10E0A76}" presName="textRect" presStyleLbl="revTx" presStyleIdx="2" presStyleCnt="3">
        <dgm:presLayoutVars>
          <dgm:chMax val="1"/>
          <dgm:chPref val="1"/>
        </dgm:presLayoutVars>
      </dgm:prSet>
      <dgm:spPr/>
    </dgm:pt>
  </dgm:ptLst>
  <dgm:cxnLst>
    <dgm:cxn modelId="{7F516B27-605B-4A24-BBD5-DE78AC69B85D}" type="presOf" srcId="{71AEEC1B-4CE4-488D-B5E8-2F8798888302}" destId="{92B771EB-1A7E-41B6-9BBF-89B31D613A07}" srcOrd="0" destOrd="0" presId="urn:microsoft.com/office/officeart/2018/2/layout/IconLabelList"/>
    <dgm:cxn modelId="{C247912F-52F1-4A59-8440-EBDE15755388}" type="presOf" srcId="{E0F9D4D8-10BE-4C1D-8C97-56982A3F9588}" destId="{2CEA3AE9-BAB8-40C5-BF8E-6256578EF977}" srcOrd="0" destOrd="0" presId="urn:microsoft.com/office/officeart/2018/2/layout/IconLabelList"/>
    <dgm:cxn modelId="{7DEE7E50-D962-4198-AD19-258A35AEAEC3}" srcId="{565805AD-5C7D-4648-8B46-3304D6AF6A8A}" destId="{8AF8CFE2-BFE9-448F-AA20-21FAE10E0A76}" srcOrd="2" destOrd="0" parTransId="{7728FD01-CB64-4C69-BB48-9EC7E5F11573}" sibTransId="{72F944A2-A270-458E-A29F-F9E0EAD5C7C5}"/>
    <dgm:cxn modelId="{3E96F751-7952-4D74-A99E-1049ECB56A2B}" type="presOf" srcId="{8AF8CFE2-BFE9-448F-AA20-21FAE10E0A76}" destId="{079859DC-152A-460D-8E1B-CDF4599EA766}" srcOrd="0" destOrd="0" presId="urn:microsoft.com/office/officeart/2018/2/layout/IconLabelList"/>
    <dgm:cxn modelId="{6EF276B0-4EF1-48AE-B9B0-E3F0BBA8A7E2}" type="presOf" srcId="{565805AD-5C7D-4648-8B46-3304D6AF6A8A}" destId="{9C272576-9346-4F13-93E3-A25EE4900142}" srcOrd="0" destOrd="0" presId="urn:microsoft.com/office/officeart/2018/2/layout/IconLabelList"/>
    <dgm:cxn modelId="{A9C8B9B0-01FD-4E16-ADA7-9AAE1C31CE5D}" srcId="{565805AD-5C7D-4648-8B46-3304D6AF6A8A}" destId="{71AEEC1B-4CE4-488D-B5E8-2F8798888302}" srcOrd="1" destOrd="0" parTransId="{69CA6FB9-F0B9-417B-9BF6-096CB8F518F0}" sibTransId="{E34D0A35-5DA6-47A3-8B0F-90747641F9CB}"/>
    <dgm:cxn modelId="{1B0809EE-65F4-4574-9499-63E6320087E4}" srcId="{565805AD-5C7D-4648-8B46-3304D6AF6A8A}" destId="{E0F9D4D8-10BE-4C1D-8C97-56982A3F9588}" srcOrd="0" destOrd="0" parTransId="{DCEDF309-725F-4FCE-A421-3E27E74D0A0B}" sibTransId="{2DFE709A-E196-4F06-8FCA-C16D728249C7}"/>
    <dgm:cxn modelId="{2BB954D4-BB98-4EB7-8308-C83C6649A1D7}" type="presParOf" srcId="{9C272576-9346-4F13-93E3-A25EE4900142}" destId="{10314ABB-47FC-4356-8CB5-955D0E26B82D}" srcOrd="0" destOrd="0" presId="urn:microsoft.com/office/officeart/2018/2/layout/IconLabelList"/>
    <dgm:cxn modelId="{5C570073-02E1-4F4D-B48F-3C8219711CD9}" type="presParOf" srcId="{10314ABB-47FC-4356-8CB5-955D0E26B82D}" destId="{07744E5C-6474-4D3E-A413-A1B1EBC02E68}" srcOrd="0" destOrd="0" presId="urn:microsoft.com/office/officeart/2018/2/layout/IconLabelList"/>
    <dgm:cxn modelId="{F39E945D-E0AD-45C6-8C91-36E03579B63F}" type="presParOf" srcId="{10314ABB-47FC-4356-8CB5-955D0E26B82D}" destId="{10451F2F-54B4-46B9-851A-0E490821848A}" srcOrd="1" destOrd="0" presId="urn:microsoft.com/office/officeart/2018/2/layout/IconLabelList"/>
    <dgm:cxn modelId="{4C9FD7AC-0C6F-4C99-A8A2-D8205AB0342A}" type="presParOf" srcId="{10314ABB-47FC-4356-8CB5-955D0E26B82D}" destId="{2CEA3AE9-BAB8-40C5-BF8E-6256578EF977}" srcOrd="2" destOrd="0" presId="urn:microsoft.com/office/officeart/2018/2/layout/IconLabelList"/>
    <dgm:cxn modelId="{3E59F247-1DC9-413B-9E32-1E75352B0DD6}" type="presParOf" srcId="{9C272576-9346-4F13-93E3-A25EE4900142}" destId="{E8F63AB4-CD30-4675-8313-3A45068DB33F}" srcOrd="1" destOrd="0" presId="urn:microsoft.com/office/officeart/2018/2/layout/IconLabelList"/>
    <dgm:cxn modelId="{69F11688-9EAA-4AA4-805E-EBAA595344BE}" type="presParOf" srcId="{9C272576-9346-4F13-93E3-A25EE4900142}" destId="{A1BBEDC2-2D5D-470C-95AE-3F8F59AB2396}" srcOrd="2" destOrd="0" presId="urn:microsoft.com/office/officeart/2018/2/layout/IconLabelList"/>
    <dgm:cxn modelId="{290FC04B-8AE6-43C8-8DE0-1E6A3C1FAFD2}" type="presParOf" srcId="{A1BBEDC2-2D5D-470C-95AE-3F8F59AB2396}" destId="{3884300A-237C-4461-BDD0-7E1EE1F52F56}" srcOrd="0" destOrd="0" presId="urn:microsoft.com/office/officeart/2018/2/layout/IconLabelList"/>
    <dgm:cxn modelId="{D41385AE-9BC9-4067-A547-DED966E18998}" type="presParOf" srcId="{A1BBEDC2-2D5D-470C-95AE-3F8F59AB2396}" destId="{38630704-827B-4E6F-9B00-B3B78046CE34}" srcOrd="1" destOrd="0" presId="urn:microsoft.com/office/officeart/2018/2/layout/IconLabelList"/>
    <dgm:cxn modelId="{437099FE-921C-4839-8CD5-F572A7CF4B26}" type="presParOf" srcId="{A1BBEDC2-2D5D-470C-95AE-3F8F59AB2396}" destId="{92B771EB-1A7E-41B6-9BBF-89B31D613A07}" srcOrd="2" destOrd="0" presId="urn:microsoft.com/office/officeart/2018/2/layout/IconLabelList"/>
    <dgm:cxn modelId="{472E37AC-3C68-4D73-BBB6-E43DF4CB3E53}" type="presParOf" srcId="{9C272576-9346-4F13-93E3-A25EE4900142}" destId="{CAF57715-710A-4207-BB07-5696924320E9}" srcOrd="3" destOrd="0" presId="urn:microsoft.com/office/officeart/2018/2/layout/IconLabelList"/>
    <dgm:cxn modelId="{61DF510E-8E3D-4B40-B0DD-C761B686AE1C}" type="presParOf" srcId="{9C272576-9346-4F13-93E3-A25EE4900142}" destId="{A2144159-7586-4ACB-A52C-00137C852EED}" srcOrd="4" destOrd="0" presId="urn:microsoft.com/office/officeart/2018/2/layout/IconLabelList"/>
    <dgm:cxn modelId="{C07BC1AD-C793-436E-9D2A-7414B5C6AA9E}" type="presParOf" srcId="{A2144159-7586-4ACB-A52C-00137C852EED}" destId="{BC1CC053-1DF6-4324-A651-33D59A976835}" srcOrd="0" destOrd="0" presId="urn:microsoft.com/office/officeart/2018/2/layout/IconLabelList"/>
    <dgm:cxn modelId="{F0E70628-D3D9-4B9C-B6F6-9C181ED96BE4}" type="presParOf" srcId="{A2144159-7586-4ACB-A52C-00137C852EED}" destId="{A1A3B877-82E1-4C8E-84CE-3305EFDB89D6}" srcOrd="1" destOrd="0" presId="urn:microsoft.com/office/officeart/2018/2/layout/IconLabelList"/>
    <dgm:cxn modelId="{E88FD380-1806-4EE1-BC55-A153B4EF7C07}" type="presParOf" srcId="{A2144159-7586-4ACB-A52C-00137C852EED}" destId="{079859DC-152A-460D-8E1B-CDF4599EA766}"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67B70FB-1979-463A-824A-943BF9D8BA69}" type="doc">
      <dgm:prSet loTypeId="urn:microsoft.com/office/officeart/2005/8/layout/hierarchy1" loCatId="hierarchy" qsTypeId="urn:microsoft.com/office/officeart/2005/8/quickstyle/simple5" qsCatId="simple" csTypeId="urn:microsoft.com/office/officeart/2005/8/colors/accent1_2" csCatId="accent1"/>
      <dgm:spPr/>
      <dgm:t>
        <a:bodyPr/>
        <a:lstStyle/>
        <a:p>
          <a:endParaRPr lang="en-US"/>
        </a:p>
      </dgm:t>
    </dgm:pt>
    <dgm:pt modelId="{E252413E-9F93-404F-B6C5-CBF73866F912}">
      <dgm:prSet/>
      <dgm:spPr/>
      <dgm:t>
        <a:bodyPr/>
        <a:lstStyle/>
        <a:p>
          <a:pPr>
            <a:lnSpc>
              <a:spcPct val="110000"/>
            </a:lnSpc>
          </a:pPr>
          <a:r>
            <a:rPr lang="en-AU" b="0" i="0" dirty="0">
              <a:latin typeface="Neue Haas Grotesk Text Pro" panose="020B0504020202020204" pitchFamily="34" charset="0"/>
            </a:rPr>
            <a:t>State Governments include the governments of the different states and territories throughout Australia. </a:t>
          </a:r>
          <a:endParaRPr lang="en-US" dirty="0">
            <a:latin typeface="Neue Haas Grotesk Text Pro" panose="020B0504020202020204" pitchFamily="34" charset="0"/>
          </a:endParaRPr>
        </a:p>
      </dgm:t>
    </dgm:pt>
    <dgm:pt modelId="{6B03AB81-5A7A-4C90-98FE-16D9EB2889FF}" type="parTrans" cxnId="{C67A6D25-9ADF-4090-9ECB-9D4888B534F2}">
      <dgm:prSet/>
      <dgm:spPr/>
      <dgm:t>
        <a:bodyPr/>
        <a:lstStyle/>
        <a:p>
          <a:endParaRPr lang="en-US"/>
        </a:p>
      </dgm:t>
    </dgm:pt>
    <dgm:pt modelId="{FA66D901-D362-408F-BBA4-76C21B4B812B}" type="sibTrans" cxnId="{C67A6D25-9ADF-4090-9ECB-9D4888B534F2}">
      <dgm:prSet/>
      <dgm:spPr/>
      <dgm:t>
        <a:bodyPr/>
        <a:lstStyle/>
        <a:p>
          <a:endParaRPr lang="en-US"/>
        </a:p>
      </dgm:t>
    </dgm:pt>
    <dgm:pt modelId="{9F5C5850-8555-4631-8A0C-8E2BA8E2F032}">
      <dgm:prSet/>
      <dgm:spPr/>
      <dgm:t>
        <a:bodyPr/>
        <a:lstStyle/>
        <a:p>
          <a:pPr>
            <a:lnSpc>
              <a:spcPct val="110000"/>
            </a:lnSpc>
          </a:pPr>
          <a:r>
            <a:rPr lang="en-AU" b="0" i="0" dirty="0">
              <a:latin typeface="Neue Haas Grotesk Text Pro" panose="020B0504020202020204" pitchFamily="34" charset="0"/>
            </a:rPr>
            <a:t>The WA State Government cannot assist with Local or Commonwealth contracts, so it’s helpful to know which level of government is relevant to your organisation. </a:t>
          </a:r>
          <a:endParaRPr lang="en-US" dirty="0">
            <a:latin typeface="Neue Haas Grotesk Text Pro" panose="020B0504020202020204" pitchFamily="34" charset="0"/>
          </a:endParaRPr>
        </a:p>
      </dgm:t>
    </dgm:pt>
    <dgm:pt modelId="{2CCAC8F8-BC1A-4C49-8E23-60A1E748C743}" type="parTrans" cxnId="{91C64361-F649-4796-AC01-B4DF4F1DA7E0}">
      <dgm:prSet/>
      <dgm:spPr/>
      <dgm:t>
        <a:bodyPr/>
        <a:lstStyle/>
        <a:p>
          <a:endParaRPr lang="en-US"/>
        </a:p>
      </dgm:t>
    </dgm:pt>
    <dgm:pt modelId="{C295E497-0723-4CD0-B1DA-1F135588F7B2}" type="sibTrans" cxnId="{91C64361-F649-4796-AC01-B4DF4F1DA7E0}">
      <dgm:prSet/>
      <dgm:spPr/>
      <dgm:t>
        <a:bodyPr/>
        <a:lstStyle/>
        <a:p>
          <a:endParaRPr lang="en-US"/>
        </a:p>
      </dgm:t>
    </dgm:pt>
    <dgm:pt modelId="{8ADE1C71-2A95-4280-97D9-0FE3AA813EE4}">
      <dgm:prSet/>
      <dgm:spPr/>
      <dgm:t>
        <a:bodyPr/>
        <a:lstStyle/>
        <a:p>
          <a:pPr>
            <a:lnSpc>
              <a:spcPct val="110000"/>
            </a:lnSpc>
          </a:pPr>
          <a:r>
            <a:rPr lang="en-AU" b="0" i="0" dirty="0">
              <a:latin typeface="Neue Haas Grotesk Text Pro" panose="020B0504020202020204" pitchFamily="34" charset="0"/>
            </a:rPr>
            <a:t>If you are interested in finding out about how to supply to the WA State Government you’re in the right place! </a:t>
          </a:r>
          <a:endParaRPr lang="en-US" dirty="0">
            <a:latin typeface="Neue Haas Grotesk Text Pro" panose="020B0504020202020204" pitchFamily="34" charset="0"/>
          </a:endParaRPr>
        </a:p>
      </dgm:t>
    </dgm:pt>
    <dgm:pt modelId="{33DBBD04-5E8E-4653-9635-516EA8F30EE3}" type="parTrans" cxnId="{1CD93906-18D9-42DB-99C3-3CCCF24A62A1}">
      <dgm:prSet/>
      <dgm:spPr/>
      <dgm:t>
        <a:bodyPr/>
        <a:lstStyle/>
        <a:p>
          <a:endParaRPr lang="en-US"/>
        </a:p>
      </dgm:t>
    </dgm:pt>
    <dgm:pt modelId="{70CAE9F9-98F5-420C-88E6-B90D324BA920}" type="sibTrans" cxnId="{1CD93906-18D9-42DB-99C3-3CCCF24A62A1}">
      <dgm:prSet/>
      <dgm:spPr/>
      <dgm:t>
        <a:bodyPr/>
        <a:lstStyle/>
        <a:p>
          <a:endParaRPr lang="en-US"/>
        </a:p>
      </dgm:t>
    </dgm:pt>
    <dgm:pt modelId="{62C5D233-13C9-4187-AF4A-235AD3997831}" type="pres">
      <dgm:prSet presAssocID="{A67B70FB-1979-463A-824A-943BF9D8BA69}" presName="hierChild1" presStyleCnt="0">
        <dgm:presLayoutVars>
          <dgm:chPref val="1"/>
          <dgm:dir/>
          <dgm:animOne val="branch"/>
          <dgm:animLvl val="lvl"/>
          <dgm:resizeHandles/>
        </dgm:presLayoutVars>
      </dgm:prSet>
      <dgm:spPr/>
    </dgm:pt>
    <dgm:pt modelId="{E49BB0B3-9B4B-4783-83E1-52A5D44345DF}" type="pres">
      <dgm:prSet presAssocID="{E252413E-9F93-404F-B6C5-CBF73866F912}" presName="hierRoot1" presStyleCnt="0"/>
      <dgm:spPr/>
    </dgm:pt>
    <dgm:pt modelId="{A2F722F8-D918-4059-8E6D-A1C91A504306}" type="pres">
      <dgm:prSet presAssocID="{E252413E-9F93-404F-B6C5-CBF73866F912}" presName="composite" presStyleCnt="0"/>
      <dgm:spPr/>
    </dgm:pt>
    <dgm:pt modelId="{56A87240-BB33-490D-B7A3-3B3CD8DE02A4}" type="pres">
      <dgm:prSet presAssocID="{E252413E-9F93-404F-B6C5-CBF73866F912}" presName="background" presStyleLbl="node0" presStyleIdx="0" presStyleCnt="3"/>
      <dgm:spPr>
        <a:solidFill>
          <a:srgbClr val="DBF2F2"/>
        </a:solidFill>
      </dgm:spPr>
    </dgm:pt>
    <dgm:pt modelId="{ADF6693A-F731-438E-A5D1-3FB6298859D7}" type="pres">
      <dgm:prSet presAssocID="{E252413E-9F93-404F-B6C5-CBF73866F912}" presName="text" presStyleLbl="fgAcc0" presStyleIdx="0" presStyleCnt="3">
        <dgm:presLayoutVars>
          <dgm:chPref val="3"/>
        </dgm:presLayoutVars>
      </dgm:prSet>
      <dgm:spPr/>
    </dgm:pt>
    <dgm:pt modelId="{267B9ABE-C680-43F3-BB0A-B7927E97C97E}" type="pres">
      <dgm:prSet presAssocID="{E252413E-9F93-404F-B6C5-CBF73866F912}" presName="hierChild2" presStyleCnt="0"/>
      <dgm:spPr/>
    </dgm:pt>
    <dgm:pt modelId="{EF229665-3E8D-4691-92AC-5CFF67281F7A}" type="pres">
      <dgm:prSet presAssocID="{9F5C5850-8555-4631-8A0C-8E2BA8E2F032}" presName="hierRoot1" presStyleCnt="0"/>
      <dgm:spPr/>
    </dgm:pt>
    <dgm:pt modelId="{1276959A-3F23-4C81-9B45-D9054A00367A}" type="pres">
      <dgm:prSet presAssocID="{9F5C5850-8555-4631-8A0C-8E2BA8E2F032}" presName="composite" presStyleCnt="0"/>
      <dgm:spPr/>
    </dgm:pt>
    <dgm:pt modelId="{69E91405-3E9C-469B-8F99-36CC4E5C8B02}" type="pres">
      <dgm:prSet presAssocID="{9F5C5850-8555-4631-8A0C-8E2BA8E2F032}" presName="background" presStyleLbl="node0" presStyleIdx="1" presStyleCnt="3"/>
      <dgm:spPr>
        <a:solidFill>
          <a:srgbClr val="A3DBD6"/>
        </a:solidFill>
      </dgm:spPr>
    </dgm:pt>
    <dgm:pt modelId="{E3E444AD-A935-42D7-B97F-0E1523EAC0E5}" type="pres">
      <dgm:prSet presAssocID="{9F5C5850-8555-4631-8A0C-8E2BA8E2F032}" presName="text" presStyleLbl="fgAcc0" presStyleIdx="1" presStyleCnt="3">
        <dgm:presLayoutVars>
          <dgm:chPref val="3"/>
        </dgm:presLayoutVars>
      </dgm:prSet>
      <dgm:spPr/>
    </dgm:pt>
    <dgm:pt modelId="{49F1010E-6D75-4D32-A1B2-D88555B8F907}" type="pres">
      <dgm:prSet presAssocID="{9F5C5850-8555-4631-8A0C-8E2BA8E2F032}" presName="hierChild2" presStyleCnt="0"/>
      <dgm:spPr/>
    </dgm:pt>
    <dgm:pt modelId="{E7EB22A6-0B74-4380-B9B2-2B14FD7D81A7}" type="pres">
      <dgm:prSet presAssocID="{8ADE1C71-2A95-4280-97D9-0FE3AA813EE4}" presName="hierRoot1" presStyleCnt="0"/>
      <dgm:spPr/>
    </dgm:pt>
    <dgm:pt modelId="{1F80C510-DAAA-40F7-A1A2-A39C4058BBDE}" type="pres">
      <dgm:prSet presAssocID="{8ADE1C71-2A95-4280-97D9-0FE3AA813EE4}" presName="composite" presStyleCnt="0"/>
      <dgm:spPr/>
    </dgm:pt>
    <dgm:pt modelId="{21EB9244-9C58-45C8-9F7F-F3DADB1BF263}" type="pres">
      <dgm:prSet presAssocID="{8ADE1C71-2A95-4280-97D9-0FE3AA813EE4}" presName="background" presStyleLbl="node0" presStyleIdx="2" presStyleCnt="3"/>
      <dgm:spPr>
        <a:solidFill>
          <a:srgbClr val="B5D9CC"/>
        </a:solidFill>
      </dgm:spPr>
    </dgm:pt>
    <dgm:pt modelId="{3367CFF1-1CC5-4697-AADA-B88136D12F3C}" type="pres">
      <dgm:prSet presAssocID="{8ADE1C71-2A95-4280-97D9-0FE3AA813EE4}" presName="text" presStyleLbl="fgAcc0" presStyleIdx="2" presStyleCnt="3">
        <dgm:presLayoutVars>
          <dgm:chPref val="3"/>
        </dgm:presLayoutVars>
      </dgm:prSet>
      <dgm:spPr/>
    </dgm:pt>
    <dgm:pt modelId="{C6326BE6-6250-4A57-950C-DB213F52D240}" type="pres">
      <dgm:prSet presAssocID="{8ADE1C71-2A95-4280-97D9-0FE3AA813EE4}" presName="hierChild2" presStyleCnt="0"/>
      <dgm:spPr/>
    </dgm:pt>
  </dgm:ptLst>
  <dgm:cxnLst>
    <dgm:cxn modelId="{1CD93906-18D9-42DB-99C3-3CCCF24A62A1}" srcId="{A67B70FB-1979-463A-824A-943BF9D8BA69}" destId="{8ADE1C71-2A95-4280-97D9-0FE3AA813EE4}" srcOrd="2" destOrd="0" parTransId="{33DBBD04-5E8E-4653-9635-516EA8F30EE3}" sibTransId="{70CAE9F9-98F5-420C-88E6-B90D324BA920}"/>
    <dgm:cxn modelId="{C67A6D25-9ADF-4090-9ECB-9D4888B534F2}" srcId="{A67B70FB-1979-463A-824A-943BF9D8BA69}" destId="{E252413E-9F93-404F-B6C5-CBF73866F912}" srcOrd="0" destOrd="0" parTransId="{6B03AB81-5A7A-4C90-98FE-16D9EB2889FF}" sibTransId="{FA66D901-D362-408F-BBA4-76C21B4B812B}"/>
    <dgm:cxn modelId="{91C64361-F649-4796-AC01-B4DF4F1DA7E0}" srcId="{A67B70FB-1979-463A-824A-943BF9D8BA69}" destId="{9F5C5850-8555-4631-8A0C-8E2BA8E2F032}" srcOrd="1" destOrd="0" parTransId="{2CCAC8F8-BC1A-4C49-8E23-60A1E748C743}" sibTransId="{C295E497-0723-4CD0-B1DA-1F135588F7B2}"/>
    <dgm:cxn modelId="{4B84DD85-68F4-4612-A71D-CD5638BCEF65}" type="presOf" srcId="{A67B70FB-1979-463A-824A-943BF9D8BA69}" destId="{62C5D233-13C9-4187-AF4A-235AD3997831}" srcOrd="0" destOrd="0" presId="urn:microsoft.com/office/officeart/2005/8/layout/hierarchy1"/>
    <dgm:cxn modelId="{351C5898-654A-4027-BA6E-FB7E48D39DEB}" type="presOf" srcId="{8ADE1C71-2A95-4280-97D9-0FE3AA813EE4}" destId="{3367CFF1-1CC5-4697-AADA-B88136D12F3C}" srcOrd="0" destOrd="0" presId="urn:microsoft.com/office/officeart/2005/8/layout/hierarchy1"/>
    <dgm:cxn modelId="{054719C3-F75B-463A-A97E-7CB6BD1A872E}" type="presOf" srcId="{9F5C5850-8555-4631-8A0C-8E2BA8E2F032}" destId="{E3E444AD-A935-42D7-B97F-0E1523EAC0E5}" srcOrd="0" destOrd="0" presId="urn:microsoft.com/office/officeart/2005/8/layout/hierarchy1"/>
    <dgm:cxn modelId="{CE882DC5-6170-4829-90A0-2FF0415AA596}" type="presOf" srcId="{E252413E-9F93-404F-B6C5-CBF73866F912}" destId="{ADF6693A-F731-438E-A5D1-3FB6298859D7}" srcOrd="0" destOrd="0" presId="urn:microsoft.com/office/officeart/2005/8/layout/hierarchy1"/>
    <dgm:cxn modelId="{C24AECE5-C549-4702-AFD7-CF6B3403797E}" type="presParOf" srcId="{62C5D233-13C9-4187-AF4A-235AD3997831}" destId="{E49BB0B3-9B4B-4783-83E1-52A5D44345DF}" srcOrd="0" destOrd="0" presId="urn:microsoft.com/office/officeart/2005/8/layout/hierarchy1"/>
    <dgm:cxn modelId="{3505E4C4-82CC-4DC5-ABC8-B15588CE0C46}" type="presParOf" srcId="{E49BB0B3-9B4B-4783-83E1-52A5D44345DF}" destId="{A2F722F8-D918-4059-8E6D-A1C91A504306}" srcOrd="0" destOrd="0" presId="urn:microsoft.com/office/officeart/2005/8/layout/hierarchy1"/>
    <dgm:cxn modelId="{7B11CF7B-4AEC-47CA-BA25-B166126496AF}" type="presParOf" srcId="{A2F722F8-D918-4059-8E6D-A1C91A504306}" destId="{56A87240-BB33-490D-B7A3-3B3CD8DE02A4}" srcOrd="0" destOrd="0" presId="urn:microsoft.com/office/officeart/2005/8/layout/hierarchy1"/>
    <dgm:cxn modelId="{0B9A9186-178E-4234-A978-F6479CD7B66C}" type="presParOf" srcId="{A2F722F8-D918-4059-8E6D-A1C91A504306}" destId="{ADF6693A-F731-438E-A5D1-3FB6298859D7}" srcOrd="1" destOrd="0" presId="urn:microsoft.com/office/officeart/2005/8/layout/hierarchy1"/>
    <dgm:cxn modelId="{97AC8DF8-1E59-496E-926D-E476344D8EA9}" type="presParOf" srcId="{E49BB0B3-9B4B-4783-83E1-52A5D44345DF}" destId="{267B9ABE-C680-43F3-BB0A-B7927E97C97E}" srcOrd="1" destOrd="0" presId="urn:microsoft.com/office/officeart/2005/8/layout/hierarchy1"/>
    <dgm:cxn modelId="{246325FF-D1F1-43F7-ABF1-AAF3C03DA96D}" type="presParOf" srcId="{62C5D233-13C9-4187-AF4A-235AD3997831}" destId="{EF229665-3E8D-4691-92AC-5CFF67281F7A}" srcOrd="1" destOrd="0" presId="urn:microsoft.com/office/officeart/2005/8/layout/hierarchy1"/>
    <dgm:cxn modelId="{2FBB3187-18E2-420B-AF26-0430D92AB9FF}" type="presParOf" srcId="{EF229665-3E8D-4691-92AC-5CFF67281F7A}" destId="{1276959A-3F23-4C81-9B45-D9054A00367A}" srcOrd="0" destOrd="0" presId="urn:microsoft.com/office/officeart/2005/8/layout/hierarchy1"/>
    <dgm:cxn modelId="{2E8F7CEB-3E61-4B2D-B2DD-2BE1493D718E}" type="presParOf" srcId="{1276959A-3F23-4C81-9B45-D9054A00367A}" destId="{69E91405-3E9C-469B-8F99-36CC4E5C8B02}" srcOrd="0" destOrd="0" presId="urn:microsoft.com/office/officeart/2005/8/layout/hierarchy1"/>
    <dgm:cxn modelId="{98EAF19B-4AF5-475C-9962-C330C7819FDB}" type="presParOf" srcId="{1276959A-3F23-4C81-9B45-D9054A00367A}" destId="{E3E444AD-A935-42D7-B97F-0E1523EAC0E5}" srcOrd="1" destOrd="0" presId="urn:microsoft.com/office/officeart/2005/8/layout/hierarchy1"/>
    <dgm:cxn modelId="{F2823720-3421-4107-9DF8-6314A113CDA9}" type="presParOf" srcId="{EF229665-3E8D-4691-92AC-5CFF67281F7A}" destId="{49F1010E-6D75-4D32-A1B2-D88555B8F907}" srcOrd="1" destOrd="0" presId="urn:microsoft.com/office/officeart/2005/8/layout/hierarchy1"/>
    <dgm:cxn modelId="{7AA9EA0B-218C-40C7-8C39-87A42358A144}" type="presParOf" srcId="{62C5D233-13C9-4187-AF4A-235AD3997831}" destId="{E7EB22A6-0B74-4380-B9B2-2B14FD7D81A7}" srcOrd="2" destOrd="0" presId="urn:microsoft.com/office/officeart/2005/8/layout/hierarchy1"/>
    <dgm:cxn modelId="{CA9F8456-1357-4AF4-ABD9-A08EDE595335}" type="presParOf" srcId="{E7EB22A6-0B74-4380-B9B2-2B14FD7D81A7}" destId="{1F80C510-DAAA-40F7-A1A2-A39C4058BBDE}" srcOrd="0" destOrd="0" presId="urn:microsoft.com/office/officeart/2005/8/layout/hierarchy1"/>
    <dgm:cxn modelId="{53389198-FA55-4234-9C0A-8FE33D2827DD}" type="presParOf" srcId="{1F80C510-DAAA-40F7-A1A2-A39C4058BBDE}" destId="{21EB9244-9C58-45C8-9F7F-F3DADB1BF263}" srcOrd="0" destOrd="0" presId="urn:microsoft.com/office/officeart/2005/8/layout/hierarchy1"/>
    <dgm:cxn modelId="{FB51950F-051B-4A9A-BB92-03802AE8BB24}" type="presParOf" srcId="{1F80C510-DAAA-40F7-A1A2-A39C4058BBDE}" destId="{3367CFF1-1CC5-4697-AADA-B88136D12F3C}" srcOrd="1" destOrd="0" presId="urn:microsoft.com/office/officeart/2005/8/layout/hierarchy1"/>
    <dgm:cxn modelId="{57C6E296-4662-4330-A525-591B39C66CA8}" type="presParOf" srcId="{E7EB22A6-0B74-4380-B9B2-2B14FD7D81A7}" destId="{C6326BE6-6250-4A57-950C-DB213F52D240}"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1E11795-1409-4D0B-A820-DCAE5E87BED6}" type="doc">
      <dgm:prSet loTypeId="urn:microsoft.com/office/officeart/2018/5/layout/IconLeafLabelList" loCatId="icon" qsTypeId="urn:microsoft.com/office/officeart/2005/8/quickstyle/simple1" qsCatId="simple" csTypeId="urn:microsoft.com/office/officeart/2005/8/colors/accent2_2" csCatId="accent2" phldr="1"/>
      <dgm:spPr/>
      <dgm:t>
        <a:bodyPr/>
        <a:lstStyle/>
        <a:p>
          <a:endParaRPr lang="en-US"/>
        </a:p>
      </dgm:t>
    </dgm:pt>
    <dgm:pt modelId="{66068DB2-D691-4D62-93BC-045711BBD9DC}">
      <dgm:prSet custT="1"/>
      <dgm:spPr/>
      <dgm:t>
        <a:bodyPr/>
        <a:lstStyle/>
        <a:p>
          <a:pPr>
            <a:lnSpc>
              <a:spcPct val="120000"/>
            </a:lnSpc>
            <a:defRPr cap="all"/>
          </a:pPr>
          <a:r>
            <a:rPr lang="en-AU" sz="1600" b="0" i="0" cap="none" dirty="0">
              <a:latin typeface="Neue Haas Grotesk Text Pro" panose="020B0504020202020204" pitchFamily="34" charset="0"/>
            </a:rPr>
            <a:t>Local government oversees the various different local councils across Australia. </a:t>
          </a:r>
          <a:endParaRPr lang="en-US" sz="1600" cap="none" dirty="0">
            <a:latin typeface="Neue Haas Grotesk Text Pro" panose="020B0504020202020204" pitchFamily="34" charset="0"/>
          </a:endParaRPr>
        </a:p>
      </dgm:t>
    </dgm:pt>
    <dgm:pt modelId="{18446198-AD9A-414F-A459-75735C26CE2E}" type="parTrans" cxnId="{DF102766-375F-456E-A4E5-071DB978B36C}">
      <dgm:prSet/>
      <dgm:spPr/>
      <dgm:t>
        <a:bodyPr/>
        <a:lstStyle/>
        <a:p>
          <a:endParaRPr lang="en-US"/>
        </a:p>
      </dgm:t>
    </dgm:pt>
    <dgm:pt modelId="{33C822D1-041A-473E-89BA-5D5606AF0132}" type="sibTrans" cxnId="{DF102766-375F-456E-A4E5-071DB978B36C}">
      <dgm:prSet/>
      <dgm:spPr/>
      <dgm:t>
        <a:bodyPr/>
        <a:lstStyle/>
        <a:p>
          <a:endParaRPr lang="en-US"/>
        </a:p>
      </dgm:t>
    </dgm:pt>
    <dgm:pt modelId="{C4C1CD93-835A-4F80-8CAE-6573EC9353B4}">
      <dgm:prSet custT="1"/>
      <dgm:spPr/>
      <dgm:t>
        <a:bodyPr/>
        <a:lstStyle/>
        <a:p>
          <a:pPr>
            <a:lnSpc>
              <a:spcPct val="120000"/>
            </a:lnSpc>
            <a:defRPr cap="all"/>
          </a:pPr>
          <a:r>
            <a:rPr lang="en-AU" sz="1600" b="0" i="0" cap="none" dirty="0">
              <a:latin typeface="Neue Haas Grotesk Text Pro" panose="020B0504020202020204" pitchFamily="34" charset="0"/>
            </a:rPr>
            <a:t>This module may not give you the information that you are looking for if you are interested in supplying local governments in WA. For information about working with local government, please refer to the WALGA website via this </a:t>
          </a:r>
          <a:r>
            <a:rPr lang="en-AU" sz="1600" b="0" i="0" cap="none" dirty="0">
              <a:latin typeface="Neue Haas Grotesk Text Pro" panose="020B0504020202020204" pitchFamily="34" charset="0"/>
              <a:hlinkClick xmlns:r="http://schemas.openxmlformats.org/officeDocument/2006/relationships" r:id="rId1"/>
            </a:rPr>
            <a:t>link</a:t>
          </a:r>
          <a:r>
            <a:rPr lang="en-AU" sz="1600" b="0" i="0" cap="none" dirty="0">
              <a:latin typeface="Neue Haas Grotesk Text Pro" panose="020B0504020202020204" pitchFamily="34" charset="0"/>
            </a:rPr>
            <a:t>. </a:t>
          </a:r>
          <a:endParaRPr lang="en-US" sz="1600" cap="none" dirty="0">
            <a:latin typeface="Neue Haas Grotesk Text Pro" panose="020B0504020202020204" pitchFamily="34" charset="0"/>
          </a:endParaRPr>
        </a:p>
      </dgm:t>
    </dgm:pt>
    <dgm:pt modelId="{2308AC76-723F-47BE-8CCD-C07CE45E3B1C}" type="parTrans" cxnId="{6EE6CB90-15FE-4CCD-98EB-6048A715EC1D}">
      <dgm:prSet/>
      <dgm:spPr/>
      <dgm:t>
        <a:bodyPr/>
        <a:lstStyle/>
        <a:p>
          <a:endParaRPr lang="en-US"/>
        </a:p>
      </dgm:t>
    </dgm:pt>
    <dgm:pt modelId="{65FC7D80-2E61-4073-B49C-A4A4272BC85F}" type="sibTrans" cxnId="{6EE6CB90-15FE-4CCD-98EB-6048A715EC1D}">
      <dgm:prSet/>
      <dgm:spPr/>
      <dgm:t>
        <a:bodyPr/>
        <a:lstStyle/>
        <a:p>
          <a:endParaRPr lang="en-US"/>
        </a:p>
      </dgm:t>
    </dgm:pt>
    <dgm:pt modelId="{A520EB24-24C7-4120-A918-9559ECCB7B19}" type="pres">
      <dgm:prSet presAssocID="{91E11795-1409-4D0B-A820-DCAE5E87BED6}" presName="root" presStyleCnt="0">
        <dgm:presLayoutVars>
          <dgm:dir/>
          <dgm:resizeHandles val="exact"/>
        </dgm:presLayoutVars>
      </dgm:prSet>
      <dgm:spPr/>
    </dgm:pt>
    <dgm:pt modelId="{D21B6144-3B79-464A-9A5B-83ACD734443F}" type="pres">
      <dgm:prSet presAssocID="{66068DB2-D691-4D62-93BC-045711BBD9DC}" presName="compNode" presStyleCnt="0"/>
      <dgm:spPr/>
    </dgm:pt>
    <dgm:pt modelId="{7691718F-A915-4A5F-8664-3E0135D6BF3E}" type="pres">
      <dgm:prSet presAssocID="{66068DB2-D691-4D62-93BC-045711BBD9DC}" presName="iconBgRect" presStyleLbl="bgShp" presStyleIdx="0" presStyleCnt="2"/>
      <dgm:spPr>
        <a:prstGeom prst="round2DiagRect">
          <a:avLst>
            <a:gd name="adj1" fmla="val 29727"/>
            <a:gd name="adj2" fmla="val 0"/>
          </a:avLst>
        </a:prstGeom>
        <a:solidFill>
          <a:srgbClr val="DBF2F2"/>
        </a:solidFill>
      </dgm:spPr>
    </dgm:pt>
    <dgm:pt modelId="{A21A7ED9-E3EA-4683-BC1A-CE5AC7B9C10B}" type="pres">
      <dgm:prSet presAssocID="{66068DB2-D691-4D62-93BC-045711BBD9DC}" presName="iconRect" presStyleLbl="node1" presStyleIdx="0" presStyleCnt="2"/>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Meeting"/>
        </a:ext>
      </dgm:extLst>
    </dgm:pt>
    <dgm:pt modelId="{B94086B0-619E-41EE-B655-C0FAB745D2BE}" type="pres">
      <dgm:prSet presAssocID="{66068DB2-D691-4D62-93BC-045711BBD9DC}" presName="spaceRect" presStyleCnt="0"/>
      <dgm:spPr/>
    </dgm:pt>
    <dgm:pt modelId="{E9728C71-34B4-4EEB-A110-D237DC6A8F53}" type="pres">
      <dgm:prSet presAssocID="{66068DB2-D691-4D62-93BC-045711BBD9DC}" presName="textRect" presStyleLbl="revTx" presStyleIdx="0" presStyleCnt="2">
        <dgm:presLayoutVars>
          <dgm:chMax val="1"/>
          <dgm:chPref val="1"/>
        </dgm:presLayoutVars>
      </dgm:prSet>
      <dgm:spPr/>
    </dgm:pt>
    <dgm:pt modelId="{5234EC89-F2EA-4FE9-97E4-6C57D8582EA5}" type="pres">
      <dgm:prSet presAssocID="{33C822D1-041A-473E-89BA-5D5606AF0132}" presName="sibTrans" presStyleCnt="0"/>
      <dgm:spPr/>
    </dgm:pt>
    <dgm:pt modelId="{F23440BB-2D56-4F04-9231-4AFFA6FAAE5C}" type="pres">
      <dgm:prSet presAssocID="{C4C1CD93-835A-4F80-8CAE-6573EC9353B4}" presName="compNode" presStyleCnt="0"/>
      <dgm:spPr/>
    </dgm:pt>
    <dgm:pt modelId="{E9D3E045-4F9E-4608-AAD7-66670BB46483}" type="pres">
      <dgm:prSet presAssocID="{C4C1CD93-835A-4F80-8CAE-6573EC9353B4}" presName="iconBgRect" presStyleLbl="bgShp" presStyleIdx="1" presStyleCnt="2"/>
      <dgm:spPr>
        <a:prstGeom prst="round2DiagRect">
          <a:avLst>
            <a:gd name="adj1" fmla="val 29727"/>
            <a:gd name="adj2" fmla="val 0"/>
          </a:avLst>
        </a:prstGeom>
        <a:solidFill>
          <a:srgbClr val="DBF2F2"/>
        </a:solidFill>
      </dgm:spPr>
    </dgm:pt>
    <dgm:pt modelId="{63D743BB-816A-4CE1-93BF-A224686423CD}" type="pres">
      <dgm:prSet presAssocID="{C4C1CD93-835A-4F80-8CAE-6573EC9353B4}" presName="iconRect" presStyleLbl="node1" presStyleIdx="1" presStyleCnt="2"/>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Bank"/>
        </a:ext>
      </dgm:extLst>
    </dgm:pt>
    <dgm:pt modelId="{476F372E-53FB-43F1-AD0A-09CD29BD1D3F}" type="pres">
      <dgm:prSet presAssocID="{C4C1CD93-835A-4F80-8CAE-6573EC9353B4}" presName="spaceRect" presStyleCnt="0"/>
      <dgm:spPr/>
    </dgm:pt>
    <dgm:pt modelId="{8E17FB85-B129-4D05-92F6-16BDF3F3A1BF}" type="pres">
      <dgm:prSet presAssocID="{C4C1CD93-835A-4F80-8CAE-6573EC9353B4}" presName="textRect" presStyleLbl="revTx" presStyleIdx="1" presStyleCnt="2" custScaleX="165016">
        <dgm:presLayoutVars>
          <dgm:chMax val="1"/>
          <dgm:chPref val="1"/>
        </dgm:presLayoutVars>
      </dgm:prSet>
      <dgm:spPr/>
    </dgm:pt>
  </dgm:ptLst>
  <dgm:cxnLst>
    <dgm:cxn modelId="{DF102766-375F-456E-A4E5-071DB978B36C}" srcId="{91E11795-1409-4D0B-A820-DCAE5E87BED6}" destId="{66068DB2-D691-4D62-93BC-045711BBD9DC}" srcOrd="0" destOrd="0" parTransId="{18446198-AD9A-414F-A459-75735C26CE2E}" sibTransId="{33C822D1-041A-473E-89BA-5D5606AF0132}"/>
    <dgm:cxn modelId="{CB0EB86D-7E65-4C9C-9931-2C0EC10EDE05}" type="presOf" srcId="{C4C1CD93-835A-4F80-8CAE-6573EC9353B4}" destId="{8E17FB85-B129-4D05-92F6-16BDF3F3A1BF}" srcOrd="0" destOrd="0" presId="urn:microsoft.com/office/officeart/2018/5/layout/IconLeafLabelList"/>
    <dgm:cxn modelId="{6EE6CB90-15FE-4CCD-98EB-6048A715EC1D}" srcId="{91E11795-1409-4D0B-A820-DCAE5E87BED6}" destId="{C4C1CD93-835A-4F80-8CAE-6573EC9353B4}" srcOrd="1" destOrd="0" parTransId="{2308AC76-723F-47BE-8CCD-C07CE45E3B1C}" sibTransId="{65FC7D80-2E61-4073-B49C-A4A4272BC85F}"/>
    <dgm:cxn modelId="{0308EEE5-227F-40EE-8EE2-1EE172BB0AE2}" type="presOf" srcId="{91E11795-1409-4D0B-A820-DCAE5E87BED6}" destId="{A520EB24-24C7-4120-A918-9559ECCB7B19}" srcOrd="0" destOrd="0" presId="urn:microsoft.com/office/officeart/2018/5/layout/IconLeafLabelList"/>
    <dgm:cxn modelId="{C96A42F1-8303-4165-A5E0-41F788FDE9C1}" type="presOf" srcId="{66068DB2-D691-4D62-93BC-045711BBD9DC}" destId="{E9728C71-34B4-4EEB-A110-D237DC6A8F53}" srcOrd="0" destOrd="0" presId="urn:microsoft.com/office/officeart/2018/5/layout/IconLeafLabelList"/>
    <dgm:cxn modelId="{803A1DB1-3B7F-44DC-A0E3-4557A2BDE1BB}" type="presParOf" srcId="{A520EB24-24C7-4120-A918-9559ECCB7B19}" destId="{D21B6144-3B79-464A-9A5B-83ACD734443F}" srcOrd="0" destOrd="0" presId="urn:microsoft.com/office/officeart/2018/5/layout/IconLeafLabelList"/>
    <dgm:cxn modelId="{E72B7EEF-0E39-4795-A9A5-FE06E9BC5186}" type="presParOf" srcId="{D21B6144-3B79-464A-9A5B-83ACD734443F}" destId="{7691718F-A915-4A5F-8664-3E0135D6BF3E}" srcOrd="0" destOrd="0" presId="urn:microsoft.com/office/officeart/2018/5/layout/IconLeafLabelList"/>
    <dgm:cxn modelId="{41DA43DF-09A1-43E7-BD34-1E98EC6C44FC}" type="presParOf" srcId="{D21B6144-3B79-464A-9A5B-83ACD734443F}" destId="{A21A7ED9-E3EA-4683-BC1A-CE5AC7B9C10B}" srcOrd="1" destOrd="0" presId="urn:microsoft.com/office/officeart/2018/5/layout/IconLeafLabelList"/>
    <dgm:cxn modelId="{3B5E40A9-187A-4BFE-8DD4-B0A0DC567563}" type="presParOf" srcId="{D21B6144-3B79-464A-9A5B-83ACD734443F}" destId="{B94086B0-619E-41EE-B655-C0FAB745D2BE}" srcOrd="2" destOrd="0" presId="urn:microsoft.com/office/officeart/2018/5/layout/IconLeafLabelList"/>
    <dgm:cxn modelId="{47353CFA-3DB5-49D0-BC24-0DF8B6BCE81B}" type="presParOf" srcId="{D21B6144-3B79-464A-9A5B-83ACD734443F}" destId="{E9728C71-34B4-4EEB-A110-D237DC6A8F53}" srcOrd="3" destOrd="0" presId="urn:microsoft.com/office/officeart/2018/5/layout/IconLeafLabelList"/>
    <dgm:cxn modelId="{85C9F691-D5AC-4507-8D03-8A92B25CA0CE}" type="presParOf" srcId="{A520EB24-24C7-4120-A918-9559ECCB7B19}" destId="{5234EC89-F2EA-4FE9-97E4-6C57D8582EA5}" srcOrd="1" destOrd="0" presId="urn:microsoft.com/office/officeart/2018/5/layout/IconLeafLabelList"/>
    <dgm:cxn modelId="{7F0878F4-38C1-46EA-B70C-5CA9439C9CA7}" type="presParOf" srcId="{A520EB24-24C7-4120-A918-9559ECCB7B19}" destId="{F23440BB-2D56-4F04-9231-4AFFA6FAAE5C}" srcOrd="2" destOrd="0" presId="urn:microsoft.com/office/officeart/2018/5/layout/IconLeafLabelList"/>
    <dgm:cxn modelId="{537A2950-0D31-4072-8C6B-B42A5FCA73B6}" type="presParOf" srcId="{F23440BB-2D56-4F04-9231-4AFFA6FAAE5C}" destId="{E9D3E045-4F9E-4608-AAD7-66670BB46483}" srcOrd="0" destOrd="0" presId="urn:microsoft.com/office/officeart/2018/5/layout/IconLeafLabelList"/>
    <dgm:cxn modelId="{2FDCF4FC-64C4-4529-9772-99E5418EC9DA}" type="presParOf" srcId="{F23440BB-2D56-4F04-9231-4AFFA6FAAE5C}" destId="{63D743BB-816A-4CE1-93BF-A224686423CD}" srcOrd="1" destOrd="0" presId="urn:microsoft.com/office/officeart/2018/5/layout/IconLeafLabelList"/>
    <dgm:cxn modelId="{F373B965-DF26-4196-AC12-F438C80DFFB4}" type="presParOf" srcId="{F23440BB-2D56-4F04-9231-4AFFA6FAAE5C}" destId="{476F372E-53FB-43F1-AD0A-09CD29BD1D3F}" srcOrd="2" destOrd="0" presId="urn:microsoft.com/office/officeart/2018/5/layout/IconLeafLabelList"/>
    <dgm:cxn modelId="{C63704A2-E067-4C97-98B4-254AFB1BD57F}" type="presParOf" srcId="{F23440BB-2D56-4F04-9231-4AFFA6FAAE5C}" destId="{8E17FB85-B129-4D05-92F6-16BDF3F3A1BF}"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C35A51D-C2F4-4969-8B75-8767179ECB09}" type="doc">
      <dgm:prSet loTypeId="urn:microsoft.com/office/officeart/2005/8/layout/hierarchy1" loCatId="hierarchy" qsTypeId="urn:microsoft.com/office/officeart/2005/8/quickstyle/simple2" qsCatId="simple" csTypeId="urn:microsoft.com/office/officeart/2005/8/colors/accent1_2" csCatId="accent1"/>
      <dgm:spPr/>
      <dgm:t>
        <a:bodyPr/>
        <a:lstStyle/>
        <a:p>
          <a:endParaRPr lang="en-US"/>
        </a:p>
      </dgm:t>
    </dgm:pt>
    <dgm:pt modelId="{6E4D7BC8-E2C2-4E4B-B6AD-79D72A4B3970}">
      <dgm:prSet custT="1"/>
      <dgm:spPr/>
      <dgm:t>
        <a:bodyPr/>
        <a:lstStyle/>
        <a:p>
          <a:pPr>
            <a:lnSpc>
              <a:spcPct val="120000"/>
            </a:lnSpc>
          </a:pPr>
          <a:r>
            <a:rPr lang="en-AU" sz="2000" dirty="0">
              <a:latin typeface="Neue Haas Grotesk Text Pro" panose="020B0504020202020204" pitchFamily="34" charset="0"/>
            </a:rPr>
            <a:t>There are a number of WA Procurement Rules (The Rules) that apply to agencies procuring community services. The Rules in full can be found online </a:t>
          </a:r>
          <a:r>
            <a:rPr lang="en-AU" sz="2000" dirty="0">
              <a:latin typeface="Neue Haas Grotesk Text Pro" panose="020B0504020202020204" pitchFamily="34" charset="0"/>
              <a:hlinkClick xmlns:r="http://schemas.openxmlformats.org/officeDocument/2006/relationships" r:id="rId1"/>
            </a:rPr>
            <a:t>via this link</a:t>
          </a:r>
          <a:r>
            <a:rPr lang="en-AU" sz="2000" dirty="0">
              <a:latin typeface="Neue Haas Grotesk Text Pro" panose="020B0504020202020204" pitchFamily="34" charset="0"/>
            </a:rPr>
            <a:t>. </a:t>
          </a:r>
          <a:endParaRPr lang="en-US" sz="2000" dirty="0">
            <a:latin typeface="Neue Haas Grotesk Text Pro" panose="020B0504020202020204" pitchFamily="34" charset="0"/>
          </a:endParaRPr>
        </a:p>
      </dgm:t>
    </dgm:pt>
    <dgm:pt modelId="{498DD9BC-9CAE-4118-933E-3ADFC5FA008B}" type="parTrans" cxnId="{E98703F5-6D04-492C-93B1-F8CC446E2700}">
      <dgm:prSet/>
      <dgm:spPr/>
      <dgm:t>
        <a:bodyPr/>
        <a:lstStyle/>
        <a:p>
          <a:endParaRPr lang="en-US"/>
        </a:p>
      </dgm:t>
    </dgm:pt>
    <dgm:pt modelId="{D5D1DAE2-73D7-48E3-9328-0F03C86D0C43}" type="sibTrans" cxnId="{E98703F5-6D04-492C-93B1-F8CC446E2700}">
      <dgm:prSet/>
      <dgm:spPr/>
      <dgm:t>
        <a:bodyPr/>
        <a:lstStyle/>
        <a:p>
          <a:endParaRPr lang="en-US"/>
        </a:p>
      </dgm:t>
    </dgm:pt>
    <dgm:pt modelId="{D2E94370-75B4-433B-959A-CA8949C30222}">
      <dgm:prSet custT="1"/>
      <dgm:spPr/>
      <dgm:t>
        <a:bodyPr/>
        <a:lstStyle/>
        <a:p>
          <a:pPr>
            <a:lnSpc>
              <a:spcPct val="120000"/>
            </a:lnSpc>
          </a:pPr>
          <a:r>
            <a:rPr lang="en-AU" sz="2400" dirty="0">
              <a:latin typeface="Neue Haas Grotesk Text Pro" panose="020B0504020202020204" pitchFamily="34" charset="0"/>
            </a:rPr>
            <a:t>The Rules which have the most practical impact on the way your organisation works with government are shown below.</a:t>
          </a:r>
          <a:endParaRPr lang="en-US" sz="2400" dirty="0">
            <a:latin typeface="Neue Haas Grotesk Text Pro" panose="020B0504020202020204" pitchFamily="34" charset="0"/>
          </a:endParaRPr>
        </a:p>
      </dgm:t>
    </dgm:pt>
    <dgm:pt modelId="{1CD5B385-E8F3-41AD-ADF3-96FF156D7C41}" type="parTrans" cxnId="{8AA36DBE-C590-45F1-9A1A-8936887F8F7F}">
      <dgm:prSet/>
      <dgm:spPr/>
      <dgm:t>
        <a:bodyPr/>
        <a:lstStyle/>
        <a:p>
          <a:endParaRPr lang="en-US"/>
        </a:p>
      </dgm:t>
    </dgm:pt>
    <dgm:pt modelId="{0C4895A0-1692-4DCD-BE3E-A08CD0740396}" type="sibTrans" cxnId="{8AA36DBE-C590-45F1-9A1A-8936887F8F7F}">
      <dgm:prSet/>
      <dgm:spPr/>
      <dgm:t>
        <a:bodyPr/>
        <a:lstStyle/>
        <a:p>
          <a:endParaRPr lang="en-US"/>
        </a:p>
      </dgm:t>
    </dgm:pt>
    <dgm:pt modelId="{9FD290A4-12F8-476C-834C-26DD937DF5E1}" type="pres">
      <dgm:prSet presAssocID="{EC35A51D-C2F4-4969-8B75-8767179ECB09}" presName="hierChild1" presStyleCnt="0">
        <dgm:presLayoutVars>
          <dgm:chPref val="1"/>
          <dgm:dir/>
          <dgm:animOne val="branch"/>
          <dgm:animLvl val="lvl"/>
          <dgm:resizeHandles/>
        </dgm:presLayoutVars>
      </dgm:prSet>
      <dgm:spPr/>
    </dgm:pt>
    <dgm:pt modelId="{5746F8D1-728D-46B6-80FF-245CAF21AAD1}" type="pres">
      <dgm:prSet presAssocID="{6E4D7BC8-E2C2-4E4B-B6AD-79D72A4B3970}" presName="hierRoot1" presStyleCnt="0"/>
      <dgm:spPr/>
    </dgm:pt>
    <dgm:pt modelId="{0626CA6C-09A2-4051-A95A-F4AB0902F753}" type="pres">
      <dgm:prSet presAssocID="{6E4D7BC8-E2C2-4E4B-B6AD-79D72A4B3970}" presName="composite" presStyleCnt="0"/>
      <dgm:spPr/>
    </dgm:pt>
    <dgm:pt modelId="{96E32CE4-6FE0-4AE5-95BA-2E19C33B2730}" type="pres">
      <dgm:prSet presAssocID="{6E4D7BC8-E2C2-4E4B-B6AD-79D72A4B3970}" presName="background" presStyleLbl="node0" presStyleIdx="0" presStyleCnt="2"/>
      <dgm:spPr/>
    </dgm:pt>
    <dgm:pt modelId="{0A9AFC14-528A-4D87-811D-881811853B5E}" type="pres">
      <dgm:prSet presAssocID="{6E4D7BC8-E2C2-4E4B-B6AD-79D72A4B3970}" presName="text" presStyleLbl="fgAcc0" presStyleIdx="0" presStyleCnt="2">
        <dgm:presLayoutVars>
          <dgm:chPref val="3"/>
        </dgm:presLayoutVars>
      </dgm:prSet>
      <dgm:spPr/>
    </dgm:pt>
    <dgm:pt modelId="{0652077A-BCD1-4F12-95B7-BC46691F7FE9}" type="pres">
      <dgm:prSet presAssocID="{6E4D7BC8-E2C2-4E4B-B6AD-79D72A4B3970}" presName="hierChild2" presStyleCnt="0"/>
      <dgm:spPr/>
    </dgm:pt>
    <dgm:pt modelId="{6C1A9D27-AEBE-4CB0-B66C-9AC5D4DCFAA5}" type="pres">
      <dgm:prSet presAssocID="{D2E94370-75B4-433B-959A-CA8949C30222}" presName="hierRoot1" presStyleCnt="0"/>
      <dgm:spPr/>
    </dgm:pt>
    <dgm:pt modelId="{6CFAB66A-F548-4CD5-9069-A46AC1D2DC84}" type="pres">
      <dgm:prSet presAssocID="{D2E94370-75B4-433B-959A-CA8949C30222}" presName="composite" presStyleCnt="0"/>
      <dgm:spPr/>
    </dgm:pt>
    <dgm:pt modelId="{9535F797-9561-456B-90B3-B6EEC2682785}" type="pres">
      <dgm:prSet presAssocID="{D2E94370-75B4-433B-959A-CA8949C30222}" presName="background" presStyleLbl="node0" presStyleIdx="1" presStyleCnt="2"/>
      <dgm:spPr/>
    </dgm:pt>
    <dgm:pt modelId="{6DFA746F-6540-46A5-BD37-03D58F04623B}" type="pres">
      <dgm:prSet presAssocID="{D2E94370-75B4-433B-959A-CA8949C30222}" presName="text" presStyleLbl="fgAcc0" presStyleIdx="1" presStyleCnt="2">
        <dgm:presLayoutVars>
          <dgm:chPref val="3"/>
        </dgm:presLayoutVars>
      </dgm:prSet>
      <dgm:spPr/>
    </dgm:pt>
    <dgm:pt modelId="{86802E14-6F8C-4AA4-89FD-0CFD8709B826}" type="pres">
      <dgm:prSet presAssocID="{D2E94370-75B4-433B-959A-CA8949C30222}" presName="hierChild2" presStyleCnt="0"/>
      <dgm:spPr/>
    </dgm:pt>
  </dgm:ptLst>
  <dgm:cxnLst>
    <dgm:cxn modelId="{9CF23C15-414C-4A47-9BF6-5D2276CAA074}" type="presOf" srcId="{EC35A51D-C2F4-4969-8B75-8767179ECB09}" destId="{9FD290A4-12F8-476C-834C-26DD937DF5E1}" srcOrd="0" destOrd="0" presId="urn:microsoft.com/office/officeart/2005/8/layout/hierarchy1"/>
    <dgm:cxn modelId="{248D8823-9351-44EA-936D-ED0FB2285CA1}" type="presOf" srcId="{D2E94370-75B4-433B-959A-CA8949C30222}" destId="{6DFA746F-6540-46A5-BD37-03D58F04623B}" srcOrd="0" destOrd="0" presId="urn:microsoft.com/office/officeart/2005/8/layout/hierarchy1"/>
    <dgm:cxn modelId="{78186BB7-3564-4064-BA97-724AB714F05C}" type="presOf" srcId="{6E4D7BC8-E2C2-4E4B-B6AD-79D72A4B3970}" destId="{0A9AFC14-528A-4D87-811D-881811853B5E}" srcOrd="0" destOrd="0" presId="urn:microsoft.com/office/officeart/2005/8/layout/hierarchy1"/>
    <dgm:cxn modelId="{8AA36DBE-C590-45F1-9A1A-8936887F8F7F}" srcId="{EC35A51D-C2F4-4969-8B75-8767179ECB09}" destId="{D2E94370-75B4-433B-959A-CA8949C30222}" srcOrd="1" destOrd="0" parTransId="{1CD5B385-E8F3-41AD-ADF3-96FF156D7C41}" sibTransId="{0C4895A0-1692-4DCD-BE3E-A08CD0740396}"/>
    <dgm:cxn modelId="{E98703F5-6D04-492C-93B1-F8CC446E2700}" srcId="{EC35A51D-C2F4-4969-8B75-8767179ECB09}" destId="{6E4D7BC8-E2C2-4E4B-B6AD-79D72A4B3970}" srcOrd="0" destOrd="0" parTransId="{498DD9BC-9CAE-4118-933E-3ADFC5FA008B}" sibTransId="{D5D1DAE2-73D7-48E3-9328-0F03C86D0C43}"/>
    <dgm:cxn modelId="{6931CB07-23DB-4446-ADC7-1150848CB48F}" type="presParOf" srcId="{9FD290A4-12F8-476C-834C-26DD937DF5E1}" destId="{5746F8D1-728D-46B6-80FF-245CAF21AAD1}" srcOrd="0" destOrd="0" presId="urn:microsoft.com/office/officeart/2005/8/layout/hierarchy1"/>
    <dgm:cxn modelId="{5156DB94-86DE-47C7-8D10-436AAED4623A}" type="presParOf" srcId="{5746F8D1-728D-46B6-80FF-245CAF21AAD1}" destId="{0626CA6C-09A2-4051-A95A-F4AB0902F753}" srcOrd="0" destOrd="0" presId="urn:microsoft.com/office/officeart/2005/8/layout/hierarchy1"/>
    <dgm:cxn modelId="{A996673C-1969-4903-93C2-6F93CA8169B5}" type="presParOf" srcId="{0626CA6C-09A2-4051-A95A-F4AB0902F753}" destId="{96E32CE4-6FE0-4AE5-95BA-2E19C33B2730}" srcOrd="0" destOrd="0" presId="urn:microsoft.com/office/officeart/2005/8/layout/hierarchy1"/>
    <dgm:cxn modelId="{34177B57-CE5E-401A-9F28-B22F08CEE153}" type="presParOf" srcId="{0626CA6C-09A2-4051-A95A-F4AB0902F753}" destId="{0A9AFC14-528A-4D87-811D-881811853B5E}" srcOrd="1" destOrd="0" presId="urn:microsoft.com/office/officeart/2005/8/layout/hierarchy1"/>
    <dgm:cxn modelId="{80E194D6-0630-4379-8EBF-AB79770045CE}" type="presParOf" srcId="{5746F8D1-728D-46B6-80FF-245CAF21AAD1}" destId="{0652077A-BCD1-4F12-95B7-BC46691F7FE9}" srcOrd="1" destOrd="0" presId="urn:microsoft.com/office/officeart/2005/8/layout/hierarchy1"/>
    <dgm:cxn modelId="{97BB84F9-198A-41A7-B869-12239FDEADF7}" type="presParOf" srcId="{9FD290A4-12F8-476C-834C-26DD937DF5E1}" destId="{6C1A9D27-AEBE-4CB0-B66C-9AC5D4DCFAA5}" srcOrd="1" destOrd="0" presId="urn:microsoft.com/office/officeart/2005/8/layout/hierarchy1"/>
    <dgm:cxn modelId="{3C026440-867F-423A-AD19-3BF064166448}" type="presParOf" srcId="{6C1A9D27-AEBE-4CB0-B66C-9AC5D4DCFAA5}" destId="{6CFAB66A-F548-4CD5-9069-A46AC1D2DC84}" srcOrd="0" destOrd="0" presId="urn:microsoft.com/office/officeart/2005/8/layout/hierarchy1"/>
    <dgm:cxn modelId="{EB6AD028-8FE1-43E3-8DD3-29508BF5E2F6}" type="presParOf" srcId="{6CFAB66A-F548-4CD5-9069-A46AC1D2DC84}" destId="{9535F797-9561-456B-90B3-B6EEC2682785}" srcOrd="0" destOrd="0" presId="urn:microsoft.com/office/officeart/2005/8/layout/hierarchy1"/>
    <dgm:cxn modelId="{D7273295-98F8-4B8F-B531-F597584B08DE}" type="presParOf" srcId="{6CFAB66A-F548-4CD5-9069-A46AC1D2DC84}" destId="{6DFA746F-6540-46A5-BD37-03D58F04623B}" srcOrd="1" destOrd="0" presId="urn:microsoft.com/office/officeart/2005/8/layout/hierarchy1"/>
    <dgm:cxn modelId="{C4470460-0A5B-460C-90CB-54E19F86A7AE}" type="presParOf" srcId="{6C1A9D27-AEBE-4CB0-B66C-9AC5D4DCFAA5}" destId="{86802E14-6F8C-4AA4-89FD-0CFD8709B826}"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13D0074-0F86-4F28-AE04-B3E583953352}"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349268E4-F5B7-4518-BFAB-F996DE758F3E}">
      <dgm:prSet/>
      <dgm:spPr/>
      <dgm:t>
        <a:bodyPr/>
        <a:lstStyle/>
        <a:p>
          <a:r>
            <a:rPr lang="en-AU" dirty="0">
              <a:latin typeface="Neue Haas Grotesk Text Pro" panose="020B0504020202020204" pitchFamily="34" charset="0"/>
            </a:rPr>
            <a:t>The procurement process starts with planning in partnership, as outlined in the DCSP Policy. Planning in partnership requires government agencies to plan community services procurement processes in partnership with the community services sector and other stakeholders. </a:t>
          </a:r>
          <a:endParaRPr lang="en-US" dirty="0">
            <a:latin typeface="Neue Haas Grotesk Text Pro" panose="020B0504020202020204" pitchFamily="34" charset="0"/>
          </a:endParaRPr>
        </a:p>
      </dgm:t>
    </dgm:pt>
    <dgm:pt modelId="{618157D9-9C87-4CDD-ADB9-00E432D44B8E}" type="parTrans" cxnId="{892A784E-6A66-4D95-BF4D-22301B4E6C29}">
      <dgm:prSet/>
      <dgm:spPr/>
      <dgm:t>
        <a:bodyPr/>
        <a:lstStyle/>
        <a:p>
          <a:endParaRPr lang="en-US"/>
        </a:p>
      </dgm:t>
    </dgm:pt>
    <dgm:pt modelId="{3EF8753A-AE48-458F-AF24-555913753FFC}" type="sibTrans" cxnId="{892A784E-6A66-4D95-BF4D-22301B4E6C29}">
      <dgm:prSet/>
      <dgm:spPr/>
      <dgm:t>
        <a:bodyPr/>
        <a:lstStyle/>
        <a:p>
          <a:endParaRPr lang="en-US"/>
        </a:p>
      </dgm:t>
    </dgm:pt>
    <dgm:pt modelId="{C4D99E30-087B-4B2F-9CC7-0B9C7838E21C}">
      <dgm:prSet/>
      <dgm:spPr/>
      <dgm:t>
        <a:bodyPr/>
        <a:lstStyle/>
        <a:p>
          <a:r>
            <a:rPr lang="en-AU" dirty="0">
              <a:latin typeface="Neue Haas Grotesk Text Pro" panose="020B0504020202020204" pitchFamily="34" charset="0"/>
            </a:rPr>
            <a:t>As part of the planning in partnership, service providers may be invited to participate in co-design activities. This could include co-design activities with other stakeholders including service users, other service providers, community representatives, consumer advocates, peak bodies, community elders, and government agencies. </a:t>
          </a:r>
          <a:endParaRPr lang="en-US" dirty="0">
            <a:latin typeface="Neue Haas Grotesk Text Pro" panose="020B0504020202020204" pitchFamily="34" charset="0"/>
          </a:endParaRPr>
        </a:p>
      </dgm:t>
    </dgm:pt>
    <dgm:pt modelId="{F9F8E859-1CF3-4953-8F1E-F9E2B2AA1AC7}" type="parTrans" cxnId="{826928D0-20B2-4176-8011-D1CC44910292}">
      <dgm:prSet/>
      <dgm:spPr/>
      <dgm:t>
        <a:bodyPr/>
        <a:lstStyle/>
        <a:p>
          <a:endParaRPr lang="en-US"/>
        </a:p>
      </dgm:t>
    </dgm:pt>
    <dgm:pt modelId="{4CA72F39-E710-4B0E-A32D-D53BA88E016E}" type="sibTrans" cxnId="{826928D0-20B2-4176-8011-D1CC44910292}">
      <dgm:prSet/>
      <dgm:spPr/>
      <dgm:t>
        <a:bodyPr/>
        <a:lstStyle/>
        <a:p>
          <a:endParaRPr lang="en-US"/>
        </a:p>
      </dgm:t>
    </dgm:pt>
    <dgm:pt modelId="{E480CE8F-0021-425B-A968-D282AE8C061E}">
      <dgm:prSet custT="1"/>
      <dgm:spPr/>
      <dgm:t>
        <a:bodyPr/>
        <a:lstStyle/>
        <a:p>
          <a:r>
            <a:rPr lang="en-AU" sz="1400" dirty="0">
              <a:latin typeface="Neue Haas Grotesk Text Pro" panose="020B0504020202020204" pitchFamily="34" charset="0"/>
            </a:rPr>
            <a:t>Significant and meaningful influence. Stakeholders should have the opportunity for significant and meaningful influence over community services. Government has to be genuine in its commitment to co-designing services with you.  </a:t>
          </a:r>
          <a:endParaRPr lang="en-US" sz="1400" dirty="0">
            <a:latin typeface="Neue Haas Grotesk Text Pro" panose="020B0504020202020204" pitchFamily="34" charset="0"/>
          </a:endParaRPr>
        </a:p>
      </dgm:t>
    </dgm:pt>
    <dgm:pt modelId="{3BA7B2E5-C1D7-4E5F-A628-E000DC3A6BC8}" type="parTrans" cxnId="{70A0132C-6D4F-4537-845C-CBA93DB530C5}">
      <dgm:prSet/>
      <dgm:spPr/>
      <dgm:t>
        <a:bodyPr/>
        <a:lstStyle/>
        <a:p>
          <a:endParaRPr lang="en-US"/>
        </a:p>
      </dgm:t>
    </dgm:pt>
    <dgm:pt modelId="{9A6B5378-7BC9-4324-BCA6-001EDF1D18E7}" type="sibTrans" cxnId="{70A0132C-6D4F-4537-845C-CBA93DB530C5}">
      <dgm:prSet/>
      <dgm:spPr/>
      <dgm:t>
        <a:bodyPr/>
        <a:lstStyle/>
        <a:p>
          <a:endParaRPr lang="en-US"/>
        </a:p>
      </dgm:t>
    </dgm:pt>
    <dgm:pt modelId="{6D50CF22-AB7D-42AA-992E-03402AB20490}">
      <dgm:prSet custT="1"/>
      <dgm:spPr/>
      <dgm:t>
        <a:bodyPr/>
        <a:lstStyle/>
        <a:p>
          <a:r>
            <a:rPr lang="en-AU" sz="1400" dirty="0">
              <a:latin typeface="Neue Haas Grotesk Text Pro" panose="020B0504020202020204" pitchFamily="34" charset="0"/>
            </a:rPr>
            <a:t>Co-design activities and methods. This will be discussed further in the next slide! </a:t>
          </a:r>
          <a:endParaRPr lang="en-US" sz="1400" dirty="0">
            <a:latin typeface="Neue Haas Grotesk Text Pro" panose="020B0504020202020204" pitchFamily="34" charset="0"/>
          </a:endParaRPr>
        </a:p>
      </dgm:t>
    </dgm:pt>
    <dgm:pt modelId="{DBFAF6C1-2B72-4672-9B6C-82E27BDF44CA}" type="parTrans" cxnId="{5479BA5E-AD29-4674-80FA-2A15A338A3FA}">
      <dgm:prSet/>
      <dgm:spPr/>
      <dgm:t>
        <a:bodyPr/>
        <a:lstStyle/>
        <a:p>
          <a:endParaRPr lang="en-US"/>
        </a:p>
      </dgm:t>
    </dgm:pt>
    <dgm:pt modelId="{62C807C7-C396-4CA6-A909-424D9352A1BE}" type="sibTrans" cxnId="{5479BA5E-AD29-4674-80FA-2A15A338A3FA}">
      <dgm:prSet/>
      <dgm:spPr/>
      <dgm:t>
        <a:bodyPr/>
        <a:lstStyle/>
        <a:p>
          <a:endParaRPr lang="en-US"/>
        </a:p>
      </dgm:t>
    </dgm:pt>
    <dgm:pt modelId="{AA9F5410-646B-4A45-ADED-F6A980973A82}" type="pres">
      <dgm:prSet presAssocID="{913D0074-0F86-4F28-AE04-B3E583953352}" presName="root" presStyleCnt="0">
        <dgm:presLayoutVars>
          <dgm:dir/>
          <dgm:resizeHandles val="exact"/>
        </dgm:presLayoutVars>
      </dgm:prSet>
      <dgm:spPr/>
    </dgm:pt>
    <dgm:pt modelId="{E6DADE03-6826-4E54-AB27-D780612CC415}" type="pres">
      <dgm:prSet presAssocID="{349268E4-F5B7-4518-BFAB-F996DE758F3E}" presName="compNode" presStyleCnt="0"/>
      <dgm:spPr/>
    </dgm:pt>
    <dgm:pt modelId="{CCD8273C-E000-4431-8C16-21E026B7AB0C}" type="pres">
      <dgm:prSet presAssocID="{349268E4-F5B7-4518-BFAB-F996DE758F3E}" presName="bgRect" presStyleLbl="bgShp" presStyleIdx="0" presStyleCnt="4"/>
      <dgm:spPr>
        <a:solidFill>
          <a:srgbClr val="DBF2F2"/>
        </a:solidFill>
      </dgm:spPr>
    </dgm:pt>
    <dgm:pt modelId="{F5B0004F-5C2E-4D34-82EF-4B65EC30438F}" type="pres">
      <dgm:prSet presAssocID="{349268E4-F5B7-4518-BFAB-F996DE758F3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74E84D6B-0B1F-44EE-B804-7EBA0EAF238C}" type="pres">
      <dgm:prSet presAssocID="{349268E4-F5B7-4518-BFAB-F996DE758F3E}" presName="spaceRect" presStyleCnt="0"/>
      <dgm:spPr/>
    </dgm:pt>
    <dgm:pt modelId="{C56DFA94-3D49-4218-BEC6-8DDBB7F6F281}" type="pres">
      <dgm:prSet presAssocID="{349268E4-F5B7-4518-BFAB-F996DE758F3E}" presName="parTx" presStyleLbl="revTx" presStyleIdx="0" presStyleCnt="4">
        <dgm:presLayoutVars>
          <dgm:chMax val="0"/>
          <dgm:chPref val="0"/>
        </dgm:presLayoutVars>
      </dgm:prSet>
      <dgm:spPr/>
    </dgm:pt>
    <dgm:pt modelId="{D8E6BB8E-9D1C-4111-AFF1-A31AFD076359}" type="pres">
      <dgm:prSet presAssocID="{3EF8753A-AE48-458F-AF24-555913753FFC}" presName="sibTrans" presStyleCnt="0"/>
      <dgm:spPr/>
    </dgm:pt>
    <dgm:pt modelId="{00140353-7205-4099-85E7-ED36A33F7F31}" type="pres">
      <dgm:prSet presAssocID="{C4D99E30-087B-4B2F-9CC7-0B9C7838E21C}" presName="compNode" presStyleCnt="0"/>
      <dgm:spPr/>
    </dgm:pt>
    <dgm:pt modelId="{93933872-7A6C-4764-82F7-C7EE10F9118E}" type="pres">
      <dgm:prSet presAssocID="{C4D99E30-087B-4B2F-9CC7-0B9C7838E21C}" presName="bgRect" presStyleLbl="bgShp" presStyleIdx="1" presStyleCnt="4"/>
      <dgm:spPr>
        <a:solidFill>
          <a:srgbClr val="B5D9CC"/>
        </a:solidFill>
      </dgm:spPr>
    </dgm:pt>
    <dgm:pt modelId="{984E152A-3296-4D8B-902A-AA90E43D8261}" type="pres">
      <dgm:prSet presAssocID="{C4D99E30-087B-4B2F-9CC7-0B9C7838E21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ranching Diagram"/>
        </a:ext>
      </dgm:extLst>
    </dgm:pt>
    <dgm:pt modelId="{956A8E08-991C-449F-8EBD-AC35254D688F}" type="pres">
      <dgm:prSet presAssocID="{C4D99E30-087B-4B2F-9CC7-0B9C7838E21C}" presName="spaceRect" presStyleCnt="0"/>
      <dgm:spPr/>
    </dgm:pt>
    <dgm:pt modelId="{302A5201-0D96-4E68-907C-8FE5C53867A1}" type="pres">
      <dgm:prSet presAssocID="{C4D99E30-087B-4B2F-9CC7-0B9C7838E21C}" presName="parTx" presStyleLbl="revTx" presStyleIdx="1" presStyleCnt="4">
        <dgm:presLayoutVars>
          <dgm:chMax val="0"/>
          <dgm:chPref val="0"/>
        </dgm:presLayoutVars>
      </dgm:prSet>
      <dgm:spPr/>
    </dgm:pt>
    <dgm:pt modelId="{158DC834-3505-4888-959B-FF26E53BBE00}" type="pres">
      <dgm:prSet presAssocID="{4CA72F39-E710-4B0E-A32D-D53BA88E016E}" presName="sibTrans" presStyleCnt="0"/>
      <dgm:spPr/>
    </dgm:pt>
    <dgm:pt modelId="{63142856-73BD-41FD-8BD4-92C2FC5D9557}" type="pres">
      <dgm:prSet presAssocID="{E480CE8F-0021-425B-A968-D282AE8C061E}" presName="compNode" presStyleCnt="0"/>
      <dgm:spPr/>
    </dgm:pt>
    <dgm:pt modelId="{A40A7CE3-37A3-4690-9E9E-5ECFE7DDD660}" type="pres">
      <dgm:prSet presAssocID="{E480CE8F-0021-425B-A968-D282AE8C061E}" presName="bgRect" presStyleLbl="bgShp" presStyleIdx="2" presStyleCnt="4"/>
      <dgm:spPr>
        <a:solidFill>
          <a:srgbClr val="A3DBD6"/>
        </a:solidFill>
      </dgm:spPr>
    </dgm:pt>
    <dgm:pt modelId="{F95F32F8-B902-4E17-B5A9-D77143036B55}" type="pres">
      <dgm:prSet presAssocID="{E480CE8F-0021-425B-A968-D282AE8C061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7528B4FA-B823-4032-807A-C1ADAFE19288}" type="pres">
      <dgm:prSet presAssocID="{E480CE8F-0021-425B-A968-D282AE8C061E}" presName="spaceRect" presStyleCnt="0"/>
      <dgm:spPr/>
    </dgm:pt>
    <dgm:pt modelId="{756A9581-4F17-4331-9D04-9FB8D41FE57B}" type="pres">
      <dgm:prSet presAssocID="{E480CE8F-0021-425B-A968-D282AE8C061E}" presName="parTx" presStyleLbl="revTx" presStyleIdx="2" presStyleCnt="4">
        <dgm:presLayoutVars>
          <dgm:chMax val="0"/>
          <dgm:chPref val="0"/>
        </dgm:presLayoutVars>
      </dgm:prSet>
      <dgm:spPr/>
    </dgm:pt>
    <dgm:pt modelId="{5FF1ACEC-56FD-4384-BD6A-E95994F708EA}" type="pres">
      <dgm:prSet presAssocID="{9A6B5378-7BC9-4324-BCA6-001EDF1D18E7}" presName="sibTrans" presStyleCnt="0"/>
      <dgm:spPr/>
    </dgm:pt>
    <dgm:pt modelId="{8CAC759D-F7E9-48F2-94EC-9518FEBC40EB}" type="pres">
      <dgm:prSet presAssocID="{6D50CF22-AB7D-42AA-992E-03402AB20490}" presName="compNode" presStyleCnt="0"/>
      <dgm:spPr/>
    </dgm:pt>
    <dgm:pt modelId="{77EABD14-6EF5-40A1-92C4-46B353C3141A}" type="pres">
      <dgm:prSet presAssocID="{6D50CF22-AB7D-42AA-992E-03402AB20490}" presName="bgRect" presStyleLbl="bgShp" presStyleIdx="3" presStyleCnt="4" custLinFactNeighborX="-2446" custLinFactNeighborY="5203"/>
      <dgm:spPr>
        <a:solidFill>
          <a:srgbClr val="DBF2F2"/>
        </a:solidFill>
      </dgm:spPr>
    </dgm:pt>
    <dgm:pt modelId="{96DAA4C8-6B8C-4D01-97CF-B3EAF91A283B}" type="pres">
      <dgm:prSet presAssocID="{6D50CF22-AB7D-42AA-992E-03402AB2049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ears"/>
        </a:ext>
      </dgm:extLst>
    </dgm:pt>
    <dgm:pt modelId="{A392D576-5C22-43BE-B764-3C96987D5A0D}" type="pres">
      <dgm:prSet presAssocID="{6D50CF22-AB7D-42AA-992E-03402AB20490}" presName="spaceRect" presStyleCnt="0"/>
      <dgm:spPr/>
    </dgm:pt>
    <dgm:pt modelId="{896C89BF-B07C-43DD-9869-3B1705D071FA}" type="pres">
      <dgm:prSet presAssocID="{6D50CF22-AB7D-42AA-992E-03402AB20490}" presName="parTx" presStyleLbl="revTx" presStyleIdx="3" presStyleCnt="4">
        <dgm:presLayoutVars>
          <dgm:chMax val="0"/>
          <dgm:chPref val="0"/>
        </dgm:presLayoutVars>
      </dgm:prSet>
      <dgm:spPr/>
    </dgm:pt>
  </dgm:ptLst>
  <dgm:cxnLst>
    <dgm:cxn modelId="{70A0132C-6D4F-4537-845C-CBA93DB530C5}" srcId="{913D0074-0F86-4F28-AE04-B3E583953352}" destId="{E480CE8F-0021-425B-A968-D282AE8C061E}" srcOrd="2" destOrd="0" parTransId="{3BA7B2E5-C1D7-4E5F-A628-E000DC3A6BC8}" sibTransId="{9A6B5378-7BC9-4324-BCA6-001EDF1D18E7}"/>
    <dgm:cxn modelId="{5479BA5E-AD29-4674-80FA-2A15A338A3FA}" srcId="{913D0074-0F86-4F28-AE04-B3E583953352}" destId="{6D50CF22-AB7D-42AA-992E-03402AB20490}" srcOrd="3" destOrd="0" parTransId="{DBFAF6C1-2B72-4672-9B6C-82E27BDF44CA}" sibTransId="{62C807C7-C396-4CA6-A909-424D9352A1BE}"/>
    <dgm:cxn modelId="{892A784E-6A66-4D95-BF4D-22301B4E6C29}" srcId="{913D0074-0F86-4F28-AE04-B3E583953352}" destId="{349268E4-F5B7-4518-BFAB-F996DE758F3E}" srcOrd="0" destOrd="0" parTransId="{618157D9-9C87-4CDD-ADB9-00E432D44B8E}" sibTransId="{3EF8753A-AE48-458F-AF24-555913753FFC}"/>
    <dgm:cxn modelId="{1B9E7751-FDC4-4C7A-A1C8-9727515A31E5}" type="presOf" srcId="{349268E4-F5B7-4518-BFAB-F996DE758F3E}" destId="{C56DFA94-3D49-4218-BEC6-8DDBB7F6F281}" srcOrd="0" destOrd="0" presId="urn:microsoft.com/office/officeart/2018/2/layout/IconVerticalSolidList"/>
    <dgm:cxn modelId="{BE939552-2EC7-4A22-B997-07058C0ACC54}" type="presOf" srcId="{6D50CF22-AB7D-42AA-992E-03402AB20490}" destId="{896C89BF-B07C-43DD-9869-3B1705D071FA}" srcOrd="0" destOrd="0" presId="urn:microsoft.com/office/officeart/2018/2/layout/IconVerticalSolidList"/>
    <dgm:cxn modelId="{961CE178-5AEF-4F03-BE61-CD45AF17FA81}" type="presOf" srcId="{C4D99E30-087B-4B2F-9CC7-0B9C7838E21C}" destId="{302A5201-0D96-4E68-907C-8FE5C53867A1}" srcOrd="0" destOrd="0" presId="urn:microsoft.com/office/officeart/2018/2/layout/IconVerticalSolidList"/>
    <dgm:cxn modelId="{F9DE39B7-03F0-46F9-8958-D88D6AF1A70B}" type="presOf" srcId="{E480CE8F-0021-425B-A968-D282AE8C061E}" destId="{756A9581-4F17-4331-9D04-9FB8D41FE57B}" srcOrd="0" destOrd="0" presId="urn:microsoft.com/office/officeart/2018/2/layout/IconVerticalSolidList"/>
    <dgm:cxn modelId="{B2E449BA-3132-4D92-9D12-CEB64D4E2812}" type="presOf" srcId="{913D0074-0F86-4F28-AE04-B3E583953352}" destId="{AA9F5410-646B-4A45-ADED-F6A980973A82}" srcOrd="0" destOrd="0" presId="urn:microsoft.com/office/officeart/2018/2/layout/IconVerticalSolidList"/>
    <dgm:cxn modelId="{826928D0-20B2-4176-8011-D1CC44910292}" srcId="{913D0074-0F86-4F28-AE04-B3E583953352}" destId="{C4D99E30-087B-4B2F-9CC7-0B9C7838E21C}" srcOrd="1" destOrd="0" parTransId="{F9F8E859-1CF3-4953-8F1E-F9E2B2AA1AC7}" sibTransId="{4CA72F39-E710-4B0E-A32D-D53BA88E016E}"/>
    <dgm:cxn modelId="{9BCC33B8-85B5-4B60-9EA9-E94C5D6833FD}" type="presParOf" srcId="{AA9F5410-646B-4A45-ADED-F6A980973A82}" destId="{E6DADE03-6826-4E54-AB27-D780612CC415}" srcOrd="0" destOrd="0" presId="urn:microsoft.com/office/officeart/2018/2/layout/IconVerticalSolidList"/>
    <dgm:cxn modelId="{080A48E4-1483-4F7F-A113-8676993C37EF}" type="presParOf" srcId="{E6DADE03-6826-4E54-AB27-D780612CC415}" destId="{CCD8273C-E000-4431-8C16-21E026B7AB0C}" srcOrd="0" destOrd="0" presId="urn:microsoft.com/office/officeart/2018/2/layout/IconVerticalSolidList"/>
    <dgm:cxn modelId="{1F6AC0A5-EC58-421A-A154-A895FA9DD35A}" type="presParOf" srcId="{E6DADE03-6826-4E54-AB27-D780612CC415}" destId="{F5B0004F-5C2E-4D34-82EF-4B65EC30438F}" srcOrd="1" destOrd="0" presId="urn:microsoft.com/office/officeart/2018/2/layout/IconVerticalSolidList"/>
    <dgm:cxn modelId="{A72124D2-B191-4706-B3E7-28CBD2DDDCBF}" type="presParOf" srcId="{E6DADE03-6826-4E54-AB27-D780612CC415}" destId="{74E84D6B-0B1F-44EE-B804-7EBA0EAF238C}" srcOrd="2" destOrd="0" presId="urn:microsoft.com/office/officeart/2018/2/layout/IconVerticalSolidList"/>
    <dgm:cxn modelId="{7ABE9663-EAB3-434E-8673-75206CE905C3}" type="presParOf" srcId="{E6DADE03-6826-4E54-AB27-D780612CC415}" destId="{C56DFA94-3D49-4218-BEC6-8DDBB7F6F281}" srcOrd="3" destOrd="0" presId="urn:microsoft.com/office/officeart/2018/2/layout/IconVerticalSolidList"/>
    <dgm:cxn modelId="{82184232-2108-4B6E-8891-53E2286974A2}" type="presParOf" srcId="{AA9F5410-646B-4A45-ADED-F6A980973A82}" destId="{D8E6BB8E-9D1C-4111-AFF1-A31AFD076359}" srcOrd="1" destOrd="0" presId="urn:microsoft.com/office/officeart/2018/2/layout/IconVerticalSolidList"/>
    <dgm:cxn modelId="{9D2557ED-F8ED-47BD-BEFD-3EBE7DBE9F9C}" type="presParOf" srcId="{AA9F5410-646B-4A45-ADED-F6A980973A82}" destId="{00140353-7205-4099-85E7-ED36A33F7F31}" srcOrd="2" destOrd="0" presId="urn:microsoft.com/office/officeart/2018/2/layout/IconVerticalSolidList"/>
    <dgm:cxn modelId="{FFB1FDFB-8A02-40B1-BCD2-AD5057DFBFB4}" type="presParOf" srcId="{00140353-7205-4099-85E7-ED36A33F7F31}" destId="{93933872-7A6C-4764-82F7-C7EE10F9118E}" srcOrd="0" destOrd="0" presId="urn:microsoft.com/office/officeart/2018/2/layout/IconVerticalSolidList"/>
    <dgm:cxn modelId="{959A7584-E7DF-4C17-AC8F-85EC76A10153}" type="presParOf" srcId="{00140353-7205-4099-85E7-ED36A33F7F31}" destId="{984E152A-3296-4D8B-902A-AA90E43D8261}" srcOrd="1" destOrd="0" presId="urn:microsoft.com/office/officeart/2018/2/layout/IconVerticalSolidList"/>
    <dgm:cxn modelId="{4A325EF4-076A-4215-87E0-30EEDCAD7E6F}" type="presParOf" srcId="{00140353-7205-4099-85E7-ED36A33F7F31}" destId="{956A8E08-991C-449F-8EBD-AC35254D688F}" srcOrd="2" destOrd="0" presId="urn:microsoft.com/office/officeart/2018/2/layout/IconVerticalSolidList"/>
    <dgm:cxn modelId="{059DF98C-03C5-4FC7-A0E7-2B6911541EB3}" type="presParOf" srcId="{00140353-7205-4099-85E7-ED36A33F7F31}" destId="{302A5201-0D96-4E68-907C-8FE5C53867A1}" srcOrd="3" destOrd="0" presId="urn:microsoft.com/office/officeart/2018/2/layout/IconVerticalSolidList"/>
    <dgm:cxn modelId="{65815214-D9FA-48C5-8AB8-7D2352524903}" type="presParOf" srcId="{AA9F5410-646B-4A45-ADED-F6A980973A82}" destId="{158DC834-3505-4888-959B-FF26E53BBE00}" srcOrd="3" destOrd="0" presId="urn:microsoft.com/office/officeart/2018/2/layout/IconVerticalSolidList"/>
    <dgm:cxn modelId="{92A5B178-011F-4336-8DF7-FEF0F308389F}" type="presParOf" srcId="{AA9F5410-646B-4A45-ADED-F6A980973A82}" destId="{63142856-73BD-41FD-8BD4-92C2FC5D9557}" srcOrd="4" destOrd="0" presId="urn:microsoft.com/office/officeart/2018/2/layout/IconVerticalSolidList"/>
    <dgm:cxn modelId="{F57B03A7-F55E-4E13-9B29-01FD76A89341}" type="presParOf" srcId="{63142856-73BD-41FD-8BD4-92C2FC5D9557}" destId="{A40A7CE3-37A3-4690-9E9E-5ECFE7DDD660}" srcOrd="0" destOrd="0" presId="urn:microsoft.com/office/officeart/2018/2/layout/IconVerticalSolidList"/>
    <dgm:cxn modelId="{91A855BB-43CF-43F9-BBED-5BCBF98656B4}" type="presParOf" srcId="{63142856-73BD-41FD-8BD4-92C2FC5D9557}" destId="{F95F32F8-B902-4E17-B5A9-D77143036B55}" srcOrd="1" destOrd="0" presId="urn:microsoft.com/office/officeart/2018/2/layout/IconVerticalSolidList"/>
    <dgm:cxn modelId="{7C1BB457-F871-4F5D-BB64-7296CC8DEAC5}" type="presParOf" srcId="{63142856-73BD-41FD-8BD4-92C2FC5D9557}" destId="{7528B4FA-B823-4032-807A-C1ADAFE19288}" srcOrd="2" destOrd="0" presId="urn:microsoft.com/office/officeart/2018/2/layout/IconVerticalSolidList"/>
    <dgm:cxn modelId="{A7BD6FA8-5AC7-4901-91B6-6263EAFCED8C}" type="presParOf" srcId="{63142856-73BD-41FD-8BD4-92C2FC5D9557}" destId="{756A9581-4F17-4331-9D04-9FB8D41FE57B}" srcOrd="3" destOrd="0" presId="urn:microsoft.com/office/officeart/2018/2/layout/IconVerticalSolidList"/>
    <dgm:cxn modelId="{64607698-67AF-404D-8AF9-3E75797F056E}" type="presParOf" srcId="{AA9F5410-646B-4A45-ADED-F6A980973A82}" destId="{5FF1ACEC-56FD-4384-BD6A-E95994F708EA}" srcOrd="5" destOrd="0" presId="urn:microsoft.com/office/officeart/2018/2/layout/IconVerticalSolidList"/>
    <dgm:cxn modelId="{4A54FB17-A5CC-4497-A44E-567DE204E822}" type="presParOf" srcId="{AA9F5410-646B-4A45-ADED-F6A980973A82}" destId="{8CAC759D-F7E9-48F2-94EC-9518FEBC40EB}" srcOrd="6" destOrd="0" presId="urn:microsoft.com/office/officeart/2018/2/layout/IconVerticalSolidList"/>
    <dgm:cxn modelId="{72502C9A-17B3-4F17-94A6-2D9652A3FC5E}" type="presParOf" srcId="{8CAC759D-F7E9-48F2-94EC-9518FEBC40EB}" destId="{77EABD14-6EF5-40A1-92C4-46B353C3141A}" srcOrd="0" destOrd="0" presId="urn:microsoft.com/office/officeart/2018/2/layout/IconVerticalSolidList"/>
    <dgm:cxn modelId="{20CB5690-A179-4998-A68F-BA6A91E81736}" type="presParOf" srcId="{8CAC759D-F7E9-48F2-94EC-9518FEBC40EB}" destId="{96DAA4C8-6B8C-4D01-97CF-B3EAF91A283B}" srcOrd="1" destOrd="0" presId="urn:microsoft.com/office/officeart/2018/2/layout/IconVerticalSolidList"/>
    <dgm:cxn modelId="{C7AD7073-50EF-43A3-9ADA-B1BE7BA3C5D8}" type="presParOf" srcId="{8CAC759D-F7E9-48F2-94EC-9518FEBC40EB}" destId="{A392D576-5C22-43BE-B764-3C96987D5A0D}" srcOrd="2" destOrd="0" presId="urn:microsoft.com/office/officeart/2018/2/layout/IconVerticalSolidList"/>
    <dgm:cxn modelId="{185DE422-FEB9-4A3A-993E-D9CEABBCE53A}" type="presParOf" srcId="{8CAC759D-F7E9-48F2-94EC-9518FEBC40EB}" destId="{896C89BF-B07C-43DD-9869-3B1705D071F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1836A0C-6B56-44F1-8818-AE95243BB4E2}"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B3DB1F6D-D2E4-4E22-AD81-8D3B2ECCF049}">
      <dgm:prSet custT="1"/>
      <dgm:spPr>
        <a:solidFill>
          <a:srgbClr val="BA2B6F"/>
        </a:solidFill>
      </dgm:spPr>
      <dgm:t>
        <a:bodyPr/>
        <a:lstStyle/>
        <a:p>
          <a:r>
            <a:rPr lang="en-AU" sz="1700" dirty="0">
              <a:latin typeface="Neue Haas Grotesk Text Pro" panose="020B0504020202020204" pitchFamily="34" charset="0"/>
            </a:rPr>
            <a:t>Co-design activities should be tailored to the specific community services and the needs of stakeholders, so they will differ between community services and between government agencies. </a:t>
          </a:r>
          <a:endParaRPr lang="en-US" sz="1700" dirty="0">
            <a:latin typeface="Neue Haas Grotesk Text Pro" panose="020B0504020202020204" pitchFamily="34" charset="0"/>
          </a:endParaRPr>
        </a:p>
      </dgm:t>
    </dgm:pt>
    <dgm:pt modelId="{B53CC700-03C6-4697-B62D-C3A23B2BD6AE}" type="parTrans" cxnId="{60216F0B-E0C8-487A-94F3-846023A9F5BC}">
      <dgm:prSet/>
      <dgm:spPr/>
      <dgm:t>
        <a:bodyPr/>
        <a:lstStyle/>
        <a:p>
          <a:endParaRPr lang="en-US" sz="1700"/>
        </a:p>
      </dgm:t>
    </dgm:pt>
    <dgm:pt modelId="{3C68EEE0-E9B7-4F0A-9639-033564853AF3}" type="sibTrans" cxnId="{60216F0B-E0C8-487A-94F3-846023A9F5BC}">
      <dgm:prSet/>
      <dgm:spPr/>
      <dgm:t>
        <a:bodyPr/>
        <a:lstStyle/>
        <a:p>
          <a:endParaRPr lang="en-US" sz="1700"/>
        </a:p>
      </dgm:t>
    </dgm:pt>
    <dgm:pt modelId="{94138642-D2DE-46AB-A05A-D441E6596FEC}">
      <dgm:prSet custT="1"/>
      <dgm:spPr>
        <a:solidFill>
          <a:srgbClr val="BA2B6F"/>
        </a:solidFill>
      </dgm:spPr>
      <dgm:t>
        <a:bodyPr/>
        <a:lstStyle/>
        <a:p>
          <a:r>
            <a:rPr lang="en-AU" sz="1700" dirty="0">
              <a:latin typeface="Neue Haas Grotesk Text Pro" panose="020B0504020202020204" pitchFamily="34" charset="0"/>
            </a:rPr>
            <a:t>You may see some common elements such as:</a:t>
          </a:r>
          <a:endParaRPr lang="en-US" sz="1700" dirty="0">
            <a:latin typeface="Neue Haas Grotesk Text Pro" panose="020B0504020202020204" pitchFamily="34" charset="0"/>
          </a:endParaRPr>
        </a:p>
      </dgm:t>
    </dgm:pt>
    <dgm:pt modelId="{5548AED0-16C0-4301-AFBB-C7944580FE6A}" type="parTrans" cxnId="{F16AF75D-95AF-422E-BE96-F26D6A280952}">
      <dgm:prSet/>
      <dgm:spPr/>
      <dgm:t>
        <a:bodyPr/>
        <a:lstStyle/>
        <a:p>
          <a:endParaRPr lang="en-US" sz="1700"/>
        </a:p>
      </dgm:t>
    </dgm:pt>
    <dgm:pt modelId="{C0CE0B32-83AB-4A0A-9647-9B3720E99BB2}" type="sibTrans" cxnId="{F16AF75D-95AF-422E-BE96-F26D6A280952}">
      <dgm:prSet/>
      <dgm:spPr/>
      <dgm:t>
        <a:bodyPr/>
        <a:lstStyle/>
        <a:p>
          <a:endParaRPr lang="en-US" sz="1700"/>
        </a:p>
      </dgm:t>
    </dgm:pt>
    <dgm:pt modelId="{16F3CE1F-A5E1-47F5-9AB9-92283750BB1D}" type="pres">
      <dgm:prSet presAssocID="{21836A0C-6B56-44F1-8818-AE95243BB4E2}" presName="linear" presStyleCnt="0">
        <dgm:presLayoutVars>
          <dgm:animLvl val="lvl"/>
          <dgm:resizeHandles val="exact"/>
        </dgm:presLayoutVars>
      </dgm:prSet>
      <dgm:spPr/>
    </dgm:pt>
    <dgm:pt modelId="{4F065493-9C55-41DA-B776-4127120A55BB}" type="pres">
      <dgm:prSet presAssocID="{B3DB1F6D-D2E4-4E22-AD81-8D3B2ECCF049}" presName="parentText" presStyleLbl="node1" presStyleIdx="0" presStyleCnt="2" custScaleY="78995" custLinFactY="-34841" custLinFactNeighborY="-100000">
        <dgm:presLayoutVars>
          <dgm:chMax val="0"/>
          <dgm:bulletEnabled val="1"/>
        </dgm:presLayoutVars>
      </dgm:prSet>
      <dgm:spPr/>
    </dgm:pt>
    <dgm:pt modelId="{C8595A68-5255-4C20-99C0-0A0C79AB4FBF}" type="pres">
      <dgm:prSet presAssocID="{3C68EEE0-E9B7-4F0A-9639-033564853AF3}" presName="spacer" presStyleCnt="0"/>
      <dgm:spPr/>
    </dgm:pt>
    <dgm:pt modelId="{DDDA1C0F-5E02-4B7B-9B14-8541CC99F300}" type="pres">
      <dgm:prSet presAssocID="{94138642-D2DE-46AB-A05A-D441E6596FEC}" presName="parentText" presStyleLbl="node1" presStyleIdx="1" presStyleCnt="2" custScaleY="66874" custLinFactY="-16696" custLinFactNeighborY="-100000">
        <dgm:presLayoutVars>
          <dgm:chMax val="0"/>
          <dgm:bulletEnabled val="1"/>
        </dgm:presLayoutVars>
      </dgm:prSet>
      <dgm:spPr/>
    </dgm:pt>
  </dgm:ptLst>
  <dgm:cxnLst>
    <dgm:cxn modelId="{60216F0B-E0C8-487A-94F3-846023A9F5BC}" srcId="{21836A0C-6B56-44F1-8818-AE95243BB4E2}" destId="{B3DB1F6D-D2E4-4E22-AD81-8D3B2ECCF049}" srcOrd="0" destOrd="0" parTransId="{B53CC700-03C6-4697-B62D-C3A23B2BD6AE}" sibTransId="{3C68EEE0-E9B7-4F0A-9639-033564853AF3}"/>
    <dgm:cxn modelId="{F1E8243F-8889-497F-9E13-CFD0EA98F9EA}" type="presOf" srcId="{21836A0C-6B56-44F1-8818-AE95243BB4E2}" destId="{16F3CE1F-A5E1-47F5-9AB9-92283750BB1D}" srcOrd="0" destOrd="0" presId="urn:microsoft.com/office/officeart/2005/8/layout/vList2"/>
    <dgm:cxn modelId="{F16AF75D-95AF-422E-BE96-F26D6A280952}" srcId="{21836A0C-6B56-44F1-8818-AE95243BB4E2}" destId="{94138642-D2DE-46AB-A05A-D441E6596FEC}" srcOrd="1" destOrd="0" parTransId="{5548AED0-16C0-4301-AFBB-C7944580FE6A}" sibTransId="{C0CE0B32-83AB-4A0A-9647-9B3720E99BB2}"/>
    <dgm:cxn modelId="{18BC25B5-3655-43F1-9385-CBBBA13E1846}" type="presOf" srcId="{B3DB1F6D-D2E4-4E22-AD81-8D3B2ECCF049}" destId="{4F065493-9C55-41DA-B776-4127120A55BB}" srcOrd="0" destOrd="0" presId="urn:microsoft.com/office/officeart/2005/8/layout/vList2"/>
    <dgm:cxn modelId="{ECA0C7B6-5D71-4859-8273-7C36A6E60217}" type="presOf" srcId="{94138642-D2DE-46AB-A05A-D441E6596FEC}" destId="{DDDA1C0F-5E02-4B7B-9B14-8541CC99F300}" srcOrd="0" destOrd="0" presId="urn:microsoft.com/office/officeart/2005/8/layout/vList2"/>
    <dgm:cxn modelId="{40441A0B-4E60-4214-A435-5BD68B88E365}" type="presParOf" srcId="{16F3CE1F-A5E1-47F5-9AB9-92283750BB1D}" destId="{4F065493-9C55-41DA-B776-4127120A55BB}" srcOrd="0" destOrd="0" presId="urn:microsoft.com/office/officeart/2005/8/layout/vList2"/>
    <dgm:cxn modelId="{87E3322E-A43A-4D3D-9EF8-2D1415936B3B}" type="presParOf" srcId="{16F3CE1F-A5E1-47F5-9AB9-92283750BB1D}" destId="{C8595A68-5255-4C20-99C0-0A0C79AB4FBF}" srcOrd="1" destOrd="0" presId="urn:microsoft.com/office/officeart/2005/8/layout/vList2"/>
    <dgm:cxn modelId="{B33760CC-DFED-4776-9313-292BE5EF8D3C}" type="presParOf" srcId="{16F3CE1F-A5E1-47F5-9AB9-92283750BB1D}" destId="{DDDA1C0F-5E02-4B7B-9B14-8541CC99F300}"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CF479DB-53C9-4EF2-B85D-938349566724}" type="doc">
      <dgm:prSet loTypeId="urn:microsoft.com/office/officeart/2008/layout/AlternatingHexagons" loCatId="list" qsTypeId="urn:microsoft.com/office/officeart/2005/8/quickstyle/simple1" qsCatId="simple" csTypeId="urn:microsoft.com/office/officeart/2005/8/colors/accent3_2" csCatId="accent3" phldr="1"/>
      <dgm:spPr/>
      <dgm:t>
        <a:bodyPr/>
        <a:lstStyle/>
        <a:p>
          <a:endParaRPr lang="en-US"/>
        </a:p>
      </dgm:t>
    </dgm:pt>
    <dgm:pt modelId="{BB777ED6-6BE5-4D68-AE66-C130AE2D8628}">
      <dgm:prSet custT="1"/>
      <dgm:spPr/>
      <dgm:t>
        <a:bodyPr/>
        <a:lstStyle/>
        <a:p>
          <a:r>
            <a:rPr lang="en-AU" sz="1600">
              <a:latin typeface="Neue Haas Grotesk Text Pro" panose="020B0504020202020204" pitchFamily="34" charset="0"/>
            </a:rPr>
            <a:t>Contact Person </a:t>
          </a:r>
          <a:endParaRPr lang="en-US" sz="1600">
            <a:latin typeface="Neue Haas Grotesk Text Pro" panose="020B0504020202020204" pitchFamily="34" charset="0"/>
          </a:endParaRPr>
        </a:p>
      </dgm:t>
    </dgm:pt>
    <dgm:pt modelId="{EFA2C58A-426B-4632-B232-3F2DE33C2A13}" type="parTrans" cxnId="{F9EB9F29-B6D1-4395-BF46-499748A4ECC1}">
      <dgm:prSet/>
      <dgm:spPr/>
      <dgm:t>
        <a:bodyPr/>
        <a:lstStyle/>
        <a:p>
          <a:endParaRPr lang="en-US"/>
        </a:p>
      </dgm:t>
    </dgm:pt>
    <dgm:pt modelId="{6441A221-8DF9-484B-AEE3-F4BE87FA3438}" type="sibTrans" cxnId="{F9EB9F29-B6D1-4395-BF46-499748A4ECC1}">
      <dgm:prSet custT="1"/>
      <dgm:spPr/>
      <dgm:t>
        <a:bodyPr/>
        <a:lstStyle/>
        <a:p>
          <a:r>
            <a:rPr lang="en-US" sz="1600" dirty="0">
              <a:latin typeface="Neue Haas Grotesk Text Pro" panose="020B0504020202020204" pitchFamily="34" charset="0"/>
            </a:rPr>
            <a:t>Methods of Submitting an Offer</a:t>
          </a:r>
        </a:p>
      </dgm:t>
    </dgm:pt>
    <dgm:pt modelId="{7BAD9AFB-01BF-4CD8-819C-4132FCF244CA}">
      <dgm:prSet custT="1"/>
      <dgm:spPr/>
      <dgm:t>
        <a:bodyPr/>
        <a:lstStyle/>
        <a:p>
          <a:r>
            <a:rPr lang="en-AU" sz="1450" dirty="0">
              <a:latin typeface="Neue Haas Grotesk Text Pro" panose="020B0504020202020204" pitchFamily="34" charset="0"/>
            </a:rPr>
            <a:t>Service Agreement Details</a:t>
          </a:r>
          <a:endParaRPr lang="en-US" sz="1450" dirty="0">
            <a:latin typeface="Neue Haas Grotesk Text Pro" panose="020B0504020202020204" pitchFamily="34" charset="0"/>
          </a:endParaRPr>
        </a:p>
      </dgm:t>
    </dgm:pt>
    <dgm:pt modelId="{A2DC3B7A-1674-4483-A9C3-A36402BFDD1C}" type="parTrans" cxnId="{6526A127-DECC-4E5D-9E12-FD152F708D14}">
      <dgm:prSet/>
      <dgm:spPr/>
      <dgm:t>
        <a:bodyPr/>
        <a:lstStyle/>
        <a:p>
          <a:endParaRPr lang="en-US"/>
        </a:p>
      </dgm:t>
    </dgm:pt>
    <dgm:pt modelId="{C58A5B16-9DAD-4958-8DCA-A0DE42159A66}" type="sibTrans" cxnId="{6526A127-DECC-4E5D-9E12-FD152F708D14}">
      <dgm:prSet custT="1"/>
      <dgm:spPr/>
      <dgm:t>
        <a:bodyPr/>
        <a:lstStyle/>
        <a:p>
          <a:r>
            <a:rPr lang="en-US" sz="1600">
              <a:latin typeface="Neue Haas Grotesk Text Pro" panose="020B0504020202020204" pitchFamily="34" charset="0"/>
            </a:rPr>
            <a:t>Tender Briefings </a:t>
          </a:r>
        </a:p>
      </dgm:t>
    </dgm:pt>
    <dgm:pt modelId="{C5E304FB-7F28-4DC8-90E7-D912EAC3E70E}">
      <dgm:prSet custT="1"/>
      <dgm:spPr/>
      <dgm:t>
        <a:bodyPr/>
        <a:lstStyle/>
        <a:p>
          <a:r>
            <a:rPr lang="en-AU" sz="1600" dirty="0">
              <a:latin typeface="Neue Haas Grotesk Text Pro" panose="020B0504020202020204" pitchFamily="34" charset="0"/>
            </a:rPr>
            <a:t>Closing Time </a:t>
          </a:r>
          <a:endParaRPr lang="en-US" sz="1600" dirty="0">
            <a:latin typeface="Neue Haas Grotesk Text Pro" panose="020B0504020202020204" pitchFamily="34" charset="0"/>
          </a:endParaRPr>
        </a:p>
      </dgm:t>
    </dgm:pt>
    <dgm:pt modelId="{6A44E108-6F34-439B-81D4-87207FCDB7D3}" type="sibTrans" cxnId="{512CF36D-210C-4F43-9B19-C8C70746FAD8}">
      <dgm:prSet custT="1"/>
      <dgm:spPr/>
      <dgm:t>
        <a:bodyPr/>
        <a:lstStyle/>
        <a:p>
          <a:r>
            <a:rPr lang="en-US" sz="1400" dirty="0">
              <a:latin typeface="Neue Haas Grotesk Text Pro" panose="020B0504020202020204" pitchFamily="34" charset="0"/>
            </a:rPr>
            <a:t>Service Requirement</a:t>
          </a:r>
        </a:p>
      </dgm:t>
    </dgm:pt>
    <dgm:pt modelId="{C30E5107-CF7F-4D73-9311-857D8BEDEC21}" type="parTrans" cxnId="{512CF36D-210C-4F43-9B19-C8C70746FAD8}">
      <dgm:prSet/>
      <dgm:spPr/>
      <dgm:t>
        <a:bodyPr/>
        <a:lstStyle/>
        <a:p>
          <a:endParaRPr lang="en-US"/>
        </a:p>
      </dgm:t>
    </dgm:pt>
    <dgm:pt modelId="{481248CE-06E1-4931-8547-9219D7CEA3A6}" type="pres">
      <dgm:prSet presAssocID="{DCF479DB-53C9-4EF2-B85D-938349566724}" presName="Name0" presStyleCnt="0">
        <dgm:presLayoutVars>
          <dgm:chMax/>
          <dgm:chPref/>
          <dgm:dir/>
          <dgm:animLvl val="lvl"/>
        </dgm:presLayoutVars>
      </dgm:prSet>
      <dgm:spPr/>
    </dgm:pt>
    <dgm:pt modelId="{C8CD2CF4-68DD-4BAF-8AF5-7D32D63A36CD}" type="pres">
      <dgm:prSet presAssocID="{C5E304FB-7F28-4DC8-90E7-D912EAC3E70E}" presName="composite" presStyleCnt="0"/>
      <dgm:spPr/>
    </dgm:pt>
    <dgm:pt modelId="{AD42570D-A786-4DA9-B973-F962EDFB9AE8}" type="pres">
      <dgm:prSet presAssocID="{C5E304FB-7F28-4DC8-90E7-D912EAC3E70E}" presName="Parent1" presStyleLbl="node1" presStyleIdx="0" presStyleCnt="6" custScaleX="105308" custLinFactNeighborX="1642" custLinFactNeighborY="0">
        <dgm:presLayoutVars>
          <dgm:chMax val="1"/>
          <dgm:chPref val="1"/>
          <dgm:bulletEnabled val="1"/>
        </dgm:presLayoutVars>
      </dgm:prSet>
      <dgm:spPr/>
    </dgm:pt>
    <dgm:pt modelId="{2669C363-24A0-45B6-93FF-DCDC0BA1BE0D}" type="pres">
      <dgm:prSet presAssocID="{C5E304FB-7F28-4DC8-90E7-D912EAC3E70E}" presName="Childtext1" presStyleLbl="revTx" presStyleIdx="0" presStyleCnt="3">
        <dgm:presLayoutVars>
          <dgm:chMax val="0"/>
          <dgm:chPref val="0"/>
          <dgm:bulletEnabled val="1"/>
        </dgm:presLayoutVars>
      </dgm:prSet>
      <dgm:spPr/>
    </dgm:pt>
    <dgm:pt modelId="{C7B3D060-7A7B-4817-8977-A8CF377CECD5}" type="pres">
      <dgm:prSet presAssocID="{C5E304FB-7F28-4DC8-90E7-D912EAC3E70E}" presName="BalanceSpacing" presStyleCnt="0"/>
      <dgm:spPr/>
    </dgm:pt>
    <dgm:pt modelId="{BA9CD0E4-DDE9-4E9B-AA2F-CCC77EE040B2}" type="pres">
      <dgm:prSet presAssocID="{C5E304FB-7F28-4DC8-90E7-D912EAC3E70E}" presName="BalanceSpacing1" presStyleCnt="0"/>
      <dgm:spPr/>
    </dgm:pt>
    <dgm:pt modelId="{17C45ECF-A154-4583-92E5-7FAF45FC9DCB}" type="pres">
      <dgm:prSet presAssocID="{6A44E108-6F34-439B-81D4-87207FCDB7D3}" presName="Accent1Text" presStyleLbl="node1" presStyleIdx="1" presStyleCnt="6" custScaleX="105308" custLinFactNeighborX="1642" custLinFactNeighborY="0"/>
      <dgm:spPr/>
    </dgm:pt>
    <dgm:pt modelId="{9A4F1E1F-25A7-4F22-88C5-D71E71141C48}" type="pres">
      <dgm:prSet presAssocID="{6A44E108-6F34-439B-81D4-87207FCDB7D3}" presName="spaceBetweenRectangles" presStyleCnt="0"/>
      <dgm:spPr/>
    </dgm:pt>
    <dgm:pt modelId="{D0DB43D2-4ECB-49F6-AC4E-C82022E98FA5}" type="pres">
      <dgm:prSet presAssocID="{BB777ED6-6BE5-4D68-AE66-C130AE2D8628}" presName="composite" presStyleCnt="0"/>
      <dgm:spPr/>
    </dgm:pt>
    <dgm:pt modelId="{333CAA39-C66F-41D0-AD0A-6CBB059C0A74}" type="pres">
      <dgm:prSet presAssocID="{BB777ED6-6BE5-4D68-AE66-C130AE2D8628}" presName="Parent1" presStyleLbl="node1" presStyleIdx="2" presStyleCnt="6" custScaleX="105308">
        <dgm:presLayoutVars>
          <dgm:chMax val="1"/>
          <dgm:chPref val="1"/>
          <dgm:bulletEnabled val="1"/>
        </dgm:presLayoutVars>
      </dgm:prSet>
      <dgm:spPr/>
    </dgm:pt>
    <dgm:pt modelId="{32C81041-1E32-4A7B-883F-A03DAF81BB40}" type="pres">
      <dgm:prSet presAssocID="{BB777ED6-6BE5-4D68-AE66-C130AE2D8628}" presName="Childtext1" presStyleLbl="revTx" presStyleIdx="1" presStyleCnt="3">
        <dgm:presLayoutVars>
          <dgm:chMax val="0"/>
          <dgm:chPref val="0"/>
          <dgm:bulletEnabled val="1"/>
        </dgm:presLayoutVars>
      </dgm:prSet>
      <dgm:spPr/>
    </dgm:pt>
    <dgm:pt modelId="{0B974769-23E8-4367-B645-B63BD110B0E7}" type="pres">
      <dgm:prSet presAssocID="{BB777ED6-6BE5-4D68-AE66-C130AE2D8628}" presName="BalanceSpacing" presStyleCnt="0"/>
      <dgm:spPr/>
    </dgm:pt>
    <dgm:pt modelId="{6F87BB9F-D12F-4C0C-B7B0-9721F0EFF7D4}" type="pres">
      <dgm:prSet presAssocID="{BB777ED6-6BE5-4D68-AE66-C130AE2D8628}" presName="BalanceSpacing1" presStyleCnt="0"/>
      <dgm:spPr/>
    </dgm:pt>
    <dgm:pt modelId="{A9392BB6-0773-4F40-83A5-78C377DD8004}" type="pres">
      <dgm:prSet presAssocID="{6441A221-8DF9-484B-AEE3-F4BE87FA3438}" presName="Accent1Text" presStyleLbl="node1" presStyleIdx="3" presStyleCnt="6" custScaleX="105308"/>
      <dgm:spPr/>
    </dgm:pt>
    <dgm:pt modelId="{22279CD5-106C-48AD-BC60-BA95B463ED34}" type="pres">
      <dgm:prSet presAssocID="{6441A221-8DF9-484B-AEE3-F4BE87FA3438}" presName="spaceBetweenRectangles" presStyleCnt="0"/>
      <dgm:spPr/>
    </dgm:pt>
    <dgm:pt modelId="{CDCB0D7C-6A1E-48B5-B4EC-0338C0DFFD75}" type="pres">
      <dgm:prSet presAssocID="{7BAD9AFB-01BF-4CD8-819C-4132FCF244CA}" presName="composite" presStyleCnt="0"/>
      <dgm:spPr/>
    </dgm:pt>
    <dgm:pt modelId="{273A1A86-A676-4222-8B1C-DE7D6162C8A0}" type="pres">
      <dgm:prSet presAssocID="{7BAD9AFB-01BF-4CD8-819C-4132FCF244CA}" presName="Parent1" presStyleLbl="node1" presStyleIdx="4" presStyleCnt="6" custScaleX="105308">
        <dgm:presLayoutVars>
          <dgm:chMax val="1"/>
          <dgm:chPref val="1"/>
          <dgm:bulletEnabled val="1"/>
        </dgm:presLayoutVars>
      </dgm:prSet>
      <dgm:spPr/>
    </dgm:pt>
    <dgm:pt modelId="{23FE5174-5281-4BA7-8860-9E253FDB6B77}" type="pres">
      <dgm:prSet presAssocID="{7BAD9AFB-01BF-4CD8-819C-4132FCF244CA}" presName="Childtext1" presStyleLbl="revTx" presStyleIdx="2" presStyleCnt="3">
        <dgm:presLayoutVars>
          <dgm:chMax val="0"/>
          <dgm:chPref val="0"/>
          <dgm:bulletEnabled val="1"/>
        </dgm:presLayoutVars>
      </dgm:prSet>
      <dgm:spPr/>
    </dgm:pt>
    <dgm:pt modelId="{F5A28CBC-60D0-44B9-BEB2-0E4E82980155}" type="pres">
      <dgm:prSet presAssocID="{7BAD9AFB-01BF-4CD8-819C-4132FCF244CA}" presName="BalanceSpacing" presStyleCnt="0"/>
      <dgm:spPr/>
    </dgm:pt>
    <dgm:pt modelId="{F81F89F9-8F74-4B3D-BA46-30D23785B8E0}" type="pres">
      <dgm:prSet presAssocID="{7BAD9AFB-01BF-4CD8-819C-4132FCF244CA}" presName="BalanceSpacing1" presStyleCnt="0"/>
      <dgm:spPr/>
    </dgm:pt>
    <dgm:pt modelId="{5F589661-A6A6-4581-B284-850A9345F46C}" type="pres">
      <dgm:prSet presAssocID="{C58A5B16-9DAD-4958-8DCA-A0DE42159A66}" presName="Accent1Text" presStyleLbl="node1" presStyleIdx="5" presStyleCnt="6" custScaleX="105308"/>
      <dgm:spPr/>
    </dgm:pt>
  </dgm:ptLst>
  <dgm:cxnLst>
    <dgm:cxn modelId="{45466A1A-D21A-4A96-BEAE-5910AD4BED11}" type="presOf" srcId="{C58A5B16-9DAD-4958-8DCA-A0DE42159A66}" destId="{5F589661-A6A6-4581-B284-850A9345F46C}" srcOrd="0" destOrd="0" presId="urn:microsoft.com/office/officeart/2008/layout/AlternatingHexagons"/>
    <dgm:cxn modelId="{6526A127-DECC-4E5D-9E12-FD152F708D14}" srcId="{DCF479DB-53C9-4EF2-B85D-938349566724}" destId="{7BAD9AFB-01BF-4CD8-819C-4132FCF244CA}" srcOrd="2" destOrd="0" parTransId="{A2DC3B7A-1674-4483-A9C3-A36402BFDD1C}" sibTransId="{C58A5B16-9DAD-4958-8DCA-A0DE42159A66}"/>
    <dgm:cxn modelId="{F9EB9F29-B6D1-4395-BF46-499748A4ECC1}" srcId="{DCF479DB-53C9-4EF2-B85D-938349566724}" destId="{BB777ED6-6BE5-4D68-AE66-C130AE2D8628}" srcOrd="1" destOrd="0" parTransId="{EFA2C58A-426B-4632-B232-3F2DE33C2A13}" sibTransId="{6441A221-8DF9-484B-AEE3-F4BE87FA3438}"/>
    <dgm:cxn modelId="{C4A16861-A91E-42C9-B6FB-62A1E5B9FA89}" type="presOf" srcId="{7BAD9AFB-01BF-4CD8-819C-4132FCF244CA}" destId="{273A1A86-A676-4222-8B1C-DE7D6162C8A0}" srcOrd="0" destOrd="0" presId="urn:microsoft.com/office/officeart/2008/layout/AlternatingHexagons"/>
    <dgm:cxn modelId="{512CF36D-210C-4F43-9B19-C8C70746FAD8}" srcId="{DCF479DB-53C9-4EF2-B85D-938349566724}" destId="{C5E304FB-7F28-4DC8-90E7-D912EAC3E70E}" srcOrd="0" destOrd="0" parTransId="{C30E5107-CF7F-4D73-9311-857D8BEDEC21}" sibTransId="{6A44E108-6F34-439B-81D4-87207FCDB7D3}"/>
    <dgm:cxn modelId="{2CAFC386-5E10-488E-9536-ADFF22D1BDED}" type="presOf" srcId="{6A44E108-6F34-439B-81D4-87207FCDB7D3}" destId="{17C45ECF-A154-4583-92E5-7FAF45FC9DCB}" srcOrd="0" destOrd="0" presId="urn:microsoft.com/office/officeart/2008/layout/AlternatingHexagons"/>
    <dgm:cxn modelId="{B583D487-9BB6-4226-9D9A-4A695278685A}" type="presOf" srcId="{C5E304FB-7F28-4DC8-90E7-D912EAC3E70E}" destId="{AD42570D-A786-4DA9-B973-F962EDFB9AE8}" srcOrd="0" destOrd="0" presId="urn:microsoft.com/office/officeart/2008/layout/AlternatingHexagons"/>
    <dgm:cxn modelId="{CC76B0B5-2878-467A-A744-561A1DFA6147}" type="presOf" srcId="{DCF479DB-53C9-4EF2-B85D-938349566724}" destId="{481248CE-06E1-4931-8547-9219D7CEA3A6}" srcOrd="0" destOrd="0" presId="urn:microsoft.com/office/officeart/2008/layout/AlternatingHexagons"/>
    <dgm:cxn modelId="{5F28C6D2-6081-4DD3-A2A3-FBB86F7905E6}" type="presOf" srcId="{BB777ED6-6BE5-4D68-AE66-C130AE2D8628}" destId="{333CAA39-C66F-41D0-AD0A-6CBB059C0A74}" srcOrd="0" destOrd="0" presId="urn:microsoft.com/office/officeart/2008/layout/AlternatingHexagons"/>
    <dgm:cxn modelId="{45418BF8-CC46-48FC-A95B-33DE09CE1EED}" type="presOf" srcId="{6441A221-8DF9-484B-AEE3-F4BE87FA3438}" destId="{A9392BB6-0773-4F40-83A5-78C377DD8004}" srcOrd="0" destOrd="0" presId="urn:microsoft.com/office/officeart/2008/layout/AlternatingHexagons"/>
    <dgm:cxn modelId="{AC3BD845-C966-45EC-A188-014B1B6C14AF}" type="presParOf" srcId="{481248CE-06E1-4931-8547-9219D7CEA3A6}" destId="{C8CD2CF4-68DD-4BAF-8AF5-7D32D63A36CD}" srcOrd="0" destOrd="0" presId="urn:microsoft.com/office/officeart/2008/layout/AlternatingHexagons"/>
    <dgm:cxn modelId="{C5C7E5A7-04F3-4623-A51D-A339EDFA3986}" type="presParOf" srcId="{C8CD2CF4-68DD-4BAF-8AF5-7D32D63A36CD}" destId="{AD42570D-A786-4DA9-B973-F962EDFB9AE8}" srcOrd="0" destOrd="0" presId="urn:microsoft.com/office/officeart/2008/layout/AlternatingHexagons"/>
    <dgm:cxn modelId="{6166FD64-1947-4D6D-B405-77F731B7C8CF}" type="presParOf" srcId="{C8CD2CF4-68DD-4BAF-8AF5-7D32D63A36CD}" destId="{2669C363-24A0-45B6-93FF-DCDC0BA1BE0D}" srcOrd="1" destOrd="0" presId="urn:microsoft.com/office/officeart/2008/layout/AlternatingHexagons"/>
    <dgm:cxn modelId="{85F47904-CEDD-4C87-B5DD-84395131836A}" type="presParOf" srcId="{C8CD2CF4-68DD-4BAF-8AF5-7D32D63A36CD}" destId="{C7B3D060-7A7B-4817-8977-A8CF377CECD5}" srcOrd="2" destOrd="0" presId="urn:microsoft.com/office/officeart/2008/layout/AlternatingHexagons"/>
    <dgm:cxn modelId="{E097BE60-9D2C-4269-8D9B-AD7336ECBE3B}" type="presParOf" srcId="{C8CD2CF4-68DD-4BAF-8AF5-7D32D63A36CD}" destId="{BA9CD0E4-DDE9-4E9B-AA2F-CCC77EE040B2}" srcOrd="3" destOrd="0" presId="urn:microsoft.com/office/officeart/2008/layout/AlternatingHexagons"/>
    <dgm:cxn modelId="{F40909C3-36BD-46D1-B186-302889F6DC9A}" type="presParOf" srcId="{C8CD2CF4-68DD-4BAF-8AF5-7D32D63A36CD}" destId="{17C45ECF-A154-4583-92E5-7FAF45FC9DCB}" srcOrd="4" destOrd="0" presId="urn:microsoft.com/office/officeart/2008/layout/AlternatingHexagons"/>
    <dgm:cxn modelId="{4BA2AA3F-C855-4FD3-A982-64C9BD1EA953}" type="presParOf" srcId="{481248CE-06E1-4931-8547-9219D7CEA3A6}" destId="{9A4F1E1F-25A7-4F22-88C5-D71E71141C48}" srcOrd="1" destOrd="0" presId="urn:microsoft.com/office/officeart/2008/layout/AlternatingHexagons"/>
    <dgm:cxn modelId="{E3F3D08F-2EED-4BD0-9031-97368652E717}" type="presParOf" srcId="{481248CE-06E1-4931-8547-9219D7CEA3A6}" destId="{D0DB43D2-4ECB-49F6-AC4E-C82022E98FA5}" srcOrd="2" destOrd="0" presId="urn:microsoft.com/office/officeart/2008/layout/AlternatingHexagons"/>
    <dgm:cxn modelId="{EB979FC4-BA83-4B9B-BD11-3E1328B3CD43}" type="presParOf" srcId="{D0DB43D2-4ECB-49F6-AC4E-C82022E98FA5}" destId="{333CAA39-C66F-41D0-AD0A-6CBB059C0A74}" srcOrd="0" destOrd="0" presId="urn:microsoft.com/office/officeart/2008/layout/AlternatingHexagons"/>
    <dgm:cxn modelId="{26C6093C-696D-49B6-B4A3-CFFCA57A46B3}" type="presParOf" srcId="{D0DB43D2-4ECB-49F6-AC4E-C82022E98FA5}" destId="{32C81041-1E32-4A7B-883F-A03DAF81BB40}" srcOrd="1" destOrd="0" presId="urn:microsoft.com/office/officeart/2008/layout/AlternatingHexagons"/>
    <dgm:cxn modelId="{CA5CDF0F-A2F8-445F-9E99-27CD089196DD}" type="presParOf" srcId="{D0DB43D2-4ECB-49F6-AC4E-C82022E98FA5}" destId="{0B974769-23E8-4367-B645-B63BD110B0E7}" srcOrd="2" destOrd="0" presId="urn:microsoft.com/office/officeart/2008/layout/AlternatingHexagons"/>
    <dgm:cxn modelId="{1A0D864D-67F9-411C-B984-0B9CA5D547FA}" type="presParOf" srcId="{D0DB43D2-4ECB-49F6-AC4E-C82022E98FA5}" destId="{6F87BB9F-D12F-4C0C-B7B0-9721F0EFF7D4}" srcOrd="3" destOrd="0" presId="urn:microsoft.com/office/officeart/2008/layout/AlternatingHexagons"/>
    <dgm:cxn modelId="{6779F229-FD6F-4857-9C2B-A8F634937015}" type="presParOf" srcId="{D0DB43D2-4ECB-49F6-AC4E-C82022E98FA5}" destId="{A9392BB6-0773-4F40-83A5-78C377DD8004}" srcOrd="4" destOrd="0" presId="urn:microsoft.com/office/officeart/2008/layout/AlternatingHexagons"/>
    <dgm:cxn modelId="{613AFB13-2940-43CB-80A9-12D15F4C4AE3}" type="presParOf" srcId="{481248CE-06E1-4931-8547-9219D7CEA3A6}" destId="{22279CD5-106C-48AD-BC60-BA95B463ED34}" srcOrd="3" destOrd="0" presId="urn:microsoft.com/office/officeart/2008/layout/AlternatingHexagons"/>
    <dgm:cxn modelId="{CD10861F-51A2-4FFE-8310-0F35B5297BD0}" type="presParOf" srcId="{481248CE-06E1-4931-8547-9219D7CEA3A6}" destId="{CDCB0D7C-6A1E-48B5-B4EC-0338C0DFFD75}" srcOrd="4" destOrd="0" presId="urn:microsoft.com/office/officeart/2008/layout/AlternatingHexagons"/>
    <dgm:cxn modelId="{70D9C51C-6ECA-462E-9C90-6D6FDB6FC314}" type="presParOf" srcId="{CDCB0D7C-6A1E-48B5-B4EC-0338C0DFFD75}" destId="{273A1A86-A676-4222-8B1C-DE7D6162C8A0}" srcOrd="0" destOrd="0" presId="urn:microsoft.com/office/officeart/2008/layout/AlternatingHexagons"/>
    <dgm:cxn modelId="{9EE6ED8F-0AF4-4E89-9B3D-36EE86233F35}" type="presParOf" srcId="{CDCB0D7C-6A1E-48B5-B4EC-0338C0DFFD75}" destId="{23FE5174-5281-4BA7-8860-9E253FDB6B77}" srcOrd="1" destOrd="0" presId="urn:microsoft.com/office/officeart/2008/layout/AlternatingHexagons"/>
    <dgm:cxn modelId="{D224B1BE-B553-42FF-A12A-6D0BA5DEEDE1}" type="presParOf" srcId="{CDCB0D7C-6A1E-48B5-B4EC-0338C0DFFD75}" destId="{F5A28CBC-60D0-44B9-BEB2-0E4E82980155}" srcOrd="2" destOrd="0" presId="urn:microsoft.com/office/officeart/2008/layout/AlternatingHexagons"/>
    <dgm:cxn modelId="{5AB73DDE-8C82-4AF1-B492-4209D888CD1F}" type="presParOf" srcId="{CDCB0D7C-6A1E-48B5-B4EC-0338C0DFFD75}" destId="{F81F89F9-8F74-4B3D-BA46-30D23785B8E0}" srcOrd="3" destOrd="0" presId="urn:microsoft.com/office/officeart/2008/layout/AlternatingHexagons"/>
    <dgm:cxn modelId="{1DF946E8-D8A2-4F1B-95E4-3B6376E796DA}" type="presParOf" srcId="{CDCB0D7C-6A1E-48B5-B4EC-0338C0DFFD75}" destId="{5F589661-A6A6-4581-B284-850A9345F46C}"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2F1AEBF-AEA2-46A1-B9B7-2F1EAA31736F}"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5C4A5162-ACCB-4CCB-B518-22BB1D578F09}">
      <dgm:prSet/>
      <dgm:spPr/>
      <dgm:t>
        <a:bodyPr/>
        <a:lstStyle/>
        <a:p>
          <a:r>
            <a:rPr lang="en-AU" dirty="0"/>
            <a:t>The closing time and date of all Requests will be clearly shown in the Request. </a:t>
          </a:r>
          <a:endParaRPr lang="en-US" dirty="0"/>
        </a:p>
      </dgm:t>
    </dgm:pt>
    <dgm:pt modelId="{FACEE54D-0EBB-4C16-8800-BC7C6063C425}" type="parTrans" cxnId="{3A66635D-4605-462C-9A7E-AC13974DCFCF}">
      <dgm:prSet/>
      <dgm:spPr/>
      <dgm:t>
        <a:bodyPr/>
        <a:lstStyle/>
        <a:p>
          <a:endParaRPr lang="en-US"/>
        </a:p>
      </dgm:t>
    </dgm:pt>
    <dgm:pt modelId="{C1556F97-8FA7-4B65-AD59-49F2653417A3}" type="sibTrans" cxnId="{3A66635D-4605-462C-9A7E-AC13974DCFCF}">
      <dgm:prSet/>
      <dgm:spPr/>
      <dgm:t>
        <a:bodyPr/>
        <a:lstStyle/>
        <a:p>
          <a:endParaRPr lang="en-US"/>
        </a:p>
      </dgm:t>
    </dgm:pt>
    <dgm:pt modelId="{74C003D4-1AB1-436F-98FB-7E4F4095671C}">
      <dgm:prSet/>
      <dgm:spPr/>
      <dgm:t>
        <a:bodyPr/>
        <a:lstStyle/>
        <a:p>
          <a:r>
            <a:rPr lang="en-AU" dirty="0"/>
            <a:t>It is your responsibility to make sure your full Offer is received before the closing time at the required location. Late Offers are set aside and cannot be considered. </a:t>
          </a:r>
          <a:endParaRPr lang="en-US" dirty="0"/>
        </a:p>
      </dgm:t>
    </dgm:pt>
    <dgm:pt modelId="{9DE26532-9835-4B86-BDAC-1A821C918DB6}" type="parTrans" cxnId="{FD16B499-D9D3-417B-A77B-B2A35843F1D8}">
      <dgm:prSet/>
      <dgm:spPr/>
      <dgm:t>
        <a:bodyPr/>
        <a:lstStyle/>
        <a:p>
          <a:endParaRPr lang="en-US"/>
        </a:p>
      </dgm:t>
    </dgm:pt>
    <dgm:pt modelId="{C513916E-81D7-4B6C-AF54-9190DC07AF72}" type="sibTrans" cxnId="{FD16B499-D9D3-417B-A77B-B2A35843F1D8}">
      <dgm:prSet/>
      <dgm:spPr/>
      <dgm:t>
        <a:bodyPr/>
        <a:lstStyle/>
        <a:p>
          <a:endParaRPr lang="en-US"/>
        </a:p>
      </dgm:t>
    </dgm:pt>
    <dgm:pt modelId="{DD9F0E34-EAEB-4629-B523-2A4124A73844}">
      <dgm:prSet/>
      <dgm:spPr/>
      <dgm:t>
        <a:bodyPr/>
        <a:lstStyle/>
        <a:p>
          <a:r>
            <a:rPr lang="en-AU"/>
            <a:t>Agencies are very strict on this, so make sure you submit your Offer with plenty of time to spare. </a:t>
          </a:r>
          <a:endParaRPr lang="en-US"/>
        </a:p>
      </dgm:t>
    </dgm:pt>
    <dgm:pt modelId="{1161237F-5ADC-4E34-8CE9-52FFD3B6D56D}" type="parTrans" cxnId="{CF264F7B-6041-40F0-B396-9C3E8E4D886E}">
      <dgm:prSet/>
      <dgm:spPr/>
      <dgm:t>
        <a:bodyPr/>
        <a:lstStyle/>
        <a:p>
          <a:endParaRPr lang="en-US"/>
        </a:p>
      </dgm:t>
    </dgm:pt>
    <dgm:pt modelId="{FD09BDBD-F06A-4A2B-AA4F-D664C5007ABB}" type="sibTrans" cxnId="{CF264F7B-6041-40F0-B396-9C3E8E4D886E}">
      <dgm:prSet/>
      <dgm:spPr/>
      <dgm:t>
        <a:bodyPr/>
        <a:lstStyle/>
        <a:p>
          <a:endParaRPr lang="en-US"/>
        </a:p>
      </dgm:t>
    </dgm:pt>
    <dgm:pt modelId="{395DD666-D947-4AA5-AB81-F83CD6033C14}" type="pres">
      <dgm:prSet presAssocID="{12F1AEBF-AEA2-46A1-B9B7-2F1EAA31736F}" presName="root" presStyleCnt="0">
        <dgm:presLayoutVars>
          <dgm:dir/>
          <dgm:resizeHandles val="exact"/>
        </dgm:presLayoutVars>
      </dgm:prSet>
      <dgm:spPr/>
    </dgm:pt>
    <dgm:pt modelId="{E82FA845-34DA-4670-9FC6-7521B4108954}" type="pres">
      <dgm:prSet presAssocID="{5C4A5162-ACCB-4CCB-B518-22BB1D578F09}" presName="compNode" presStyleCnt="0"/>
      <dgm:spPr/>
    </dgm:pt>
    <dgm:pt modelId="{432062AE-6B4A-4725-896A-455174753B5A}" type="pres">
      <dgm:prSet presAssocID="{5C4A5162-ACCB-4CCB-B518-22BB1D578F09}" presName="bgRect" presStyleLbl="bgShp" presStyleIdx="0" presStyleCnt="3" custLinFactNeighborY="-796"/>
      <dgm:spPr>
        <a:solidFill>
          <a:srgbClr val="DFC242"/>
        </a:solidFill>
      </dgm:spPr>
    </dgm:pt>
    <dgm:pt modelId="{ACACA6CC-A56C-4F20-9A6E-C8F92AAB4E12}" type="pres">
      <dgm:prSet presAssocID="{5C4A5162-ACCB-4CCB-B518-22BB1D578F0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aily Calendar"/>
        </a:ext>
      </dgm:extLst>
    </dgm:pt>
    <dgm:pt modelId="{D9E43ACF-4C0C-4FF1-9CAF-4119DCFC2E7F}" type="pres">
      <dgm:prSet presAssocID="{5C4A5162-ACCB-4CCB-B518-22BB1D578F09}" presName="spaceRect" presStyleCnt="0"/>
      <dgm:spPr/>
    </dgm:pt>
    <dgm:pt modelId="{0B1C5F69-78B7-49D3-9B30-01B6859E5DD0}" type="pres">
      <dgm:prSet presAssocID="{5C4A5162-ACCB-4CCB-B518-22BB1D578F09}" presName="parTx" presStyleLbl="revTx" presStyleIdx="0" presStyleCnt="3">
        <dgm:presLayoutVars>
          <dgm:chMax val="0"/>
          <dgm:chPref val="0"/>
        </dgm:presLayoutVars>
      </dgm:prSet>
      <dgm:spPr/>
    </dgm:pt>
    <dgm:pt modelId="{EB270997-2BE9-40B1-8C9E-D9104D7289F9}" type="pres">
      <dgm:prSet presAssocID="{C1556F97-8FA7-4B65-AD59-49F2653417A3}" presName="sibTrans" presStyleCnt="0"/>
      <dgm:spPr/>
    </dgm:pt>
    <dgm:pt modelId="{677EFEF6-4BE4-4455-932B-48B3B9DFF378}" type="pres">
      <dgm:prSet presAssocID="{74C003D4-1AB1-436F-98FB-7E4F4095671C}" presName="compNode" presStyleCnt="0"/>
      <dgm:spPr/>
    </dgm:pt>
    <dgm:pt modelId="{2327BE3B-B4CD-461F-B360-0BAA5D81F03C}" type="pres">
      <dgm:prSet presAssocID="{74C003D4-1AB1-436F-98FB-7E4F4095671C}" presName="bgRect" presStyleLbl="bgShp" presStyleIdx="1" presStyleCnt="3"/>
      <dgm:spPr>
        <a:solidFill>
          <a:srgbClr val="A3DBD6"/>
        </a:solidFill>
      </dgm:spPr>
    </dgm:pt>
    <dgm:pt modelId="{EA5694D3-6EB4-4A9B-9DB4-4D2018B510C7}" type="pres">
      <dgm:prSet presAssocID="{74C003D4-1AB1-436F-98FB-7E4F4095671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opwatch"/>
        </a:ext>
      </dgm:extLst>
    </dgm:pt>
    <dgm:pt modelId="{F9F15BDC-F2F4-4588-9191-8C04652211A7}" type="pres">
      <dgm:prSet presAssocID="{74C003D4-1AB1-436F-98FB-7E4F4095671C}" presName="spaceRect" presStyleCnt="0"/>
      <dgm:spPr/>
    </dgm:pt>
    <dgm:pt modelId="{4E58ECD7-0AE3-492D-A6C1-A33368B3604A}" type="pres">
      <dgm:prSet presAssocID="{74C003D4-1AB1-436F-98FB-7E4F4095671C}" presName="parTx" presStyleLbl="revTx" presStyleIdx="1" presStyleCnt="3">
        <dgm:presLayoutVars>
          <dgm:chMax val="0"/>
          <dgm:chPref val="0"/>
        </dgm:presLayoutVars>
      </dgm:prSet>
      <dgm:spPr/>
    </dgm:pt>
    <dgm:pt modelId="{633D9F79-53C1-4BF9-819D-AC648B7578BD}" type="pres">
      <dgm:prSet presAssocID="{C513916E-81D7-4B6C-AF54-9190DC07AF72}" presName="sibTrans" presStyleCnt="0"/>
      <dgm:spPr/>
    </dgm:pt>
    <dgm:pt modelId="{258C60FF-DA4F-447A-8402-92BEB3D10A45}" type="pres">
      <dgm:prSet presAssocID="{DD9F0E34-EAEB-4629-B523-2A4124A73844}" presName="compNode" presStyleCnt="0"/>
      <dgm:spPr/>
    </dgm:pt>
    <dgm:pt modelId="{A1453AE4-BC88-471A-8DA7-507CF2AD55F3}" type="pres">
      <dgm:prSet presAssocID="{DD9F0E34-EAEB-4629-B523-2A4124A73844}" presName="bgRect" presStyleLbl="bgShp" presStyleIdx="2" presStyleCnt="3"/>
      <dgm:spPr>
        <a:solidFill>
          <a:srgbClr val="DFC242"/>
        </a:solidFill>
      </dgm:spPr>
    </dgm:pt>
    <dgm:pt modelId="{E3F0B106-FFF7-4BDA-BC13-C90C9868DF92}" type="pres">
      <dgm:prSet presAssocID="{DD9F0E34-EAEB-4629-B523-2A4124A7384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riefcase"/>
        </a:ext>
      </dgm:extLst>
    </dgm:pt>
    <dgm:pt modelId="{60888E5D-5BC7-45D6-8C78-08DB08360C23}" type="pres">
      <dgm:prSet presAssocID="{DD9F0E34-EAEB-4629-B523-2A4124A73844}" presName="spaceRect" presStyleCnt="0"/>
      <dgm:spPr/>
    </dgm:pt>
    <dgm:pt modelId="{14504DF8-EA39-43AF-8F9B-F01FD5FBC727}" type="pres">
      <dgm:prSet presAssocID="{DD9F0E34-EAEB-4629-B523-2A4124A73844}" presName="parTx" presStyleLbl="revTx" presStyleIdx="2" presStyleCnt="3">
        <dgm:presLayoutVars>
          <dgm:chMax val="0"/>
          <dgm:chPref val="0"/>
        </dgm:presLayoutVars>
      </dgm:prSet>
      <dgm:spPr/>
    </dgm:pt>
  </dgm:ptLst>
  <dgm:cxnLst>
    <dgm:cxn modelId="{3A66635D-4605-462C-9A7E-AC13974DCFCF}" srcId="{12F1AEBF-AEA2-46A1-B9B7-2F1EAA31736F}" destId="{5C4A5162-ACCB-4CCB-B518-22BB1D578F09}" srcOrd="0" destOrd="0" parTransId="{FACEE54D-0EBB-4C16-8800-BC7C6063C425}" sibTransId="{C1556F97-8FA7-4B65-AD59-49F2653417A3}"/>
    <dgm:cxn modelId="{19B5E246-D895-4F90-A695-110F145BC5E7}" type="presOf" srcId="{12F1AEBF-AEA2-46A1-B9B7-2F1EAA31736F}" destId="{395DD666-D947-4AA5-AB81-F83CD6033C14}" srcOrd="0" destOrd="0" presId="urn:microsoft.com/office/officeart/2018/2/layout/IconVerticalSolidList"/>
    <dgm:cxn modelId="{85B3C76E-B918-4ED9-AC38-6FBB20B2D862}" type="presOf" srcId="{5C4A5162-ACCB-4CCB-B518-22BB1D578F09}" destId="{0B1C5F69-78B7-49D3-9B30-01B6859E5DD0}" srcOrd="0" destOrd="0" presId="urn:microsoft.com/office/officeart/2018/2/layout/IconVerticalSolidList"/>
    <dgm:cxn modelId="{CF264F7B-6041-40F0-B396-9C3E8E4D886E}" srcId="{12F1AEBF-AEA2-46A1-B9B7-2F1EAA31736F}" destId="{DD9F0E34-EAEB-4629-B523-2A4124A73844}" srcOrd="2" destOrd="0" parTransId="{1161237F-5ADC-4E34-8CE9-52FFD3B6D56D}" sibTransId="{FD09BDBD-F06A-4A2B-AA4F-D664C5007ABB}"/>
    <dgm:cxn modelId="{FD16B499-D9D3-417B-A77B-B2A35843F1D8}" srcId="{12F1AEBF-AEA2-46A1-B9B7-2F1EAA31736F}" destId="{74C003D4-1AB1-436F-98FB-7E4F4095671C}" srcOrd="1" destOrd="0" parTransId="{9DE26532-9835-4B86-BDAC-1A821C918DB6}" sibTransId="{C513916E-81D7-4B6C-AF54-9190DC07AF72}"/>
    <dgm:cxn modelId="{003625A5-54F6-4140-95F3-277E88088901}" type="presOf" srcId="{74C003D4-1AB1-436F-98FB-7E4F4095671C}" destId="{4E58ECD7-0AE3-492D-A6C1-A33368B3604A}" srcOrd="0" destOrd="0" presId="urn:microsoft.com/office/officeart/2018/2/layout/IconVerticalSolidList"/>
    <dgm:cxn modelId="{9A2DCCEB-13B8-4B26-A8EE-3C241A14BC17}" type="presOf" srcId="{DD9F0E34-EAEB-4629-B523-2A4124A73844}" destId="{14504DF8-EA39-43AF-8F9B-F01FD5FBC727}" srcOrd="0" destOrd="0" presId="urn:microsoft.com/office/officeart/2018/2/layout/IconVerticalSolidList"/>
    <dgm:cxn modelId="{E229E030-C4B3-4FCD-B614-1551CA421B7F}" type="presParOf" srcId="{395DD666-D947-4AA5-AB81-F83CD6033C14}" destId="{E82FA845-34DA-4670-9FC6-7521B4108954}" srcOrd="0" destOrd="0" presId="urn:microsoft.com/office/officeart/2018/2/layout/IconVerticalSolidList"/>
    <dgm:cxn modelId="{187FD0BE-06A9-4078-9168-6E2A3C41625A}" type="presParOf" srcId="{E82FA845-34DA-4670-9FC6-7521B4108954}" destId="{432062AE-6B4A-4725-896A-455174753B5A}" srcOrd="0" destOrd="0" presId="urn:microsoft.com/office/officeart/2018/2/layout/IconVerticalSolidList"/>
    <dgm:cxn modelId="{1D32BE61-9F25-4CFF-B2D8-517DEB12F1F9}" type="presParOf" srcId="{E82FA845-34DA-4670-9FC6-7521B4108954}" destId="{ACACA6CC-A56C-4F20-9A6E-C8F92AAB4E12}" srcOrd="1" destOrd="0" presId="urn:microsoft.com/office/officeart/2018/2/layout/IconVerticalSolidList"/>
    <dgm:cxn modelId="{9B4492A7-CBA7-41CA-BE74-5275B9AAA934}" type="presParOf" srcId="{E82FA845-34DA-4670-9FC6-7521B4108954}" destId="{D9E43ACF-4C0C-4FF1-9CAF-4119DCFC2E7F}" srcOrd="2" destOrd="0" presId="urn:microsoft.com/office/officeart/2018/2/layout/IconVerticalSolidList"/>
    <dgm:cxn modelId="{C1B166B6-1D0B-4CDD-BF9E-DDD29AF23E9B}" type="presParOf" srcId="{E82FA845-34DA-4670-9FC6-7521B4108954}" destId="{0B1C5F69-78B7-49D3-9B30-01B6859E5DD0}" srcOrd="3" destOrd="0" presId="urn:microsoft.com/office/officeart/2018/2/layout/IconVerticalSolidList"/>
    <dgm:cxn modelId="{C126A03C-95E8-4FF9-94BB-9FCEC61D28B3}" type="presParOf" srcId="{395DD666-D947-4AA5-AB81-F83CD6033C14}" destId="{EB270997-2BE9-40B1-8C9E-D9104D7289F9}" srcOrd="1" destOrd="0" presId="urn:microsoft.com/office/officeart/2018/2/layout/IconVerticalSolidList"/>
    <dgm:cxn modelId="{FBFD7225-C918-400F-93E8-981D56E912DE}" type="presParOf" srcId="{395DD666-D947-4AA5-AB81-F83CD6033C14}" destId="{677EFEF6-4BE4-4455-932B-48B3B9DFF378}" srcOrd="2" destOrd="0" presId="urn:microsoft.com/office/officeart/2018/2/layout/IconVerticalSolidList"/>
    <dgm:cxn modelId="{09D547C0-08F9-4FBF-9B94-5D12D90FE6F4}" type="presParOf" srcId="{677EFEF6-4BE4-4455-932B-48B3B9DFF378}" destId="{2327BE3B-B4CD-461F-B360-0BAA5D81F03C}" srcOrd="0" destOrd="0" presId="urn:microsoft.com/office/officeart/2018/2/layout/IconVerticalSolidList"/>
    <dgm:cxn modelId="{114020A8-8FE9-4D77-9DA6-B343A889B892}" type="presParOf" srcId="{677EFEF6-4BE4-4455-932B-48B3B9DFF378}" destId="{EA5694D3-6EB4-4A9B-9DB4-4D2018B510C7}" srcOrd="1" destOrd="0" presId="urn:microsoft.com/office/officeart/2018/2/layout/IconVerticalSolidList"/>
    <dgm:cxn modelId="{0AE61061-5224-400F-9C67-2FAF842CC3C9}" type="presParOf" srcId="{677EFEF6-4BE4-4455-932B-48B3B9DFF378}" destId="{F9F15BDC-F2F4-4588-9191-8C04652211A7}" srcOrd="2" destOrd="0" presId="urn:microsoft.com/office/officeart/2018/2/layout/IconVerticalSolidList"/>
    <dgm:cxn modelId="{E7B8FD43-71DE-469D-915E-DAE1EDF27A2E}" type="presParOf" srcId="{677EFEF6-4BE4-4455-932B-48B3B9DFF378}" destId="{4E58ECD7-0AE3-492D-A6C1-A33368B3604A}" srcOrd="3" destOrd="0" presId="urn:microsoft.com/office/officeart/2018/2/layout/IconVerticalSolidList"/>
    <dgm:cxn modelId="{1E025D13-DB31-44A9-BD1D-9B46AE8E4D76}" type="presParOf" srcId="{395DD666-D947-4AA5-AB81-F83CD6033C14}" destId="{633D9F79-53C1-4BF9-819D-AC648B7578BD}" srcOrd="3" destOrd="0" presId="urn:microsoft.com/office/officeart/2018/2/layout/IconVerticalSolidList"/>
    <dgm:cxn modelId="{4E1855A8-2F22-45CD-81AF-3517162D9AC8}" type="presParOf" srcId="{395DD666-D947-4AA5-AB81-F83CD6033C14}" destId="{258C60FF-DA4F-447A-8402-92BEB3D10A45}" srcOrd="4" destOrd="0" presId="urn:microsoft.com/office/officeart/2018/2/layout/IconVerticalSolidList"/>
    <dgm:cxn modelId="{726709F6-EE90-45CF-B72F-DC853466A7CA}" type="presParOf" srcId="{258C60FF-DA4F-447A-8402-92BEB3D10A45}" destId="{A1453AE4-BC88-471A-8DA7-507CF2AD55F3}" srcOrd="0" destOrd="0" presId="urn:microsoft.com/office/officeart/2018/2/layout/IconVerticalSolidList"/>
    <dgm:cxn modelId="{BD4C429C-F365-47DA-8B0E-1E81E9A33248}" type="presParOf" srcId="{258C60FF-DA4F-447A-8402-92BEB3D10A45}" destId="{E3F0B106-FFF7-4BDA-BC13-C90C9868DF92}" srcOrd="1" destOrd="0" presId="urn:microsoft.com/office/officeart/2018/2/layout/IconVerticalSolidList"/>
    <dgm:cxn modelId="{F4097E89-7F58-47AD-A248-0164901D234B}" type="presParOf" srcId="{258C60FF-DA4F-447A-8402-92BEB3D10A45}" destId="{60888E5D-5BC7-45D6-8C78-08DB08360C23}" srcOrd="2" destOrd="0" presId="urn:microsoft.com/office/officeart/2018/2/layout/IconVerticalSolidList"/>
    <dgm:cxn modelId="{66C78CB4-2638-4C1F-BA1F-8A802772E419}" type="presParOf" srcId="{258C60FF-DA4F-447A-8402-92BEB3D10A45}" destId="{14504DF8-EA39-43AF-8F9B-F01FD5FBC72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17E923D-38E3-42A6-B178-876F2023CE5E}" type="doc">
      <dgm:prSet loTypeId="urn:microsoft.com/office/officeart/2005/8/layout/hierarchy1" loCatId="hierarchy" qsTypeId="urn:microsoft.com/office/officeart/2005/8/quickstyle/simple2" qsCatId="simple" csTypeId="urn:microsoft.com/office/officeart/2005/8/colors/accent3_2" csCatId="accent3" phldr="1"/>
      <dgm:spPr/>
      <dgm:t>
        <a:bodyPr/>
        <a:lstStyle/>
        <a:p>
          <a:endParaRPr lang="en-US"/>
        </a:p>
      </dgm:t>
    </dgm:pt>
    <dgm:pt modelId="{827F4D54-A67C-4721-9F5F-62BA1AEDF74D}">
      <dgm:prSet custT="1"/>
      <dgm:spPr>
        <a:ln>
          <a:solidFill>
            <a:srgbClr val="DFC242"/>
          </a:solidFill>
        </a:ln>
      </dgm:spPr>
      <dgm:t>
        <a:bodyPr/>
        <a:lstStyle/>
        <a:p>
          <a:pPr>
            <a:lnSpc>
              <a:spcPct val="100000"/>
            </a:lnSpc>
          </a:pPr>
          <a:r>
            <a:rPr lang="en-AU" sz="1600" dirty="0">
              <a:latin typeface="Neue Haas Grotesk Text Pro" panose="020B0504020202020204" pitchFamily="34" charset="0"/>
            </a:rPr>
            <a:t>If you have any questions about the Request please try and direct them to the right person. All Requests will have at least one contact listed, but they may have multiple such as a technical person, contractual contact or someone who can advise on how to respond using Tenders WA. </a:t>
          </a:r>
          <a:endParaRPr lang="en-US" sz="1600" dirty="0">
            <a:latin typeface="Neue Haas Grotesk Text Pro" panose="020B0504020202020204" pitchFamily="34" charset="0"/>
          </a:endParaRPr>
        </a:p>
      </dgm:t>
    </dgm:pt>
    <dgm:pt modelId="{3F5A96DC-00B5-43DE-81C3-0D83CAC4D613}" type="parTrans" cxnId="{ADC9A301-766C-4FAA-83BA-EE1B29108435}">
      <dgm:prSet/>
      <dgm:spPr/>
      <dgm:t>
        <a:bodyPr/>
        <a:lstStyle/>
        <a:p>
          <a:endParaRPr lang="en-US" sz="1800">
            <a:latin typeface="Neue Haas Grotesk Text Pro" panose="020B0504020202020204" pitchFamily="34" charset="0"/>
          </a:endParaRPr>
        </a:p>
      </dgm:t>
    </dgm:pt>
    <dgm:pt modelId="{DB5CB736-DE94-4D16-85A7-A60B1CE773E4}" type="sibTrans" cxnId="{ADC9A301-766C-4FAA-83BA-EE1B29108435}">
      <dgm:prSet/>
      <dgm:spPr/>
      <dgm:t>
        <a:bodyPr/>
        <a:lstStyle/>
        <a:p>
          <a:endParaRPr lang="en-US" sz="1800">
            <a:latin typeface="Neue Haas Grotesk Text Pro" panose="020B0504020202020204" pitchFamily="34" charset="0"/>
          </a:endParaRPr>
        </a:p>
      </dgm:t>
    </dgm:pt>
    <dgm:pt modelId="{EB417A78-F49D-4A0A-BC92-AF6C55E13D44}">
      <dgm:prSet custT="1"/>
      <dgm:spPr>
        <a:ln>
          <a:solidFill>
            <a:srgbClr val="DFC242"/>
          </a:solidFill>
        </a:ln>
      </dgm:spPr>
      <dgm:t>
        <a:bodyPr/>
        <a:lstStyle/>
        <a:p>
          <a:pPr>
            <a:lnSpc>
              <a:spcPct val="100000"/>
            </a:lnSpc>
          </a:pPr>
          <a:r>
            <a:rPr lang="en-AU" sz="1600" dirty="0">
              <a:latin typeface="Neue Haas Grotesk Text Pro" panose="020B0504020202020204" pitchFamily="34" charset="0"/>
            </a:rPr>
            <a:t>If you have any questions, please ask them as soon as possible. Don’t wait until just before the Request is due to close. </a:t>
          </a:r>
          <a:endParaRPr lang="en-US" sz="1600" dirty="0">
            <a:latin typeface="Neue Haas Grotesk Text Pro" panose="020B0504020202020204" pitchFamily="34" charset="0"/>
          </a:endParaRPr>
        </a:p>
      </dgm:t>
    </dgm:pt>
    <dgm:pt modelId="{AAD00B48-DD05-4ECB-9DCD-1F4F0BB4DA44}" type="parTrans" cxnId="{79BD56DE-B296-440E-BB4F-B11C9EC434E5}">
      <dgm:prSet/>
      <dgm:spPr/>
      <dgm:t>
        <a:bodyPr/>
        <a:lstStyle/>
        <a:p>
          <a:endParaRPr lang="en-US" sz="1800">
            <a:latin typeface="Neue Haas Grotesk Text Pro" panose="020B0504020202020204" pitchFamily="34" charset="0"/>
          </a:endParaRPr>
        </a:p>
      </dgm:t>
    </dgm:pt>
    <dgm:pt modelId="{BBEE22D8-2949-46E4-A3B4-196AC2010CA7}" type="sibTrans" cxnId="{79BD56DE-B296-440E-BB4F-B11C9EC434E5}">
      <dgm:prSet/>
      <dgm:spPr/>
      <dgm:t>
        <a:bodyPr/>
        <a:lstStyle/>
        <a:p>
          <a:endParaRPr lang="en-US" sz="1800">
            <a:latin typeface="Neue Haas Grotesk Text Pro" panose="020B0504020202020204" pitchFamily="34" charset="0"/>
          </a:endParaRPr>
        </a:p>
      </dgm:t>
    </dgm:pt>
    <dgm:pt modelId="{3498DEA2-D642-456A-893D-A165E6D6BFA9}" type="pres">
      <dgm:prSet presAssocID="{517E923D-38E3-42A6-B178-876F2023CE5E}" presName="hierChild1" presStyleCnt="0">
        <dgm:presLayoutVars>
          <dgm:chPref val="1"/>
          <dgm:dir/>
          <dgm:animOne val="branch"/>
          <dgm:animLvl val="lvl"/>
          <dgm:resizeHandles/>
        </dgm:presLayoutVars>
      </dgm:prSet>
      <dgm:spPr/>
    </dgm:pt>
    <dgm:pt modelId="{461EF003-81D8-4C7F-8EE5-E5D0924B2B17}" type="pres">
      <dgm:prSet presAssocID="{827F4D54-A67C-4721-9F5F-62BA1AEDF74D}" presName="hierRoot1" presStyleCnt="0"/>
      <dgm:spPr/>
    </dgm:pt>
    <dgm:pt modelId="{62C05E59-82AD-42E3-8B2D-5C7406B7C0A1}" type="pres">
      <dgm:prSet presAssocID="{827F4D54-A67C-4721-9F5F-62BA1AEDF74D}" presName="composite" presStyleCnt="0"/>
      <dgm:spPr/>
    </dgm:pt>
    <dgm:pt modelId="{C08D6E13-7C11-4432-AA9B-74E6F030BDCF}" type="pres">
      <dgm:prSet presAssocID="{827F4D54-A67C-4721-9F5F-62BA1AEDF74D}" presName="background" presStyleLbl="node0" presStyleIdx="0" presStyleCnt="2"/>
      <dgm:spPr>
        <a:solidFill>
          <a:srgbClr val="DFC242"/>
        </a:solidFill>
      </dgm:spPr>
    </dgm:pt>
    <dgm:pt modelId="{AA276E8C-B9F0-41EA-9805-2ACCC7668CF7}" type="pres">
      <dgm:prSet presAssocID="{827F4D54-A67C-4721-9F5F-62BA1AEDF74D}" presName="text" presStyleLbl="fgAcc0" presStyleIdx="0" presStyleCnt="2">
        <dgm:presLayoutVars>
          <dgm:chPref val="3"/>
        </dgm:presLayoutVars>
      </dgm:prSet>
      <dgm:spPr/>
    </dgm:pt>
    <dgm:pt modelId="{F285DCD5-35DA-4EBF-895B-000CEB3C3818}" type="pres">
      <dgm:prSet presAssocID="{827F4D54-A67C-4721-9F5F-62BA1AEDF74D}" presName="hierChild2" presStyleCnt="0"/>
      <dgm:spPr/>
    </dgm:pt>
    <dgm:pt modelId="{8707C568-027E-48AE-95F6-EA3B477A2C83}" type="pres">
      <dgm:prSet presAssocID="{EB417A78-F49D-4A0A-BC92-AF6C55E13D44}" presName="hierRoot1" presStyleCnt="0"/>
      <dgm:spPr/>
    </dgm:pt>
    <dgm:pt modelId="{C4BE2B57-439F-447B-B3ED-2989E34A7659}" type="pres">
      <dgm:prSet presAssocID="{EB417A78-F49D-4A0A-BC92-AF6C55E13D44}" presName="composite" presStyleCnt="0"/>
      <dgm:spPr/>
    </dgm:pt>
    <dgm:pt modelId="{735EF7AF-AE8C-4442-BB52-5AD3DBA0878C}" type="pres">
      <dgm:prSet presAssocID="{EB417A78-F49D-4A0A-BC92-AF6C55E13D44}" presName="background" presStyleLbl="node0" presStyleIdx="1" presStyleCnt="2"/>
      <dgm:spPr>
        <a:solidFill>
          <a:srgbClr val="DFC242"/>
        </a:solidFill>
      </dgm:spPr>
    </dgm:pt>
    <dgm:pt modelId="{92A9D3A8-D30D-4AC1-A706-697A546A7E64}" type="pres">
      <dgm:prSet presAssocID="{EB417A78-F49D-4A0A-BC92-AF6C55E13D44}" presName="text" presStyleLbl="fgAcc0" presStyleIdx="1" presStyleCnt="2">
        <dgm:presLayoutVars>
          <dgm:chPref val="3"/>
        </dgm:presLayoutVars>
      </dgm:prSet>
      <dgm:spPr/>
    </dgm:pt>
    <dgm:pt modelId="{EB8B115D-B602-46B6-9EA5-FA8D2E29E892}" type="pres">
      <dgm:prSet presAssocID="{EB417A78-F49D-4A0A-BC92-AF6C55E13D44}" presName="hierChild2" presStyleCnt="0"/>
      <dgm:spPr/>
    </dgm:pt>
  </dgm:ptLst>
  <dgm:cxnLst>
    <dgm:cxn modelId="{ADC9A301-766C-4FAA-83BA-EE1B29108435}" srcId="{517E923D-38E3-42A6-B178-876F2023CE5E}" destId="{827F4D54-A67C-4721-9F5F-62BA1AEDF74D}" srcOrd="0" destOrd="0" parTransId="{3F5A96DC-00B5-43DE-81C3-0D83CAC4D613}" sibTransId="{DB5CB736-DE94-4D16-85A7-A60B1CE773E4}"/>
    <dgm:cxn modelId="{B76C1136-B0B1-4EBD-96D1-B24F8623B3B4}" type="presOf" srcId="{EB417A78-F49D-4A0A-BC92-AF6C55E13D44}" destId="{92A9D3A8-D30D-4AC1-A706-697A546A7E64}" srcOrd="0" destOrd="0" presId="urn:microsoft.com/office/officeart/2005/8/layout/hierarchy1"/>
    <dgm:cxn modelId="{A505F9AA-432C-415A-B08B-2B1C0AE06839}" type="presOf" srcId="{517E923D-38E3-42A6-B178-876F2023CE5E}" destId="{3498DEA2-D642-456A-893D-A165E6D6BFA9}" srcOrd="0" destOrd="0" presId="urn:microsoft.com/office/officeart/2005/8/layout/hierarchy1"/>
    <dgm:cxn modelId="{79BD56DE-B296-440E-BB4F-B11C9EC434E5}" srcId="{517E923D-38E3-42A6-B178-876F2023CE5E}" destId="{EB417A78-F49D-4A0A-BC92-AF6C55E13D44}" srcOrd="1" destOrd="0" parTransId="{AAD00B48-DD05-4ECB-9DCD-1F4F0BB4DA44}" sibTransId="{BBEE22D8-2949-46E4-A3B4-196AC2010CA7}"/>
    <dgm:cxn modelId="{AAA92CF5-7531-4844-BC19-3294156BF07D}" type="presOf" srcId="{827F4D54-A67C-4721-9F5F-62BA1AEDF74D}" destId="{AA276E8C-B9F0-41EA-9805-2ACCC7668CF7}" srcOrd="0" destOrd="0" presId="urn:microsoft.com/office/officeart/2005/8/layout/hierarchy1"/>
    <dgm:cxn modelId="{6FB77030-75C0-4AD7-9253-23B369FCF09A}" type="presParOf" srcId="{3498DEA2-D642-456A-893D-A165E6D6BFA9}" destId="{461EF003-81D8-4C7F-8EE5-E5D0924B2B17}" srcOrd="0" destOrd="0" presId="urn:microsoft.com/office/officeart/2005/8/layout/hierarchy1"/>
    <dgm:cxn modelId="{8AB84A22-62C6-4BA6-ABAE-AEF1F3C6D7CC}" type="presParOf" srcId="{461EF003-81D8-4C7F-8EE5-E5D0924B2B17}" destId="{62C05E59-82AD-42E3-8B2D-5C7406B7C0A1}" srcOrd="0" destOrd="0" presId="urn:microsoft.com/office/officeart/2005/8/layout/hierarchy1"/>
    <dgm:cxn modelId="{70B3F001-FDBF-455A-9D84-A747F73FA417}" type="presParOf" srcId="{62C05E59-82AD-42E3-8B2D-5C7406B7C0A1}" destId="{C08D6E13-7C11-4432-AA9B-74E6F030BDCF}" srcOrd="0" destOrd="0" presId="urn:microsoft.com/office/officeart/2005/8/layout/hierarchy1"/>
    <dgm:cxn modelId="{C75D8B84-29A5-44DF-BB6F-9DBB8B5A6AC8}" type="presParOf" srcId="{62C05E59-82AD-42E3-8B2D-5C7406B7C0A1}" destId="{AA276E8C-B9F0-41EA-9805-2ACCC7668CF7}" srcOrd="1" destOrd="0" presId="urn:microsoft.com/office/officeart/2005/8/layout/hierarchy1"/>
    <dgm:cxn modelId="{57124D63-BDFD-4638-8F43-16F7099DDECF}" type="presParOf" srcId="{461EF003-81D8-4C7F-8EE5-E5D0924B2B17}" destId="{F285DCD5-35DA-4EBF-895B-000CEB3C3818}" srcOrd="1" destOrd="0" presId="urn:microsoft.com/office/officeart/2005/8/layout/hierarchy1"/>
    <dgm:cxn modelId="{CB51808F-696F-4EF5-963D-ADAC1B7F9436}" type="presParOf" srcId="{3498DEA2-D642-456A-893D-A165E6D6BFA9}" destId="{8707C568-027E-48AE-95F6-EA3B477A2C83}" srcOrd="1" destOrd="0" presId="urn:microsoft.com/office/officeart/2005/8/layout/hierarchy1"/>
    <dgm:cxn modelId="{CA005CDD-49F0-49C0-A5C8-FB700BE87432}" type="presParOf" srcId="{8707C568-027E-48AE-95F6-EA3B477A2C83}" destId="{C4BE2B57-439F-447B-B3ED-2989E34A7659}" srcOrd="0" destOrd="0" presId="urn:microsoft.com/office/officeart/2005/8/layout/hierarchy1"/>
    <dgm:cxn modelId="{656DD357-ACF7-4404-B997-CB4AA918F33E}" type="presParOf" srcId="{C4BE2B57-439F-447B-B3ED-2989E34A7659}" destId="{735EF7AF-AE8C-4442-BB52-5AD3DBA0878C}" srcOrd="0" destOrd="0" presId="urn:microsoft.com/office/officeart/2005/8/layout/hierarchy1"/>
    <dgm:cxn modelId="{1A137850-0142-418F-8D93-F609FCBE00AA}" type="presParOf" srcId="{C4BE2B57-439F-447B-B3ED-2989E34A7659}" destId="{92A9D3A8-D30D-4AC1-A706-697A546A7E64}" srcOrd="1" destOrd="0" presId="urn:microsoft.com/office/officeart/2005/8/layout/hierarchy1"/>
    <dgm:cxn modelId="{CAA47AF7-C2A0-46F4-A66E-722F4DE7B891}" type="presParOf" srcId="{8707C568-027E-48AE-95F6-EA3B477A2C83}" destId="{EB8B115D-B602-46B6-9EA5-FA8D2E29E892}"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F98708-C846-4505-84FC-B1F2FFC375BC}">
      <dsp:nvSpPr>
        <dsp:cNvPr id="0" name=""/>
        <dsp:cNvSpPr/>
      </dsp:nvSpPr>
      <dsp:spPr>
        <a:xfrm>
          <a:off x="1747800" y="198294"/>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FC8C533-3CBD-4DA9-9273-A743A214CE49}">
      <dsp:nvSpPr>
        <dsp:cNvPr id="0" name=""/>
        <dsp:cNvSpPr/>
      </dsp:nvSpPr>
      <dsp:spPr>
        <a:xfrm>
          <a:off x="559800" y="2691777"/>
          <a:ext cx="4320000" cy="11697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20000"/>
            </a:lnSpc>
            <a:spcBef>
              <a:spcPct val="0"/>
            </a:spcBef>
            <a:spcAft>
              <a:spcPct val="35000"/>
            </a:spcAft>
            <a:buNone/>
          </a:pPr>
          <a:r>
            <a:rPr lang="en-AU" sz="1600" b="0" i="0" kern="1200" dirty="0">
              <a:latin typeface="Neue Haas Grotesk Text Pro" panose="020B0504020202020204" pitchFamily="34" charset="0"/>
            </a:rPr>
            <a:t>The Commonwealth Government oversees the whole of Australia, and has broad national powers </a:t>
          </a:r>
          <a:endParaRPr lang="en-US" sz="1600" kern="1200" dirty="0">
            <a:latin typeface="Neue Haas Grotesk Text Pro" panose="020B0504020202020204" pitchFamily="34" charset="0"/>
          </a:endParaRPr>
        </a:p>
      </dsp:txBody>
      <dsp:txXfrm>
        <a:off x="559800" y="2691777"/>
        <a:ext cx="4320000" cy="1169714"/>
      </dsp:txXfrm>
    </dsp:sp>
    <dsp:sp modelId="{26DC9E4C-EEB2-4F2A-9F62-BA227E45A1FA}">
      <dsp:nvSpPr>
        <dsp:cNvPr id="0" name=""/>
        <dsp:cNvSpPr/>
      </dsp:nvSpPr>
      <dsp:spPr>
        <a:xfrm>
          <a:off x="6823800" y="198294"/>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DB20D8D-DA14-4C78-A524-DB2CAFA33E5C}">
      <dsp:nvSpPr>
        <dsp:cNvPr id="0" name=""/>
        <dsp:cNvSpPr/>
      </dsp:nvSpPr>
      <dsp:spPr>
        <a:xfrm>
          <a:off x="5635800" y="2691777"/>
          <a:ext cx="4320000" cy="11697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20000"/>
            </a:lnSpc>
            <a:spcBef>
              <a:spcPct val="0"/>
            </a:spcBef>
            <a:spcAft>
              <a:spcPct val="35000"/>
            </a:spcAft>
            <a:buNone/>
          </a:pPr>
          <a:r>
            <a:rPr lang="en-AU" sz="1600" b="0" i="0" kern="1200" dirty="0">
              <a:latin typeface="Neue Haas Grotesk Text Pro" panose="020B0504020202020204" pitchFamily="34" charset="0"/>
            </a:rPr>
            <a:t>If you are interested in supplying the Commonwealth Government – you might find the information available via this </a:t>
          </a:r>
          <a:r>
            <a:rPr lang="en-AU" sz="1600" b="0" i="0" kern="1200" dirty="0">
              <a:latin typeface="Neue Haas Grotesk Text Pro" panose="020B0504020202020204" pitchFamily="34" charset="0"/>
              <a:hlinkClick xmlns:r="http://schemas.openxmlformats.org/officeDocument/2006/relationships" r:id="rId5"/>
            </a:rPr>
            <a:t>link</a:t>
          </a:r>
          <a:r>
            <a:rPr lang="en-AU" sz="1600" b="0" i="0" kern="1200" dirty="0">
              <a:latin typeface="Neue Haas Grotesk Text Pro" panose="020B0504020202020204" pitchFamily="34" charset="0"/>
            </a:rPr>
            <a:t> more useful. </a:t>
          </a:r>
          <a:endParaRPr lang="en-US" sz="1600" kern="1200" dirty="0">
            <a:latin typeface="Neue Haas Grotesk Text Pro" panose="020B0504020202020204" pitchFamily="34" charset="0"/>
          </a:endParaRPr>
        </a:p>
      </dsp:txBody>
      <dsp:txXfrm>
        <a:off x="5635800" y="2691777"/>
        <a:ext cx="4320000" cy="116971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42570D-A786-4DA9-B973-F962EDFB9AE8}">
      <dsp:nvSpPr>
        <dsp:cNvPr id="0" name=""/>
        <dsp:cNvSpPr/>
      </dsp:nvSpPr>
      <dsp:spPr>
        <a:xfrm rot="5400000">
          <a:off x="3017080" y="78392"/>
          <a:ext cx="1958695" cy="1804281"/>
        </a:xfrm>
        <a:prstGeom prst="hexagon">
          <a:avLst>
            <a:gd name="adj" fmla="val 25000"/>
            <a:gd name="vf" fmla="val 115470"/>
          </a:avLst>
        </a:prstGeom>
        <a:solidFill>
          <a:srgbClr val="BA2B6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44525">
            <a:lnSpc>
              <a:spcPct val="90000"/>
            </a:lnSpc>
            <a:spcBef>
              <a:spcPct val="0"/>
            </a:spcBef>
            <a:spcAft>
              <a:spcPct val="35000"/>
            </a:spcAft>
            <a:buNone/>
          </a:pPr>
          <a:r>
            <a:rPr lang="en-AU" sz="1450" kern="1200" dirty="0">
              <a:latin typeface="Neue Haas Grotesk Text Pro" panose="020B0504020202020204" pitchFamily="34" charset="0"/>
            </a:rPr>
            <a:t>Mandatory Requirement</a:t>
          </a:r>
          <a:endParaRPr lang="en-US" sz="1450" kern="1200" dirty="0">
            <a:latin typeface="Neue Haas Grotesk Text Pro" panose="020B0504020202020204" pitchFamily="34" charset="0"/>
          </a:endParaRPr>
        </a:p>
      </dsp:txBody>
      <dsp:txXfrm rot="-5400000">
        <a:off x="3383147" y="314766"/>
        <a:ext cx="1226561" cy="1331533"/>
      </dsp:txXfrm>
    </dsp:sp>
    <dsp:sp modelId="{2669C363-24A0-45B6-93FF-DCDC0BA1BE0D}">
      <dsp:nvSpPr>
        <dsp:cNvPr id="0" name=""/>
        <dsp:cNvSpPr/>
      </dsp:nvSpPr>
      <dsp:spPr>
        <a:xfrm>
          <a:off x="4900170" y="392924"/>
          <a:ext cx="2185904" cy="1175217"/>
        </a:xfrm>
        <a:prstGeom prst="rect">
          <a:avLst/>
        </a:prstGeom>
        <a:noFill/>
        <a:ln>
          <a:noFill/>
        </a:ln>
        <a:effectLst/>
      </dsp:spPr>
      <dsp:style>
        <a:lnRef idx="0">
          <a:scrgbClr r="0" g="0" b="0"/>
        </a:lnRef>
        <a:fillRef idx="0">
          <a:scrgbClr r="0" g="0" b="0"/>
        </a:fillRef>
        <a:effectRef idx="0">
          <a:scrgbClr r="0" g="0" b="0"/>
        </a:effectRef>
        <a:fontRef idx="minor"/>
      </dsp:style>
    </dsp:sp>
    <dsp:sp modelId="{17C45ECF-A154-4583-92E5-7FAF45FC9DCB}">
      <dsp:nvSpPr>
        <dsp:cNvPr id="0" name=""/>
        <dsp:cNvSpPr/>
      </dsp:nvSpPr>
      <dsp:spPr>
        <a:xfrm rot="5400000">
          <a:off x="1176689" y="102888"/>
          <a:ext cx="1958695" cy="1755289"/>
        </a:xfrm>
        <a:prstGeom prst="hexagon">
          <a:avLst>
            <a:gd name="adj" fmla="val 25000"/>
            <a:gd name="vf" fmla="val 115470"/>
          </a:avLst>
        </a:prstGeom>
        <a:solidFill>
          <a:srgbClr val="BA2B6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r>
            <a:rPr lang="en-US" sz="1500" kern="1200" dirty="0" err="1">
              <a:latin typeface="Neue Haas Grotesk Text Pro" panose="020B0504020202020204" pitchFamily="34" charset="0"/>
            </a:rPr>
            <a:t>Organisation</a:t>
          </a:r>
          <a:r>
            <a:rPr lang="en-US" sz="1500" kern="1200" dirty="0">
              <a:latin typeface="Neue Haas Grotesk Text Pro" panose="020B0504020202020204" pitchFamily="34" charset="0"/>
            </a:rPr>
            <a:t> Identity Details</a:t>
          </a:r>
        </a:p>
      </dsp:txBody>
      <dsp:txXfrm rot="-5400000">
        <a:off x="1555750" y="310684"/>
        <a:ext cx="1200573" cy="1339697"/>
      </dsp:txXfrm>
    </dsp:sp>
    <dsp:sp modelId="{333CAA39-C66F-41D0-AD0A-6CBB059C0A74}">
      <dsp:nvSpPr>
        <dsp:cNvPr id="0" name=""/>
        <dsp:cNvSpPr/>
      </dsp:nvSpPr>
      <dsp:spPr>
        <a:xfrm rot="5400000">
          <a:off x="2093359" y="1765429"/>
          <a:ext cx="1958695" cy="1755289"/>
        </a:xfrm>
        <a:prstGeom prst="hexagon">
          <a:avLst>
            <a:gd name="adj" fmla="val 25000"/>
            <a:gd name="vf" fmla="val 115470"/>
          </a:avLst>
        </a:prstGeom>
        <a:solidFill>
          <a:srgbClr val="BA2B6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AU" sz="1500" kern="1200" dirty="0">
              <a:latin typeface="Neue Haas Grotesk Text Pro" panose="020B0504020202020204" pitchFamily="34" charset="0"/>
            </a:rPr>
            <a:t>Compliance and Disclosures</a:t>
          </a:r>
          <a:endParaRPr lang="en-US" sz="1500" kern="1200" dirty="0">
            <a:latin typeface="Neue Haas Grotesk Text Pro" panose="020B0504020202020204" pitchFamily="34" charset="0"/>
          </a:endParaRPr>
        </a:p>
      </dsp:txBody>
      <dsp:txXfrm rot="-5400000">
        <a:off x="2472420" y="1973225"/>
        <a:ext cx="1200573" cy="1339697"/>
      </dsp:txXfrm>
    </dsp:sp>
    <dsp:sp modelId="{32C81041-1E32-4A7B-883F-A03DAF81BB40}">
      <dsp:nvSpPr>
        <dsp:cNvPr id="0" name=""/>
        <dsp:cNvSpPr/>
      </dsp:nvSpPr>
      <dsp:spPr>
        <a:xfrm>
          <a:off x="34769" y="2055465"/>
          <a:ext cx="2115391" cy="1175217"/>
        </a:xfrm>
        <a:prstGeom prst="rect">
          <a:avLst/>
        </a:prstGeom>
        <a:noFill/>
        <a:ln>
          <a:noFill/>
        </a:ln>
        <a:effectLst/>
      </dsp:spPr>
      <dsp:style>
        <a:lnRef idx="0">
          <a:scrgbClr r="0" g="0" b="0"/>
        </a:lnRef>
        <a:fillRef idx="0">
          <a:scrgbClr r="0" g="0" b="0"/>
        </a:fillRef>
        <a:effectRef idx="0">
          <a:scrgbClr r="0" g="0" b="0"/>
        </a:effectRef>
        <a:fontRef idx="minor"/>
      </dsp:style>
    </dsp:sp>
    <dsp:sp modelId="{A9392BB6-0773-4F40-83A5-78C377DD8004}">
      <dsp:nvSpPr>
        <dsp:cNvPr id="0" name=""/>
        <dsp:cNvSpPr/>
      </dsp:nvSpPr>
      <dsp:spPr>
        <a:xfrm rot="5400000">
          <a:off x="3933749" y="1765429"/>
          <a:ext cx="1958695" cy="1755289"/>
        </a:xfrm>
        <a:prstGeom prst="hexagon">
          <a:avLst>
            <a:gd name="adj" fmla="val 25000"/>
            <a:gd name="vf" fmla="val 115470"/>
          </a:avLst>
        </a:prstGeom>
        <a:solidFill>
          <a:srgbClr val="BA2B6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44525">
            <a:lnSpc>
              <a:spcPct val="90000"/>
            </a:lnSpc>
            <a:spcBef>
              <a:spcPct val="0"/>
            </a:spcBef>
            <a:spcAft>
              <a:spcPct val="35000"/>
            </a:spcAft>
            <a:buNone/>
          </a:pPr>
          <a:r>
            <a:rPr lang="en-US" sz="1450" kern="1200" dirty="0">
              <a:latin typeface="Neue Haas Grotesk Text Pro" panose="020B0504020202020204" pitchFamily="34" charset="0"/>
            </a:rPr>
            <a:t>Insurance Requirements</a:t>
          </a:r>
        </a:p>
      </dsp:txBody>
      <dsp:txXfrm rot="-5400000">
        <a:off x="4312810" y="1973225"/>
        <a:ext cx="1200573" cy="1339697"/>
      </dsp:txXfrm>
    </dsp:sp>
    <dsp:sp modelId="{273A1A86-A676-4222-8B1C-DE7D6162C8A0}">
      <dsp:nvSpPr>
        <dsp:cNvPr id="0" name=""/>
        <dsp:cNvSpPr/>
      </dsp:nvSpPr>
      <dsp:spPr>
        <a:xfrm rot="5400000">
          <a:off x="3017080" y="3427970"/>
          <a:ext cx="1958695" cy="1755289"/>
        </a:xfrm>
        <a:prstGeom prst="hexagon">
          <a:avLst>
            <a:gd name="adj" fmla="val 25000"/>
            <a:gd name="vf" fmla="val 115470"/>
          </a:avLst>
        </a:prstGeom>
        <a:solidFill>
          <a:srgbClr val="BA2B6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AU" sz="1600" kern="1200" dirty="0">
              <a:latin typeface="Neue Haas Grotesk Text Pro" panose="020B0504020202020204" pitchFamily="34" charset="0"/>
            </a:rPr>
            <a:t>Pricing Schedule </a:t>
          </a:r>
          <a:endParaRPr lang="en-US" sz="1600" kern="1200" dirty="0">
            <a:latin typeface="Neue Haas Grotesk Text Pro" panose="020B0504020202020204" pitchFamily="34" charset="0"/>
          </a:endParaRPr>
        </a:p>
      </dsp:txBody>
      <dsp:txXfrm rot="-5400000">
        <a:off x="3396141" y="3635766"/>
        <a:ext cx="1200573" cy="1339697"/>
      </dsp:txXfrm>
    </dsp:sp>
    <dsp:sp modelId="{23FE5174-5281-4BA7-8860-9E253FDB6B77}">
      <dsp:nvSpPr>
        <dsp:cNvPr id="0" name=""/>
        <dsp:cNvSpPr/>
      </dsp:nvSpPr>
      <dsp:spPr>
        <a:xfrm>
          <a:off x="4900170" y="3718006"/>
          <a:ext cx="2185904" cy="1175217"/>
        </a:xfrm>
        <a:prstGeom prst="rect">
          <a:avLst/>
        </a:prstGeom>
        <a:noFill/>
        <a:ln>
          <a:noFill/>
        </a:ln>
        <a:effectLst/>
      </dsp:spPr>
      <dsp:style>
        <a:lnRef idx="0">
          <a:scrgbClr r="0" g="0" b="0"/>
        </a:lnRef>
        <a:fillRef idx="0">
          <a:scrgbClr r="0" g="0" b="0"/>
        </a:fillRef>
        <a:effectRef idx="0">
          <a:scrgbClr r="0" g="0" b="0"/>
        </a:effectRef>
        <a:fontRef idx="minor"/>
      </dsp:style>
    </dsp:sp>
    <dsp:sp modelId="{5F589661-A6A6-4581-B284-850A9345F46C}">
      <dsp:nvSpPr>
        <dsp:cNvPr id="0" name=""/>
        <dsp:cNvSpPr/>
      </dsp:nvSpPr>
      <dsp:spPr>
        <a:xfrm rot="5400000">
          <a:off x="1176689" y="3427970"/>
          <a:ext cx="1958695" cy="1755289"/>
        </a:xfrm>
        <a:prstGeom prst="hexagon">
          <a:avLst>
            <a:gd name="adj" fmla="val 25000"/>
            <a:gd name="vf" fmla="val 115470"/>
          </a:avLst>
        </a:prstGeom>
        <a:solidFill>
          <a:srgbClr val="BA2B6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Neue Haas Grotesk Text Pro" panose="020B0504020202020204" pitchFamily="34" charset="0"/>
            </a:rPr>
            <a:t>Qualitative Criteria</a:t>
          </a:r>
        </a:p>
      </dsp:txBody>
      <dsp:txXfrm rot="-5400000">
        <a:off x="1555750" y="3635766"/>
        <a:ext cx="1200573" cy="133969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04728F-5315-4C2B-8729-C74898750354}">
      <dsp:nvSpPr>
        <dsp:cNvPr id="0" name=""/>
        <dsp:cNvSpPr/>
      </dsp:nvSpPr>
      <dsp:spPr>
        <a:xfrm>
          <a:off x="22" y="361574"/>
          <a:ext cx="4505585" cy="286104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0654927C-7DBF-4466-903B-B6BE1BFC8B66}">
      <dsp:nvSpPr>
        <dsp:cNvPr id="0" name=""/>
        <dsp:cNvSpPr/>
      </dsp:nvSpPr>
      <dsp:spPr>
        <a:xfrm>
          <a:off x="500642" y="837164"/>
          <a:ext cx="4505585" cy="286104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AU" sz="1700" kern="1200" dirty="0">
              <a:latin typeface="Neue Haas Grotesk Text Pro" panose="020B0504020202020204" pitchFamily="34" charset="0"/>
            </a:rPr>
            <a:t>Requests will generally require you to have one or more types of insurance depending on what is being purchased. Common forms of insurance requirements are Workers Compensation, Public Liability and Personal Accident Insurance (Volunteers). However other more specialised Requests may require you to have Professional Indemnity or motor vehicle insurances. </a:t>
          </a:r>
          <a:endParaRPr lang="en-US" sz="1700" kern="1200" dirty="0">
            <a:latin typeface="Neue Haas Grotesk Text Pro" panose="020B0504020202020204" pitchFamily="34" charset="0"/>
          </a:endParaRPr>
        </a:p>
      </dsp:txBody>
      <dsp:txXfrm>
        <a:off x="584439" y="920961"/>
        <a:ext cx="4337991" cy="2693452"/>
      </dsp:txXfrm>
    </dsp:sp>
    <dsp:sp modelId="{6CD65F5A-7369-4AF6-9695-0684EA74C91A}">
      <dsp:nvSpPr>
        <dsp:cNvPr id="0" name=""/>
        <dsp:cNvSpPr/>
      </dsp:nvSpPr>
      <dsp:spPr>
        <a:xfrm>
          <a:off x="5508110" y="361574"/>
          <a:ext cx="4505585" cy="286104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B7794B3A-E8B9-45B7-8B36-30656C82F633}">
      <dsp:nvSpPr>
        <dsp:cNvPr id="0" name=""/>
        <dsp:cNvSpPr/>
      </dsp:nvSpPr>
      <dsp:spPr>
        <a:xfrm>
          <a:off x="6008730" y="837164"/>
          <a:ext cx="4505585" cy="286104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AU" sz="1700" kern="1200" dirty="0">
              <a:latin typeface="Neue Haas Grotesk Text Pro" panose="020B0504020202020204" pitchFamily="34" charset="0"/>
            </a:rPr>
            <a:t>Many Requests will ask if you have a specific type of insurance up to a specific level. If you don’t have the required insurance at the time of tendering, you can indicate that you are willing to obtain that level of insurance prior to being awarded the service agreement. Insurance levels may be negotiated with the agency buyer prior to the service agreement being awarded. </a:t>
          </a:r>
          <a:endParaRPr lang="en-US" sz="1700" kern="1200" dirty="0">
            <a:latin typeface="Neue Haas Grotesk Text Pro" panose="020B0504020202020204" pitchFamily="34" charset="0"/>
          </a:endParaRPr>
        </a:p>
      </dsp:txBody>
      <dsp:txXfrm>
        <a:off x="6092527" y="920961"/>
        <a:ext cx="4337991" cy="269345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25D4E4-D48A-4E03-939A-D9942320DFCF}">
      <dsp:nvSpPr>
        <dsp:cNvPr id="0" name=""/>
        <dsp:cNvSpPr/>
      </dsp:nvSpPr>
      <dsp:spPr>
        <a:xfrm>
          <a:off x="464040" y="0"/>
          <a:ext cx="4253519" cy="4253519"/>
        </a:xfrm>
        <a:prstGeom prst="diamond">
          <a:avLst/>
        </a:prstGeom>
        <a:solidFill>
          <a:schemeClr val="accent5"/>
        </a:solidFill>
        <a:ln>
          <a:noFill/>
        </a:ln>
        <a:effectLst/>
      </dsp:spPr>
      <dsp:style>
        <a:lnRef idx="0">
          <a:scrgbClr r="0" g="0" b="0"/>
        </a:lnRef>
        <a:fillRef idx="1">
          <a:scrgbClr r="0" g="0" b="0"/>
        </a:fillRef>
        <a:effectRef idx="0">
          <a:scrgbClr r="0" g="0" b="0"/>
        </a:effectRef>
        <a:fontRef idx="minor"/>
      </dsp:style>
    </dsp:sp>
    <dsp:sp modelId="{9438D50E-1317-4997-9369-8BFFF57370FD}">
      <dsp:nvSpPr>
        <dsp:cNvPr id="0" name=""/>
        <dsp:cNvSpPr/>
      </dsp:nvSpPr>
      <dsp:spPr>
        <a:xfrm>
          <a:off x="868124" y="404084"/>
          <a:ext cx="1658872" cy="1658872"/>
        </a:xfrm>
        <a:prstGeom prst="roundRect">
          <a:avLst/>
        </a:prstGeom>
        <a:solidFill>
          <a:schemeClr val="accent4"/>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AU" sz="1700" kern="1200" dirty="0">
              <a:latin typeface="Neue Haas Grotesk Text Pro" panose="020B0504020202020204" pitchFamily="34" charset="0"/>
            </a:rPr>
            <a:t>Evaluation panel is formed </a:t>
          </a:r>
          <a:endParaRPr lang="en-US" sz="1700" kern="1200" dirty="0">
            <a:latin typeface="Neue Haas Grotesk Text Pro" panose="020B0504020202020204" pitchFamily="34" charset="0"/>
          </a:endParaRPr>
        </a:p>
      </dsp:txBody>
      <dsp:txXfrm>
        <a:off x="949103" y="485063"/>
        <a:ext cx="1496914" cy="1496914"/>
      </dsp:txXfrm>
    </dsp:sp>
    <dsp:sp modelId="{69FAEECE-56CF-42F0-9432-9265B28BFB71}">
      <dsp:nvSpPr>
        <dsp:cNvPr id="0" name=""/>
        <dsp:cNvSpPr/>
      </dsp:nvSpPr>
      <dsp:spPr>
        <a:xfrm>
          <a:off x="2654602" y="404084"/>
          <a:ext cx="1658872" cy="1658872"/>
        </a:xfrm>
        <a:prstGeom prst="roundRect">
          <a:avLst/>
        </a:prstGeom>
        <a:solidFill>
          <a:schemeClr val="accent4"/>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AU" sz="1700" kern="1200" dirty="0">
              <a:latin typeface="Neue Haas Grotesk Text Pro" panose="020B0504020202020204" pitchFamily="34" charset="0"/>
            </a:rPr>
            <a:t>Assess Offers </a:t>
          </a:r>
          <a:endParaRPr lang="en-US" sz="1700" kern="1200" dirty="0">
            <a:latin typeface="Neue Haas Grotesk Text Pro" panose="020B0504020202020204" pitchFamily="34" charset="0"/>
          </a:endParaRPr>
        </a:p>
      </dsp:txBody>
      <dsp:txXfrm>
        <a:off x="2735581" y="485063"/>
        <a:ext cx="1496914" cy="1496914"/>
      </dsp:txXfrm>
    </dsp:sp>
    <dsp:sp modelId="{BEFD5EE9-B336-4848-8520-80C2D02003B9}">
      <dsp:nvSpPr>
        <dsp:cNvPr id="0" name=""/>
        <dsp:cNvSpPr/>
      </dsp:nvSpPr>
      <dsp:spPr>
        <a:xfrm>
          <a:off x="868124" y="2190562"/>
          <a:ext cx="1658872" cy="1658872"/>
        </a:xfrm>
        <a:prstGeom prst="roundRect">
          <a:avLst/>
        </a:prstGeom>
        <a:solidFill>
          <a:schemeClr val="accent4"/>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AU" sz="1700" kern="1200" dirty="0">
              <a:latin typeface="Neue Haas Grotesk Text Pro" panose="020B0504020202020204" pitchFamily="34" charset="0"/>
            </a:rPr>
            <a:t>Complete Evaluation Report </a:t>
          </a:r>
          <a:endParaRPr lang="en-US" sz="1700" kern="1200" dirty="0">
            <a:latin typeface="Neue Haas Grotesk Text Pro" panose="020B0504020202020204" pitchFamily="34" charset="0"/>
          </a:endParaRPr>
        </a:p>
      </dsp:txBody>
      <dsp:txXfrm>
        <a:off x="949103" y="2271541"/>
        <a:ext cx="1496914" cy="1496914"/>
      </dsp:txXfrm>
    </dsp:sp>
    <dsp:sp modelId="{A136F037-138E-4C53-AA1C-60B5BDA2B940}">
      <dsp:nvSpPr>
        <dsp:cNvPr id="0" name=""/>
        <dsp:cNvSpPr/>
      </dsp:nvSpPr>
      <dsp:spPr>
        <a:xfrm>
          <a:off x="2654602" y="2190562"/>
          <a:ext cx="1658872" cy="1658872"/>
        </a:xfrm>
        <a:prstGeom prst="roundRect">
          <a:avLst/>
        </a:prstGeom>
        <a:solidFill>
          <a:schemeClr val="accent4"/>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AU" sz="1700" kern="1200">
              <a:latin typeface="Neue Haas Grotesk Text Pro" panose="020B0504020202020204" pitchFamily="34" charset="0"/>
            </a:rPr>
            <a:t>Approve outcome of procurement process</a:t>
          </a:r>
          <a:endParaRPr lang="en-US" sz="1700" kern="1200">
            <a:latin typeface="Neue Haas Grotesk Text Pro" panose="020B0504020202020204" pitchFamily="34" charset="0"/>
          </a:endParaRPr>
        </a:p>
      </dsp:txBody>
      <dsp:txXfrm>
        <a:off x="2735581" y="2271541"/>
        <a:ext cx="1496914" cy="149691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49E950-E15C-4A7C-A62F-E8F2817D21D8}">
      <dsp:nvSpPr>
        <dsp:cNvPr id="0" name=""/>
        <dsp:cNvSpPr/>
      </dsp:nvSpPr>
      <dsp:spPr>
        <a:xfrm>
          <a:off x="0" y="658129"/>
          <a:ext cx="10515600" cy="1215009"/>
        </a:xfrm>
        <a:prstGeom prst="roundRect">
          <a:avLst>
            <a:gd name="adj" fmla="val 10000"/>
          </a:avLst>
        </a:prstGeom>
        <a:solidFill>
          <a:srgbClr val="DBF2F2"/>
        </a:solidFill>
        <a:ln>
          <a:noFill/>
        </a:ln>
        <a:effectLst/>
      </dsp:spPr>
      <dsp:style>
        <a:lnRef idx="0">
          <a:scrgbClr r="0" g="0" b="0"/>
        </a:lnRef>
        <a:fillRef idx="1">
          <a:scrgbClr r="0" g="0" b="0"/>
        </a:fillRef>
        <a:effectRef idx="0">
          <a:scrgbClr r="0" g="0" b="0"/>
        </a:effectRef>
        <a:fontRef idx="minor"/>
      </dsp:style>
    </dsp:sp>
    <dsp:sp modelId="{246196A5-8400-4B66-BF17-DC9CE01D30DE}">
      <dsp:nvSpPr>
        <dsp:cNvPr id="0" name=""/>
        <dsp:cNvSpPr/>
      </dsp:nvSpPr>
      <dsp:spPr>
        <a:xfrm>
          <a:off x="367540" y="931506"/>
          <a:ext cx="668254" cy="66825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CAC09A1-9C26-447E-BB8F-DCA002271E8C}">
      <dsp:nvSpPr>
        <dsp:cNvPr id="0" name=""/>
        <dsp:cNvSpPr/>
      </dsp:nvSpPr>
      <dsp:spPr>
        <a:xfrm>
          <a:off x="1403335" y="658129"/>
          <a:ext cx="9112264" cy="12150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588" tIns="128588" rIns="128588" bIns="128588" numCol="1" spcCol="1270" anchor="ctr" anchorCtr="0">
          <a:noAutofit/>
        </a:bodyPr>
        <a:lstStyle/>
        <a:p>
          <a:pPr marL="0" lvl="0" indent="0" algn="l" defTabSz="1111250">
            <a:lnSpc>
              <a:spcPct val="120000"/>
            </a:lnSpc>
            <a:spcBef>
              <a:spcPct val="0"/>
            </a:spcBef>
            <a:spcAft>
              <a:spcPct val="35000"/>
            </a:spcAft>
            <a:buNone/>
          </a:pPr>
          <a:r>
            <a:rPr lang="en-AU" sz="2500" kern="1200" dirty="0">
              <a:latin typeface="Neue Haas Grotesk Text Pro" panose="020B0504020202020204" pitchFamily="34" charset="0"/>
            </a:rPr>
            <a:t>Tenders WA is the central source of information on WA State Government Requests and awarded contracts. </a:t>
          </a:r>
          <a:endParaRPr lang="en-US" sz="2500" kern="1200" dirty="0">
            <a:latin typeface="Neue Haas Grotesk Text Pro" panose="020B0504020202020204" pitchFamily="34" charset="0"/>
          </a:endParaRPr>
        </a:p>
      </dsp:txBody>
      <dsp:txXfrm>
        <a:off x="1403335" y="658129"/>
        <a:ext cx="9112264" cy="1215009"/>
      </dsp:txXfrm>
    </dsp:sp>
    <dsp:sp modelId="{AAE50FFE-A34A-4726-B509-E673E337B9CA}">
      <dsp:nvSpPr>
        <dsp:cNvPr id="0" name=""/>
        <dsp:cNvSpPr/>
      </dsp:nvSpPr>
      <dsp:spPr>
        <a:xfrm>
          <a:off x="0" y="2176891"/>
          <a:ext cx="10515600" cy="1215009"/>
        </a:xfrm>
        <a:prstGeom prst="roundRect">
          <a:avLst>
            <a:gd name="adj" fmla="val 10000"/>
          </a:avLst>
        </a:prstGeom>
        <a:solidFill>
          <a:srgbClr val="DBF2F2"/>
        </a:solidFill>
        <a:ln>
          <a:noFill/>
        </a:ln>
        <a:effectLst/>
      </dsp:spPr>
      <dsp:style>
        <a:lnRef idx="0">
          <a:scrgbClr r="0" g="0" b="0"/>
        </a:lnRef>
        <a:fillRef idx="1">
          <a:scrgbClr r="0" g="0" b="0"/>
        </a:fillRef>
        <a:effectRef idx="0">
          <a:scrgbClr r="0" g="0" b="0"/>
        </a:effectRef>
        <a:fontRef idx="minor"/>
      </dsp:style>
    </dsp:sp>
    <dsp:sp modelId="{F6450526-3D83-493F-8A67-77DB9E704484}">
      <dsp:nvSpPr>
        <dsp:cNvPr id="0" name=""/>
        <dsp:cNvSpPr/>
      </dsp:nvSpPr>
      <dsp:spPr>
        <a:xfrm>
          <a:off x="367540" y="2450268"/>
          <a:ext cx="668254" cy="66825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03D63CA-8B0A-4CAE-B90F-559720DB6EE6}">
      <dsp:nvSpPr>
        <dsp:cNvPr id="0" name=""/>
        <dsp:cNvSpPr/>
      </dsp:nvSpPr>
      <dsp:spPr>
        <a:xfrm>
          <a:off x="1403335" y="2176891"/>
          <a:ext cx="9112264" cy="12150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588" tIns="128588" rIns="128588" bIns="128588" numCol="1" spcCol="1270" anchor="ctr" anchorCtr="0">
          <a:noAutofit/>
        </a:bodyPr>
        <a:lstStyle/>
        <a:p>
          <a:pPr marL="0" lvl="0" indent="0" algn="l" defTabSz="1111250">
            <a:lnSpc>
              <a:spcPct val="120000"/>
            </a:lnSpc>
            <a:spcBef>
              <a:spcPct val="0"/>
            </a:spcBef>
            <a:spcAft>
              <a:spcPct val="35000"/>
            </a:spcAft>
            <a:buNone/>
          </a:pPr>
          <a:r>
            <a:rPr lang="en-AU" sz="2500" kern="1200" dirty="0">
              <a:latin typeface="Neue Haas Grotesk Text Pro" panose="020B0504020202020204" pitchFamily="34" charset="0"/>
            </a:rPr>
            <a:t>WA State Government agencies use this website to advertise their Requests and public contract awards. </a:t>
          </a:r>
          <a:endParaRPr lang="en-US" sz="2500" kern="1200" dirty="0">
            <a:latin typeface="Neue Haas Grotesk Text Pro" panose="020B0504020202020204" pitchFamily="34" charset="0"/>
          </a:endParaRPr>
        </a:p>
      </dsp:txBody>
      <dsp:txXfrm>
        <a:off x="1403335" y="2176891"/>
        <a:ext cx="9112264" cy="121500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2062AE-6B4A-4725-896A-455174753B5A}">
      <dsp:nvSpPr>
        <dsp:cNvPr id="0" name=""/>
        <dsp:cNvSpPr/>
      </dsp:nvSpPr>
      <dsp:spPr>
        <a:xfrm>
          <a:off x="0" y="0"/>
          <a:ext cx="10515600" cy="576823"/>
        </a:xfrm>
        <a:prstGeom prst="roundRect">
          <a:avLst>
            <a:gd name="adj" fmla="val 10000"/>
          </a:avLst>
        </a:prstGeom>
        <a:solidFill>
          <a:srgbClr val="DFC242"/>
        </a:solidFill>
        <a:ln>
          <a:noFill/>
        </a:ln>
        <a:effectLst/>
      </dsp:spPr>
      <dsp:style>
        <a:lnRef idx="0">
          <a:scrgbClr r="0" g="0" b="0"/>
        </a:lnRef>
        <a:fillRef idx="1">
          <a:scrgbClr r="0" g="0" b="0"/>
        </a:fillRef>
        <a:effectRef idx="0">
          <a:scrgbClr r="0" g="0" b="0"/>
        </a:effectRef>
        <a:fontRef idx="minor"/>
      </dsp:style>
    </dsp:sp>
    <dsp:sp modelId="{ACACA6CC-A56C-4F20-9A6E-C8F92AAB4E12}">
      <dsp:nvSpPr>
        <dsp:cNvPr id="0" name=""/>
        <dsp:cNvSpPr/>
      </dsp:nvSpPr>
      <dsp:spPr>
        <a:xfrm>
          <a:off x="174488" y="130031"/>
          <a:ext cx="317252" cy="3172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1C5F69-78B7-49D3-9B30-01B6859E5DD0}">
      <dsp:nvSpPr>
        <dsp:cNvPr id="0" name=""/>
        <dsp:cNvSpPr/>
      </dsp:nvSpPr>
      <dsp:spPr>
        <a:xfrm>
          <a:off x="666230" y="246"/>
          <a:ext cx="9849369" cy="5768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047" tIns="61047" rIns="61047" bIns="61047" numCol="1" spcCol="1270" anchor="ctr" anchorCtr="0">
          <a:noAutofit/>
        </a:bodyPr>
        <a:lstStyle/>
        <a:p>
          <a:pPr marL="0" lvl="0" indent="0" algn="l" defTabSz="800100">
            <a:lnSpc>
              <a:spcPct val="90000"/>
            </a:lnSpc>
            <a:spcBef>
              <a:spcPct val="0"/>
            </a:spcBef>
            <a:spcAft>
              <a:spcPct val="35000"/>
            </a:spcAft>
            <a:buNone/>
          </a:pPr>
          <a:r>
            <a:rPr lang="en-AU" sz="1800" kern="1200" dirty="0">
              <a:latin typeface="Neue Haas Grotesk Text Pro" panose="020B0504020202020204" pitchFamily="34" charset="0"/>
            </a:rPr>
            <a:t>Ensure your organisation details are current and easily accessible online. </a:t>
          </a:r>
          <a:endParaRPr lang="en-US" sz="1800" kern="1200" dirty="0">
            <a:latin typeface="Neue Haas Grotesk Text Pro" panose="020B0504020202020204" pitchFamily="34" charset="0"/>
          </a:endParaRPr>
        </a:p>
      </dsp:txBody>
      <dsp:txXfrm>
        <a:off x="666230" y="246"/>
        <a:ext cx="9849369" cy="576823"/>
      </dsp:txXfrm>
    </dsp:sp>
    <dsp:sp modelId="{2327BE3B-B4CD-461F-B360-0BAA5D81F03C}">
      <dsp:nvSpPr>
        <dsp:cNvPr id="0" name=""/>
        <dsp:cNvSpPr/>
      </dsp:nvSpPr>
      <dsp:spPr>
        <a:xfrm>
          <a:off x="0" y="721275"/>
          <a:ext cx="10515600" cy="576823"/>
        </a:xfrm>
        <a:prstGeom prst="roundRect">
          <a:avLst>
            <a:gd name="adj" fmla="val 10000"/>
          </a:avLst>
        </a:prstGeom>
        <a:solidFill>
          <a:srgbClr val="A3DBD6"/>
        </a:solidFill>
        <a:ln>
          <a:noFill/>
        </a:ln>
        <a:effectLst/>
      </dsp:spPr>
      <dsp:style>
        <a:lnRef idx="0">
          <a:scrgbClr r="0" g="0" b="0"/>
        </a:lnRef>
        <a:fillRef idx="1">
          <a:scrgbClr r="0" g="0" b="0"/>
        </a:fillRef>
        <a:effectRef idx="0">
          <a:scrgbClr r="0" g="0" b="0"/>
        </a:effectRef>
        <a:fontRef idx="minor"/>
      </dsp:style>
    </dsp:sp>
    <dsp:sp modelId="{EA5694D3-6EB4-4A9B-9DB4-4D2018B510C7}">
      <dsp:nvSpPr>
        <dsp:cNvPr id="0" name=""/>
        <dsp:cNvSpPr/>
      </dsp:nvSpPr>
      <dsp:spPr>
        <a:xfrm>
          <a:off x="174488" y="851060"/>
          <a:ext cx="317252" cy="3172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E58ECD7-0AE3-492D-A6C1-A33368B3604A}">
      <dsp:nvSpPr>
        <dsp:cNvPr id="0" name=""/>
        <dsp:cNvSpPr/>
      </dsp:nvSpPr>
      <dsp:spPr>
        <a:xfrm>
          <a:off x="666230" y="721275"/>
          <a:ext cx="9849369" cy="5768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047" tIns="61047" rIns="61047" bIns="61047" numCol="1" spcCol="1270" anchor="ctr" anchorCtr="0">
          <a:noAutofit/>
        </a:bodyPr>
        <a:lstStyle/>
        <a:p>
          <a:pPr marL="0" lvl="0" indent="0" algn="l" defTabSz="800100">
            <a:lnSpc>
              <a:spcPct val="90000"/>
            </a:lnSpc>
            <a:spcBef>
              <a:spcPct val="0"/>
            </a:spcBef>
            <a:spcAft>
              <a:spcPct val="35000"/>
            </a:spcAft>
            <a:buNone/>
          </a:pPr>
          <a:r>
            <a:rPr lang="en-AU" sz="1800" kern="1200" dirty="0">
              <a:latin typeface="Neue Haas Grotesk Text Pro" panose="020B0504020202020204" pitchFamily="34" charset="0"/>
            </a:rPr>
            <a:t>Focus on core capabilities in promotional material.</a:t>
          </a:r>
          <a:endParaRPr lang="en-US" sz="1800" kern="1200" dirty="0">
            <a:latin typeface="Neue Haas Grotesk Text Pro" panose="020B0504020202020204" pitchFamily="34" charset="0"/>
          </a:endParaRPr>
        </a:p>
      </dsp:txBody>
      <dsp:txXfrm>
        <a:off x="666230" y="721275"/>
        <a:ext cx="9849369" cy="576823"/>
      </dsp:txXfrm>
    </dsp:sp>
    <dsp:sp modelId="{A1453AE4-BC88-471A-8DA7-507CF2AD55F3}">
      <dsp:nvSpPr>
        <dsp:cNvPr id="0" name=""/>
        <dsp:cNvSpPr/>
      </dsp:nvSpPr>
      <dsp:spPr>
        <a:xfrm>
          <a:off x="0" y="1442304"/>
          <a:ext cx="10515600" cy="576823"/>
        </a:xfrm>
        <a:prstGeom prst="roundRect">
          <a:avLst>
            <a:gd name="adj" fmla="val 10000"/>
          </a:avLst>
        </a:prstGeom>
        <a:solidFill>
          <a:srgbClr val="DFC242"/>
        </a:solidFill>
        <a:ln>
          <a:noFill/>
        </a:ln>
        <a:effectLst/>
      </dsp:spPr>
      <dsp:style>
        <a:lnRef idx="0">
          <a:scrgbClr r="0" g="0" b="0"/>
        </a:lnRef>
        <a:fillRef idx="1">
          <a:scrgbClr r="0" g="0" b="0"/>
        </a:fillRef>
        <a:effectRef idx="0">
          <a:scrgbClr r="0" g="0" b="0"/>
        </a:effectRef>
        <a:fontRef idx="minor"/>
      </dsp:style>
    </dsp:sp>
    <dsp:sp modelId="{E3F0B106-FFF7-4BDA-BC13-C90C9868DF92}">
      <dsp:nvSpPr>
        <dsp:cNvPr id="0" name=""/>
        <dsp:cNvSpPr/>
      </dsp:nvSpPr>
      <dsp:spPr>
        <a:xfrm>
          <a:off x="174488" y="1572089"/>
          <a:ext cx="317252" cy="31725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4504DF8-EA39-43AF-8F9B-F01FD5FBC727}">
      <dsp:nvSpPr>
        <dsp:cNvPr id="0" name=""/>
        <dsp:cNvSpPr/>
      </dsp:nvSpPr>
      <dsp:spPr>
        <a:xfrm>
          <a:off x="666230" y="1442304"/>
          <a:ext cx="9849369" cy="5768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047" tIns="61047" rIns="61047" bIns="61047" numCol="1" spcCol="1270" anchor="ctr" anchorCtr="0">
          <a:noAutofit/>
        </a:bodyPr>
        <a:lstStyle/>
        <a:p>
          <a:pPr marL="0" lvl="0" indent="0" algn="l" defTabSz="800100">
            <a:lnSpc>
              <a:spcPct val="90000"/>
            </a:lnSpc>
            <a:spcBef>
              <a:spcPct val="0"/>
            </a:spcBef>
            <a:spcAft>
              <a:spcPct val="35000"/>
            </a:spcAft>
            <a:buNone/>
          </a:pPr>
          <a:r>
            <a:rPr lang="en-AU" sz="1800" kern="1200" dirty="0">
              <a:latin typeface="Neue Haas Grotesk Text Pro" panose="020B0504020202020204" pitchFamily="34" charset="0"/>
            </a:rPr>
            <a:t>Provide examples of previous experience. </a:t>
          </a:r>
          <a:endParaRPr lang="en-US" sz="1800" kern="1200" dirty="0">
            <a:latin typeface="Neue Haas Grotesk Text Pro" panose="020B0504020202020204" pitchFamily="34" charset="0"/>
          </a:endParaRPr>
        </a:p>
      </dsp:txBody>
      <dsp:txXfrm>
        <a:off x="666230" y="1442304"/>
        <a:ext cx="9849369" cy="57682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2062AE-6B4A-4725-896A-455174753B5A}">
      <dsp:nvSpPr>
        <dsp:cNvPr id="0" name=""/>
        <dsp:cNvSpPr/>
      </dsp:nvSpPr>
      <dsp:spPr>
        <a:xfrm>
          <a:off x="0" y="0"/>
          <a:ext cx="10515600" cy="576823"/>
        </a:xfrm>
        <a:prstGeom prst="roundRect">
          <a:avLst>
            <a:gd name="adj" fmla="val 10000"/>
          </a:avLst>
        </a:prstGeom>
        <a:solidFill>
          <a:srgbClr val="A3DBD6"/>
        </a:solidFill>
        <a:ln>
          <a:noFill/>
        </a:ln>
        <a:effectLst/>
      </dsp:spPr>
      <dsp:style>
        <a:lnRef idx="0">
          <a:scrgbClr r="0" g="0" b="0"/>
        </a:lnRef>
        <a:fillRef idx="1">
          <a:scrgbClr r="0" g="0" b="0"/>
        </a:fillRef>
        <a:effectRef idx="0">
          <a:scrgbClr r="0" g="0" b="0"/>
        </a:effectRef>
        <a:fontRef idx="minor"/>
      </dsp:style>
    </dsp:sp>
    <dsp:sp modelId="{ACACA6CC-A56C-4F20-9A6E-C8F92AAB4E12}">
      <dsp:nvSpPr>
        <dsp:cNvPr id="0" name=""/>
        <dsp:cNvSpPr/>
      </dsp:nvSpPr>
      <dsp:spPr>
        <a:xfrm>
          <a:off x="174488" y="130031"/>
          <a:ext cx="317252" cy="3172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1C5F69-78B7-49D3-9B30-01B6859E5DD0}">
      <dsp:nvSpPr>
        <dsp:cNvPr id="0" name=""/>
        <dsp:cNvSpPr/>
      </dsp:nvSpPr>
      <dsp:spPr>
        <a:xfrm>
          <a:off x="666230" y="246"/>
          <a:ext cx="9849369" cy="5768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047" tIns="61047" rIns="61047" bIns="61047" numCol="1" spcCol="1270" anchor="ctr" anchorCtr="0">
          <a:noAutofit/>
        </a:bodyPr>
        <a:lstStyle/>
        <a:p>
          <a:pPr marL="0" lvl="0" indent="0" algn="l" defTabSz="711200">
            <a:lnSpc>
              <a:spcPct val="90000"/>
            </a:lnSpc>
            <a:spcBef>
              <a:spcPct val="0"/>
            </a:spcBef>
            <a:spcAft>
              <a:spcPct val="35000"/>
            </a:spcAft>
            <a:buNone/>
          </a:pPr>
          <a:r>
            <a:rPr lang="en-AU" sz="1600" kern="1200" dirty="0">
              <a:latin typeface="Neue Haas Grotesk Text Pro" panose="020B0504020202020204" pitchFamily="34" charset="0"/>
            </a:rPr>
            <a:t>Contact details, including phone number and email addresses</a:t>
          </a:r>
          <a:r>
            <a:rPr lang="en-AU" sz="1600" kern="1200" dirty="0"/>
            <a:t>;</a:t>
          </a:r>
          <a:endParaRPr lang="en-US" sz="1600" kern="1200" dirty="0"/>
        </a:p>
      </dsp:txBody>
      <dsp:txXfrm>
        <a:off x="666230" y="246"/>
        <a:ext cx="9849369" cy="576823"/>
      </dsp:txXfrm>
    </dsp:sp>
    <dsp:sp modelId="{2327BE3B-B4CD-461F-B360-0BAA5D81F03C}">
      <dsp:nvSpPr>
        <dsp:cNvPr id="0" name=""/>
        <dsp:cNvSpPr/>
      </dsp:nvSpPr>
      <dsp:spPr>
        <a:xfrm>
          <a:off x="0" y="721275"/>
          <a:ext cx="10515600" cy="576823"/>
        </a:xfrm>
        <a:prstGeom prst="roundRect">
          <a:avLst>
            <a:gd name="adj" fmla="val 10000"/>
          </a:avLst>
        </a:prstGeom>
        <a:solidFill>
          <a:srgbClr val="A3DBD6"/>
        </a:solidFill>
        <a:ln>
          <a:noFill/>
        </a:ln>
        <a:effectLst/>
      </dsp:spPr>
      <dsp:style>
        <a:lnRef idx="0">
          <a:scrgbClr r="0" g="0" b="0"/>
        </a:lnRef>
        <a:fillRef idx="1">
          <a:scrgbClr r="0" g="0" b="0"/>
        </a:fillRef>
        <a:effectRef idx="0">
          <a:scrgbClr r="0" g="0" b="0"/>
        </a:effectRef>
        <a:fontRef idx="minor"/>
      </dsp:style>
    </dsp:sp>
    <dsp:sp modelId="{EA5694D3-6EB4-4A9B-9DB4-4D2018B510C7}">
      <dsp:nvSpPr>
        <dsp:cNvPr id="0" name=""/>
        <dsp:cNvSpPr/>
      </dsp:nvSpPr>
      <dsp:spPr>
        <a:xfrm>
          <a:off x="174488" y="851060"/>
          <a:ext cx="317252" cy="3172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E58ECD7-0AE3-492D-A6C1-A33368B3604A}">
      <dsp:nvSpPr>
        <dsp:cNvPr id="0" name=""/>
        <dsp:cNvSpPr/>
      </dsp:nvSpPr>
      <dsp:spPr>
        <a:xfrm>
          <a:off x="666230" y="721275"/>
          <a:ext cx="9849369" cy="5768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047" tIns="61047" rIns="61047" bIns="61047" numCol="1" spcCol="1270" anchor="ctr" anchorCtr="0">
          <a:noAutofit/>
        </a:bodyPr>
        <a:lstStyle/>
        <a:p>
          <a:pPr marL="0" lvl="0" indent="0" algn="l" defTabSz="711200">
            <a:lnSpc>
              <a:spcPct val="90000"/>
            </a:lnSpc>
            <a:spcBef>
              <a:spcPct val="0"/>
            </a:spcBef>
            <a:spcAft>
              <a:spcPct val="35000"/>
            </a:spcAft>
            <a:buNone/>
          </a:pPr>
          <a:r>
            <a:rPr lang="en-AU" sz="1600" kern="1200" dirty="0">
              <a:latin typeface="Neue Haas Grotesk Text Pro" panose="020B0504020202020204" pitchFamily="34" charset="0"/>
            </a:rPr>
            <a:t>Details of the services available, focusing on core capabilities and expertise. This could include a capability statement or similar promotional information;</a:t>
          </a:r>
          <a:endParaRPr lang="en-US" sz="1600" kern="1200" dirty="0">
            <a:latin typeface="Neue Haas Grotesk Text Pro" panose="020B0504020202020204" pitchFamily="34" charset="0"/>
          </a:endParaRPr>
        </a:p>
      </dsp:txBody>
      <dsp:txXfrm>
        <a:off x="666230" y="721275"/>
        <a:ext cx="9849369" cy="576823"/>
      </dsp:txXfrm>
    </dsp:sp>
    <dsp:sp modelId="{A1453AE4-BC88-471A-8DA7-507CF2AD55F3}">
      <dsp:nvSpPr>
        <dsp:cNvPr id="0" name=""/>
        <dsp:cNvSpPr/>
      </dsp:nvSpPr>
      <dsp:spPr>
        <a:xfrm>
          <a:off x="0" y="1442304"/>
          <a:ext cx="10515600" cy="576823"/>
        </a:xfrm>
        <a:prstGeom prst="roundRect">
          <a:avLst>
            <a:gd name="adj" fmla="val 10000"/>
          </a:avLst>
        </a:prstGeom>
        <a:solidFill>
          <a:srgbClr val="A3DBD6"/>
        </a:solidFill>
        <a:ln>
          <a:noFill/>
        </a:ln>
        <a:effectLst/>
      </dsp:spPr>
      <dsp:style>
        <a:lnRef idx="0">
          <a:scrgbClr r="0" g="0" b="0"/>
        </a:lnRef>
        <a:fillRef idx="1">
          <a:scrgbClr r="0" g="0" b="0"/>
        </a:fillRef>
        <a:effectRef idx="0">
          <a:scrgbClr r="0" g="0" b="0"/>
        </a:effectRef>
        <a:fontRef idx="minor"/>
      </dsp:style>
    </dsp:sp>
    <dsp:sp modelId="{E3F0B106-FFF7-4BDA-BC13-C90C9868DF92}">
      <dsp:nvSpPr>
        <dsp:cNvPr id="0" name=""/>
        <dsp:cNvSpPr/>
      </dsp:nvSpPr>
      <dsp:spPr>
        <a:xfrm>
          <a:off x="174488" y="1572089"/>
          <a:ext cx="317252" cy="31725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4504DF8-EA39-43AF-8F9B-F01FD5FBC727}">
      <dsp:nvSpPr>
        <dsp:cNvPr id="0" name=""/>
        <dsp:cNvSpPr/>
      </dsp:nvSpPr>
      <dsp:spPr>
        <a:xfrm>
          <a:off x="666230" y="1442304"/>
          <a:ext cx="9849369" cy="5768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047" tIns="61047" rIns="61047" bIns="61047" numCol="1" spcCol="1270" anchor="ctr" anchorCtr="0">
          <a:noAutofit/>
        </a:bodyPr>
        <a:lstStyle/>
        <a:p>
          <a:pPr marL="0" lvl="0" indent="0" algn="l" defTabSz="711200">
            <a:lnSpc>
              <a:spcPct val="90000"/>
            </a:lnSpc>
            <a:spcBef>
              <a:spcPct val="0"/>
            </a:spcBef>
            <a:spcAft>
              <a:spcPct val="35000"/>
            </a:spcAft>
            <a:buNone/>
          </a:pPr>
          <a:r>
            <a:rPr lang="en-AU" sz="1600" kern="1200" dirty="0">
              <a:latin typeface="Neue Haas Grotesk Text Pro" panose="020B0504020202020204" pitchFamily="34" charset="0"/>
            </a:rPr>
            <a:t>Examples of previous service agreements, particularly if your organisation has prior experience in contracting with the WA State Government. </a:t>
          </a:r>
          <a:endParaRPr lang="en-US" sz="1600" kern="1200" dirty="0">
            <a:latin typeface="Neue Haas Grotesk Text Pro" panose="020B0504020202020204" pitchFamily="34" charset="0"/>
          </a:endParaRPr>
        </a:p>
      </dsp:txBody>
      <dsp:txXfrm>
        <a:off x="666230" y="1442304"/>
        <a:ext cx="9849369" cy="576823"/>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F491F9-D661-4346-9285-52BEB6268F04}">
      <dsp:nvSpPr>
        <dsp:cNvPr id="0" name=""/>
        <dsp:cNvSpPr/>
      </dsp:nvSpPr>
      <dsp:spPr>
        <a:xfrm>
          <a:off x="0" y="423"/>
          <a:ext cx="10515600" cy="990011"/>
        </a:xfrm>
        <a:prstGeom prst="roundRect">
          <a:avLst>
            <a:gd name="adj" fmla="val 10000"/>
          </a:avLst>
        </a:prstGeom>
        <a:solidFill>
          <a:schemeClr val="accent4"/>
        </a:solidFill>
        <a:ln>
          <a:noFill/>
        </a:ln>
        <a:effectLst/>
      </dsp:spPr>
      <dsp:style>
        <a:lnRef idx="0">
          <a:scrgbClr r="0" g="0" b="0"/>
        </a:lnRef>
        <a:fillRef idx="1">
          <a:scrgbClr r="0" g="0" b="0"/>
        </a:fillRef>
        <a:effectRef idx="0">
          <a:scrgbClr r="0" g="0" b="0"/>
        </a:effectRef>
        <a:fontRef idx="minor"/>
      </dsp:style>
    </dsp:sp>
    <dsp:sp modelId="{5BCA39CF-EC78-46A5-8111-DD039F77328B}">
      <dsp:nvSpPr>
        <dsp:cNvPr id="0" name=""/>
        <dsp:cNvSpPr/>
      </dsp:nvSpPr>
      <dsp:spPr>
        <a:xfrm>
          <a:off x="299478" y="223175"/>
          <a:ext cx="544506" cy="54450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AEBA1B5-8C44-4CA8-850B-CD6075D0BCD5}">
      <dsp:nvSpPr>
        <dsp:cNvPr id="0" name=""/>
        <dsp:cNvSpPr/>
      </dsp:nvSpPr>
      <dsp:spPr>
        <a:xfrm>
          <a:off x="1143463" y="423"/>
          <a:ext cx="9372136" cy="990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776" tIns="104776" rIns="104776" bIns="104776" numCol="1" spcCol="1270" anchor="ctr" anchorCtr="0">
          <a:noAutofit/>
        </a:bodyPr>
        <a:lstStyle/>
        <a:p>
          <a:pPr marL="0" lvl="0" indent="0" algn="l" defTabSz="711200">
            <a:lnSpc>
              <a:spcPct val="90000"/>
            </a:lnSpc>
            <a:spcBef>
              <a:spcPct val="0"/>
            </a:spcBef>
            <a:spcAft>
              <a:spcPct val="35000"/>
            </a:spcAft>
            <a:buNone/>
          </a:pPr>
          <a:r>
            <a:rPr lang="en-AU" sz="1600" kern="1200" dirty="0">
              <a:latin typeface="Neue Haas Grotesk Text Pro" panose="020B0504020202020204" pitchFamily="34" charset="0"/>
            </a:rPr>
            <a:t>It’s not uncommon for an organisation to be able to provide many different types of services, but for the purpose of marketing to agencies, it helps to focus on your organisation’s core capabilities and expertise. </a:t>
          </a:r>
          <a:endParaRPr lang="en-US" sz="1600" kern="1200" dirty="0">
            <a:latin typeface="Neue Haas Grotesk Text Pro" panose="020B0504020202020204" pitchFamily="34" charset="0"/>
          </a:endParaRPr>
        </a:p>
      </dsp:txBody>
      <dsp:txXfrm>
        <a:off x="1143463" y="423"/>
        <a:ext cx="9372136" cy="990011"/>
      </dsp:txXfrm>
    </dsp:sp>
    <dsp:sp modelId="{FB72D69F-53EF-4453-9C83-96F83EACB616}">
      <dsp:nvSpPr>
        <dsp:cNvPr id="0" name=""/>
        <dsp:cNvSpPr/>
      </dsp:nvSpPr>
      <dsp:spPr>
        <a:xfrm>
          <a:off x="0" y="1237938"/>
          <a:ext cx="10515600" cy="990011"/>
        </a:xfrm>
        <a:prstGeom prst="roundRect">
          <a:avLst>
            <a:gd name="adj" fmla="val 10000"/>
          </a:avLst>
        </a:prstGeom>
        <a:solidFill>
          <a:srgbClr val="B5D9CC"/>
        </a:solidFill>
        <a:ln>
          <a:noFill/>
        </a:ln>
        <a:effectLst/>
      </dsp:spPr>
      <dsp:style>
        <a:lnRef idx="0">
          <a:scrgbClr r="0" g="0" b="0"/>
        </a:lnRef>
        <a:fillRef idx="1">
          <a:scrgbClr r="0" g="0" b="0"/>
        </a:fillRef>
        <a:effectRef idx="0">
          <a:scrgbClr r="0" g="0" b="0"/>
        </a:effectRef>
        <a:fontRef idx="minor"/>
      </dsp:style>
    </dsp:sp>
    <dsp:sp modelId="{07391608-0087-4029-95E9-949E6CE85468}">
      <dsp:nvSpPr>
        <dsp:cNvPr id="0" name=""/>
        <dsp:cNvSpPr/>
      </dsp:nvSpPr>
      <dsp:spPr>
        <a:xfrm>
          <a:off x="299478" y="1460690"/>
          <a:ext cx="544506" cy="54450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A1A9180-1925-45DA-B647-4BF898F78A03}">
      <dsp:nvSpPr>
        <dsp:cNvPr id="0" name=""/>
        <dsp:cNvSpPr/>
      </dsp:nvSpPr>
      <dsp:spPr>
        <a:xfrm>
          <a:off x="1143463" y="1237938"/>
          <a:ext cx="9372136" cy="990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776" tIns="104776" rIns="104776" bIns="104776" numCol="1" spcCol="1270" anchor="ctr" anchorCtr="0">
          <a:noAutofit/>
        </a:bodyPr>
        <a:lstStyle/>
        <a:p>
          <a:pPr marL="0" lvl="0" indent="0" algn="l" defTabSz="711200">
            <a:lnSpc>
              <a:spcPct val="90000"/>
            </a:lnSpc>
            <a:spcBef>
              <a:spcPct val="0"/>
            </a:spcBef>
            <a:spcAft>
              <a:spcPct val="35000"/>
            </a:spcAft>
            <a:buNone/>
          </a:pPr>
          <a:r>
            <a:rPr lang="en-AU" sz="1600" kern="1200" dirty="0">
              <a:latin typeface="Neue Haas Grotesk Text Pro" panose="020B0504020202020204" pitchFamily="34" charset="0"/>
            </a:rPr>
            <a:t>If your organisation is able to provide multiple goods or services, it is beneficial to advertise those that are most relevant to the agency being contacted. </a:t>
          </a:r>
          <a:endParaRPr lang="en-US" sz="1600" kern="1200" dirty="0">
            <a:latin typeface="Neue Haas Grotesk Text Pro" panose="020B0504020202020204" pitchFamily="34" charset="0"/>
          </a:endParaRPr>
        </a:p>
      </dsp:txBody>
      <dsp:txXfrm>
        <a:off x="1143463" y="1237938"/>
        <a:ext cx="9372136" cy="990011"/>
      </dsp:txXfrm>
    </dsp:sp>
    <dsp:sp modelId="{A0C95D36-BE56-41C8-A14A-5D65054FBCB4}">
      <dsp:nvSpPr>
        <dsp:cNvPr id="0" name=""/>
        <dsp:cNvSpPr/>
      </dsp:nvSpPr>
      <dsp:spPr>
        <a:xfrm>
          <a:off x="0" y="2475452"/>
          <a:ext cx="10515600" cy="990011"/>
        </a:xfrm>
        <a:prstGeom prst="roundRect">
          <a:avLst>
            <a:gd name="adj" fmla="val 10000"/>
          </a:avLst>
        </a:prstGeom>
        <a:solidFill>
          <a:schemeClr val="accent4"/>
        </a:solidFill>
        <a:ln>
          <a:noFill/>
        </a:ln>
        <a:effectLst/>
      </dsp:spPr>
      <dsp:style>
        <a:lnRef idx="0">
          <a:scrgbClr r="0" g="0" b="0"/>
        </a:lnRef>
        <a:fillRef idx="1">
          <a:scrgbClr r="0" g="0" b="0"/>
        </a:fillRef>
        <a:effectRef idx="0">
          <a:scrgbClr r="0" g="0" b="0"/>
        </a:effectRef>
        <a:fontRef idx="minor"/>
      </dsp:style>
    </dsp:sp>
    <dsp:sp modelId="{D53DE3A9-39EB-4423-970C-195093B83A69}">
      <dsp:nvSpPr>
        <dsp:cNvPr id="0" name=""/>
        <dsp:cNvSpPr/>
      </dsp:nvSpPr>
      <dsp:spPr>
        <a:xfrm>
          <a:off x="299478" y="2698205"/>
          <a:ext cx="544506" cy="54450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13D33A7-161C-45C7-9F8F-9564EA9A397E}">
      <dsp:nvSpPr>
        <dsp:cNvPr id="0" name=""/>
        <dsp:cNvSpPr/>
      </dsp:nvSpPr>
      <dsp:spPr>
        <a:xfrm>
          <a:off x="1143463" y="2475452"/>
          <a:ext cx="9372136" cy="990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776" tIns="104776" rIns="104776" bIns="104776" numCol="1" spcCol="1270" anchor="ctr" anchorCtr="0">
          <a:noAutofit/>
        </a:bodyPr>
        <a:lstStyle/>
        <a:p>
          <a:pPr marL="0" lvl="0" indent="0" algn="l" defTabSz="711200">
            <a:lnSpc>
              <a:spcPct val="90000"/>
            </a:lnSpc>
            <a:spcBef>
              <a:spcPct val="0"/>
            </a:spcBef>
            <a:spcAft>
              <a:spcPct val="35000"/>
            </a:spcAft>
            <a:buNone/>
          </a:pPr>
          <a:r>
            <a:rPr lang="en-AU" sz="1600" kern="1200" dirty="0">
              <a:latin typeface="Neue Haas Grotesk Text Pro" panose="020B0504020202020204" pitchFamily="34" charset="0"/>
            </a:rPr>
            <a:t>A capability statement can also be a useful document for communicating your core capabilities to agencies. </a:t>
          </a:r>
          <a:endParaRPr lang="en-US" sz="1600" kern="1200" dirty="0">
            <a:latin typeface="Neue Haas Grotesk Text Pro" panose="020B0504020202020204" pitchFamily="34" charset="0"/>
          </a:endParaRPr>
        </a:p>
      </dsp:txBody>
      <dsp:txXfrm>
        <a:off x="1143463" y="2475452"/>
        <a:ext cx="9372136" cy="990011"/>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744E5C-6474-4D3E-A413-A1B1EBC02E68}">
      <dsp:nvSpPr>
        <dsp:cNvPr id="0" name=""/>
        <dsp:cNvSpPr/>
      </dsp:nvSpPr>
      <dsp:spPr>
        <a:xfrm>
          <a:off x="1212569" y="470813"/>
          <a:ext cx="1300252" cy="13002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EA3AE9-BAB8-40C5-BF8E-6256578EF977}">
      <dsp:nvSpPr>
        <dsp:cNvPr id="0" name=""/>
        <dsp:cNvSpPr/>
      </dsp:nvSpPr>
      <dsp:spPr>
        <a:xfrm>
          <a:off x="417971" y="2238972"/>
          <a:ext cx="2889450" cy="135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AU" sz="1600" kern="1200" dirty="0">
              <a:latin typeface="Neue Haas Grotesk Text Pro" panose="020B0504020202020204" pitchFamily="34" charset="0"/>
            </a:rPr>
            <a:t>Include examples of previous work with government in your promotional materials as this given agency's confidence in your organisation’s capabilities. </a:t>
          </a:r>
          <a:endParaRPr lang="en-US" sz="1600" kern="1200" dirty="0">
            <a:latin typeface="Neue Haas Grotesk Text Pro" panose="020B0504020202020204" pitchFamily="34" charset="0"/>
          </a:endParaRPr>
        </a:p>
      </dsp:txBody>
      <dsp:txXfrm>
        <a:off x="417971" y="2238972"/>
        <a:ext cx="2889450" cy="1350000"/>
      </dsp:txXfrm>
    </dsp:sp>
    <dsp:sp modelId="{3884300A-237C-4461-BDD0-7E1EE1F52F56}">
      <dsp:nvSpPr>
        <dsp:cNvPr id="0" name=""/>
        <dsp:cNvSpPr/>
      </dsp:nvSpPr>
      <dsp:spPr>
        <a:xfrm>
          <a:off x="4607673" y="470813"/>
          <a:ext cx="1300252" cy="13002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B771EB-1A7E-41B6-9BBF-89B31D613A07}">
      <dsp:nvSpPr>
        <dsp:cNvPr id="0" name=""/>
        <dsp:cNvSpPr/>
      </dsp:nvSpPr>
      <dsp:spPr>
        <a:xfrm>
          <a:off x="3813075" y="2238972"/>
          <a:ext cx="2889450" cy="135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AU" sz="1600" kern="1200" dirty="0">
              <a:latin typeface="Neue Haas Grotesk Text Pro" panose="020B0504020202020204" pitchFamily="34" charset="0"/>
            </a:rPr>
            <a:t>You could also include examples of work from other areas such as Local Government, Commonwealth Government or private industry. </a:t>
          </a:r>
          <a:endParaRPr lang="en-US" sz="1600" kern="1200" dirty="0">
            <a:latin typeface="Neue Haas Grotesk Text Pro" panose="020B0504020202020204" pitchFamily="34" charset="0"/>
          </a:endParaRPr>
        </a:p>
      </dsp:txBody>
      <dsp:txXfrm>
        <a:off x="3813075" y="2238972"/>
        <a:ext cx="2889450" cy="1350000"/>
      </dsp:txXfrm>
    </dsp:sp>
    <dsp:sp modelId="{BC1CC053-1DF6-4324-A651-33D59A976835}">
      <dsp:nvSpPr>
        <dsp:cNvPr id="0" name=""/>
        <dsp:cNvSpPr/>
      </dsp:nvSpPr>
      <dsp:spPr>
        <a:xfrm>
          <a:off x="8002777" y="470813"/>
          <a:ext cx="1300252" cy="130025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9859DC-152A-460D-8E1B-CDF4599EA766}">
      <dsp:nvSpPr>
        <dsp:cNvPr id="0" name=""/>
        <dsp:cNvSpPr/>
      </dsp:nvSpPr>
      <dsp:spPr>
        <a:xfrm>
          <a:off x="7208178" y="2238972"/>
          <a:ext cx="2889450" cy="135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AU" sz="1600" kern="1200">
              <a:latin typeface="Neue Haas Grotesk Text Pro" panose="020B0504020202020204" pitchFamily="34" charset="0"/>
            </a:rPr>
            <a:t>Listing this information on your website or in a capability statement is also helpful. </a:t>
          </a:r>
          <a:endParaRPr lang="en-US" sz="1600" kern="1200">
            <a:latin typeface="Neue Haas Grotesk Text Pro" panose="020B0504020202020204" pitchFamily="34" charset="0"/>
          </a:endParaRPr>
        </a:p>
      </dsp:txBody>
      <dsp:txXfrm>
        <a:off x="7208178" y="2238972"/>
        <a:ext cx="2889450" cy="135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A87240-BB33-490D-B7A3-3B3CD8DE02A4}">
      <dsp:nvSpPr>
        <dsp:cNvPr id="0" name=""/>
        <dsp:cNvSpPr/>
      </dsp:nvSpPr>
      <dsp:spPr>
        <a:xfrm>
          <a:off x="0" y="934791"/>
          <a:ext cx="2957512" cy="1878020"/>
        </a:xfrm>
        <a:prstGeom prst="roundRect">
          <a:avLst>
            <a:gd name="adj" fmla="val 10000"/>
          </a:avLst>
        </a:prstGeom>
        <a:solidFill>
          <a:srgbClr val="DBF2F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DF6693A-F731-438E-A5D1-3FB6298859D7}">
      <dsp:nvSpPr>
        <dsp:cNvPr id="0" name=""/>
        <dsp:cNvSpPr/>
      </dsp:nvSpPr>
      <dsp:spPr>
        <a:xfrm>
          <a:off x="328612" y="1246973"/>
          <a:ext cx="2957512" cy="187802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110000"/>
            </a:lnSpc>
            <a:spcBef>
              <a:spcPct val="0"/>
            </a:spcBef>
            <a:spcAft>
              <a:spcPct val="35000"/>
            </a:spcAft>
            <a:buNone/>
          </a:pPr>
          <a:r>
            <a:rPr lang="en-AU" sz="1500" b="0" i="0" kern="1200" dirty="0">
              <a:latin typeface="Neue Haas Grotesk Text Pro" panose="020B0504020202020204" pitchFamily="34" charset="0"/>
            </a:rPr>
            <a:t>State Governments include the governments of the different states and territories throughout Australia. </a:t>
          </a:r>
          <a:endParaRPr lang="en-US" sz="1500" kern="1200" dirty="0">
            <a:latin typeface="Neue Haas Grotesk Text Pro" panose="020B0504020202020204" pitchFamily="34" charset="0"/>
          </a:endParaRPr>
        </a:p>
      </dsp:txBody>
      <dsp:txXfrm>
        <a:off x="383617" y="1301978"/>
        <a:ext cx="2847502" cy="1768010"/>
      </dsp:txXfrm>
    </dsp:sp>
    <dsp:sp modelId="{69E91405-3E9C-469B-8F99-36CC4E5C8B02}">
      <dsp:nvSpPr>
        <dsp:cNvPr id="0" name=""/>
        <dsp:cNvSpPr/>
      </dsp:nvSpPr>
      <dsp:spPr>
        <a:xfrm>
          <a:off x="3614737" y="934791"/>
          <a:ext cx="2957512" cy="1878020"/>
        </a:xfrm>
        <a:prstGeom prst="roundRect">
          <a:avLst>
            <a:gd name="adj" fmla="val 10000"/>
          </a:avLst>
        </a:prstGeom>
        <a:solidFill>
          <a:srgbClr val="A3DBD6"/>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E3E444AD-A935-42D7-B97F-0E1523EAC0E5}">
      <dsp:nvSpPr>
        <dsp:cNvPr id="0" name=""/>
        <dsp:cNvSpPr/>
      </dsp:nvSpPr>
      <dsp:spPr>
        <a:xfrm>
          <a:off x="3943350" y="1246973"/>
          <a:ext cx="2957512" cy="187802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110000"/>
            </a:lnSpc>
            <a:spcBef>
              <a:spcPct val="0"/>
            </a:spcBef>
            <a:spcAft>
              <a:spcPct val="35000"/>
            </a:spcAft>
            <a:buNone/>
          </a:pPr>
          <a:r>
            <a:rPr lang="en-AU" sz="1500" b="0" i="0" kern="1200" dirty="0">
              <a:latin typeface="Neue Haas Grotesk Text Pro" panose="020B0504020202020204" pitchFamily="34" charset="0"/>
            </a:rPr>
            <a:t>The WA State Government cannot assist with Local or Commonwealth contracts, so it’s helpful to know which level of government is relevant to your organisation. </a:t>
          </a:r>
          <a:endParaRPr lang="en-US" sz="1500" kern="1200" dirty="0">
            <a:latin typeface="Neue Haas Grotesk Text Pro" panose="020B0504020202020204" pitchFamily="34" charset="0"/>
          </a:endParaRPr>
        </a:p>
      </dsp:txBody>
      <dsp:txXfrm>
        <a:off x="3998355" y="1301978"/>
        <a:ext cx="2847502" cy="1768010"/>
      </dsp:txXfrm>
    </dsp:sp>
    <dsp:sp modelId="{21EB9244-9C58-45C8-9F7F-F3DADB1BF263}">
      <dsp:nvSpPr>
        <dsp:cNvPr id="0" name=""/>
        <dsp:cNvSpPr/>
      </dsp:nvSpPr>
      <dsp:spPr>
        <a:xfrm>
          <a:off x="7229475" y="934791"/>
          <a:ext cx="2957512" cy="1878020"/>
        </a:xfrm>
        <a:prstGeom prst="roundRect">
          <a:avLst>
            <a:gd name="adj" fmla="val 10000"/>
          </a:avLst>
        </a:prstGeom>
        <a:solidFill>
          <a:srgbClr val="B5D9CC"/>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3367CFF1-1CC5-4697-AADA-B88136D12F3C}">
      <dsp:nvSpPr>
        <dsp:cNvPr id="0" name=""/>
        <dsp:cNvSpPr/>
      </dsp:nvSpPr>
      <dsp:spPr>
        <a:xfrm>
          <a:off x="7558087" y="1246973"/>
          <a:ext cx="2957512" cy="187802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110000"/>
            </a:lnSpc>
            <a:spcBef>
              <a:spcPct val="0"/>
            </a:spcBef>
            <a:spcAft>
              <a:spcPct val="35000"/>
            </a:spcAft>
            <a:buNone/>
          </a:pPr>
          <a:r>
            <a:rPr lang="en-AU" sz="1500" b="0" i="0" kern="1200" dirty="0">
              <a:latin typeface="Neue Haas Grotesk Text Pro" panose="020B0504020202020204" pitchFamily="34" charset="0"/>
            </a:rPr>
            <a:t>If you are interested in finding out about how to supply to the WA State Government you’re in the right place! </a:t>
          </a:r>
          <a:endParaRPr lang="en-US" sz="1500" kern="1200" dirty="0">
            <a:latin typeface="Neue Haas Grotesk Text Pro" panose="020B0504020202020204" pitchFamily="34" charset="0"/>
          </a:endParaRPr>
        </a:p>
      </dsp:txBody>
      <dsp:txXfrm>
        <a:off x="7613092" y="1301978"/>
        <a:ext cx="2847502" cy="17680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91718F-A915-4A5F-8664-3E0135D6BF3E}">
      <dsp:nvSpPr>
        <dsp:cNvPr id="0" name=""/>
        <dsp:cNvSpPr/>
      </dsp:nvSpPr>
      <dsp:spPr>
        <a:xfrm>
          <a:off x="1011489" y="47603"/>
          <a:ext cx="2127375" cy="2127375"/>
        </a:xfrm>
        <a:prstGeom prst="round2DiagRect">
          <a:avLst>
            <a:gd name="adj1" fmla="val 29727"/>
            <a:gd name="adj2" fmla="val 0"/>
          </a:avLst>
        </a:prstGeom>
        <a:solidFill>
          <a:srgbClr val="DBF2F2"/>
        </a:solidFill>
        <a:ln>
          <a:noFill/>
        </a:ln>
        <a:effectLst/>
      </dsp:spPr>
      <dsp:style>
        <a:lnRef idx="0">
          <a:scrgbClr r="0" g="0" b="0"/>
        </a:lnRef>
        <a:fillRef idx="1">
          <a:scrgbClr r="0" g="0" b="0"/>
        </a:fillRef>
        <a:effectRef idx="0">
          <a:scrgbClr r="0" g="0" b="0"/>
        </a:effectRef>
        <a:fontRef idx="minor"/>
      </dsp:style>
    </dsp:sp>
    <dsp:sp modelId="{A21A7ED9-E3EA-4683-BC1A-CE5AC7B9C10B}">
      <dsp:nvSpPr>
        <dsp:cNvPr id="0" name=""/>
        <dsp:cNvSpPr/>
      </dsp:nvSpPr>
      <dsp:spPr>
        <a:xfrm>
          <a:off x="1464864" y="500978"/>
          <a:ext cx="1220625" cy="12206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9728C71-34B4-4EEB-A110-D237DC6A8F53}">
      <dsp:nvSpPr>
        <dsp:cNvPr id="0" name=""/>
        <dsp:cNvSpPr/>
      </dsp:nvSpPr>
      <dsp:spPr>
        <a:xfrm>
          <a:off x="331427" y="2837603"/>
          <a:ext cx="3487500" cy="1174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20000"/>
            </a:lnSpc>
            <a:spcBef>
              <a:spcPct val="0"/>
            </a:spcBef>
            <a:spcAft>
              <a:spcPct val="35000"/>
            </a:spcAft>
            <a:buNone/>
            <a:defRPr cap="all"/>
          </a:pPr>
          <a:r>
            <a:rPr lang="en-AU" sz="1600" b="0" i="0" kern="1200" cap="none" dirty="0">
              <a:latin typeface="Neue Haas Grotesk Text Pro" panose="020B0504020202020204" pitchFamily="34" charset="0"/>
            </a:rPr>
            <a:t>Local government oversees the various different local councils across Australia. </a:t>
          </a:r>
          <a:endParaRPr lang="en-US" sz="1600" kern="1200" cap="none" dirty="0">
            <a:latin typeface="Neue Haas Grotesk Text Pro" panose="020B0504020202020204" pitchFamily="34" charset="0"/>
          </a:endParaRPr>
        </a:p>
      </dsp:txBody>
      <dsp:txXfrm>
        <a:off x="331427" y="2837603"/>
        <a:ext cx="3487500" cy="1174578"/>
      </dsp:txXfrm>
    </dsp:sp>
    <dsp:sp modelId="{E9D3E045-4F9E-4608-AAD7-66670BB46483}">
      <dsp:nvSpPr>
        <dsp:cNvPr id="0" name=""/>
        <dsp:cNvSpPr/>
      </dsp:nvSpPr>
      <dsp:spPr>
        <a:xfrm>
          <a:off x="6243018" y="47603"/>
          <a:ext cx="2127375" cy="2127375"/>
        </a:xfrm>
        <a:prstGeom prst="round2DiagRect">
          <a:avLst>
            <a:gd name="adj1" fmla="val 29727"/>
            <a:gd name="adj2" fmla="val 0"/>
          </a:avLst>
        </a:prstGeom>
        <a:solidFill>
          <a:srgbClr val="DBF2F2"/>
        </a:solidFill>
        <a:ln>
          <a:noFill/>
        </a:ln>
        <a:effectLst/>
      </dsp:spPr>
      <dsp:style>
        <a:lnRef idx="0">
          <a:scrgbClr r="0" g="0" b="0"/>
        </a:lnRef>
        <a:fillRef idx="1">
          <a:scrgbClr r="0" g="0" b="0"/>
        </a:fillRef>
        <a:effectRef idx="0">
          <a:scrgbClr r="0" g="0" b="0"/>
        </a:effectRef>
        <a:fontRef idx="minor"/>
      </dsp:style>
    </dsp:sp>
    <dsp:sp modelId="{63D743BB-816A-4CE1-93BF-A224686423CD}">
      <dsp:nvSpPr>
        <dsp:cNvPr id="0" name=""/>
        <dsp:cNvSpPr/>
      </dsp:nvSpPr>
      <dsp:spPr>
        <a:xfrm>
          <a:off x="6696393" y="500978"/>
          <a:ext cx="1220625" cy="12206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E17FB85-B129-4D05-92F6-16BDF3F3A1BF}">
      <dsp:nvSpPr>
        <dsp:cNvPr id="0" name=""/>
        <dsp:cNvSpPr/>
      </dsp:nvSpPr>
      <dsp:spPr>
        <a:xfrm>
          <a:off x="4429239" y="2837603"/>
          <a:ext cx="5754932" cy="1174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20000"/>
            </a:lnSpc>
            <a:spcBef>
              <a:spcPct val="0"/>
            </a:spcBef>
            <a:spcAft>
              <a:spcPct val="35000"/>
            </a:spcAft>
            <a:buNone/>
            <a:defRPr cap="all"/>
          </a:pPr>
          <a:r>
            <a:rPr lang="en-AU" sz="1600" b="0" i="0" kern="1200" cap="none" dirty="0">
              <a:latin typeface="Neue Haas Grotesk Text Pro" panose="020B0504020202020204" pitchFamily="34" charset="0"/>
            </a:rPr>
            <a:t>This module may not give you the information that you are looking for if you are interested in supplying local governments in WA. For information about working with local government, please refer to the WALGA website via this </a:t>
          </a:r>
          <a:r>
            <a:rPr lang="en-AU" sz="1600" b="0" i="0" kern="1200" cap="none" dirty="0">
              <a:latin typeface="Neue Haas Grotesk Text Pro" panose="020B0504020202020204" pitchFamily="34" charset="0"/>
              <a:hlinkClick xmlns:r="http://schemas.openxmlformats.org/officeDocument/2006/relationships" r:id="rId5"/>
            </a:rPr>
            <a:t>link</a:t>
          </a:r>
          <a:r>
            <a:rPr lang="en-AU" sz="1600" b="0" i="0" kern="1200" cap="none" dirty="0">
              <a:latin typeface="Neue Haas Grotesk Text Pro" panose="020B0504020202020204" pitchFamily="34" charset="0"/>
            </a:rPr>
            <a:t>. </a:t>
          </a:r>
          <a:endParaRPr lang="en-US" sz="1600" kern="1200" cap="none" dirty="0">
            <a:latin typeface="Neue Haas Grotesk Text Pro" panose="020B0504020202020204" pitchFamily="34" charset="0"/>
          </a:endParaRPr>
        </a:p>
      </dsp:txBody>
      <dsp:txXfrm>
        <a:off x="4429239" y="2837603"/>
        <a:ext cx="5754932" cy="11745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E32CE4-6FE0-4AE5-95BA-2E19C33B2730}">
      <dsp:nvSpPr>
        <dsp:cNvPr id="0" name=""/>
        <dsp:cNvSpPr/>
      </dsp:nvSpPr>
      <dsp:spPr>
        <a:xfrm>
          <a:off x="1283" y="361574"/>
          <a:ext cx="4505585" cy="286104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0A9AFC14-528A-4D87-811D-881811853B5E}">
      <dsp:nvSpPr>
        <dsp:cNvPr id="0" name=""/>
        <dsp:cNvSpPr/>
      </dsp:nvSpPr>
      <dsp:spPr>
        <a:xfrm>
          <a:off x="501904" y="837164"/>
          <a:ext cx="4505585" cy="286104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120000"/>
            </a:lnSpc>
            <a:spcBef>
              <a:spcPct val="0"/>
            </a:spcBef>
            <a:spcAft>
              <a:spcPct val="35000"/>
            </a:spcAft>
            <a:buNone/>
          </a:pPr>
          <a:r>
            <a:rPr lang="en-AU" sz="2000" kern="1200" dirty="0">
              <a:latin typeface="Neue Haas Grotesk Text Pro" panose="020B0504020202020204" pitchFamily="34" charset="0"/>
            </a:rPr>
            <a:t>There are a number of WA Procurement Rules (The Rules) that apply to agencies procuring community services. The Rules in full can be found online </a:t>
          </a:r>
          <a:r>
            <a:rPr lang="en-AU" sz="2000" kern="1200" dirty="0">
              <a:latin typeface="Neue Haas Grotesk Text Pro" panose="020B0504020202020204" pitchFamily="34" charset="0"/>
              <a:hlinkClick xmlns:r="http://schemas.openxmlformats.org/officeDocument/2006/relationships" r:id="rId1"/>
            </a:rPr>
            <a:t>via this link</a:t>
          </a:r>
          <a:r>
            <a:rPr lang="en-AU" sz="2000" kern="1200" dirty="0">
              <a:latin typeface="Neue Haas Grotesk Text Pro" panose="020B0504020202020204" pitchFamily="34" charset="0"/>
            </a:rPr>
            <a:t>. </a:t>
          </a:r>
          <a:endParaRPr lang="en-US" sz="2000" kern="1200" dirty="0">
            <a:latin typeface="Neue Haas Grotesk Text Pro" panose="020B0504020202020204" pitchFamily="34" charset="0"/>
          </a:endParaRPr>
        </a:p>
      </dsp:txBody>
      <dsp:txXfrm>
        <a:off x="585701" y="920961"/>
        <a:ext cx="4337991" cy="2693452"/>
      </dsp:txXfrm>
    </dsp:sp>
    <dsp:sp modelId="{9535F797-9561-456B-90B3-B6EEC2682785}">
      <dsp:nvSpPr>
        <dsp:cNvPr id="0" name=""/>
        <dsp:cNvSpPr/>
      </dsp:nvSpPr>
      <dsp:spPr>
        <a:xfrm>
          <a:off x="5508110" y="361574"/>
          <a:ext cx="4505585" cy="286104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6DFA746F-6540-46A5-BD37-03D58F04623B}">
      <dsp:nvSpPr>
        <dsp:cNvPr id="0" name=""/>
        <dsp:cNvSpPr/>
      </dsp:nvSpPr>
      <dsp:spPr>
        <a:xfrm>
          <a:off x="6008730" y="837164"/>
          <a:ext cx="4505585" cy="286104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120000"/>
            </a:lnSpc>
            <a:spcBef>
              <a:spcPct val="0"/>
            </a:spcBef>
            <a:spcAft>
              <a:spcPct val="35000"/>
            </a:spcAft>
            <a:buNone/>
          </a:pPr>
          <a:r>
            <a:rPr lang="en-AU" sz="2400" kern="1200" dirty="0">
              <a:latin typeface="Neue Haas Grotesk Text Pro" panose="020B0504020202020204" pitchFamily="34" charset="0"/>
            </a:rPr>
            <a:t>The Rules which have the most practical impact on the way your organisation works with government are shown below.</a:t>
          </a:r>
          <a:endParaRPr lang="en-US" sz="2400" kern="1200" dirty="0">
            <a:latin typeface="Neue Haas Grotesk Text Pro" panose="020B0504020202020204" pitchFamily="34" charset="0"/>
          </a:endParaRPr>
        </a:p>
      </dsp:txBody>
      <dsp:txXfrm>
        <a:off x="6092527" y="920961"/>
        <a:ext cx="4337991" cy="269345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D8273C-E000-4431-8C16-21E026B7AB0C}">
      <dsp:nvSpPr>
        <dsp:cNvPr id="0" name=""/>
        <dsp:cNvSpPr/>
      </dsp:nvSpPr>
      <dsp:spPr>
        <a:xfrm>
          <a:off x="0" y="1805"/>
          <a:ext cx="10515600" cy="915310"/>
        </a:xfrm>
        <a:prstGeom prst="roundRect">
          <a:avLst>
            <a:gd name="adj" fmla="val 10000"/>
          </a:avLst>
        </a:prstGeom>
        <a:solidFill>
          <a:srgbClr val="DBF2F2"/>
        </a:solidFill>
        <a:ln>
          <a:noFill/>
        </a:ln>
        <a:effectLst/>
      </dsp:spPr>
      <dsp:style>
        <a:lnRef idx="0">
          <a:scrgbClr r="0" g="0" b="0"/>
        </a:lnRef>
        <a:fillRef idx="1">
          <a:scrgbClr r="0" g="0" b="0"/>
        </a:fillRef>
        <a:effectRef idx="0">
          <a:scrgbClr r="0" g="0" b="0"/>
        </a:effectRef>
        <a:fontRef idx="minor"/>
      </dsp:style>
    </dsp:sp>
    <dsp:sp modelId="{F5B0004F-5C2E-4D34-82EF-4B65EC30438F}">
      <dsp:nvSpPr>
        <dsp:cNvPr id="0" name=""/>
        <dsp:cNvSpPr/>
      </dsp:nvSpPr>
      <dsp:spPr>
        <a:xfrm>
          <a:off x="276881" y="207750"/>
          <a:ext cx="503420" cy="503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56DFA94-3D49-4218-BEC6-8DDBB7F6F281}">
      <dsp:nvSpPr>
        <dsp:cNvPr id="0" name=""/>
        <dsp:cNvSpPr/>
      </dsp:nvSpPr>
      <dsp:spPr>
        <a:xfrm>
          <a:off x="1057183" y="1805"/>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622300">
            <a:lnSpc>
              <a:spcPct val="90000"/>
            </a:lnSpc>
            <a:spcBef>
              <a:spcPct val="0"/>
            </a:spcBef>
            <a:spcAft>
              <a:spcPct val="35000"/>
            </a:spcAft>
            <a:buNone/>
          </a:pPr>
          <a:r>
            <a:rPr lang="en-AU" sz="1400" kern="1200" dirty="0">
              <a:latin typeface="Neue Haas Grotesk Text Pro" panose="020B0504020202020204" pitchFamily="34" charset="0"/>
            </a:rPr>
            <a:t>The procurement process starts with planning in partnership, as outlined in the DCSP Policy. Planning in partnership requires government agencies to plan community services procurement processes in partnership with the community services sector and other stakeholders. </a:t>
          </a:r>
          <a:endParaRPr lang="en-US" sz="1400" kern="1200" dirty="0">
            <a:latin typeface="Neue Haas Grotesk Text Pro" panose="020B0504020202020204" pitchFamily="34" charset="0"/>
          </a:endParaRPr>
        </a:p>
      </dsp:txBody>
      <dsp:txXfrm>
        <a:off x="1057183" y="1805"/>
        <a:ext cx="9458416" cy="915310"/>
      </dsp:txXfrm>
    </dsp:sp>
    <dsp:sp modelId="{93933872-7A6C-4764-82F7-C7EE10F9118E}">
      <dsp:nvSpPr>
        <dsp:cNvPr id="0" name=""/>
        <dsp:cNvSpPr/>
      </dsp:nvSpPr>
      <dsp:spPr>
        <a:xfrm>
          <a:off x="0" y="1145944"/>
          <a:ext cx="10515600" cy="915310"/>
        </a:xfrm>
        <a:prstGeom prst="roundRect">
          <a:avLst>
            <a:gd name="adj" fmla="val 10000"/>
          </a:avLst>
        </a:prstGeom>
        <a:solidFill>
          <a:srgbClr val="B5D9CC"/>
        </a:solidFill>
        <a:ln>
          <a:noFill/>
        </a:ln>
        <a:effectLst/>
      </dsp:spPr>
      <dsp:style>
        <a:lnRef idx="0">
          <a:scrgbClr r="0" g="0" b="0"/>
        </a:lnRef>
        <a:fillRef idx="1">
          <a:scrgbClr r="0" g="0" b="0"/>
        </a:fillRef>
        <a:effectRef idx="0">
          <a:scrgbClr r="0" g="0" b="0"/>
        </a:effectRef>
        <a:fontRef idx="minor"/>
      </dsp:style>
    </dsp:sp>
    <dsp:sp modelId="{984E152A-3296-4D8B-902A-AA90E43D8261}">
      <dsp:nvSpPr>
        <dsp:cNvPr id="0" name=""/>
        <dsp:cNvSpPr/>
      </dsp:nvSpPr>
      <dsp:spPr>
        <a:xfrm>
          <a:off x="276881" y="1351889"/>
          <a:ext cx="503420" cy="5034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02A5201-0D96-4E68-907C-8FE5C53867A1}">
      <dsp:nvSpPr>
        <dsp:cNvPr id="0" name=""/>
        <dsp:cNvSpPr/>
      </dsp:nvSpPr>
      <dsp:spPr>
        <a:xfrm>
          <a:off x="1057183" y="1145944"/>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622300">
            <a:lnSpc>
              <a:spcPct val="90000"/>
            </a:lnSpc>
            <a:spcBef>
              <a:spcPct val="0"/>
            </a:spcBef>
            <a:spcAft>
              <a:spcPct val="35000"/>
            </a:spcAft>
            <a:buNone/>
          </a:pPr>
          <a:r>
            <a:rPr lang="en-AU" sz="1400" kern="1200" dirty="0">
              <a:latin typeface="Neue Haas Grotesk Text Pro" panose="020B0504020202020204" pitchFamily="34" charset="0"/>
            </a:rPr>
            <a:t>As part of the planning in partnership, service providers may be invited to participate in co-design activities. This could include co-design activities with other stakeholders including service users, other service providers, community representatives, consumer advocates, peak bodies, community elders, and government agencies. </a:t>
          </a:r>
          <a:endParaRPr lang="en-US" sz="1400" kern="1200" dirty="0">
            <a:latin typeface="Neue Haas Grotesk Text Pro" panose="020B0504020202020204" pitchFamily="34" charset="0"/>
          </a:endParaRPr>
        </a:p>
      </dsp:txBody>
      <dsp:txXfrm>
        <a:off x="1057183" y="1145944"/>
        <a:ext cx="9458416" cy="915310"/>
      </dsp:txXfrm>
    </dsp:sp>
    <dsp:sp modelId="{A40A7CE3-37A3-4690-9E9E-5ECFE7DDD660}">
      <dsp:nvSpPr>
        <dsp:cNvPr id="0" name=""/>
        <dsp:cNvSpPr/>
      </dsp:nvSpPr>
      <dsp:spPr>
        <a:xfrm>
          <a:off x="0" y="2290082"/>
          <a:ext cx="10515600" cy="915310"/>
        </a:xfrm>
        <a:prstGeom prst="roundRect">
          <a:avLst>
            <a:gd name="adj" fmla="val 10000"/>
          </a:avLst>
        </a:prstGeom>
        <a:solidFill>
          <a:srgbClr val="A3DBD6"/>
        </a:solidFill>
        <a:ln>
          <a:noFill/>
        </a:ln>
        <a:effectLst/>
      </dsp:spPr>
      <dsp:style>
        <a:lnRef idx="0">
          <a:scrgbClr r="0" g="0" b="0"/>
        </a:lnRef>
        <a:fillRef idx="1">
          <a:scrgbClr r="0" g="0" b="0"/>
        </a:fillRef>
        <a:effectRef idx="0">
          <a:scrgbClr r="0" g="0" b="0"/>
        </a:effectRef>
        <a:fontRef idx="minor"/>
      </dsp:style>
    </dsp:sp>
    <dsp:sp modelId="{F95F32F8-B902-4E17-B5A9-D77143036B55}">
      <dsp:nvSpPr>
        <dsp:cNvPr id="0" name=""/>
        <dsp:cNvSpPr/>
      </dsp:nvSpPr>
      <dsp:spPr>
        <a:xfrm>
          <a:off x="276881" y="2496027"/>
          <a:ext cx="503420" cy="503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56A9581-4F17-4331-9D04-9FB8D41FE57B}">
      <dsp:nvSpPr>
        <dsp:cNvPr id="0" name=""/>
        <dsp:cNvSpPr/>
      </dsp:nvSpPr>
      <dsp:spPr>
        <a:xfrm>
          <a:off x="1057183" y="2290082"/>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622300">
            <a:lnSpc>
              <a:spcPct val="90000"/>
            </a:lnSpc>
            <a:spcBef>
              <a:spcPct val="0"/>
            </a:spcBef>
            <a:spcAft>
              <a:spcPct val="35000"/>
            </a:spcAft>
            <a:buNone/>
          </a:pPr>
          <a:r>
            <a:rPr lang="en-AU" sz="1400" kern="1200" dirty="0">
              <a:latin typeface="Neue Haas Grotesk Text Pro" panose="020B0504020202020204" pitchFamily="34" charset="0"/>
            </a:rPr>
            <a:t>Significant and meaningful influence. Stakeholders should have the opportunity for significant and meaningful influence over community services. Government has to be genuine in its commitment to co-designing services with you.  </a:t>
          </a:r>
          <a:endParaRPr lang="en-US" sz="1400" kern="1200" dirty="0">
            <a:latin typeface="Neue Haas Grotesk Text Pro" panose="020B0504020202020204" pitchFamily="34" charset="0"/>
          </a:endParaRPr>
        </a:p>
      </dsp:txBody>
      <dsp:txXfrm>
        <a:off x="1057183" y="2290082"/>
        <a:ext cx="9458416" cy="915310"/>
      </dsp:txXfrm>
    </dsp:sp>
    <dsp:sp modelId="{77EABD14-6EF5-40A1-92C4-46B353C3141A}">
      <dsp:nvSpPr>
        <dsp:cNvPr id="0" name=""/>
        <dsp:cNvSpPr/>
      </dsp:nvSpPr>
      <dsp:spPr>
        <a:xfrm>
          <a:off x="0" y="3436027"/>
          <a:ext cx="10515600" cy="915310"/>
        </a:xfrm>
        <a:prstGeom prst="roundRect">
          <a:avLst>
            <a:gd name="adj" fmla="val 10000"/>
          </a:avLst>
        </a:prstGeom>
        <a:solidFill>
          <a:srgbClr val="DBF2F2"/>
        </a:solidFill>
        <a:ln>
          <a:noFill/>
        </a:ln>
        <a:effectLst/>
      </dsp:spPr>
      <dsp:style>
        <a:lnRef idx="0">
          <a:scrgbClr r="0" g="0" b="0"/>
        </a:lnRef>
        <a:fillRef idx="1">
          <a:scrgbClr r="0" g="0" b="0"/>
        </a:fillRef>
        <a:effectRef idx="0">
          <a:scrgbClr r="0" g="0" b="0"/>
        </a:effectRef>
        <a:fontRef idx="minor"/>
      </dsp:style>
    </dsp:sp>
    <dsp:sp modelId="{96DAA4C8-6B8C-4D01-97CF-B3EAF91A283B}">
      <dsp:nvSpPr>
        <dsp:cNvPr id="0" name=""/>
        <dsp:cNvSpPr/>
      </dsp:nvSpPr>
      <dsp:spPr>
        <a:xfrm>
          <a:off x="276881" y="3640166"/>
          <a:ext cx="503420" cy="5034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96C89BF-B07C-43DD-9869-3B1705D071FA}">
      <dsp:nvSpPr>
        <dsp:cNvPr id="0" name=""/>
        <dsp:cNvSpPr/>
      </dsp:nvSpPr>
      <dsp:spPr>
        <a:xfrm>
          <a:off x="1057183" y="3434221"/>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622300">
            <a:lnSpc>
              <a:spcPct val="90000"/>
            </a:lnSpc>
            <a:spcBef>
              <a:spcPct val="0"/>
            </a:spcBef>
            <a:spcAft>
              <a:spcPct val="35000"/>
            </a:spcAft>
            <a:buNone/>
          </a:pPr>
          <a:r>
            <a:rPr lang="en-AU" sz="1400" kern="1200" dirty="0">
              <a:latin typeface="Neue Haas Grotesk Text Pro" panose="020B0504020202020204" pitchFamily="34" charset="0"/>
            </a:rPr>
            <a:t>Co-design activities and methods. This will be discussed further in the next slide! </a:t>
          </a:r>
          <a:endParaRPr lang="en-US" sz="1400" kern="1200" dirty="0">
            <a:latin typeface="Neue Haas Grotesk Text Pro" panose="020B0504020202020204" pitchFamily="34" charset="0"/>
          </a:endParaRPr>
        </a:p>
      </dsp:txBody>
      <dsp:txXfrm>
        <a:off x="1057183" y="3434221"/>
        <a:ext cx="9458416" cy="91531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065493-9C55-41DA-B776-4127120A55BB}">
      <dsp:nvSpPr>
        <dsp:cNvPr id="0" name=""/>
        <dsp:cNvSpPr/>
      </dsp:nvSpPr>
      <dsp:spPr>
        <a:xfrm>
          <a:off x="0" y="583456"/>
          <a:ext cx="10515600" cy="961211"/>
        </a:xfrm>
        <a:prstGeom prst="roundRect">
          <a:avLst/>
        </a:prstGeom>
        <a:solidFill>
          <a:srgbClr val="BA2B6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AU" sz="1700" kern="1200" dirty="0">
              <a:latin typeface="Neue Haas Grotesk Text Pro" panose="020B0504020202020204" pitchFamily="34" charset="0"/>
            </a:rPr>
            <a:t>Co-design activities should be tailored to the specific community services and the needs of stakeholders, so they will differ between community services and between government agencies. </a:t>
          </a:r>
          <a:endParaRPr lang="en-US" sz="1700" kern="1200" dirty="0">
            <a:latin typeface="Neue Haas Grotesk Text Pro" panose="020B0504020202020204" pitchFamily="34" charset="0"/>
          </a:endParaRPr>
        </a:p>
      </dsp:txBody>
      <dsp:txXfrm>
        <a:off x="46922" y="630378"/>
        <a:ext cx="10421756" cy="867367"/>
      </dsp:txXfrm>
    </dsp:sp>
    <dsp:sp modelId="{DDDA1C0F-5E02-4B7B-9B14-8541CC99F300}">
      <dsp:nvSpPr>
        <dsp:cNvPr id="0" name=""/>
        <dsp:cNvSpPr/>
      </dsp:nvSpPr>
      <dsp:spPr>
        <a:xfrm>
          <a:off x="0" y="1952656"/>
          <a:ext cx="10515600" cy="813722"/>
        </a:xfrm>
        <a:prstGeom prst="roundRect">
          <a:avLst/>
        </a:prstGeom>
        <a:solidFill>
          <a:srgbClr val="BA2B6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AU" sz="1700" kern="1200" dirty="0">
              <a:latin typeface="Neue Haas Grotesk Text Pro" panose="020B0504020202020204" pitchFamily="34" charset="0"/>
            </a:rPr>
            <a:t>You may see some common elements such as:</a:t>
          </a:r>
          <a:endParaRPr lang="en-US" sz="1700" kern="1200" dirty="0">
            <a:latin typeface="Neue Haas Grotesk Text Pro" panose="020B0504020202020204" pitchFamily="34" charset="0"/>
          </a:endParaRPr>
        </a:p>
      </dsp:txBody>
      <dsp:txXfrm>
        <a:off x="39723" y="1992379"/>
        <a:ext cx="10436154" cy="73427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42570D-A786-4DA9-B973-F962EDFB9AE8}">
      <dsp:nvSpPr>
        <dsp:cNvPr id="0" name=""/>
        <dsp:cNvSpPr/>
      </dsp:nvSpPr>
      <dsp:spPr>
        <a:xfrm rot="5400000">
          <a:off x="2635430" y="198338"/>
          <a:ext cx="1712825" cy="1569255"/>
        </a:xfrm>
        <a:prstGeom prst="hexagon">
          <a:avLst>
            <a:gd name="adj" fmla="val 25000"/>
            <a:gd name="vf" fmla="val 1154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AU" sz="1600" kern="1200" dirty="0">
              <a:latin typeface="Neue Haas Grotesk Text Pro" panose="020B0504020202020204" pitchFamily="34" charset="0"/>
            </a:rPr>
            <a:t>Closing Time </a:t>
          </a:r>
          <a:endParaRPr lang="en-US" sz="1600" kern="1200" dirty="0">
            <a:latin typeface="Neue Haas Grotesk Text Pro" panose="020B0504020202020204" pitchFamily="34" charset="0"/>
          </a:endParaRPr>
        </a:p>
      </dsp:txBody>
      <dsp:txXfrm rot="-5400000">
        <a:off x="2957796" y="400060"/>
        <a:ext cx="1068093" cy="1165811"/>
      </dsp:txXfrm>
    </dsp:sp>
    <dsp:sp modelId="{2669C363-24A0-45B6-93FF-DCDC0BA1BE0D}">
      <dsp:nvSpPr>
        <dsp:cNvPr id="0" name=""/>
        <dsp:cNvSpPr/>
      </dsp:nvSpPr>
      <dsp:spPr>
        <a:xfrm>
          <a:off x="4257672" y="469118"/>
          <a:ext cx="1911513" cy="1027695"/>
        </a:xfrm>
        <a:prstGeom prst="rect">
          <a:avLst/>
        </a:prstGeom>
        <a:noFill/>
        <a:ln>
          <a:noFill/>
        </a:ln>
        <a:effectLst/>
      </dsp:spPr>
      <dsp:style>
        <a:lnRef idx="0">
          <a:scrgbClr r="0" g="0" b="0"/>
        </a:lnRef>
        <a:fillRef idx="0">
          <a:scrgbClr r="0" g="0" b="0"/>
        </a:fillRef>
        <a:effectRef idx="0">
          <a:scrgbClr r="0" g="0" b="0"/>
        </a:effectRef>
        <a:fontRef idx="minor"/>
      </dsp:style>
    </dsp:sp>
    <dsp:sp modelId="{17C45ECF-A154-4583-92E5-7FAF45FC9DCB}">
      <dsp:nvSpPr>
        <dsp:cNvPr id="0" name=""/>
        <dsp:cNvSpPr/>
      </dsp:nvSpPr>
      <dsp:spPr>
        <a:xfrm rot="5400000">
          <a:off x="1026059" y="198338"/>
          <a:ext cx="1712825" cy="1569255"/>
        </a:xfrm>
        <a:prstGeom prst="hexagon">
          <a:avLst>
            <a:gd name="adj" fmla="val 25000"/>
            <a:gd name="vf" fmla="val 1154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Neue Haas Grotesk Text Pro" panose="020B0504020202020204" pitchFamily="34" charset="0"/>
            </a:rPr>
            <a:t>Service Requirement</a:t>
          </a:r>
        </a:p>
      </dsp:txBody>
      <dsp:txXfrm rot="-5400000">
        <a:off x="1348425" y="400060"/>
        <a:ext cx="1068093" cy="1165811"/>
      </dsp:txXfrm>
    </dsp:sp>
    <dsp:sp modelId="{333CAA39-C66F-41D0-AD0A-6CBB059C0A74}">
      <dsp:nvSpPr>
        <dsp:cNvPr id="0" name=""/>
        <dsp:cNvSpPr/>
      </dsp:nvSpPr>
      <dsp:spPr>
        <a:xfrm rot="5400000">
          <a:off x="1803193" y="1652184"/>
          <a:ext cx="1712825" cy="1569255"/>
        </a:xfrm>
        <a:prstGeom prst="hexagon">
          <a:avLst>
            <a:gd name="adj" fmla="val 25000"/>
            <a:gd name="vf" fmla="val 1154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AU" sz="1600" kern="1200">
              <a:latin typeface="Neue Haas Grotesk Text Pro" panose="020B0504020202020204" pitchFamily="34" charset="0"/>
            </a:rPr>
            <a:t>Contact Person </a:t>
          </a:r>
          <a:endParaRPr lang="en-US" sz="1600" kern="1200">
            <a:latin typeface="Neue Haas Grotesk Text Pro" panose="020B0504020202020204" pitchFamily="34" charset="0"/>
          </a:endParaRPr>
        </a:p>
      </dsp:txBody>
      <dsp:txXfrm rot="-5400000">
        <a:off x="2125559" y="1853906"/>
        <a:ext cx="1068093" cy="1165811"/>
      </dsp:txXfrm>
    </dsp:sp>
    <dsp:sp modelId="{32C81041-1E32-4A7B-883F-A03DAF81BB40}">
      <dsp:nvSpPr>
        <dsp:cNvPr id="0" name=""/>
        <dsp:cNvSpPr/>
      </dsp:nvSpPr>
      <dsp:spPr>
        <a:xfrm>
          <a:off x="3013" y="1922964"/>
          <a:ext cx="1849851" cy="1027695"/>
        </a:xfrm>
        <a:prstGeom prst="rect">
          <a:avLst/>
        </a:prstGeom>
        <a:noFill/>
        <a:ln>
          <a:noFill/>
        </a:ln>
        <a:effectLst/>
      </dsp:spPr>
      <dsp:style>
        <a:lnRef idx="0">
          <a:scrgbClr r="0" g="0" b="0"/>
        </a:lnRef>
        <a:fillRef idx="0">
          <a:scrgbClr r="0" g="0" b="0"/>
        </a:fillRef>
        <a:effectRef idx="0">
          <a:scrgbClr r="0" g="0" b="0"/>
        </a:effectRef>
        <a:fontRef idx="minor"/>
      </dsp:style>
    </dsp:sp>
    <dsp:sp modelId="{A9392BB6-0773-4F40-83A5-78C377DD8004}">
      <dsp:nvSpPr>
        <dsp:cNvPr id="0" name=""/>
        <dsp:cNvSpPr/>
      </dsp:nvSpPr>
      <dsp:spPr>
        <a:xfrm rot="5400000">
          <a:off x="3412564" y="1652184"/>
          <a:ext cx="1712825" cy="1569255"/>
        </a:xfrm>
        <a:prstGeom prst="hexagon">
          <a:avLst>
            <a:gd name="adj" fmla="val 25000"/>
            <a:gd name="vf" fmla="val 1154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Neue Haas Grotesk Text Pro" panose="020B0504020202020204" pitchFamily="34" charset="0"/>
            </a:rPr>
            <a:t>Methods of Submitting an Offer</a:t>
          </a:r>
        </a:p>
      </dsp:txBody>
      <dsp:txXfrm rot="-5400000">
        <a:off x="3734930" y="1853906"/>
        <a:ext cx="1068093" cy="1165811"/>
      </dsp:txXfrm>
    </dsp:sp>
    <dsp:sp modelId="{273A1A86-A676-4222-8B1C-DE7D6162C8A0}">
      <dsp:nvSpPr>
        <dsp:cNvPr id="0" name=""/>
        <dsp:cNvSpPr/>
      </dsp:nvSpPr>
      <dsp:spPr>
        <a:xfrm rot="5400000">
          <a:off x="2610962" y="3106030"/>
          <a:ext cx="1712825" cy="1569255"/>
        </a:xfrm>
        <a:prstGeom prst="hexagon">
          <a:avLst>
            <a:gd name="adj" fmla="val 25000"/>
            <a:gd name="vf" fmla="val 1154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44525">
            <a:lnSpc>
              <a:spcPct val="90000"/>
            </a:lnSpc>
            <a:spcBef>
              <a:spcPct val="0"/>
            </a:spcBef>
            <a:spcAft>
              <a:spcPct val="35000"/>
            </a:spcAft>
            <a:buNone/>
          </a:pPr>
          <a:r>
            <a:rPr lang="en-AU" sz="1450" kern="1200" dirty="0">
              <a:latin typeface="Neue Haas Grotesk Text Pro" panose="020B0504020202020204" pitchFamily="34" charset="0"/>
            </a:rPr>
            <a:t>Service Agreement Details</a:t>
          </a:r>
          <a:endParaRPr lang="en-US" sz="1450" kern="1200" dirty="0">
            <a:latin typeface="Neue Haas Grotesk Text Pro" panose="020B0504020202020204" pitchFamily="34" charset="0"/>
          </a:endParaRPr>
        </a:p>
      </dsp:txBody>
      <dsp:txXfrm rot="-5400000">
        <a:off x="2933328" y="3307752"/>
        <a:ext cx="1068093" cy="1165811"/>
      </dsp:txXfrm>
    </dsp:sp>
    <dsp:sp modelId="{23FE5174-5281-4BA7-8860-9E253FDB6B77}">
      <dsp:nvSpPr>
        <dsp:cNvPr id="0" name=""/>
        <dsp:cNvSpPr/>
      </dsp:nvSpPr>
      <dsp:spPr>
        <a:xfrm>
          <a:off x="4257672" y="3376811"/>
          <a:ext cx="1911513" cy="1027695"/>
        </a:xfrm>
        <a:prstGeom prst="rect">
          <a:avLst/>
        </a:prstGeom>
        <a:noFill/>
        <a:ln>
          <a:noFill/>
        </a:ln>
        <a:effectLst/>
      </dsp:spPr>
      <dsp:style>
        <a:lnRef idx="0">
          <a:scrgbClr r="0" g="0" b="0"/>
        </a:lnRef>
        <a:fillRef idx="0">
          <a:scrgbClr r="0" g="0" b="0"/>
        </a:fillRef>
        <a:effectRef idx="0">
          <a:scrgbClr r="0" g="0" b="0"/>
        </a:effectRef>
        <a:fontRef idx="minor"/>
      </dsp:style>
    </dsp:sp>
    <dsp:sp modelId="{5F589661-A6A6-4581-B284-850A9345F46C}">
      <dsp:nvSpPr>
        <dsp:cNvPr id="0" name=""/>
        <dsp:cNvSpPr/>
      </dsp:nvSpPr>
      <dsp:spPr>
        <a:xfrm rot="5400000">
          <a:off x="1001591" y="3106030"/>
          <a:ext cx="1712825" cy="1569255"/>
        </a:xfrm>
        <a:prstGeom prst="hexagon">
          <a:avLst>
            <a:gd name="adj" fmla="val 25000"/>
            <a:gd name="vf" fmla="val 1154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kern="1200">
              <a:latin typeface="Neue Haas Grotesk Text Pro" panose="020B0504020202020204" pitchFamily="34" charset="0"/>
            </a:rPr>
            <a:t>Tender Briefings </a:t>
          </a:r>
        </a:p>
      </dsp:txBody>
      <dsp:txXfrm rot="-5400000">
        <a:off x="1323957" y="3307752"/>
        <a:ext cx="1068093" cy="116581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2062AE-6B4A-4725-896A-455174753B5A}">
      <dsp:nvSpPr>
        <dsp:cNvPr id="0" name=""/>
        <dsp:cNvSpPr/>
      </dsp:nvSpPr>
      <dsp:spPr>
        <a:xfrm>
          <a:off x="0" y="0"/>
          <a:ext cx="10515600" cy="1159655"/>
        </a:xfrm>
        <a:prstGeom prst="roundRect">
          <a:avLst>
            <a:gd name="adj" fmla="val 10000"/>
          </a:avLst>
        </a:prstGeom>
        <a:solidFill>
          <a:srgbClr val="DFC242"/>
        </a:solidFill>
        <a:ln>
          <a:noFill/>
        </a:ln>
        <a:effectLst/>
      </dsp:spPr>
      <dsp:style>
        <a:lnRef idx="0">
          <a:scrgbClr r="0" g="0" b="0"/>
        </a:lnRef>
        <a:fillRef idx="1">
          <a:scrgbClr r="0" g="0" b="0"/>
        </a:fillRef>
        <a:effectRef idx="0">
          <a:scrgbClr r="0" g="0" b="0"/>
        </a:effectRef>
        <a:fontRef idx="minor"/>
      </dsp:style>
    </dsp:sp>
    <dsp:sp modelId="{ACACA6CC-A56C-4F20-9A6E-C8F92AAB4E12}">
      <dsp:nvSpPr>
        <dsp:cNvPr id="0" name=""/>
        <dsp:cNvSpPr/>
      </dsp:nvSpPr>
      <dsp:spPr>
        <a:xfrm>
          <a:off x="350795" y="261418"/>
          <a:ext cx="637810" cy="63781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1C5F69-78B7-49D3-9B30-01B6859E5DD0}">
      <dsp:nvSpPr>
        <dsp:cNvPr id="0" name=""/>
        <dsp:cNvSpPr/>
      </dsp:nvSpPr>
      <dsp:spPr>
        <a:xfrm>
          <a:off x="1339402" y="495"/>
          <a:ext cx="9176197" cy="11596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730" tIns="122730" rIns="122730" bIns="122730" numCol="1" spcCol="1270" anchor="ctr" anchorCtr="0">
          <a:noAutofit/>
        </a:bodyPr>
        <a:lstStyle/>
        <a:p>
          <a:pPr marL="0" lvl="0" indent="0" algn="l" defTabSz="933450">
            <a:lnSpc>
              <a:spcPct val="90000"/>
            </a:lnSpc>
            <a:spcBef>
              <a:spcPct val="0"/>
            </a:spcBef>
            <a:spcAft>
              <a:spcPct val="35000"/>
            </a:spcAft>
            <a:buNone/>
          </a:pPr>
          <a:r>
            <a:rPr lang="en-AU" sz="2100" kern="1200" dirty="0"/>
            <a:t>The closing time and date of all Requests will be clearly shown in the Request. </a:t>
          </a:r>
          <a:endParaRPr lang="en-US" sz="2100" kern="1200" dirty="0"/>
        </a:p>
      </dsp:txBody>
      <dsp:txXfrm>
        <a:off x="1339402" y="495"/>
        <a:ext cx="9176197" cy="1159655"/>
      </dsp:txXfrm>
    </dsp:sp>
    <dsp:sp modelId="{2327BE3B-B4CD-461F-B360-0BAA5D81F03C}">
      <dsp:nvSpPr>
        <dsp:cNvPr id="0" name=""/>
        <dsp:cNvSpPr/>
      </dsp:nvSpPr>
      <dsp:spPr>
        <a:xfrm>
          <a:off x="0" y="1450065"/>
          <a:ext cx="10515600" cy="1159655"/>
        </a:xfrm>
        <a:prstGeom prst="roundRect">
          <a:avLst>
            <a:gd name="adj" fmla="val 10000"/>
          </a:avLst>
        </a:prstGeom>
        <a:solidFill>
          <a:srgbClr val="A3DBD6"/>
        </a:solidFill>
        <a:ln>
          <a:noFill/>
        </a:ln>
        <a:effectLst/>
      </dsp:spPr>
      <dsp:style>
        <a:lnRef idx="0">
          <a:scrgbClr r="0" g="0" b="0"/>
        </a:lnRef>
        <a:fillRef idx="1">
          <a:scrgbClr r="0" g="0" b="0"/>
        </a:fillRef>
        <a:effectRef idx="0">
          <a:scrgbClr r="0" g="0" b="0"/>
        </a:effectRef>
        <a:fontRef idx="minor"/>
      </dsp:style>
    </dsp:sp>
    <dsp:sp modelId="{EA5694D3-6EB4-4A9B-9DB4-4D2018B510C7}">
      <dsp:nvSpPr>
        <dsp:cNvPr id="0" name=""/>
        <dsp:cNvSpPr/>
      </dsp:nvSpPr>
      <dsp:spPr>
        <a:xfrm>
          <a:off x="350795" y="1710987"/>
          <a:ext cx="637810" cy="63781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E58ECD7-0AE3-492D-A6C1-A33368B3604A}">
      <dsp:nvSpPr>
        <dsp:cNvPr id="0" name=""/>
        <dsp:cNvSpPr/>
      </dsp:nvSpPr>
      <dsp:spPr>
        <a:xfrm>
          <a:off x="1339402" y="1450065"/>
          <a:ext cx="9176197" cy="11596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730" tIns="122730" rIns="122730" bIns="122730" numCol="1" spcCol="1270" anchor="ctr" anchorCtr="0">
          <a:noAutofit/>
        </a:bodyPr>
        <a:lstStyle/>
        <a:p>
          <a:pPr marL="0" lvl="0" indent="0" algn="l" defTabSz="933450">
            <a:lnSpc>
              <a:spcPct val="90000"/>
            </a:lnSpc>
            <a:spcBef>
              <a:spcPct val="0"/>
            </a:spcBef>
            <a:spcAft>
              <a:spcPct val="35000"/>
            </a:spcAft>
            <a:buNone/>
          </a:pPr>
          <a:r>
            <a:rPr lang="en-AU" sz="2100" kern="1200" dirty="0"/>
            <a:t>It is your responsibility to make sure your full Offer is received before the closing time at the required location. Late Offers are set aside and cannot be considered. </a:t>
          </a:r>
          <a:endParaRPr lang="en-US" sz="2100" kern="1200" dirty="0"/>
        </a:p>
      </dsp:txBody>
      <dsp:txXfrm>
        <a:off x="1339402" y="1450065"/>
        <a:ext cx="9176197" cy="1159655"/>
      </dsp:txXfrm>
    </dsp:sp>
    <dsp:sp modelId="{A1453AE4-BC88-471A-8DA7-507CF2AD55F3}">
      <dsp:nvSpPr>
        <dsp:cNvPr id="0" name=""/>
        <dsp:cNvSpPr/>
      </dsp:nvSpPr>
      <dsp:spPr>
        <a:xfrm>
          <a:off x="0" y="2899634"/>
          <a:ext cx="10515600" cy="1159655"/>
        </a:xfrm>
        <a:prstGeom prst="roundRect">
          <a:avLst>
            <a:gd name="adj" fmla="val 10000"/>
          </a:avLst>
        </a:prstGeom>
        <a:solidFill>
          <a:srgbClr val="DFC242"/>
        </a:solidFill>
        <a:ln>
          <a:noFill/>
        </a:ln>
        <a:effectLst/>
      </dsp:spPr>
      <dsp:style>
        <a:lnRef idx="0">
          <a:scrgbClr r="0" g="0" b="0"/>
        </a:lnRef>
        <a:fillRef idx="1">
          <a:scrgbClr r="0" g="0" b="0"/>
        </a:fillRef>
        <a:effectRef idx="0">
          <a:scrgbClr r="0" g="0" b="0"/>
        </a:effectRef>
        <a:fontRef idx="minor"/>
      </dsp:style>
    </dsp:sp>
    <dsp:sp modelId="{E3F0B106-FFF7-4BDA-BC13-C90C9868DF92}">
      <dsp:nvSpPr>
        <dsp:cNvPr id="0" name=""/>
        <dsp:cNvSpPr/>
      </dsp:nvSpPr>
      <dsp:spPr>
        <a:xfrm>
          <a:off x="350795" y="3160557"/>
          <a:ext cx="637810" cy="63781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4504DF8-EA39-43AF-8F9B-F01FD5FBC727}">
      <dsp:nvSpPr>
        <dsp:cNvPr id="0" name=""/>
        <dsp:cNvSpPr/>
      </dsp:nvSpPr>
      <dsp:spPr>
        <a:xfrm>
          <a:off x="1339402" y="2899634"/>
          <a:ext cx="9176197" cy="11596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730" tIns="122730" rIns="122730" bIns="122730" numCol="1" spcCol="1270" anchor="ctr" anchorCtr="0">
          <a:noAutofit/>
        </a:bodyPr>
        <a:lstStyle/>
        <a:p>
          <a:pPr marL="0" lvl="0" indent="0" algn="l" defTabSz="933450">
            <a:lnSpc>
              <a:spcPct val="90000"/>
            </a:lnSpc>
            <a:spcBef>
              <a:spcPct val="0"/>
            </a:spcBef>
            <a:spcAft>
              <a:spcPct val="35000"/>
            </a:spcAft>
            <a:buNone/>
          </a:pPr>
          <a:r>
            <a:rPr lang="en-AU" sz="2100" kern="1200"/>
            <a:t>Agencies are very strict on this, so make sure you submit your Offer with plenty of time to spare. </a:t>
          </a:r>
          <a:endParaRPr lang="en-US" sz="2100" kern="1200"/>
        </a:p>
      </dsp:txBody>
      <dsp:txXfrm>
        <a:off x="1339402" y="2899634"/>
        <a:ext cx="9176197" cy="115965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8D6E13-7C11-4432-AA9B-74E6F030BDCF}">
      <dsp:nvSpPr>
        <dsp:cNvPr id="0" name=""/>
        <dsp:cNvSpPr/>
      </dsp:nvSpPr>
      <dsp:spPr>
        <a:xfrm>
          <a:off x="1296" y="441223"/>
          <a:ext cx="4552085" cy="2890574"/>
        </a:xfrm>
        <a:prstGeom prst="roundRect">
          <a:avLst>
            <a:gd name="adj" fmla="val 10000"/>
          </a:avLst>
        </a:prstGeom>
        <a:solidFill>
          <a:srgbClr val="DFC242"/>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AA276E8C-B9F0-41EA-9805-2ACCC7668CF7}">
      <dsp:nvSpPr>
        <dsp:cNvPr id="0" name=""/>
        <dsp:cNvSpPr/>
      </dsp:nvSpPr>
      <dsp:spPr>
        <a:xfrm>
          <a:off x="507084" y="921721"/>
          <a:ext cx="4552085" cy="2890574"/>
        </a:xfrm>
        <a:prstGeom prst="roundRect">
          <a:avLst>
            <a:gd name="adj" fmla="val 10000"/>
          </a:avLst>
        </a:prstGeom>
        <a:solidFill>
          <a:schemeClr val="lt1">
            <a:alpha val="90000"/>
            <a:hueOff val="0"/>
            <a:satOff val="0"/>
            <a:lumOff val="0"/>
            <a:alphaOff val="0"/>
          </a:schemeClr>
        </a:solidFill>
        <a:ln w="12700" cap="flat" cmpd="sng" algn="ctr">
          <a:solidFill>
            <a:srgbClr val="DFC24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ct val="35000"/>
            </a:spcAft>
            <a:buNone/>
          </a:pPr>
          <a:r>
            <a:rPr lang="en-AU" sz="1600" kern="1200" dirty="0">
              <a:latin typeface="Neue Haas Grotesk Text Pro" panose="020B0504020202020204" pitchFamily="34" charset="0"/>
            </a:rPr>
            <a:t>If you have any questions about the Request please try and direct them to the right person. All Requests will have at least one contact listed, but they may have multiple such as a technical person, contractual contact or someone who can advise on how to respond using Tenders WA. </a:t>
          </a:r>
          <a:endParaRPr lang="en-US" sz="1600" kern="1200" dirty="0">
            <a:latin typeface="Neue Haas Grotesk Text Pro" panose="020B0504020202020204" pitchFamily="34" charset="0"/>
          </a:endParaRPr>
        </a:p>
      </dsp:txBody>
      <dsp:txXfrm>
        <a:off x="591746" y="1006383"/>
        <a:ext cx="4382761" cy="2721250"/>
      </dsp:txXfrm>
    </dsp:sp>
    <dsp:sp modelId="{735EF7AF-AE8C-4442-BB52-5AD3DBA0878C}">
      <dsp:nvSpPr>
        <dsp:cNvPr id="0" name=""/>
        <dsp:cNvSpPr/>
      </dsp:nvSpPr>
      <dsp:spPr>
        <a:xfrm>
          <a:off x="5564957" y="441223"/>
          <a:ext cx="4552085" cy="2890574"/>
        </a:xfrm>
        <a:prstGeom prst="roundRect">
          <a:avLst>
            <a:gd name="adj" fmla="val 10000"/>
          </a:avLst>
        </a:prstGeom>
        <a:solidFill>
          <a:srgbClr val="DFC242"/>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92A9D3A8-D30D-4AC1-A706-697A546A7E64}">
      <dsp:nvSpPr>
        <dsp:cNvPr id="0" name=""/>
        <dsp:cNvSpPr/>
      </dsp:nvSpPr>
      <dsp:spPr>
        <a:xfrm>
          <a:off x="6070744" y="921721"/>
          <a:ext cx="4552085" cy="2890574"/>
        </a:xfrm>
        <a:prstGeom prst="roundRect">
          <a:avLst>
            <a:gd name="adj" fmla="val 10000"/>
          </a:avLst>
        </a:prstGeom>
        <a:solidFill>
          <a:schemeClr val="lt1">
            <a:alpha val="90000"/>
            <a:hueOff val="0"/>
            <a:satOff val="0"/>
            <a:lumOff val="0"/>
            <a:alphaOff val="0"/>
          </a:schemeClr>
        </a:solidFill>
        <a:ln w="12700" cap="flat" cmpd="sng" algn="ctr">
          <a:solidFill>
            <a:srgbClr val="DFC24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ct val="35000"/>
            </a:spcAft>
            <a:buNone/>
          </a:pPr>
          <a:r>
            <a:rPr lang="en-AU" sz="1600" kern="1200" dirty="0">
              <a:latin typeface="Neue Haas Grotesk Text Pro" panose="020B0504020202020204" pitchFamily="34" charset="0"/>
            </a:rPr>
            <a:t>If you have any questions, please ask them as soon as possible. Don’t wait until just before the Request is due to close. </a:t>
          </a:r>
          <a:endParaRPr lang="en-US" sz="1600" kern="1200" dirty="0">
            <a:latin typeface="Neue Haas Grotesk Text Pro" panose="020B0504020202020204" pitchFamily="34" charset="0"/>
          </a:endParaRPr>
        </a:p>
      </dsp:txBody>
      <dsp:txXfrm>
        <a:off x="6155406" y="1006383"/>
        <a:ext cx="4382761" cy="272125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0.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7.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C9FF4-D92C-C14C-84C3-35EA4C677231}"/>
              </a:ext>
            </a:extLst>
          </p:cNvPr>
          <p:cNvSpPr>
            <a:spLocks noGrp="1"/>
          </p:cNvSpPr>
          <p:nvPr>
            <p:ph type="ctrTitle"/>
          </p:nvPr>
        </p:nvSpPr>
        <p:spPr>
          <a:xfrm>
            <a:off x="1524000" y="1122363"/>
            <a:ext cx="9144000" cy="2387600"/>
          </a:xfrm>
        </p:spPr>
        <p:txBody>
          <a:bodyPr anchor="b">
            <a:normAutofit/>
          </a:bodyPr>
          <a:lstStyle>
            <a:lvl1pPr algn="ctr">
              <a:defRPr sz="4400"/>
            </a:lvl1pPr>
          </a:lstStyle>
          <a:p>
            <a:r>
              <a:rPr lang="en-US"/>
              <a:t>Click to edit Master title style</a:t>
            </a:r>
          </a:p>
        </p:txBody>
      </p:sp>
      <p:sp>
        <p:nvSpPr>
          <p:cNvPr id="3" name="Subtitle 2">
            <a:extLst>
              <a:ext uri="{FF2B5EF4-FFF2-40B4-BE49-F238E27FC236}">
                <a16:creationId xmlns:a16="http://schemas.microsoft.com/office/drawing/2014/main" id="{31C40577-0761-2C4F-A5A9-D0E5C059FF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975050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ADD39-4279-4486-82D0-DC82B882761B}"/>
              </a:ext>
            </a:extLst>
          </p:cNvPr>
          <p:cNvSpPr>
            <a:spLocks noGrp="1"/>
          </p:cNvSpPr>
          <p:nvPr>
            <p:ph type="title"/>
          </p:nvPr>
        </p:nvSpPr>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FB191BAE-D95E-4828-B8EC-B76A0FEE680D}"/>
              </a:ext>
            </a:extLst>
          </p:cNvPr>
          <p:cNvSpPr>
            <a:spLocks noGrp="1"/>
          </p:cNvSpPr>
          <p:nvPr>
            <p:ph idx="1"/>
          </p:nvPr>
        </p:nvSpPr>
        <p:spPr>
          <a:xfrm>
            <a:off x="838200" y="213319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3460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763A9-2D73-614F-A86C-8E13C6A80921}"/>
              </a:ext>
            </a:extLst>
          </p:cNvPr>
          <p:cNvSpPr>
            <a:spLocks noGrp="1"/>
          </p:cNvSpPr>
          <p:nvPr>
            <p:ph type="title"/>
          </p:nvPr>
        </p:nvSpPr>
        <p:spPr>
          <a:xfrm>
            <a:off x="839788" y="822036"/>
            <a:ext cx="4757448" cy="1235364"/>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6425BE6E-2F93-874C-8ACD-311EBFF0AD52}"/>
              </a:ext>
            </a:extLst>
          </p:cNvPr>
          <p:cNvSpPr>
            <a:spLocks noGrp="1"/>
          </p:cNvSpPr>
          <p:nvPr>
            <p:ph type="body" sz="half" idx="2"/>
          </p:nvPr>
        </p:nvSpPr>
        <p:spPr>
          <a:xfrm>
            <a:off x="839788" y="2057400"/>
            <a:ext cx="475744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Picture Placeholder 5">
            <a:extLst>
              <a:ext uri="{FF2B5EF4-FFF2-40B4-BE49-F238E27FC236}">
                <a16:creationId xmlns:a16="http://schemas.microsoft.com/office/drawing/2014/main" id="{39340ACC-EF4E-4DDA-A704-44E95C3FAFD3}"/>
              </a:ext>
            </a:extLst>
          </p:cNvPr>
          <p:cNvSpPr>
            <a:spLocks noGrp="1"/>
          </p:cNvSpPr>
          <p:nvPr>
            <p:ph type="pic" sz="quarter" idx="10"/>
          </p:nvPr>
        </p:nvSpPr>
        <p:spPr>
          <a:xfrm>
            <a:off x="6668656" y="1319502"/>
            <a:ext cx="5061526" cy="4549486"/>
          </a:xfrm>
          <a:custGeom>
            <a:avLst/>
            <a:gdLst>
              <a:gd name="connsiteX0" fmla="*/ 0 w 4821238"/>
              <a:gd name="connsiteY0" fmla="*/ 1905794 h 3811587"/>
              <a:gd name="connsiteX1" fmla="*/ 2410619 w 4821238"/>
              <a:gd name="connsiteY1" fmla="*/ 0 h 3811587"/>
              <a:gd name="connsiteX2" fmla="*/ 4821238 w 4821238"/>
              <a:gd name="connsiteY2" fmla="*/ 1905794 h 3811587"/>
              <a:gd name="connsiteX3" fmla="*/ 2410619 w 4821238"/>
              <a:gd name="connsiteY3" fmla="*/ 3811588 h 3811587"/>
              <a:gd name="connsiteX4" fmla="*/ 0 w 4821238"/>
              <a:gd name="connsiteY4" fmla="*/ 1905794 h 3811587"/>
              <a:gd name="connsiteX0" fmla="*/ 0 w 4276293"/>
              <a:gd name="connsiteY0" fmla="*/ 1905893 h 3811794"/>
              <a:gd name="connsiteX1" fmla="*/ 2410619 w 4276293"/>
              <a:gd name="connsiteY1" fmla="*/ 99 h 3811794"/>
              <a:gd name="connsiteX2" fmla="*/ 4276293 w 4276293"/>
              <a:gd name="connsiteY2" fmla="*/ 1970547 h 3811794"/>
              <a:gd name="connsiteX3" fmla="*/ 2410619 w 4276293"/>
              <a:gd name="connsiteY3" fmla="*/ 3811687 h 3811794"/>
              <a:gd name="connsiteX4" fmla="*/ 0 w 4276293"/>
              <a:gd name="connsiteY4" fmla="*/ 1905893 h 3811794"/>
              <a:gd name="connsiteX0" fmla="*/ 0 w 4128511"/>
              <a:gd name="connsiteY0" fmla="*/ 1905957 h 3811931"/>
              <a:gd name="connsiteX1" fmla="*/ 2410619 w 4128511"/>
              <a:gd name="connsiteY1" fmla="*/ 163 h 3811931"/>
              <a:gd name="connsiteX2" fmla="*/ 4128511 w 4128511"/>
              <a:gd name="connsiteY2" fmla="*/ 1989084 h 3811931"/>
              <a:gd name="connsiteX3" fmla="*/ 2410619 w 4128511"/>
              <a:gd name="connsiteY3" fmla="*/ 3811751 h 3811931"/>
              <a:gd name="connsiteX4" fmla="*/ 0 w 4128511"/>
              <a:gd name="connsiteY4" fmla="*/ 1905957 h 3811931"/>
              <a:gd name="connsiteX0" fmla="*/ 26 w 4128537"/>
              <a:gd name="connsiteY0" fmla="*/ 1074760 h 2980734"/>
              <a:gd name="connsiteX1" fmla="*/ 2364463 w 4128537"/>
              <a:gd name="connsiteY1" fmla="*/ 239 h 2980734"/>
              <a:gd name="connsiteX2" fmla="*/ 4128537 w 4128537"/>
              <a:gd name="connsiteY2" fmla="*/ 1157887 h 2980734"/>
              <a:gd name="connsiteX3" fmla="*/ 2410645 w 4128537"/>
              <a:gd name="connsiteY3" fmla="*/ 2980554 h 2980734"/>
              <a:gd name="connsiteX4" fmla="*/ 26 w 4128537"/>
              <a:gd name="connsiteY4" fmla="*/ 1074760 h 2980734"/>
              <a:gd name="connsiteX0" fmla="*/ 56639 w 4185150"/>
              <a:gd name="connsiteY0" fmla="*/ 1074758 h 3194780"/>
              <a:gd name="connsiteX1" fmla="*/ 2421076 w 4185150"/>
              <a:gd name="connsiteY1" fmla="*/ 237 h 3194780"/>
              <a:gd name="connsiteX2" fmla="*/ 4185150 w 4185150"/>
              <a:gd name="connsiteY2" fmla="*/ 1157885 h 3194780"/>
              <a:gd name="connsiteX3" fmla="*/ 2467258 w 4185150"/>
              <a:gd name="connsiteY3" fmla="*/ 2980552 h 3194780"/>
              <a:gd name="connsiteX4" fmla="*/ 879253 w 4185150"/>
              <a:gd name="connsiteY4" fmla="*/ 2946491 h 3194780"/>
              <a:gd name="connsiteX5" fmla="*/ 56639 w 4185150"/>
              <a:gd name="connsiteY5" fmla="*/ 1074758 h 3194780"/>
              <a:gd name="connsiteX0" fmla="*/ 56639 w 4205866"/>
              <a:gd name="connsiteY0" fmla="*/ 1074758 h 3104158"/>
              <a:gd name="connsiteX1" fmla="*/ 2421076 w 4205866"/>
              <a:gd name="connsiteY1" fmla="*/ 237 h 3104158"/>
              <a:gd name="connsiteX2" fmla="*/ 4185150 w 4205866"/>
              <a:gd name="connsiteY2" fmla="*/ 1157885 h 3104158"/>
              <a:gd name="connsiteX3" fmla="*/ 3567035 w 4205866"/>
              <a:gd name="connsiteY3" fmla="*/ 2780236 h 3104158"/>
              <a:gd name="connsiteX4" fmla="*/ 2467258 w 4205866"/>
              <a:gd name="connsiteY4" fmla="*/ 2980552 h 3104158"/>
              <a:gd name="connsiteX5" fmla="*/ 879253 w 4205866"/>
              <a:gd name="connsiteY5" fmla="*/ 2946491 h 3104158"/>
              <a:gd name="connsiteX6" fmla="*/ 56639 w 4205866"/>
              <a:gd name="connsiteY6" fmla="*/ 1074758 h 3104158"/>
              <a:gd name="connsiteX0" fmla="*/ 56639 w 4205866"/>
              <a:gd name="connsiteY0" fmla="*/ 1074758 h 3283381"/>
              <a:gd name="connsiteX1" fmla="*/ 2421076 w 4205866"/>
              <a:gd name="connsiteY1" fmla="*/ 237 h 3283381"/>
              <a:gd name="connsiteX2" fmla="*/ 4185150 w 4205866"/>
              <a:gd name="connsiteY2" fmla="*/ 1157885 h 3283381"/>
              <a:gd name="connsiteX3" fmla="*/ 3567035 w 4205866"/>
              <a:gd name="connsiteY3" fmla="*/ 2780236 h 3283381"/>
              <a:gd name="connsiteX4" fmla="*/ 2559621 w 4205866"/>
              <a:gd name="connsiteY4" fmla="*/ 3276116 h 3283381"/>
              <a:gd name="connsiteX5" fmla="*/ 879253 w 4205866"/>
              <a:gd name="connsiteY5" fmla="*/ 2946491 h 3283381"/>
              <a:gd name="connsiteX6" fmla="*/ 56639 w 4205866"/>
              <a:gd name="connsiteY6" fmla="*/ 1074758 h 3283381"/>
              <a:gd name="connsiteX0" fmla="*/ 56639 w 3947725"/>
              <a:gd name="connsiteY0" fmla="*/ 1074758 h 3283381"/>
              <a:gd name="connsiteX1" fmla="*/ 2421076 w 3947725"/>
              <a:gd name="connsiteY1" fmla="*/ 237 h 3283381"/>
              <a:gd name="connsiteX2" fmla="*/ 3908059 w 3947725"/>
              <a:gd name="connsiteY2" fmla="*/ 1157885 h 3283381"/>
              <a:gd name="connsiteX3" fmla="*/ 3567035 w 3947725"/>
              <a:gd name="connsiteY3" fmla="*/ 2780236 h 3283381"/>
              <a:gd name="connsiteX4" fmla="*/ 2559621 w 3947725"/>
              <a:gd name="connsiteY4" fmla="*/ 3276116 h 3283381"/>
              <a:gd name="connsiteX5" fmla="*/ 879253 w 3947725"/>
              <a:gd name="connsiteY5" fmla="*/ 2946491 h 3283381"/>
              <a:gd name="connsiteX6" fmla="*/ 56639 w 3947725"/>
              <a:gd name="connsiteY6" fmla="*/ 1074758 h 3283381"/>
              <a:gd name="connsiteX0" fmla="*/ 66816 w 3819357"/>
              <a:gd name="connsiteY0" fmla="*/ 1074758 h 3283381"/>
              <a:gd name="connsiteX1" fmla="*/ 2292708 w 3819357"/>
              <a:gd name="connsiteY1" fmla="*/ 237 h 3283381"/>
              <a:gd name="connsiteX2" fmla="*/ 3779691 w 3819357"/>
              <a:gd name="connsiteY2" fmla="*/ 1157885 h 3283381"/>
              <a:gd name="connsiteX3" fmla="*/ 3438667 w 3819357"/>
              <a:gd name="connsiteY3" fmla="*/ 2780236 h 3283381"/>
              <a:gd name="connsiteX4" fmla="*/ 2431253 w 3819357"/>
              <a:gd name="connsiteY4" fmla="*/ 3276116 h 3283381"/>
              <a:gd name="connsiteX5" fmla="*/ 750885 w 3819357"/>
              <a:gd name="connsiteY5" fmla="*/ 2946491 h 3283381"/>
              <a:gd name="connsiteX6" fmla="*/ 66816 w 3819357"/>
              <a:gd name="connsiteY6" fmla="*/ 1074758 h 3283381"/>
              <a:gd name="connsiteX0" fmla="*/ 71020 w 3777379"/>
              <a:gd name="connsiteY0" fmla="*/ 569531 h 3313863"/>
              <a:gd name="connsiteX1" fmla="*/ 2250730 w 3777379"/>
              <a:gd name="connsiteY1" fmla="*/ 30719 h 3313863"/>
              <a:gd name="connsiteX2" fmla="*/ 3737713 w 3777379"/>
              <a:gd name="connsiteY2" fmla="*/ 1188367 h 3313863"/>
              <a:gd name="connsiteX3" fmla="*/ 3396689 w 3777379"/>
              <a:gd name="connsiteY3" fmla="*/ 2810718 h 3313863"/>
              <a:gd name="connsiteX4" fmla="*/ 2389275 w 3777379"/>
              <a:gd name="connsiteY4" fmla="*/ 3306598 h 3313863"/>
              <a:gd name="connsiteX5" fmla="*/ 708907 w 3777379"/>
              <a:gd name="connsiteY5" fmla="*/ 2976973 h 3313863"/>
              <a:gd name="connsiteX6" fmla="*/ 71020 w 3777379"/>
              <a:gd name="connsiteY6" fmla="*/ 569531 h 3313863"/>
              <a:gd name="connsiteX0" fmla="*/ 71020 w 3843690"/>
              <a:gd name="connsiteY0" fmla="*/ 566621 h 3310953"/>
              <a:gd name="connsiteX1" fmla="*/ 2250730 w 3843690"/>
              <a:gd name="connsiteY1" fmla="*/ 27809 h 3310953"/>
              <a:gd name="connsiteX2" fmla="*/ 3811604 w 3843690"/>
              <a:gd name="connsiteY2" fmla="*/ 1139275 h 3310953"/>
              <a:gd name="connsiteX3" fmla="*/ 3396689 w 3843690"/>
              <a:gd name="connsiteY3" fmla="*/ 2807808 h 3310953"/>
              <a:gd name="connsiteX4" fmla="*/ 2389275 w 3843690"/>
              <a:gd name="connsiteY4" fmla="*/ 3303688 h 3310953"/>
              <a:gd name="connsiteX5" fmla="*/ 708907 w 3843690"/>
              <a:gd name="connsiteY5" fmla="*/ 2974063 h 3310953"/>
              <a:gd name="connsiteX6" fmla="*/ 71020 w 3843690"/>
              <a:gd name="connsiteY6" fmla="*/ 566621 h 331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43690" h="3310953">
                <a:moveTo>
                  <a:pt x="71020" y="566621"/>
                </a:moveTo>
                <a:cubicBezTo>
                  <a:pt x="327991" y="75579"/>
                  <a:pt x="1627299" y="-67633"/>
                  <a:pt x="2250730" y="27809"/>
                </a:cubicBezTo>
                <a:cubicBezTo>
                  <a:pt x="2874161" y="123251"/>
                  <a:pt x="3688344" y="708269"/>
                  <a:pt x="3811604" y="1139275"/>
                </a:cubicBezTo>
                <a:cubicBezTo>
                  <a:pt x="3934864" y="1570281"/>
                  <a:pt x="3683004" y="2504030"/>
                  <a:pt x="3396689" y="2807808"/>
                </a:cubicBezTo>
                <a:cubicBezTo>
                  <a:pt x="3110374" y="3111586"/>
                  <a:pt x="2837239" y="3275979"/>
                  <a:pt x="2389275" y="3303688"/>
                </a:cubicBezTo>
                <a:cubicBezTo>
                  <a:pt x="1941311" y="3331397"/>
                  <a:pt x="1110677" y="3291695"/>
                  <a:pt x="708907" y="2974063"/>
                </a:cubicBezTo>
                <a:cubicBezTo>
                  <a:pt x="307137" y="2656431"/>
                  <a:pt x="-185951" y="1057663"/>
                  <a:pt x="71020" y="566621"/>
                </a:cubicBezTo>
                <a:close/>
              </a:path>
            </a:pathLst>
          </a:custGeom>
        </p:spPr>
        <p:txBody>
          <a:bodyPr/>
          <a:lstStyle/>
          <a:p>
            <a:r>
              <a:rPr lang="en-US" dirty="0"/>
              <a:t>Click icon to add picture</a:t>
            </a:r>
            <a:endParaRPr lang="en-AU" dirty="0"/>
          </a:p>
        </p:txBody>
      </p:sp>
      <p:pic>
        <p:nvPicPr>
          <p:cNvPr id="10" name="Picture 9" descr="A picture containing diagram&#10;&#10;Description automatically generated">
            <a:extLst>
              <a:ext uri="{FF2B5EF4-FFF2-40B4-BE49-F238E27FC236}">
                <a16:creationId xmlns:a16="http://schemas.microsoft.com/office/drawing/2014/main" id="{78A56ADE-5F4A-4153-A562-1351E64ABA9E}"/>
              </a:ext>
            </a:extLst>
          </p:cNvPr>
          <p:cNvPicPr>
            <a:picLocks noChangeAspect="1"/>
          </p:cNvPicPr>
          <p:nvPr userDrawn="1"/>
        </p:nvPicPr>
        <p:blipFill>
          <a:blip r:embed="rId2"/>
          <a:stretch>
            <a:fillRect/>
          </a:stretch>
        </p:blipFill>
        <p:spPr>
          <a:xfrm>
            <a:off x="10019175" y="1158369"/>
            <a:ext cx="2172825" cy="1798061"/>
          </a:xfrm>
          <a:prstGeom prst="rect">
            <a:avLst/>
          </a:prstGeom>
        </p:spPr>
      </p:pic>
    </p:spTree>
    <p:extLst>
      <p:ext uri="{BB962C8B-B14F-4D97-AF65-F5344CB8AC3E}">
        <p14:creationId xmlns:p14="http://schemas.microsoft.com/office/powerpoint/2010/main" val="4132266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763A9-2D73-614F-A86C-8E13C6A80921}"/>
              </a:ext>
            </a:extLst>
          </p:cNvPr>
          <p:cNvSpPr>
            <a:spLocks noGrp="1"/>
          </p:cNvSpPr>
          <p:nvPr>
            <p:ph type="title"/>
          </p:nvPr>
        </p:nvSpPr>
        <p:spPr>
          <a:xfrm>
            <a:off x="839788" y="822036"/>
            <a:ext cx="4757448" cy="1235364"/>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6425BE6E-2F93-874C-8ACD-311EBFF0AD52}"/>
              </a:ext>
            </a:extLst>
          </p:cNvPr>
          <p:cNvSpPr>
            <a:spLocks noGrp="1"/>
          </p:cNvSpPr>
          <p:nvPr>
            <p:ph type="body" sz="half" idx="2"/>
          </p:nvPr>
        </p:nvSpPr>
        <p:spPr>
          <a:xfrm>
            <a:off x="839788" y="2057400"/>
            <a:ext cx="475744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Picture Placeholder 5">
            <a:extLst>
              <a:ext uri="{FF2B5EF4-FFF2-40B4-BE49-F238E27FC236}">
                <a16:creationId xmlns:a16="http://schemas.microsoft.com/office/drawing/2014/main" id="{39340ACC-EF4E-4DDA-A704-44E95C3FAFD3}"/>
              </a:ext>
            </a:extLst>
          </p:cNvPr>
          <p:cNvSpPr>
            <a:spLocks noGrp="1"/>
          </p:cNvSpPr>
          <p:nvPr>
            <p:ph type="pic" sz="quarter" idx="10"/>
          </p:nvPr>
        </p:nvSpPr>
        <p:spPr>
          <a:xfrm>
            <a:off x="6791500" y="1559605"/>
            <a:ext cx="4854632" cy="4650002"/>
          </a:xfrm>
          <a:custGeom>
            <a:avLst/>
            <a:gdLst>
              <a:gd name="connsiteX0" fmla="*/ 0 w 4821238"/>
              <a:gd name="connsiteY0" fmla="*/ 1905794 h 3811587"/>
              <a:gd name="connsiteX1" fmla="*/ 2410619 w 4821238"/>
              <a:gd name="connsiteY1" fmla="*/ 0 h 3811587"/>
              <a:gd name="connsiteX2" fmla="*/ 4821238 w 4821238"/>
              <a:gd name="connsiteY2" fmla="*/ 1905794 h 3811587"/>
              <a:gd name="connsiteX3" fmla="*/ 2410619 w 4821238"/>
              <a:gd name="connsiteY3" fmla="*/ 3811588 h 3811587"/>
              <a:gd name="connsiteX4" fmla="*/ 0 w 4821238"/>
              <a:gd name="connsiteY4" fmla="*/ 1905794 h 3811587"/>
              <a:gd name="connsiteX0" fmla="*/ 0 w 4276293"/>
              <a:gd name="connsiteY0" fmla="*/ 1905893 h 3811794"/>
              <a:gd name="connsiteX1" fmla="*/ 2410619 w 4276293"/>
              <a:gd name="connsiteY1" fmla="*/ 99 h 3811794"/>
              <a:gd name="connsiteX2" fmla="*/ 4276293 w 4276293"/>
              <a:gd name="connsiteY2" fmla="*/ 1970547 h 3811794"/>
              <a:gd name="connsiteX3" fmla="*/ 2410619 w 4276293"/>
              <a:gd name="connsiteY3" fmla="*/ 3811687 h 3811794"/>
              <a:gd name="connsiteX4" fmla="*/ 0 w 4276293"/>
              <a:gd name="connsiteY4" fmla="*/ 1905893 h 3811794"/>
              <a:gd name="connsiteX0" fmla="*/ 0 w 4128511"/>
              <a:gd name="connsiteY0" fmla="*/ 1905957 h 3811931"/>
              <a:gd name="connsiteX1" fmla="*/ 2410619 w 4128511"/>
              <a:gd name="connsiteY1" fmla="*/ 163 h 3811931"/>
              <a:gd name="connsiteX2" fmla="*/ 4128511 w 4128511"/>
              <a:gd name="connsiteY2" fmla="*/ 1989084 h 3811931"/>
              <a:gd name="connsiteX3" fmla="*/ 2410619 w 4128511"/>
              <a:gd name="connsiteY3" fmla="*/ 3811751 h 3811931"/>
              <a:gd name="connsiteX4" fmla="*/ 0 w 4128511"/>
              <a:gd name="connsiteY4" fmla="*/ 1905957 h 3811931"/>
              <a:gd name="connsiteX0" fmla="*/ 26 w 4128537"/>
              <a:gd name="connsiteY0" fmla="*/ 1074760 h 2980734"/>
              <a:gd name="connsiteX1" fmla="*/ 2364463 w 4128537"/>
              <a:gd name="connsiteY1" fmla="*/ 239 h 2980734"/>
              <a:gd name="connsiteX2" fmla="*/ 4128537 w 4128537"/>
              <a:gd name="connsiteY2" fmla="*/ 1157887 h 2980734"/>
              <a:gd name="connsiteX3" fmla="*/ 2410645 w 4128537"/>
              <a:gd name="connsiteY3" fmla="*/ 2980554 h 2980734"/>
              <a:gd name="connsiteX4" fmla="*/ 26 w 4128537"/>
              <a:gd name="connsiteY4" fmla="*/ 1074760 h 2980734"/>
              <a:gd name="connsiteX0" fmla="*/ 56639 w 4185150"/>
              <a:gd name="connsiteY0" fmla="*/ 1074758 h 3194780"/>
              <a:gd name="connsiteX1" fmla="*/ 2421076 w 4185150"/>
              <a:gd name="connsiteY1" fmla="*/ 237 h 3194780"/>
              <a:gd name="connsiteX2" fmla="*/ 4185150 w 4185150"/>
              <a:gd name="connsiteY2" fmla="*/ 1157885 h 3194780"/>
              <a:gd name="connsiteX3" fmla="*/ 2467258 w 4185150"/>
              <a:gd name="connsiteY3" fmla="*/ 2980552 h 3194780"/>
              <a:gd name="connsiteX4" fmla="*/ 879253 w 4185150"/>
              <a:gd name="connsiteY4" fmla="*/ 2946491 h 3194780"/>
              <a:gd name="connsiteX5" fmla="*/ 56639 w 4185150"/>
              <a:gd name="connsiteY5" fmla="*/ 1074758 h 3194780"/>
              <a:gd name="connsiteX0" fmla="*/ 56639 w 4205866"/>
              <a:gd name="connsiteY0" fmla="*/ 1074758 h 3104158"/>
              <a:gd name="connsiteX1" fmla="*/ 2421076 w 4205866"/>
              <a:gd name="connsiteY1" fmla="*/ 237 h 3104158"/>
              <a:gd name="connsiteX2" fmla="*/ 4185150 w 4205866"/>
              <a:gd name="connsiteY2" fmla="*/ 1157885 h 3104158"/>
              <a:gd name="connsiteX3" fmla="*/ 3567035 w 4205866"/>
              <a:gd name="connsiteY3" fmla="*/ 2780236 h 3104158"/>
              <a:gd name="connsiteX4" fmla="*/ 2467258 w 4205866"/>
              <a:gd name="connsiteY4" fmla="*/ 2980552 h 3104158"/>
              <a:gd name="connsiteX5" fmla="*/ 879253 w 4205866"/>
              <a:gd name="connsiteY5" fmla="*/ 2946491 h 3104158"/>
              <a:gd name="connsiteX6" fmla="*/ 56639 w 4205866"/>
              <a:gd name="connsiteY6" fmla="*/ 1074758 h 3104158"/>
              <a:gd name="connsiteX0" fmla="*/ 56639 w 4205866"/>
              <a:gd name="connsiteY0" fmla="*/ 1074758 h 3283381"/>
              <a:gd name="connsiteX1" fmla="*/ 2421076 w 4205866"/>
              <a:gd name="connsiteY1" fmla="*/ 237 h 3283381"/>
              <a:gd name="connsiteX2" fmla="*/ 4185150 w 4205866"/>
              <a:gd name="connsiteY2" fmla="*/ 1157885 h 3283381"/>
              <a:gd name="connsiteX3" fmla="*/ 3567035 w 4205866"/>
              <a:gd name="connsiteY3" fmla="*/ 2780236 h 3283381"/>
              <a:gd name="connsiteX4" fmla="*/ 2559621 w 4205866"/>
              <a:gd name="connsiteY4" fmla="*/ 3276116 h 3283381"/>
              <a:gd name="connsiteX5" fmla="*/ 879253 w 4205866"/>
              <a:gd name="connsiteY5" fmla="*/ 2946491 h 3283381"/>
              <a:gd name="connsiteX6" fmla="*/ 56639 w 4205866"/>
              <a:gd name="connsiteY6" fmla="*/ 1074758 h 3283381"/>
              <a:gd name="connsiteX0" fmla="*/ 56639 w 3947725"/>
              <a:gd name="connsiteY0" fmla="*/ 1074758 h 3283381"/>
              <a:gd name="connsiteX1" fmla="*/ 2421076 w 3947725"/>
              <a:gd name="connsiteY1" fmla="*/ 237 h 3283381"/>
              <a:gd name="connsiteX2" fmla="*/ 3908059 w 3947725"/>
              <a:gd name="connsiteY2" fmla="*/ 1157885 h 3283381"/>
              <a:gd name="connsiteX3" fmla="*/ 3567035 w 3947725"/>
              <a:gd name="connsiteY3" fmla="*/ 2780236 h 3283381"/>
              <a:gd name="connsiteX4" fmla="*/ 2559621 w 3947725"/>
              <a:gd name="connsiteY4" fmla="*/ 3276116 h 3283381"/>
              <a:gd name="connsiteX5" fmla="*/ 879253 w 3947725"/>
              <a:gd name="connsiteY5" fmla="*/ 2946491 h 3283381"/>
              <a:gd name="connsiteX6" fmla="*/ 56639 w 3947725"/>
              <a:gd name="connsiteY6" fmla="*/ 1074758 h 3283381"/>
              <a:gd name="connsiteX0" fmla="*/ 66816 w 3819357"/>
              <a:gd name="connsiteY0" fmla="*/ 1074758 h 3283381"/>
              <a:gd name="connsiteX1" fmla="*/ 2292708 w 3819357"/>
              <a:gd name="connsiteY1" fmla="*/ 237 h 3283381"/>
              <a:gd name="connsiteX2" fmla="*/ 3779691 w 3819357"/>
              <a:gd name="connsiteY2" fmla="*/ 1157885 h 3283381"/>
              <a:gd name="connsiteX3" fmla="*/ 3438667 w 3819357"/>
              <a:gd name="connsiteY3" fmla="*/ 2780236 h 3283381"/>
              <a:gd name="connsiteX4" fmla="*/ 2431253 w 3819357"/>
              <a:gd name="connsiteY4" fmla="*/ 3276116 h 3283381"/>
              <a:gd name="connsiteX5" fmla="*/ 750885 w 3819357"/>
              <a:gd name="connsiteY5" fmla="*/ 2946491 h 3283381"/>
              <a:gd name="connsiteX6" fmla="*/ 66816 w 3819357"/>
              <a:gd name="connsiteY6" fmla="*/ 1074758 h 3283381"/>
              <a:gd name="connsiteX0" fmla="*/ 71020 w 3777379"/>
              <a:gd name="connsiteY0" fmla="*/ 569531 h 3313863"/>
              <a:gd name="connsiteX1" fmla="*/ 2250730 w 3777379"/>
              <a:gd name="connsiteY1" fmla="*/ 30719 h 3313863"/>
              <a:gd name="connsiteX2" fmla="*/ 3737713 w 3777379"/>
              <a:gd name="connsiteY2" fmla="*/ 1188367 h 3313863"/>
              <a:gd name="connsiteX3" fmla="*/ 3396689 w 3777379"/>
              <a:gd name="connsiteY3" fmla="*/ 2810718 h 3313863"/>
              <a:gd name="connsiteX4" fmla="*/ 2389275 w 3777379"/>
              <a:gd name="connsiteY4" fmla="*/ 3306598 h 3313863"/>
              <a:gd name="connsiteX5" fmla="*/ 708907 w 3777379"/>
              <a:gd name="connsiteY5" fmla="*/ 2976973 h 3313863"/>
              <a:gd name="connsiteX6" fmla="*/ 71020 w 3777379"/>
              <a:gd name="connsiteY6" fmla="*/ 569531 h 3313863"/>
              <a:gd name="connsiteX0" fmla="*/ 71020 w 3843690"/>
              <a:gd name="connsiteY0" fmla="*/ 566621 h 3310953"/>
              <a:gd name="connsiteX1" fmla="*/ 2250730 w 3843690"/>
              <a:gd name="connsiteY1" fmla="*/ 27809 h 3310953"/>
              <a:gd name="connsiteX2" fmla="*/ 3811604 w 3843690"/>
              <a:gd name="connsiteY2" fmla="*/ 1139275 h 3310953"/>
              <a:gd name="connsiteX3" fmla="*/ 3396689 w 3843690"/>
              <a:gd name="connsiteY3" fmla="*/ 2807808 h 3310953"/>
              <a:gd name="connsiteX4" fmla="*/ 2389275 w 3843690"/>
              <a:gd name="connsiteY4" fmla="*/ 3303688 h 3310953"/>
              <a:gd name="connsiteX5" fmla="*/ 708907 w 3843690"/>
              <a:gd name="connsiteY5" fmla="*/ 2974063 h 3310953"/>
              <a:gd name="connsiteX6" fmla="*/ 71020 w 3843690"/>
              <a:gd name="connsiteY6" fmla="*/ 566621 h 3310953"/>
              <a:gd name="connsiteX0" fmla="*/ 383833 w 3222234"/>
              <a:gd name="connsiteY0" fmla="*/ 613502 h 3322368"/>
              <a:gd name="connsiteX1" fmla="*/ 1629274 w 3222234"/>
              <a:gd name="connsiteY1" fmla="*/ 20242 h 3322368"/>
              <a:gd name="connsiteX2" fmla="*/ 3190148 w 3222234"/>
              <a:gd name="connsiteY2" fmla="*/ 1131708 h 3322368"/>
              <a:gd name="connsiteX3" fmla="*/ 2775233 w 3222234"/>
              <a:gd name="connsiteY3" fmla="*/ 2800241 h 3322368"/>
              <a:gd name="connsiteX4" fmla="*/ 1767819 w 3222234"/>
              <a:gd name="connsiteY4" fmla="*/ 3296121 h 3322368"/>
              <a:gd name="connsiteX5" fmla="*/ 87451 w 3222234"/>
              <a:gd name="connsiteY5" fmla="*/ 2966496 h 3322368"/>
              <a:gd name="connsiteX6" fmla="*/ 383833 w 3222234"/>
              <a:gd name="connsiteY6" fmla="*/ 613502 h 3322368"/>
              <a:gd name="connsiteX0" fmla="*/ 383833 w 3191535"/>
              <a:gd name="connsiteY0" fmla="*/ 613502 h 3322368"/>
              <a:gd name="connsiteX1" fmla="*/ 1629274 w 3191535"/>
              <a:gd name="connsiteY1" fmla="*/ 20242 h 3322368"/>
              <a:gd name="connsiteX2" fmla="*/ 3190148 w 3191535"/>
              <a:gd name="connsiteY2" fmla="*/ 1131708 h 3322368"/>
              <a:gd name="connsiteX3" fmla="*/ 1897777 w 3191535"/>
              <a:gd name="connsiteY3" fmla="*/ 2824440 h 3322368"/>
              <a:gd name="connsiteX4" fmla="*/ 1767819 w 3191535"/>
              <a:gd name="connsiteY4" fmla="*/ 3296121 h 3322368"/>
              <a:gd name="connsiteX5" fmla="*/ 87451 w 3191535"/>
              <a:gd name="connsiteY5" fmla="*/ 2966496 h 3322368"/>
              <a:gd name="connsiteX6" fmla="*/ 383833 w 3191535"/>
              <a:gd name="connsiteY6" fmla="*/ 613502 h 3322368"/>
              <a:gd name="connsiteX0" fmla="*/ 339301 w 3147078"/>
              <a:gd name="connsiteY0" fmla="*/ 613502 h 3387486"/>
              <a:gd name="connsiteX1" fmla="*/ 1584742 w 3147078"/>
              <a:gd name="connsiteY1" fmla="*/ 20242 h 3387486"/>
              <a:gd name="connsiteX2" fmla="*/ 3145616 w 3147078"/>
              <a:gd name="connsiteY2" fmla="*/ 1131708 h 3387486"/>
              <a:gd name="connsiteX3" fmla="*/ 1853245 w 3147078"/>
              <a:gd name="connsiteY3" fmla="*/ 2824440 h 3387486"/>
              <a:gd name="connsiteX4" fmla="*/ 1092024 w 3147078"/>
              <a:gd name="connsiteY4" fmla="*/ 3374768 h 3387486"/>
              <a:gd name="connsiteX5" fmla="*/ 42919 w 3147078"/>
              <a:gd name="connsiteY5" fmla="*/ 2966496 h 3387486"/>
              <a:gd name="connsiteX6" fmla="*/ 339301 w 3147078"/>
              <a:gd name="connsiteY6" fmla="*/ 613502 h 3387486"/>
              <a:gd name="connsiteX0" fmla="*/ 339301 w 3148478"/>
              <a:gd name="connsiteY0" fmla="*/ 613502 h 3387486"/>
              <a:gd name="connsiteX1" fmla="*/ 1584742 w 3148478"/>
              <a:gd name="connsiteY1" fmla="*/ 20242 h 3387486"/>
              <a:gd name="connsiteX2" fmla="*/ 3145616 w 3148478"/>
              <a:gd name="connsiteY2" fmla="*/ 1131708 h 3387486"/>
              <a:gd name="connsiteX3" fmla="*/ 1947935 w 3148478"/>
              <a:gd name="connsiteY3" fmla="*/ 2957534 h 3387486"/>
              <a:gd name="connsiteX4" fmla="*/ 1092024 w 3148478"/>
              <a:gd name="connsiteY4" fmla="*/ 3374768 h 3387486"/>
              <a:gd name="connsiteX5" fmla="*/ 42919 w 3148478"/>
              <a:gd name="connsiteY5" fmla="*/ 2966496 h 3387486"/>
              <a:gd name="connsiteX6" fmla="*/ 339301 w 3148478"/>
              <a:gd name="connsiteY6" fmla="*/ 613502 h 3387486"/>
              <a:gd name="connsiteX0" fmla="*/ 339301 w 2840205"/>
              <a:gd name="connsiteY0" fmla="*/ 634776 h 3408760"/>
              <a:gd name="connsiteX1" fmla="*/ 1584742 w 2840205"/>
              <a:gd name="connsiteY1" fmla="*/ 41516 h 3408760"/>
              <a:gd name="connsiteX2" fmla="*/ 2836297 w 2840205"/>
              <a:gd name="connsiteY2" fmla="*/ 1509915 h 3408760"/>
              <a:gd name="connsiteX3" fmla="*/ 1947935 w 2840205"/>
              <a:gd name="connsiteY3" fmla="*/ 2978808 h 3408760"/>
              <a:gd name="connsiteX4" fmla="*/ 1092024 w 2840205"/>
              <a:gd name="connsiteY4" fmla="*/ 3396042 h 3408760"/>
              <a:gd name="connsiteX5" fmla="*/ 42919 w 2840205"/>
              <a:gd name="connsiteY5" fmla="*/ 2987770 h 3408760"/>
              <a:gd name="connsiteX6" fmla="*/ 339301 w 2840205"/>
              <a:gd name="connsiteY6" fmla="*/ 634776 h 3408760"/>
              <a:gd name="connsiteX0" fmla="*/ 339301 w 2870047"/>
              <a:gd name="connsiteY0" fmla="*/ 634776 h 3408760"/>
              <a:gd name="connsiteX1" fmla="*/ 1584742 w 2870047"/>
              <a:gd name="connsiteY1" fmla="*/ 41516 h 3408760"/>
              <a:gd name="connsiteX2" fmla="*/ 2836297 w 2870047"/>
              <a:gd name="connsiteY2" fmla="*/ 1509915 h 3408760"/>
              <a:gd name="connsiteX3" fmla="*/ 2389819 w 2870047"/>
              <a:gd name="connsiteY3" fmla="*/ 2640024 h 3408760"/>
              <a:gd name="connsiteX4" fmla="*/ 1092024 w 2870047"/>
              <a:gd name="connsiteY4" fmla="*/ 3396042 h 3408760"/>
              <a:gd name="connsiteX5" fmla="*/ 42919 w 2870047"/>
              <a:gd name="connsiteY5" fmla="*/ 2987770 h 3408760"/>
              <a:gd name="connsiteX6" fmla="*/ 339301 w 2870047"/>
              <a:gd name="connsiteY6" fmla="*/ 634776 h 3408760"/>
              <a:gd name="connsiteX0" fmla="*/ 341229 w 2866822"/>
              <a:gd name="connsiteY0" fmla="*/ 464481 h 3238465"/>
              <a:gd name="connsiteX1" fmla="*/ 1675046 w 2866822"/>
              <a:gd name="connsiteY1" fmla="*/ 64811 h 3238465"/>
              <a:gd name="connsiteX2" fmla="*/ 2838225 w 2866822"/>
              <a:gd name="connsiteY2" fmla="*/ 1339620 h 3238465"/>
              <a:gd name="connsiteX3" fmla="*/ 2391747 w 2866822"/>
              <a:gd name="connsiteY3" fmla="*/ 2469729 h 3238465"/>
              <a:gd name="connsiteX4" fmla="*/ 1093952 w 2866822"/>
              <a:gd name="connsiteY4" fmla="*/ 3225747 h 3238465"/>
              <a:gd name="connsiteX5" fmla="*/ 44847 w 2866822"/>
              <a:gd name="connsiteY5" fmla="*/ 2817475 h 3238465"/>
              <a:gd name="connsiteX6" fmla="*/ 341229 w 2866822"/>
              <a:gd name="connsiteY6" fmla="*/ 464481 h 3238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66822" h="3238465">
                <a:moveTo>
                  <a:pt x="341229" y="464481"/>
                </a:moveTo>
                <a:cubicBezTo>
                  <a:pt x="612929" y="5704"/>
                  <a:pt x="1258880" y="-81046"/>
                  <a:pt x="1675046" y="64811"/>
                </a:cubicBezTo>
                <a:cubicBezTo>
                  <a:pt x="2091212" y="210668"/>
                  <a:pt x="2718775" y="938800"/>
                  <a:pt x="2838225" y="1339620"/>
                </a:cubicBezTo>
                <a:cubicBezTo>
                  <a:pt x="2957675" y="1740440"/>
                  <a:pt x="2682459" y="2155375"/>
                  <a:pt x="2391747" y="2469729"/>
                </a:cubicBezTo>
                <a:cubicBezTo>
                  <a:pt x="2101035" y="2784083"/>
                  <a:pt x="1541916" y="3198038"/>
                  <a:pt x="1093952" y="3225747"/>
                </a:cubicBezTo>
                <a:cubicBezTo>
                  <a:pt x="645988" y="3253456"/>
                  <a:pt x="170301" y="3277686"/>
                  <a:pt x="44847" y="2817475"/>
                </a:cubicBezTo>
                <a:cubicBezTo>
                  <a:pt x="-80607" y="2357264"/>
                  <a:pt x="69529" y="923258"/>
                  <a:pt x="341229" y="464481"/>
                </a:cubicBezTo>
                <a:close/>
              </a:path>
            </a:pathLst>
          </a:custGeom>
        </p:spPr>
        <p:txBody>
          <a:bodyPr/>
          <a:lstStyle/>
          <a:p>
            <a:r>
              <a:rPr lang="en-US" dirty="0"/>
              <a:t>Click icon to add picture</a:t>
            </a:r>
            <a:endParaRPr lang="en-AU" dirty="0"/>
          </a:p>
        </p:txBody>
      </p:sp>
      <p:pic>
        <p:nvPicPr>
          <p:cNvPr id="8" name="Picture 7" descr="Logo, icon&#10;&#10;Description automatically generated">
            <a:extLst>
              <a:ext uri="{FF2B5EF4-FFF2-40B4-BE49-F238E27FC236}">
                <a16:creationId xmlns:a16="http://schemas.microsoft.com/office/drawing/2014/main" id="{C656AD86-6362-4B46-8DC6-37604BA19C8C}"/>
              </a:ext>
            </a:extLst>
          </p:cNvPr>
          <p:cNvPicPr>
            <a:picLocks noChangeAspect="1"/>
          </p:cNvPicPr>
          <p:nvPr userDrawn="1"/>
        </p:nvPicPr>
        <p:blipFill>
          <a:blip r:embed="rId2"/>
          <a:stretch>
            <a:fillRect/>
          </a:stretch>
        </p:blipFill>
        <p:spPr>
          <a:xfrm rot="916057">
            <a:off x="10466314" y="4338196"/>
            <a:ext cx="1771797" cy="1538013"/>
          </a:xfrm>
          <a:prstGeom prst="rect">
            <a:avLst/>
          </a:prstGeom>
        </p:spPr>
      </p:pic>
    </p:spTree>
    <p:extLst>
      <p:ext uri="{BB962C8B-B14F-4D97-AF65-F5344CB8AC3E}">
        <p14:creationId xmlns:p14="http://schemas.microsoft.com/office/powerpoint/2010/main" val="19172465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763A9-2D73-614F-A86C-8E13C6A80921}"/>
              </a:ext>
            </a:extLst>
          </p:cNvPr>
          <p:cNvSpPr>
            <a:spLocks noGrp="1"/>
          </p:cNvSpPr>
          <p:nvPr>
            <p:ph type="title"/>
          </p:nvPr>
        </p:nvSpPr>
        <p:spPr>
          <a:xfrm>
            <a:off x="839788" y="822036"/>
            <a:ext cx="4757448" cy="1235364"/>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6425BE6E-2F93-874C-8ACD-311EBFF0AD52}"/>
              </a:ext>
            </a:extLst>
          </p:cNvPr>
          <p:cNvSpPr>
            <a:spLocks noGrp="1"/>
          </p:cNvSpPr>
          <p:nvPr>
            <p:ph type="body" sz="half" idx="2"/>
          </p:nvPr>
        </p:nvSpPr>
        <p:spPr>
          <a:xfrm>
            <a:off x="839788" y="2057400"/>
            <a:ext cx="475744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Picture Placeholder 5">
            <a:extLst>
              <a:ext uri="{FF2B5EF4-FFF2-40B4-BE49-F238E27FC236}">
                <a16:creationId xmlns:a16="http://schemas.microsoft.com/office/drawing/2014/main" id="{39340ACC-EF4E-4DDA-A704-44E95C3FAFD3}"/>
              </a:ext>
            </a:extLst>
          </p:cNvPr>
          <p:cNvSpPr>
            <a:spLocks noGrp="1"/>
          </p:cNvSpPr>
          <p:nvPr>
            <p:ph type="pic" sz="quarter" idx="10"/>
          </p:nvPr>
        </p:nvSpPr>
        <p:spPr>
          <a:xfrm>
            <a:off x="5668996" y="1569530"/>
            <a:ext cx="5647991" cy="4635750"/>
          </a:xfrm>
          <a:custGeom>
            <a:avLst/>
            <a:gdLst>
              <a:gd name="connsiteX0" fmla="*/ 0 w 4821238"/>
              <a:gd name="connsiteY0" fmla="*/ 1905794 h 3811587"/>
              <a:gd name="connsiteX1" fmla="*/ 2410619 w 4821238"/>
              <a:gd name="connsiteY1" fmla="*/ 0 h 3811587"/>
              <a:gd name="connsiteX2" fmla="*/ 4821238 w 4821238"/>
              <a:gd name="connsiteY2" fmla="*/ 1905794 h 3811587"/>
              <a:gd name="connsiteX3" fmla="*/ 2410619 w 4821238"/>
              <a:gd name="connsiteY3" fmla="*/ 3811588 h 3811587"/>
              <a:gd name="connsiteX4" fmla="*/ 0 w 4821238"/>
              <a:gd name="connsiteY4" fmla="*/ 1905794 h 3811587"/>
              <a:gd name="connsiteX0" fmla="*/ 0 w 4276293"/>
              <a:gd name="connsiteY0" fmla="*/ 1905893 h 3811794"/>
              <a:gd name="connsiteX1" fmla="*/ 2410619 w 4276293"/>
              <a:gd name="connsiteY1" fmla="*/ 99 h 3811794"/>
              <a:gd name="connsiteX2" fmla="*/ 4276293 w 4276293"/>
              <a:gd name="connsiteY2" fmla="*/ 1970547 h 3811794"/>
              <a:gd name="connsiteX3" fmla="*/ 2410619 w 4276293"/>
              <a:gd name="connsiteY3" fmla="*/ 3811687 h 3811794"/>
              <a:gd name="connsiteX4" fmla="*/ 0 w 4276293"/>
              <a:gd name="connsiteY4" fmla="*/ 1905893 h 3811794"/>
              <a:gd name="connsiteX0" fmla="*/ 0 w 4128511"/>
              <a:gd name="connsiteY0" fmla="*/ 1905957 h 3811931"/>
              <a:gd name="connsiteX1" fmla="*/ 2410619 w 4128511"/>
              <a:gd name="connsiteY1" fmla="*/ 163 h 3811931"/>
              <a:gd name="connsiteX2" fmla="*/ 4128511 w 4128511"/>
              <a:gd name="connsiteY2" fmla="*/ 1989084 h 3811931"/>
              <a:gd name="connsiteX3" fmla="*/ 2410619 w 4128511"/>
              <a:gd name="connsiteY3" fmla="*/ 3811751 h 3811931"/>
              <a:gd name="connsiteX4" fmla="*/ 0 w 4128511"/>
              <a:gd name="connsiteY4" fmla="*/ 1905957 h 3811931"/>
              <a:gd name="connsiteX0" fmla="*/ 26 w 4128537"/>
              <a:gd name="connsiteY0" fmla="*/ 1074760 h 2980734"/>
              <a:gd name="connsiteX1" fmla="*/ 2364463 w 4128537"/>
              <a:gd name="connsiteY1" fmla="*/ 239 h 2980734"/>
              <a:gd name="connsiteX2" fmla="*/ 4128537 w 4128537"/>
              <a:gd name="connsiteY2" fmla="*/ 1157887 h 2980734"/>
              <a:gd name="connsiteX3" fmla="*/ 2410645 w 4128537"/>
              <a:gd name="connsiteY3" fmla="*/ 2980554 h 2980734"/>
              <a:gd name="connsiteX4" fmla="*/ 26 w 4128537"/>
              <a:gd name="connsiteY4" fmla="*/ 1074760 h 2980734"/>
              <a:gd name="connsiteX0" fmla="*/ 56639 w 4185150"/>
              <a:gd name="connsiteY0" fmla="*/ 1074758 h 3194780"/>
              <a:gd name="connsiteX1" fmla="*/ 2421076 w 4185150"/>
              <a:gd name="connsiteY1" fmla="*/ 237 h 3194780"/>
              <a:gd name="connsiteX2" fmla="*/ 4185150 w 4185150"/>
              <a:gd name="connsiteY2" fmla="*/ 1157885 h 3194780"/>
              <a:gd name="connsiteX3" fmla="*/ 2467258 w 4185150"/>
              <a:gd name="connsiteY3" fmla="*/ 2980552 h 3194780"/>
              <a:gd name="connsiteX4" fmla="*/ 879253 w 4185150"/>
              <a:gd name="connsiteY4" fmla="*/ 2946491 h 3194780"/>
              <a:gd name="connsiteX5" fmla="*/ 56639 w 4185150"/>
              <a:gd name="connsiteY5" fmla="*/ 1074758 h 3194780"/>
              <a:gd name="connsiteX0" fmla="*/ 56639 w 4205866"/>
              <a:gd name="connsiteY0" fmla="*/ 1074758 h 3104158"/>
              <a:gd name="connsiteX1" fmla="*/ 2421076 w 4205866"/>
              <a:gd name="connsiteY1" fmla="*/ 237 h 3104158"/>
              <a:gd name="connsiteX2" fmla="*/ 4185150 w 4205866"/>
              <a:gd name="connsiteY2" fmla="*/ 1157885 h 3104158"/>
              <a:gd name="connsiteX3" fmla="*/ 3567035 w 4205866"/>
              <a:gd name="connsiteY3" fmla="*/ 2780236 h 3104158"/>
              <a:gd name="connsiteX4" fmla="*/ 2467258 w 4205866"/>
              <a:gd name="connsiteY4" fmla="*/ 2980552 h 3104158"/>
              <a:gd name="connsiteX5" fmla="*/ 879253 w 4205866"/>
              <a:gd name="connsiteY5" fmla="*/ 2946491 h 3104158"/>
              <a:gd name="connsiteX6" fmla="*/ 56639 w 4205866"/>
              <a:gd name="connsiteY6" fmla="*/ 1074758 h 3104158"/>
              <a:gd name="connsiteX0" fmla="*/ 56639 w 4205866"/>
              <a:gd name="connsiteY0" fmla="*/ 1074758 h 3283381"/>
              <a:gd name="connsiteX1" fmla="*/ 2421076 w 4205866"/>
              <a:gd name="connsiteY1" fmla="*/ 237 h 3283381"/>
              <a:gd name="connsiteX2" fmla="*/ 4185150 w 4205866"/>
              <a:gd name="connsiteY2" fmla="*/ 1157885 h 3283381"/>
              <a:gd name="connsiteX3" fmla="*/ 3567035 w 4205866"/>
              <a:gd name="connsiteY3" fmla="*/ 2780236 h 3283381"/>
              <a:gd name="connsiteX4" fmla="*/ 2559621 w 4205866"/>
              <a:gd name="connsiteY4" fmla="*/ 3276116 h 3283381"/>
              <a:gd name="connsiteX5" fmla="*/ 879253 w 4205866"/>
              <a:gd name="connsiteY5" fmla="*/ 2946491 h 3283381"/>
              <a:gd name="connsiteX6" fmla="*/ 56639 w 4205866"/>
              <a:gd name="connsiteY6" fmla="*/ 1074758 h 3283381"/>
              <a:gd name="connsiteX0" fmla="*/ 56639 w 3947725"/>
              <a:gd name="connsiteY0" fmla="*/ 1074758 h 3283381"/>
              <a:gd name="connsiteX1" fmla="*/ 2421076 w 3947725"/>
              <a:gd name="connsiteY1" fmla="*/ 237 h 3283381"/>
              <a:gd name="connsiteX2" fmla="*/ 3908059 w 3947725"/>
              <a:gd name="connsiteY2" fmla="*/ 1157885 h 3283381"/>
              <a:gd name="connsiteX3" fmla="*/ 3567035 w 3947725"/>
              <a:gd name="connsiteY3" fmla="*/ 2780236 h 3283381"/>
              <a:gd name="connsiteX4" fmla="*/ 2559621 w 3947725"/>
              <a:gd name="connsiteY4" fmla="*/ 3276116 h 3283381"/>
              <a:gd name="connsiteX5" fmla="*/ 879253 w 3947725"/>
              <a:gd name="connsiteY5" fmla="*/ 2946491 h 3283381"/>
              <a:gd name="connsiteX6" fmla="*/ 56639 w 3947725"/>
              <a:gd name="connsiteY6" fmla="*/ 1074758 h 3283381"/>
              <a:gd name="connsiteX0" fmla="*/ 66816 w 3819357"/>
              <a:gd name="connsiteY0" fmla="*/ 1074758 h 3283381"/>
              <a:gd name="connsiteX1" fmla="*/ 2292708 w 3819357"/>
              <a:gd name="connsiteY1" fmla="*/ 237 h 3283381"/>
              <a:gd name="connsiteX2" fmla="*/ 3779691 w 3819357"/>
              <a:gd name="connsiteY2" fmla="*/ 1157885 h 3283381"/>
              <a:gd name="connsiteX3" fmla="*/ 3438667 w 3819357"/>
              <a:gd name="connsiteY3" fmla="*/ 2780236 h 3283381"/>
              <a:gd name="connsiteX4" fmla="*/ 2431253 w 3819357"/>
              <a:gd name="connsiteY4" fmla="*/ 3276116 h 3283381"/>
              <a:gd name="connsiteX5" fmla="*/ 750885 w 3819357"/>
              <a:gd name="connsiteY5" fmla="*/ 2946491 h 3283381"/>
              <a:gd name="connsiteX6" fmla="*/ 66816 w 3819357"/>
              <a:gd name="connsiteY6" fmla="*/ 1074758 h 3283381"/>
              <a:gd name="connsiteX0" fmla="*/ 71020 w 3777379"/>
              <a:gd name="connsiteY0" fmla="*/ 569531 h 3313863"/>
              <a:gd name="connsiteX1" fmla="*/ 2250730 w 3777379"/>
              <a:gd name="connsiteY1" fmla="*/ 30719 h 3313863"/>
              <a:gd name="connsiteX2" fmla="*/ 3737713 w 3777379"/>
              <a:gd name="connsiteY2" fmla="*/ 1188367 h 3313863"/>
              <a:gd name="connsiteX3" fmla="*/ 3396689 w 3777379"/>
              <a:gd name="connsiteY3" fmla="*/ 2810718 h 3313863"/>
              <a:gd name="connsiteX4" fmla="*/ 2389275 w 3777379"/>
              <a:gd name="connsiteY4" fmla="*/ 3306598 h 3313863"/>
              <a:gd name="connsiteX5" fmla="*/ 708907 w 3777379"/>
              <a:gd name="connsiteY5" fmla="*/ 2976973 h 3313863"/>
              <a:gd name="connsiteX6" fmla="*/ 71020 w 3777379"/>
              <a:gd name="connsiteY6" fmla="*/ 569531 h 3313863"/>
              <a:gd name="connsiteX0" fmla="*/ 71020 w 3843690"/>
              <a:gd name="connsiteY0" fmla="*/ 566621 h 3310953"/>
              <a:gd name="connsiteX1" fmla="*/ 2250730 w 3843690"/>
              <a:gd name="connsiteY1" fmla="*/ 27809 h 3310953"/>
              <a:gd name="connsiteX2" fmla="*/ 3811604 w 3843690"/>
              <a:gd name="connsiteY2" fmla="*/ 1139275 h 3310953"/>
              <a:gd name="connsiteX3" fmla="*/ 3396689 w 3843690"/>
              <a:gd name="connsiteY3" fmla="*/ 2807808 h 3310953"/>
              <a:gd name="connsiteX4" fmla="*/ 2389275 w 3843690"/>
              <a:gd name="connsiteY4" fmla="*/ 3303688 h 3310953"/>
              <a:gd name="connsiteX5" fmla="*/ 708907 w 3843690"/>
              <a:gd name="connsiteY5" fmla="*/ 2974063 h 3310953"/>
              <a:gd name="connsiteX6" fmla="*/ 71020 w 3843690"/>
              <a:gd name="connsiteY6" fmla="*/ 566621 h 3310953"/>
              <a:gd name="connsiteX0" fmla="*/ 383833 w 3222234"/>
              <a:gd name="connsiteY0" fmla="*/ 613502 h 3322368"/>
              <a:gd name="connsiteX1" fmla="*/ 1629274 w 3222234"/>
              <a:gd name="connsiteY1" fmla="*/ 20242 h 3322368"/>
              <a:gd name="connsiteX2" fmla="*/ 3190148 w 3222234"/>
              <a:gd name="connsiteY2" fmla="*/ 1131708 h 3322368"/>
              <a:gd name="connsiteX3" fmla="*/ 2775233 w 3222234"/>
              <a:gd name="connsiteY3" fmla="*/ 2800241 h 3322368"/>
              <a:gd name="connsiteX4" fmla="*/ 1767819 w 3222234"/>
              <a:gd name="connsiteY4" fmla="*/ 3296121 h 3322368"/>
              <a:gd name="connsiteX5" fmla="*/ 87451 w 3222234"/>
              <a:gd name="connsiteY5" fmla="*/ 2966496 h 3322368"/>
              <a:gd name="connsiteX6" fmla="*/ 383833 w 3222234"/>
              <a:gd name="connsiteY6" fmla="*/ 613502 h 3322368"/>
              <a:gd name="connsiteX0" fmla="*/ 383833 w 3191535"/>
              <a:gd name="connsiteY0" fmla="*/ 613502 h 3322368"/>
              <a:gd name="connsiteX1" fmla="*/ 1629274 w 3191535"/>
              <a:gd name="connsiteY1" fmla="*/ 20242 h 3322368"/>
              <a:gd name="connsiteX2" fmla="*/ 3190148 w 3191535"/>
              <a:gd name="connsiteY2" fmla="*/ 1131708 h 3322368"/>
              <a:gd name="connsiteX3" fmla="*/ 1897777 w 3191535"/>
              <a:gd name="connsiteY3" fmla="*/ 2824440 h 3322368"/>
              <a:gd name="connsiteX4" fmla="*/ 1767819 w 3191535"/>
              <a:gd name="connsiteY4" fmla="*/ 3296121 h 3322368"/>
              <a:gd name="connsiteX5" fmla="*/ 87451 w 3191535"/>
              <a:gd name="connsiteY5" fmla="*/ 2966496 h 3322368"/>
              <a:gd name="connsiteX6" fmla="*/ 383833 w 3191535"/>
              <a:gd name="connsiteY6" fmla="*/ 613502 h 3322368"/>
              <a:gd name="connsiteX0" fmla="*/ 339301 w 3147078"/>
              <a:gd name="connsiteY0" fmla="*/ 613502 h 3387486"/>
              <a:gd name="connsiteX1" fmla="*/ 1584742 w 3147078"/>
              <a:gd name="connsiteY1" fmla="*/ 20242 h 3387486"/>
              <a:gd name="connsiteX2" fmla="*/ 3145616 w 3147078"/>
              <a:gd name="connsiteY2" fmla="*/ 1131708 h 3387486"/>
              <a:gd name="connsiteX3" fmla="*/ 1853245 w 3147078"/>
              <a:gd name="connsiteY3" fmla="*/ 2824440 h 3387486"/>
              <a:gd name="connsiteX4" fmla="*/ 1092024 w 3147078"/>
              <a:gd name="connsiteY4" fmla="*/ 3374768 h 3387486"/>
              <a:gd name="connsiteX5" fmla="*/ 42919 w 3147078"/>
              <a:gd name="connsiteY5" fmla="*/ 2966496 h 3387486"/>
              <a:gd name="connsiteX6" fmla="*/ 339301 w 3147078"/>
              <a:gd name="connsiteY6" fmla="*/ 613502 h 3387486"/>
              <a:gd name="connsiteX0" fmla="*/ 339301 w 3148478"/>
              <a:gd name="connsiteY0" fmla="*/ 613502 h 3387486"/>
              <a:gd name="connsiteX1" fmla="*/ 1584742 w 3148478"/>
              <a:gd name="connsiteY1" fmla="*/ 20242 h 3387486"/>
              <a:gd name="connsiteX2" fmla="*/ 3145616 w 3148478"/>
              <a:gd name="connsiteY2" fmla="*/ 1131708 h 3387486"/>
              <a:gd name="connsiteX3" fmla="*/ 1947935 w 3148478"/>
              <a:gd name="connsiteY3" fmla="*/ 2957534 h 3387486"/>
              <a:gd name="connsiteX4" fmla="*/ 1092024 w 3148478"/>
              <a:gd name="connsiteY4" fmla="*/ 3374768 h 3387486"/>
              <a:gd name="connsiteX5" fmla="*/ 42919 w 3148478"/>
              <a:gd name="connsiteY5" fmla="*/ 2966496 h 3387486"/>
              <a:gd name="connsiteX6" fmla="*/ 339301 w 3148478"/>
              <a:gd name="connsiteY6" fmla="*/ 613502 h 3387486"/>
              <a:gd name="connsiteX0" fmla="*/ 339301 w 2840205"/>
              <a:gd name="connsiteY0" fmla="*/ 634776 h 3408760"/>
              <a:gd name="connsiteX1" fmla="*/ 1584742 w 2840205"/>
              <a:gd name="connsiteY1" fmla="*/ 41516 h 3408760"/>
              <a:gd name="connsiteX2" fmla="*/ 2836297 w 2840205"/>
              <a:gd name="connsiteY2" fmla="*/ 1509915 h 3408760"/>
              <a:gd name="connsiteX3" fmla="*/ 1947935 w 2840205"/>
              <a:gd name="connsiteY3" fmla="*/ 2978808 h 3408760"/>
              <a:gd name="connsiteX4" fmla="*/ 1092024 w 2840205"/>
              <a:gd name="connsiteY4" fmla="*/ 3396042 h 3408760"/>
              <a:gd name="connsiteX5" fmla="*/ 42919 w 2840205"/>
              <a:gd name="connsiteY5" fmla="*/ 2987770 h 3408760"/>
              <a:gd name="connsiteX6" fmla="*/ 339301 w 2840205"/>
              <a:gd name="connsiteY6" fmla="*/ 634776 h 3408760"/>
              <a:gd name="connsiteX0" fmla="*/ 339301 w 2870047"/>
              <a:gd name="connsiteY0" fmla="*/ 634776 h 3408760"/>
              <a:gd name="connsiteX1" fmla="*/ 1584742 w 2870047"/>
              <a:gd name="connsiteY1" fmla="*/ 41516 h 3408760"/>
              <a:gd name="connsiteX2" fmla="*/ 2836297 w 2870047"/>
              <a:gd name="connsiteY2" fmla="*/ 1509915 h 3408760"/>
              <a:gd name="connsiteX3" fmla="*/ 2389819 w 2870047"/>
              <a:gd name="connsiteY3" fmla="*/ 2640024 h 3408760"/>
              <a:gd name="connsiteX4" fmla="*/ 1092024 w 2870047"/>
              <a:gd name="connsiteY4" fmla="*/ 3396042 h 3408760"/>
              <a:gd name="connsiteX5" fmla="*/ 42919 w 2870047"/>
              <a:gd name="connsiteY5" fmla="*/ 2987770 h 3408760"/>
              <a:gd name="connsiteX6" fmla="*/ 339301 w 2870047"/>
              <a:gd name="connsiteY6" fmla="*/ 634776 h 3408760"/>
              <a:gd name="connsiteX0" fmla="*/ 341229 w 2866822"/>
              <a:gd name="connsiteY0" fmla="*/ 464481 h 3238465"/>
              <a:gd name="connsiteX1" fmla="*/ 1675046 w 2866822"/>
              <a:gd name="connsiteY1" fmla="*/ 64811 h 3238465"/>
              <a:gd name="connsiteX2" fmla="*/ 2838225 w 2866822"/>
              <a:gd name="connsiteY2" fmla="*/ 1339620 h 3238465"/>
              <a:gd name="connsiteX3" fmla="*/ 2391747 w 2866822"/>
              <a:gd name="connsiteY3" fmla="*/ 2469729 h 3238465"/>
              <a:gd name="connsiteX4" fmla="*/ 1093952 w 2866822"/>
              <a:gd name="connsiteY4" fmla="*/ 3225747 h 3238465"/>
              <a:gd name="connsiteX5" fmla="*/ 44847 w 2866822"/>
              <a:gd name="connsiteY5" fmla="*/ 2817475 h 3238465"/>
              <a:gd name="connsiteX6" fmla="*/ 341229 w 2866822"/>
              <a:gd name="connsiteY6" fmla="*/ 464481 h 3238465"/>
              <a:gd name="connsiteX0" fmla="*/ 43132 w 4052193"/>
              <a:gd name="connsiteY0" fmla="*/ 568904 h 3207312"/>
              <a:gd name="connsiteX1" fmla="*/ 2860417 w 4052193"/>
              <a:gd name="connsiteY1" fmla="*/ 36141 h 3207312"/>
              <a:gd name="connsiteX2" fmla="*/ 4023596 w 4052193"/>
              <a:gd name="connsiteY2" fmla="*/ 1310950 h 3207312"/>
              <a:gd name="connsiteX3" fmla="*/ 3577118 w 4052193"/>
              <a:gd name="connsiteY3" fmla="*/ 2441059 h 3207312"/>
              <a:gd name="connsiteX4" fmla="*/ 2279323 w 4052193"/>
              <a:gd name="connsiteY4" fmla="*/ 3197077 h 3207312"/>
              <a:gd name="connsiteX5" fmla="*/ 1230218 w 4052193"/>
              <a:gd name="connsiteY5" fmla="*/ 2788805 h 3207312"/>
              <a:gd name="connsiteX6" fmla="*/ 43132 w 4052193"/>
              <a:gd name="connsiteY6" fmla="*/ 568904 h 3207312"/>
              <a:gd name="connsiteX0" fmla="*/ 270512 w 4279573"/>
              <a:gd name="connsiteY0" fmla="*/ 575605 h 3385323"/>
              <a:gd name="connsiteX1" fmla="*/ 3087797 w 4279573"/>
              <a:gd name="connsiteY1" fmla="*/ 42842 h 3385323"/>
              <a:gd name="connsiteX2" fmla="*/ 4250976 w 4279573"/>
              <a:gd name="connsiteY2" fmla="*/ 1317651 h 3385323"/>
              <a:gd name="connsiteX3" fmla="*/ 3804498 w 4279573"/>
              <a:gd name="connsiteY3" fmla="*/ 2447760 h 3385323"/>
              <a:gd name="connsiteX4" fmla="*/ 2506703 w 4279573"/>
              <a:gd name="connsiteY4" fmla="*/ 3203778 h 3385323"/>
              <a:gd name="connsiteX5" fmla="*/ 365513 w 4279573"/>
              <a:gd name="connsiteY5" fmla="*/ 3176638 h 3385323"/>
              <a:gd name="connsiteX6" fmla="*/ 270512 w 4279573"/>
              <a:gd name="connsiteY6" fmla="*/ 575605 h 3385323"/>
              <a:gd name="connsiteX0" fmla="*/ 276293 w 4285354"/>
              <a:gd name="connsiteY0" fmla="*/ 572203 h 3270721"/>
              <a:gd name="connsiteX1" fmla="*/ 3093578 w 4285354"/>
              <a:gd name="connsiteY1" fmla="*/ 39440 h 3270721"/>
              <a:gd name="connsiteX2" fmla="*/ 4256757 w 4285354"/>
              <a:gd name="connsiteY2" fmla="*/ 1314249 h 3270721"/>
              <a:gd name="connsiteX3" fmla="*/ 3810279 w 4285354"/>
              <a:gd name="connsiteY3" fmla="*/ 2444358 h 3270721"/>
              <a:gd name="connsiteX4" fmla="*/ 2512484 w 4285354"/>
              <a:gd name="connsiteY4" fmla="*/ 3200376 h 3270721"/>
              <a:gd name="connsiteX5" fmla="*/ 358669 w 4285354"/>
              <a:gd name="connsiteY5" fmla="*/ 2991745 h 3270721"/>
              <a:gd name="connsiteX6" fmla="*/ 276293 w 4285354"/>
              <a:gd name="connsiteY6" fmla="*/ 572203 h 3270721"/>
              <a:gd name="connsiteX0" fmla="*/ 280955 w 4289048"/>
              <a:gd name="connsiteY0" fmla="*/ 572203 h 3373734"/>
              <a:gd name="connsiteX1" fmla="*/ 3098240 w 4289048"/>
              <a:gd name="connsiteY1" fmla="*/ 39440 h 3373734"/>
              <a:gd name="connsiteX2" fmla="*/ 4261419 w 4289048"/>
              <a:gd name="connsiteY2" fmla="*/ 1314249 h 3373734"/>
              <a:gd name="connsiteX3" fmla="*/ 3814941 w 4289048"/>
              <a:gd name="connsiteY3" fmla="*/ 2444358 h 3373734"/>
              <a:gd name="connsiteX4" fmla="*/ 2605522 w 4289048"/>
              <a:gd name="connsiteY4" fmla="*/ 3351619 h 3373734"/>
              <a:gd name="connsiteX5" fmla="*/ 363331 w 4289048"/>
              <a:gd name="connsiteY5" fmla="*/ 2991745 h 3373734"/>
              <a:gd name="connsiteX6" fmla="*/ 280955 w 4289048"/>
              <a:gd name="connsiteY6" fmla="*/ 572203 h 337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9048" h="3373734">
                <a:moveTo>
                  <a:pt x="280955" y="572203"/>
                </a:moveTo>
                <a:cubicBezTo>
                  <a:pt x="736773" y="80152"/>
                  <a:pt x="2434829" y="-84234"/>
                  <a:pt x="3098240" y="39440"/>
                </a:cubicBezTo>
                <a:cubicBezTo>
                  <a:pt x="3761651" y="163114"/>
                  <a:pt x="4141969" y="913429"/>
                  <a:pt x="4261419" y="1314249"/>
                </a:cubicBezTo>
                <a:cubicBezTo>
                  <a:pt x="4380869" y="1715069"/>
                  <a:pt x="4090924" y="2104796"/>
                  <a:pt x="3814941" y="2444358"/>
                </a:cubicBezTo>
                <a:cubicBezTo>
                  <a:pt x="3538958" y="2783920"/>
                  <a:pt x="3053486" y="3323910"/>
                  <a:pt x="2605522" y="3351619"/>
                </a:cubicBezTo>
                <a:cubicBezTo>
                  <a:pt x="2157558" y="3379328"/>
                  <a:pt x="750759" y="3454981"/>
                  <a:pt x="363331" y="2991745"/>
                </a:cubicBezTo>
                <a:cubicBezTo>
                  <a:pt x="-24097" y="2528509"/>
                  <a:pt x="-174863" y="1064254"/>
                  <a:pt x="280955" y="572203"/>
                </a:cubicBezTo>
                <a:close/>
              </a:path>
            </a:pathLst>
          </a:custGeom>
        </p:spPr>
        <p:txBody>
          <a:bodyPr/>
          <a:lstStyle/>
          <a:p>
            <a:r>
              <a:rPr lang="en-US" dirty="0"/>
              <a:t>Click icon to add picture</a:t>
            </a:r>
            <a:endParaRPr lang="en-AU" dirty="0"/>
          </a:p>
        </p:txBody>
      </p:sp>
      <p:pic>
        <p:nvPicPr>
          <p:cNvPr id="5" name="Picture 4" descr="A picture containing diagram&#10;&#10;Description automatically generated">
            <a:extLst>
              <a:ext uri="{FF2B5EF4-FFF2-40B4-BE49-F238E27FC236}">
                <a16:creationId xmlns:a16="http://schemas.microsoft.com/office/drawing/2014/main" id="{A48E894D-09CA-44EA-A476-826C9CACC893}"/>
              </a:ext>
            </a:extLst>
          </p:cNvPr>
          <p:cNvPicPr>
            <a:picLocks noChangeAspect="1"/>
          </p:cNvPicPr>
          <p:nvPr userDrawn="1"/>
        </p:nvPicPr>
        <p:blipFill>
          <a:blip r:embed="rId2"/>
          <a:stretch>
            <a:fillRect/>
          </a:stretch>
        </p:blipFill>
        <p:spPr>
          <a:xfrm rot="1470518">
            <a:off x="10425285" y="1520565"/>
            <a:ext cx="1648029" cy="2058209"/>
          </a:xfrm>
          <a:prstGeom prst="rect">
            <a:avLst/>
          </a:prstGeom>
        </p:spPr>
      </p:pic>
    </p:spTree>
    <p:extLst>
      <p:ext uri="{BB962C8B-B14F-4D97-AF65-F5344CB8AC3E}">
        <p14:creationId xmlns:p14="http://schemas.microsoft.com/office/powerpoint/2010/main" val="24408671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763A9-2D73-614F-A86C-8E13C6A80921}"/>
              </a:ext>
            </a:extLst>
          </p:cNvPr>
          <p:cNvSpPr>
            <a:spLocks noGrp="1"/>
          </p:cNvSpPr>
          <p:nvPr>
            <p:ph type="title"/>
          </p:nvPr>
        </p:nvSpPr>
        <p:spPr>
          <a:xfrm>
            <a:off x="6723351" y="997528"/>
            <a:ext cx="4757448" cy="1235364"/>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6425BE6E-2F93-874C-8ACD-311EBFF0AD52}"/>
              </a:ext>
            </a:extLst>
          </p:cNvPr>
          <p:cNvSpPr>
            <a:spLocks noGrp="1"/>
          </p:cNvSpPr>
          <p:nvPr>
            <p:ph type="body" sz="half" idx="2"/>
          </p:nvPr>
        </p:nvSpPr>
        <p:spPr>
          <a:xfrm>
            <a:off x="6723351" y="2232892"/>
            <a:ext cx="475744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Picture Placeholder 5">
            <a:extLst>
              <a:ext uri="{FF2B5EF4-FFF2-40B4-BE49-F238E27FC236}">
                <a16:creationId xmlns:a16="http://schemas.microsoft.com/office/drawing/2014/main" id="{39340ACC-EF4E-4DDA-A704-44E95C3FAFD3}"/>
              </a:ext>
            </a:extLst>
          </p:cNvPr>
          <p:cNvSpPr>
            <a:spLocks noGrp="1"/>
          </p:cNvSpPr>
          <p:nvPr>
            <p:ph type="pic" sz="quarter" idx="10"/>
          </p:nvPr>
        </p:nvSpPr>
        <p:spPr>
          <a:xfrm>
            <a:off x="1602227" y="2062018"/>
            <a:ext cx="3523956" cy="3435928"/>
          </a:xfrm>
          <a:custGeom>
            <a:avLst/>
            <a:gdLst>
              <a:gd name="connsiteX0" fmla="*/ 0 w 4821238"/>
              <a:gd name="connsiteY0" fmla="*/ 1905794 h 3811587"/>
              <a:gd name="connsiteX1" fmla="*/ 2410619 w 4821238"/>
              <a:gd name="connsiteY1" fmla="*/ 0 h 3811587"/>
              <a:gd name="connsiteX2" fmla="*/ 4821238 w 4821238"/>
              <a:gd name="connsiteY2" fmla="*/ 1905794 h 3811587"/>
              <a:gd name="connsiteX3" fmla="*/ 2410619 w 4821238"/>
              <a:gd name="connsiteY3" fmla="*/ 3811588 h 3811587"/>
              <a:gd name="connsiteX4" fmla="*/ 0 w 4821238"/>
              <a:gd name="connsiteY4" fmla="*/ 1905794 h 3811587"/>
              <a:gd name="connsiteX0" fmla="*/ 0 w 4276293"/>
              <a:gd name="connsiteY0" fmla="*/ 1905893 h 3811794"/>
              <a:gd name="connsiteX1" fmla="*/ 2410619 w 4276293"/>
              <a:gd name="connsiteY1" fmla="*/ 99 h 3811794"/>
              <a:gd name="connsiteX2" fmla="*/ 4276293 w 4276293"/>
              <a:gd name="connsiteY2" fmla="*/ 1970547 h 3811794"/>
              <a:gd name="connsiteX3" fmla="*/ 2410619 w 4276293"/>
              <a:gd name="connsiteY3" fmla="*/ 3811687 h 3811794"/>
              <a:gd name="connsiteX4" fmla="*/ 0 w 4276293"/>
              <a:gd name="connsiteY4" fmla="*/ 1905893 h 3811794"/>
              <a:gd name="connsiteX0" fmla="*/ 0 w 4128511"/>
              <a:gd name="connsiteY0" fmla="*/ 1905957 h 3811931"/>
              <a:gd name="connsiteX1" fmla="*/ 2410619 w 4128511"/>
              <a:gd name="connsiteY1" fmla="*/ 163 h 3811931"/>
              <a:gd name="connsiteX2" fmla="*/ 4128511 w 4128511"/>
              <a:gd name="connsiteY2" fmla="*/ 1989084 h 3811931"/>
              <a:gd name="connsiteX3" fmla="*/ 2410619 w 4128511"/>
              <a:gd name="connsiteY3" fmla="*/ 3811751 h 3811931"/>
              <a:gd name="connsiteX4" fmla="*/ 0 w 4128511"/>
              <a:gd name="connsiteY4" fmla="*/ 1905957 h 3811931"/>
              <a:gd name="connsiteX0" fmla="*/ 26 w 4128537"/>
              <a:gd name="connsiteY0" fmla="*/ 1074760 h 2980734"/>
              <a:gd name="connsiteX1" fmla="*/ 2364463 w 4128537"/>
              <a:gd name="connsiteY1" fmla="*/ 239 h 2980734"/>
              <a:gd name="connsiteX2" fmla="*/ 4128537 w 4128537"/>
              <a:gd name="connsiteY2" fmla="*/ 1157887 h 2980734"/>
              <a:gd name="connsiteX3" fmla="*/ 2410645 w 4128537"/>
              <a:gd name="connsiteY3" fmla="*/ 2980554 h 2980734"/>
              <a:gd name="connsiteX4" fmla="*/ 26 w 4128537"/>
              <a:gd name="connsiteY4" fmla="*/ 1074760 h 2980734"/>
              <a:gd name="connsiteX0" fmla="*/ 56639 w 4185150"/>
              <a:gd name="connsiteY0" fmla="*/ 1074758 h 3194780"/>
              <a:gd name="connsiteX1" fmla="*/ 2421076 w 4185150"/>
              <a:gd name="connsiteY1" fmla="*/ 237 h 3194780"/>
              <a:gd name="connsiteX2" fmla="*/ 4185150 w 4185150"/>
              <a:gd name="connsiteY2" fmla="*/ 1157885 h 3194780"/>
              <a:gd name="connsiteX3" fmla="*/ 2467258 w 4185150"/>
              <a:gd name="connsiteY3" fmla="*/ 2980552 h 3194780"/>
              <a:gd name="connsiteX4" fmla="*/ 879253 w 4185150"/>
              <a:gd name="connsiteY4" fmla="*/ 2946491 h 3194780"/>
              <a:gd name="connsiteX5" fmla="*/ 56639 w 4185150"/>
              <a:gd name="connsiteY5" fmla="*/ 1074758 h 3194780"/>
              <a:gd name="connsiteX0" fmla="*/ 56639 w 4205866"/>
              <a:gd name="connsiteY0" fmla="*/ 1074758 h 3104158"/>
              <a:gd name="connsiteX1" fmla="*/ 2421076 w 4205866"/>
              <a:gd name="connsiteY1" fmla="*/ 237 h 3104158"/>
              <a:gd name="connsiteX2" fmla="*/ 4185150 w 4205866"/>
              <a:gd name="connsiteY2" fmla="*/ 1157885 h 3104158"/>
              <a:gd name="connsiteX3" fmla="*/ 3567035 w 4205866"/>
              <a:gd name="connsiteY3" fmla="*/ 2780236 h 3104158"/>
              <a:gd name="connsiteX4" fmla="*/ 2467258 w 4205866"/>
              <a:gd name="connsiteY4" fmla="*/ 2980552 h 3104158"/>
              <a:gd name="connsiteX5" fmla="*/ 879253 w 4205866"/>
              <a:gd name="connsiteY5" fmla="*/ 2946491 h 3104158"/>
              <a:gd name="connsiteX6" fmla="*/ 56639 w 4205866"/>
              <a:gd name="connsiteY6" fmla="*/ 1074758 h 3104158"/>
              <a:gd name="connsiteX0" fmla="*/ 56639 w 4205866"/>
              <a:gd name="connsiteY0" fmla="*/ 1074758 h 3283381"/>
              <a:gd name="connsiteX1" fmla="*/ 2421076 w 4205866"/>
              <a:gd name="connsiteY1" fmla="*/ 237 h 3283381"/>
              <a:gd name="connsiteX2" fmla="*/ 4185150 w 4205866"/>
              <a:gd name="connsiteY2" fmla="*/ 1157885 h 3283381"/>
              <a:gd name="connsiteX3" fmla="*/ 3567035 w 4205866"/>
              <a:gd name="connsiteY3" fmla="*/ 2780236 h 3283381"/>
              <a:gd name="connsiteX4" fmla="*/ 2559621 w 4205866"/>
              <a:gd name="connsiteY4" fmla="*/ 3276116 h 3283381"/>
              <a:gd name="connsiteX5" fmla="*/ 879253 w 4205866"/>
              <a:gd name="connsiteY5" fmla="*/ 2946491 h 3283381"/>
              <a:gd name="connsiteX6" fmla="*/ 56639 w 4205866"/>
              <a:gd name="connsiteY6" fmla="*/ 1074758 h 3283381"/>
              <a:gd name="connsiteX0" fmla="*/ 56639 w 3947725"/>
              <a:gd name="connsiteY0" fmla="*/ 1074758 h 3283381"/>
              <a:gd name="connsiteX1" fmla="*/ 2421076 w 3947725"/>
              <a:gd name="connsiteY1" fmla="*/ 237 h 3283381"/>
              <a:gd name="connsiteX2" fmla="*/ 3908059 w 3947725"/>
              <a:gd name="connsiteY2" fmla="*/ 1157885 h 3283381"/>
              <a:gd name="connsiteX3" fmla="*/ 3567035 w 3947725"/>
              <a:gd name="connsiteY3" fmla="*/ 2780236 h 3283381"/>
              <a:gd name="connsiteX4" fmla="*/ 2559621 w 3947725"/>
              <a:gd name="connsiteY4" fmla="*/ 3276116 h 3283381"/>
              <a:gd name="connsiteX5" fmla="*/ 879253 w 3947725"/>
              <a:gd name="connsiteY5" fmla="*/ 2946491 h 3283381"/>
              <a:gd name="connsiteX6" fmla="*/ 56639 w 3947725"/>
              <a:gd name="connsiteY6" fmla="*/ 1074758 h 3283381"/>
              <a:gd name="connsiteX0" fmla="*/ 66816 w 3819357"/>
              <a:gd name="connsiteY0" fmla="*/ 1074758 h 3283381"/>
              <a:gd name="connsiteX1" fmla="*/ 2292708 w 3819357"/>
              <a:gd name="connsiteY1" fmla="*/ 237 h 3283381"/>
              <a:gd name="connsiteX2" fmla="*/ 3779691 w 3819357"/>
              <a:gd name="connsiteY2" fmla="*/ 1157885 h 3283381"/>
              <a:gd name="connsiteX3" fmla="*/ 3438667 w 3819357"/>
              <a:gd name="connsiteY3" fmla="*/ 2780236 h 3283381"/>
              <a:gd name="connsiteX4" fmla="*/ 2431253 w 3819357"/>
              <a:gd name="connsiteY4" fmla="*/ 3276116 h 3283381"/>
              <a:gd name="connsiteX5" fmla="*/ 750885 w 3819357"/>
              <a:gd name="connsiteY5" fmla="*/ 2946491 h 3283381"/>
              <a:gd name="connsiteX6" fmla="*/ 66816 w 3819357"/>
              <a:gd name="connsiteY6" fmla="*/ 1074758 h 3283381"/>
              <a:gd name="connsiteX0" fmla="*/ 71020 w 3777379"/>
              <a:gd name="connsiteY0" fmla="*/ 569531 h 3313863"/>
              <a:gd name="connsiteX1" fmla="*/ 2250730 w 3777379"/>
              <a:gd name="connsiteY1" fmla="*/ 30719 h 3313863"/>
              <a:gd name="connsiteX2" fmla="*/ 3737713 w 3777379"/>
              <a:gd name="connsiteY2" fmla="*/ 1188367 h 3313863"/>
              <a:gd name="connsiteX3" fmla="*/ 3396689 w 3777379"/>
              <a:gd name="connsiteY3" fmla="*/ 2810718 h 3313863"/>
              <a:gd name="connsiteX4" fmla="*/ 2389275 w 3777379"/>
              <a:gd name="connsiteY4" fmla="*/ 3306598 h 3313863"/>
              <a:gd name="connsiteX5" fmla="*/ 708907 w 3777379"/>
              <a:gd name="connsiteY5" fmla="*/ 2976973 h 3313863"/>
              <a:gd name="connsiteX6" fmla="*/ 71020 w 3777379"/>
              <a:gd name="connsiteY6" fmla="*/ 569531 h 3313863"/>
              <a:gd name="connsiteX0" fmla="*/ 71020 w 3843690"/>
              <a:gd name="connsiteY0" fmla="*/ 566621 h 3310953"/>
              <a:gd name="connsiteX1" fmla="*/ 2250730 w 3843690"/>
              <a:gd name="connsiteY1" fmla="*/ 27809 h 3310953"/>
              <a:gd name="connsiteX2" fmla="*/ 3811604 w 3843690"/>
              <a:gd name="connsiteY2" fmla="*/ 1139275 h 3310953"/>
              <a:gd name="connsiteX3" fmla="*/ 3396689 w 3843690"/>
              <a:gd name="connsiteY3" fmla="*/ 2807808 h 3310953"/>
              <a:gd name="connsiteX4" fmla="*/ 2389275 w 3843690"/>
              <a:gd name="connsiteY4" fmla="*/ 3303688 h 3310953"/>
              <a:gd name="connsiteX5" fmla="*/ 708907 w 3843690"/>
              <a:gd name="connsiteY5" fmla="*/ 2974063 h 3310953"/>
              <a:gd name="connsiteX6" fmla="*/ 71020 w 3843690"/>
              <a:gd name="connsiteY6" fmla="*/ 566621 h 3310953"/>
              <a:gd name="connsiteX0" fmla="*/ 383833 w 3222234"/>
              <a:gd name="connsiteY0" fmla="*/ 613502 h 3322368"/>
              <a:gd name="connsiteX1" fmla="*/ 1629274 w 3222234"/>
              <a:gd name="connsiteY1" fmla="*/ 20242 h 3322368"/>
              <a:gd name="connsiteX2" fmla="*/ 3190148 w 3222234"/>
              <a:gd name="connsiteY2" fmla="*/ 1131708 h 3322368"/>
              <a:gd name="connsiteX3" fmla="*/ 2775233 w 3222234"/>
              <a:gd name="connsiteY3" fmla="*/ 2800241 h 3322368"/>
              <a:gd name="connsiteX4" fmla="*/ 1767819 w 3222234"/>
              <a:gd name="connsiteY4" fmla="*/ 3296121 h 3322368"/>
              <a:gd name="connsiteX5" fmla="*/ 87451 w 3222234"/>
              <a:gd name="connsiteY5" fmla="*/ 2966496 h 3322368"/>
              <a:gd name="connsiteX6" fmla="*/ 383833 w 3222234"/>
              <a:gd name="connsiteY6" fmla="*/ 613502 h 3322368"/>
              <a:gd name="connsiteX0" fmla="*/ 383833 w 3191535"/>
              <a:gd name="connsiteY0" fmla="*/ 613502 h 3322368"/>
              <a:gd name="connsiteX1" fmla="*/ 1629274 w 3191535"/>
              <a:gd name="connsiteY1" fmla="*/ 20242 h 3322368"/>
              <a:gd name="connsiteX2" fmla="*/ 3190148 w 3191535"/>
              <a:gd name="connsiteY2" fmla="*/ 1131708 h 3322368"/>
              <a:gd name="connsiteX3" fmla="*/ 1897777 w 3191535"/>
              <a:gd name="connsiteY3" fmla="*/ 2824440 h 3322368"/>
              <a:gd name="connsiteX4" fmla="*/ 1767819 w 3191535"/>
              <a:gd name="connsiteY4" fmla="*/ 3296121 h 3322368"/>
              <a:gd name="connsiteX5" fmla="*/ 87451 w 3191535"/>
              <a:gd name="connsiteY5" fmla="*/ 2966496 h 3322368"/>
              <a:gd name="connsiteX6" fmla="*/ 383833 w 3191535"/>
              <a:gd name="connsiteY6" fmla="*/ 613502 h 3322368"/>
              <a:gd name="connsiteX0" fmla="*/ 339301 w 3147078"/>
              <a:gd name="connsiteY0" fmla="*/ 613502 h 3387486"/>
              <a:gd name="connsiteX1" fmla="*/ 1584742 w 3147078"/>
              <a:gd name="connsiteY1" fmla="*/ 20242 h 3387486"/>
              <a:gd name="connsiteX2" fmla="*/ 3145616 w 3147078"/>
              <a:gd name="connsiteY2" fmla="*/ 1131708 h 3387486"/>
              <a:gd name="connsiteX3" fmla="*/ 1853245 w 3147078"/>
              <a:gd name="connsiteY3" fmla="*/ 2824440 h 3387486"/>
              <a:gd name="connsiteX4" fmla="*/ 1092024 w 3147078"/>
              <a:gd name="connsiteY4" fmla="*/ 3374768 h 3387486"/>
              <a:gd name="connsiteX5" fmla="*/ 42919 w 3147078"/>
              <a:gd name="connsiteY5" fmla="*/ 2966496 h 3387486"/>
              <a:gd name="connsiteX6" fmla="*/ 339301 w 3147078"/>
              <a:gd name="connsiteY6" fmla="*/ 613502 h 3387486"/>
              <a:gd name="connsiteX0" fmla="*/ 339301 w 3148478"/>
              <a:gd name="connsiteY0" fmla="*/ 613502 h 3387486"/>
              <a:gd name="connsiteX1" fmla="*/ 1584742 w 3148478"/>
              <a:gd name="connsiteY1" fmla="*/ 20242 h 3387486"/>
              <a:gd name="connsiteX2" fmla="*/ 3145616 w 3148478"/>
              <a:gd name="connsiteY2" fmla="*/ 1131708 h 3387486"/>
              <a:gd name="connsiteX3" fmla="*/ 1947935 w 3148478"/>
              <a:gd name="connsiteY3" fmla="*/ 2957534 h 3387486"/>
              <a:gd name="connsiteX4" fmla="*/ 1092024 w 3148478"/>
              <a:gd name="connsiteY4" fmla="*/ 3374768 h 3387486"/>
              <a:gd name="connsiteX5" fmla="*/ 42919 w 3148478"/>
              <a:gd name="connsiteY5" fmla="*/ 2966496 h 3387486"/>
              <a:gd name="connsiteX6" fmla="*/ 339301 w 3148478"/>
              <a:gd name="connsiteY6" fmla="*/ 613502 h 3387486"/>
              <a:gd name="connsiteX0" fmla="*/ 339301 w 2840205"/>
              <a:gd name="connsiteY0" fmla="*/ 634776 h 3408760"/>
              <a:gd name="connsiteX1" fmla="*/ 1584742 w 2840205"/>
              <a:gd name="connsiteY1" fmla="*/ 41516 h 3408760"/>
              <a:gd name="connsiteX2" fmla="*/ 2836297 w 2840205"/>
              <a:gd name="connsiteY2" fmla="*/ 1509915 h 3408760"/>
              <a:gd name="connsiteX3" fmla="*/ 1947935 w 2840205"/>
              <a:gd name="connsiteY3" fmla="*/ 2978808 h 3408760"/>
              <a:gd name="connsiteX4" fmla="*/ 1092024 w 2840205"/>
              <a:gd name="connsiteY4" fmla="*/ 3396042 h 3408760"/>
              <a:gd name="connsiteX5" fmla="*/ 42919 w 2840205"/>
              <a:gd name="connsiteY5" fmla="*/ 2987770 h 3408760"/>
              <a:gd name="connsiteX6" fmla="*/ 339301 w 2840205"/>
              <a:gd name="connsiteY6" fmla="*/ 634776 h 3408760"/>
              <a:gd name="connsiteX0" fmla="*/ 339301 w 2870047"/>
              <a:gd name="connsiteY0" fmla="*/ 634776 h 3408760"/>
              <a:gd name="connsiteX1" fmla="*/ 1584742 w 2870047"/>
              <a:gd name="connsiteY1" fmla="*/ 41516 h 3408760"/>
              <a:gd name="connsiteX2" fmla="*/ 2836297 w 2870047"/>
              <a:gd name="connsiteY2" fmla="*/ 1509915 h 3408760"/>
              <a:gd name="connsiteX3" fmla="*/ 2389819 w 2870047"/>
              <a:gd name="connsiteY3" fmla="*/ 2640024 h 3408760"/>
              <a:gd name="connsiteX4" fmla="*/ 1092024 w 2870047"/>
              <a:gd name="connsiteY4" fmla="*/ 3396042 h 3408760"/>
              <a:gd name="connsiteX5" fmla="*/ 42919 w 2870047"/>
              <a:gd name="connsiteY5" fmla="*/ 2987770 h 3408760"/>
              <a:gd name="connsiteX6" fmla="*/ 339301 w 2870047"/>
              <a:gd name="connsiteY6" fmla="*/ 634776 h 3408760"/>
              <a:gd name="connsiteX0" fmla="*/ 341229 w 2866822"/>
              <a:gd name="connsiteY0" fmla="*/ 464481 h 3238465"/>
              <a:gd name="connsiteX1" fmla="*/ 1675046 w 2866822"/>
              <a:gd name="connsiteY1" fmla="*/ 64811 h 3238465"/>
              <a:gd name="connsiteX2" fmla="*/ 2838225 w 2866822"/>
              <a:gd name="connsiteY2" fmla="*/ 1339620 h 3238465"/>
              <a:gd name="connsiteX3" fmla="*/ 2391747 w 2866822"/>
              <a:gd name="connsiteY3" fmla="*/ 2469729 h 3238465"/>
              <a:gd name="connsiteX4" fmla="*/ 1093952 w 2866822"/>
              <a:gd name="connsiteY4" fmla="*/ 3225747 h 3238465"/>
              <a:gd name="connsiteX5" fmla="*/ 44847 w 2866822"/>
              <a:gd name="connsiteY5" fmla="*/ 2817475 h 3238465"/>
              <a:gd name="connsiteX6" fmla="*/ 341229 w 2866822"/>
              <a:gd name="connsiteY6" fmla="*/ 464481 h 3238465"/>
              <a:gd name="connsiteX0" fmla="*/ 43132 w 4052193"/>
              <a:gd name="connsiteY0" fmla="*/ 568904 h 3207312"/>
              <a:gd name="connsiteX1" fmla="*/ 2860417 w 4052193"/>
              <a:gd name="connsiteY1" fmla="*/ 36141 h 3207312"/>
              <a:gd name="connsiteX2" fmla="*/ 4023596 w 4052193"/>
              <a:gd name="connsiteY2" fmla="*/ 1310950 h 3207312"/>
              <a:gd name="connsiteX3" fmla="*/ 3577118 w 4052193"/>
              <a:gd name="connsiteY3" fmla="*/ 2441059 h 3207312"/>
              <a:gd name="connsiteX4" fmla="*/ 2279323 w 4052193"/>
              <a:gd name="connsiteY4" fmla="*/ 3197077 h 3207312"/>
              <a:gd name="connsiteX5" fmla="*/ 1230218 w 4052193"/>
              <a:gd name="connsiteY5" fmla="*/ 2788805 h 3207312"/>
              <a:gd name="connsiteX6" fmla="*/ 43132 w 4052193"/>
              <a:gd name="connsiteY6" fmla="*/ 568904 h 3207312"/>
              <a:gd name="connsiteX0" fmla="*/ 270512 w 4279573"/>
              <a:gd name="connsiteY0" fmla="*/ 575605 h 3385323"/>
              <a:gd name="connsiteX1" fmla="*/ 3087797 w 4279573"/>
              <a:gd name="connsiteY1" fmla="*/ 42842 h 3385323"/>
              <a:gd name="connsiteX2" fmla="*/ 4250976 w 4279573"/>
              <a:gd name="connsiteY2" fmla="*/ 1317651 h 3385323"/>
              <a:gd name="connsiteX3" fmla="*/ 3804498 w 4279573"/>
              <a:gd name="connsiteY3" fmla="*/ 2447760 h 3385323"/>
              <a:gd name="connsiteX4" fmla="*/ 2506703 w 4279573"/>
              <a:gd name="connsiteY4" fmla="*/ 3203778 h 3385323"/>
              <a:gd name="connsiteX5" fmla="*/ 365513 w 4279573"/>
              <a:gd name="connsiteY5" fmla="*/ 3176638 h 3385323"/>
              <a:gd name="connsiteX6" fmla="*/ 270512 w 4279573"/>
              <a:gd name="connsiteY6" fmla="*/ 575605 h 3385323"/>
              <a:gd name="connsiteX0" fmla="*/ 276293 w 4285354"/>
              <a:gd name="connsiteY0" fmla="*/ 572203 h 3270721"/>
              <a:gd name="connsiteX1" fmla="*/ 3093578 w 4285354"/>
              <a:gd name="connsiteY1" fmla="*/ 39440 h 3270721"/>
              <a:gd name="connsiteX2" fmla="*/ 4256757 w 4285354"/>
              <a:gd name="connsiteY2" fmla="*/ 1314249 h 3270721"/>
              <a:gd name="connsiteX3" fmla="*/ 3810279 w 4285354"/>
              <a:gd name="connsiteY3" fmla="*/ 2444358 h 3270721"/>
              <a:gd name="connsiteX4" fmla="*/ 2512484 w 4285354"/>
              <a:gd name="connsiteY4" fmla="*/ 3200376 h 3270721"/>
              <a:gd name="connsiteX5" fmla="*/ 358669 w 4285354"/>
              <a:gd name="connsiteY5" fmla="*/ 2991745 h 3270721"/>
              <a:gd name="connsiteX6" fmla="*/ 276293 w 4285354"/>
              <a:gd name="connsiteY6" fmla="*/ 572203 h 3270721"/>
              <a:gd name="connsiteX0" fmla="*/ 280955 w 4289048"/>
              <a:gd name="connsiteY0" fmla="*/ 572203 h 3373734"/>
              <a:gd name="connsiteX1" fmla="*/ 3098240 w 4289048"/>
              <a:gd name="connsiteY1" fmla="*/ 39440 h 3373734"/>
              <a:gd name="connsiteX2" fmla="*/ 4261419 w 4289048"/>
              <a:gd name="connsiteY2" fmla="*/ 1314249 h 3373734"/>
              <a:gd name="connsiteX3" fmla="*/ 3814941 w 4289048"/>
              <a:gd name="connsiteY3" fmla="*/ 2444358 h 3373734"/>
              <a:gd name="connsiteX4" fmla="*/ 2605522 w 4289048"/>
              <a:gd name="connsiteY4" fmla="*/ 3351619 h 3373734"/>
              <a:gd name="connsiteX5" fmla="*/ 363331 w 4289048"/>
              <a:gd name="connsiteY5" fmla="*/ 2991745 h 3373734"/>
              <a:gd name="connsiteX6" fmla="*/ 280955 w 4289048"/>
              <a:gd name="connsiteY6" fmla="*/ 572203 h 337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9048" h="3373734">
                <a:moveTo>
                  <a:pt x="280955" y="572203"/>
                </a:moveTo>
                <a:cubicBezTo>
                  <a:pt x="736773" y="80152"/>
                  <a:pt x="2434829" y="-84234"/>
                  <a:pt x="3098240" y="39440"/>
                </a:cubicBezTo>
                <a:cubicBezTo>
                  <a:pt x="3761651" y="163114"/>
                  <a:pt x="4141969" y="913429"/>
                  <a:pt x="4261419" y="1314249"/>
                </a:cubicBezTo>
                <a:cubicBezTo>
                  <a:pt x="4380869" y="1715069"/>
                  <a:pt x="4090924" y="2104796"/>
                  <a:pt x="3814941" y="2444358"/>
                </a:cubicBezTo>
                <a:cubicBezTo>
                  <a:pt x="3538958" y="2783920"/>
                  <a:pt x="3053486" y="3323910"/>
                  <a:pt x="2605522" y="3351619"/>
                </a:cubicBezTo>
                <a:cubicBezTo>
                  <a:pt x="2157558" y="3379328"/>
                  <a:pt x="750759" y="3454981"/>
                  <a:pt x="363331" y="2991745"/>
                </a:cubicBezTo>
                <a:cubicBezTo>
                  <a:pt x="-24097" y="2528509"/>
                  <a:pt x="-174863" y="1064254"/>
                  <a:pt x="280955" y="572203"/>
                </a:cubicBezTo>
                <a:close/>
              </a:path>
            </a:pathLst>
          </a:custGeom>
        </p:spPr>
        <p:txBody>
          <a:bodyPr/>
          <a:lstStyle/>
          <a:p>
            <a:r>
              <a:rPr lang="en-US" dirty="0"/>
              <a:t>Click icon to add picture</a:t>
            </a:r>
            <a:endParaRPr lang="en-AU" dirty="0"/>
          </a:p>
        </p:txBody>
      </p:sp>
      <p:pic>
        <p:nvPicPr>
          <p:cNvPr id="5" name="Picture 4" descr="A picture containing diagram&#10;&#10;Description automatically generated">
            <a:extLst>
              <a:ext uri="{FF2B5EF4-FFF2-40B4-BE49-F238E27FC236}">
                <a16:creationId xmlns:a16="http://schemas.microsoft.com/office/drawing/2014/main" id="{A48E894D-09CA-44EA-A476-826C9CACC893}"/>
              </a:ext>
            </a:extLst>
          </p:cNvPr>
          <p:cNvPicPr>
            <a:picLocks noChangeAspect="1"/>
          </p:cNvPicPr>
          <p:nvPr userDrawn="1"/>
        </p:nvPicPr>
        <p:blipFill>
          <a:blip r:embed="rId2"/>
          <a:stretch>
            <a:fillRect/>
          </a:stretch>
        </p:blipFill>
        <p:spPr>
          <a:xfrm rot="20908418" flipH="1">
            <a:off x="235715" y="2440788"/>
            <a:ext cx="1431264" cy="1787493"/>
          </a:xfrm>
          <a:prstGeom prst="rect">
            <a:avLst/>
          </a:prstGeom>
        </p:spPr>
      </p:pic>
    </p:spTree>
    <p:extLst>
      <p:ext uri="{BB962C8B-B14F-4D97-AF65-F5344CB8AC3E}">
        <p14:creationId xmlns:p14="http://schemas.microsoft.com/office/powerpoint/2010/main" val="24727223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763A9-2D73-614F-A86C-8E13C6A80921}"/>
              </a:ext>
            </a:extLst>
          </p:cNvPr>
          <p:cNvSpPr>
            <a:spLocks noGrp="1"/>
          </p:cNvSpPr>
          <p:nvPr>
            <p:ph type="title"/>
          </p:nvPr>
        </p:nvSpPr>
        <p:spPr>
          <a:xfrm>
            <a:off x="839788" y="822036"/>
            <a:ext cx="4757448" cy="1235364"/>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6425BE6E-2F93-874C-8ACD-311EBFF0AD52}"/>
              </a:ext>
            </a:extLst>
          </p:cNvPr>
          <p:cNvSpPr>
            <a:spLocks noGrp="1"/>
          </p:cNvSpPr>
          <p:nvPr>
            <p:ph type="body" sz="half" idx="2"/>
          </p:nvPr>
        </p:nvSpPr>
        <p:spPr>
          <a:xfrm>
            <a:off x="839788" y="2057400"/>
            <a:ext cx="475744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Picture Placeholder 5">
            <a:extLst>
              <a:ext uri="{FF2B5EF4-FFF2-40B4-BE49-F238E27FC236}">
                <a16:creationId xmlns:a16="http://schemas.microsoft.com/office/drawing/2014/main" id="{39340ACC-EF4E-4DDA-A704-44E95C3FAFD3}"/>
              </a:ext>
            </a:extLst>
          </p:cNvPr>
          <p:cNvSpPr>
            <a:spLocks noGrp="1"/>
          </p:cNvSpPr>
          <p:nvPr>
            <p:ph type="pic" sz="quarter" idx="10"/>
          </p:nvPr>
        </p:nvSpPr>
        <p:spPr>
          <a:xfrm>
            <a:off x="6791500" y="1559605"/>
            <a:ext cx="4854632" cy="4650002"/>
          </a:xfrm>
          <a:custGeom>
            <a:avLst/>
            <a:gdLst>
              <a:gd name="connsiteX0" fmla="*/ 0 w 4821238"/>
              <a:gd name="connsiteY0" fmla="*/ 1905794 h 3811587"/>
              <a:gd name="connsiteX1" fmla="*/ 2410619 w 4821238"/>
              <a:gd name="connsiteY1" fmla="*/ 0 h 3811587"/>
              <a:gd name="connsiteX2" fmla="*/ 4821238 w 4821238"/>
              <a:gd name="connsiteY2" fmla="*/ 1905794 h 3811587"/>
              <a:gd name="connsiteX3" fmla="*/ 2410619 w 4821238"/>
              <a:gd name="connsiteY3" fmla="*/ 3811588 h 3811587"/>
              <a:gd name="connsiteX4" fmla="*/ 0 w 4821238"/>
              <a:gd name="connsiteY4" fmla="*/ 1905794 h 3811587"/>
              <a:gd name="connsiteX0" fmla="*/ 0 w 4276293"/>
              <a:gd name="connsiteY0" fmla="*/ 1905893 h 3811794"/>
              <a:gd name="connsiteX1" fmla="*/ 2410619 w 4276293"/>
              <a:gd name="connsiteY1" fmla="*/ 99 h 3811794"/>
              <a:gd name="connsiteX2" fmla="*/ 4276293 w 4276293"/>
              <a:gd name="connsiteY2" fmla="*/ 1970547 h 3811794"/>
              <a:gd name="connsiteX3" fmla="*/ 2410619 w 4276293"/>
              <a:gd name="connsiteY3" fmla="*/ 3811687 h 3811794"/>
              <a:gd name="connsiteX4" fmla="*/ 0 w 4276293"/>
              <a:gd name="connsiteY4" fmla="*/ 1905893 h 3811794"/>
              <a:gd name="connsiteX0" fmla="*/ 0 w 4128511"/>
              <a:gd name="connsiteY0" fmla="*/ 1905957 h 3811931"/>
              <a:gd name="connsiteX1" fmla="*/ 2410619 w 4128511"/>
              <a:gd name="connsiteY1" fmla="*/ 163 h 3811931"/>
              <a:gd name="connsiteX2" fmla="*/ 4128511 w 4128511"/>
              <a:gd name="connsiteY2" fmla="*/ 1989084 h 3811931"/>
              <a:gd name="connsiteX3" fmla="*/ 2410619 w 4128511"/>
              <a:gd name="connsiteY3" fmla="*/ 3811751 h 3811931"/>
              <a:gd name="connsiteX4" fmla="*/ 0 w 4128511"/>
              <a:gd name="connsiteY4" fmla="*/ 1905957 h 3811931"/>
              <a:gd name="connsiteX0" fmla="*/ 26 w 4128537"/>
              <a:gd name="connsiteY0" fmla="*/ 1074760 h 2980734"/>
              <a:gd name="connsiteX1" fmla="*/ 2364463 w 4128537"/>
              <a:gd name="connsiteY1" fmla="*/ 239 h 2980734"/>
              <a:gd name="connsiteX2" fmla="*/ 4128537 w 4128537"/>
              <a:gd name="connsiteY2" fmla="*/ 1157887 h 2980734"/>
              <a:gd name="connsiteX3" fmla="*/ 2410645 w 4128537"/>
              <a:gd name="connsiteY3" fmla="*/ 2980554 h 2980734"/>
              <a:gd name="connsiteX4" fmla="*/ 26 w 4128537"/>
              <a:gd name="connsiteY4" fmla="*/ 1074760 h 2980734"/>
              <a:gd name="connsiteX0" fmla="*/ 56639 w 4185150"/>
              <a:gd name="connsiteY0" fmla="*/ 1074758 h 3194780"/>
              <a:gd name="connsiteX1" fmla="*/ 2421076 w 4185150"/>
              <a:gd name="connsiteY1" fmla="*/ 237 h 3194780"/>
              <a:gd name="connsiteX2" fmla="*/ 4185150 w 4185150"/>
              <a:gd name="connsiteY2" fmla="*/ 1157885 h 3194780"/>
              <a:gd name="connsiteX3" fmla="*/ 2467258 w 4185150"/>
              <a:gd name="connsiteY3" fmla="*/ 2980552 h 3194780"/>
              <a:gd name="connsiteX4" fmla="*/ 879253 w 4185150"/>
              <a:gd name="connsiteY4" fmla="*/ 2946491 h 3194780"/>
              <a:gd name="connsiteX5" fmla="*/ 56639 w 4185150"/>
              <a:gd name="connsiteY5" fmla="*/ 1074758 h 3194780"/>
              <a:gd name="connsiteX0" fmla="*/ 56639 w 4205866"/>
              <a:gd name="connsiteY0" fmla="*/ 1074758 h 3104158"/>
              <a:gd name="connsiteX1" fmla="*/ 2421076 w 4205866"/>
              <a:gd name="connsiteY1" fmla="*/ 237 h 3104158"/>
              <a:gd name="connsiteX2" fmla="*/ 4185150 w 4205866"/>
              <a:gd name="connsiteY2" fmla="*/ 1157885 h 3104158"/>
              <a:gd name="connsiteX3" fmla="*/ 3567035 w 4205866"/>
              <a:gd name="connsiteY3" fmla="*/ 2780236 h 3104158"/>
              <a:gd name="connsiteX4" fmla="*/ 2467258 w 4205866"/>
              <a:gd name="connsiteY4" fmla="*/ 2980552 h 3104158"/>
              <a:gd name="connsiteX5" fmla="*/ 879253 w 4205866"/>
              <a:gd name="connsiteY5" fmla="*/ 2946491 h 3104158"/>
              <a:gd name="connsiteX6" fmla="*/ 56639 w 4205866"/>
              <a:gd name="connsiteY6" fmla="*/ 1074758 h 3104158"/>
              <a:gd name="connsiteX0" fmla="*/ 56639 w 4205866"/>
              <a:gd name="connsiteY0" fmla="*/ 1074758 h 3283381"/>
              <a:gd name="connsiteX1" fmla="*/ 2421076 w 4205866"/>
              <a:gd name="connsiteY1" fmla="*/ 237 h 3283381"/>
              <a:gd name="connsiteX2" fmla="*/ 4185150 w 4205866"/>
              <a:gd name="connsiteY2" fmla="*/ 1157885 h 3283381"/>
              <a:gd name="connsiteX3" fmla="*/ 3567035 w 4205866"/>
              <a:gd name="connsiteY3" fmla="*/ 2780236 h 3283381"/>
              <a:gd name="connsiteX4" fmla="*/ 2559621 w 4205866"/>
              <a:gd name="connsiteY4" fmla="*/ 3276116 h 3283381"/>
              <a:gd name="connsiteX5" fmla="*/ 879253 w 4205866"/>
              <a:gd name="connsiteY5" fmla="*/ 2946491 h 3283381"/>
              <a:gd name="connsiteX6" fmla="*/ 56639 w 4205866"/>
              <a:gd name="connsiteY6" fmla="*/ 1074758 h 3283381"/>
              <a:gd name="connsiteX0" fmla="*/ 56639 w 3947725"/>
              <a:gd name="connsiteY0" fmla="*/ 1074758 h 3283381"/>
              <a:gd name="connsiteX1" fmla="*/ 2421076 w 3947725"/>
              <a:gd name="connsiteY1" fmla="*/ 237 h 3283381"/>
              <a:gd name="connsiteX2" fmla="*/ 3908059 w 3947725"/>
              <a:gd name="connsiteY2" fmla="*/ 1157885 h 3283381"/>
              <a:gd name="connsiteX3" fmla="*/ 3567035 w 3947725"/>
              <a:gd name="connsiteY3" fmla="*/ 2780236 h 3283381"/>
              <a:gd name="connsiteX4" fmla="*/ 2559621 w 3947725"/>
              <a:gd name="connsiteY4" fmla="*/ 3276116 h 3283381"/>
              <a:gd name="connsiteX5" fmla="*/ 879253 w 3947725"/>
              <a:gd name="connsiteY5" fmla="*/ 2946491 h 3283381"/>
              <a:gd name="connsiteX6" fmla="*/ 56639 w 3947725"/>
              <a:gd name="connsiteY6" fmla="*/ 1074758 h 3283381"/>
              <a:gd name="connsiteX0" fmla="*/ 66816 w 3819357"/>
              <a:gd name="connsiteY0" fmla="*/ 1074758 h 3283381"/>
              <a:gd name="connsiteX1" fmla="*/ 2292708 w 3819357"/>
              <a:gd name="connsiteY1" fmla="*/ 237 h 3283381"/>
              <a:gd name="connsiteX2" fmla="*/ 3779691 w 3819357"/>
              <a:gd name="connsiteY2" fmla="*/ 1157885 h 3283381"/>
              <a:gd name="connsiteX3" fmla="*/ 3438667 w 3819357"/>
              <a:gd name="connsiteY3" fmla="*/ 2780236 h 3283381"/>
              <a:gd name="connsiteX4" fmla="*/ 2431253 w 3819357"/>
              <a:gd name="connsiteY4" fmla="*/ 3276116 h 3283381"/>
              <a:gd name="connsiteX5" fmla="*/ 750885 w 3819357"/>
              <a:gd name="connsiteY5" fmla="*/ 2946491 h 3283381"/>
              <a:gd name="connsiteX6" fmla="*/ 66816 w 3819357"/>
              <a:gd name="connsiteY6" fmla="*/ 1074758 h 3283381"/>
              <a:gd name="connsiteX0" fmla="*/ 71020 w 3777379"/>
              <a:gd name="connsiteY0" fmla="*/ 569531 h 3313863"/>
              <a:gd name="connsiteX1" fmla="*/ 2250730 w 3777379"/>
              <a:gd name="connsiteY1" fmla="*/ 30719 h 3313863"/>
              <a:gd name="connsiteX2" fmla="*/ 3737713 w 3777379"/>
              <a:gd name="connsiteY2" fmla="*/ 1188367 h 3313863"/>
              <a:gd name="connsiteX3" fmla="*/ 3396689 w 3777379"/>
              <a:gd name="connsiteY3" fmla="*/ 2810718 h 3313863"/>
              <a:gd name="connsiteX4" fmla="*/ 2389275 w 3777379"/>
              <a:gd name="connsiteY4" fmla="*/ 3306598 h 3313863"/>
              <a:gd name="connsiteX5" fmla="*/ 708907 w 3777379"/>
              <a:gd name="connsiteY5" fmla="*/ 2976973 h 3313863"/>
              <a:gd name="connsiteX6" fmla="*/ 71020 w 3777379"/>
              <a:gd name="connsiteY6" fmla="*/ 569531 h 3313863"/>
              <a:gd name="connsiteX0" fmla="*/ 71020 w 3843690"/>
              <a:gd name="connsiteY0" fmla="*/ 566621 h 3310953"/>
              <a:gd name="connsiteX1" fmla="*/ 2250730 w 3843690"/>
              <a:gd name="connsiteY1" fmla="*/ 27809 h 3310953"/>
              <a:gd name="connsiteX2" fmla="*/ 3811604 w 3843690"/>
              <a:gd name="connsiteY2" fmla="*/ 1139275 h 3310953"/>
              <a:gd name="connsiteX3" fmla="*/ 3396689 w 3843690"/>
              <a:gd name="connsiteY3" fmla="*/ 2807808 h 3310953"/>
              <a:gd name="connsiteX4" fmla="*/ 2389275 w 3843690"/>
              <a:gd name="connsiteY4" fmla="*/ 3303688 h 3310953"/>
              <a:gd name="connsiteX5" fmla="*/ 708907 w 3843690"/>
              <a:gd name="connsiteY5" fmla="*/ 2974063 h 3310953"/>
              <a:gd name="connsiteX6" fmla="*/ 71020 w 3843690"/>
              <a:gd name="connsiteY6" fmla="*/ 566621 h 3310953"/>
              <a:gd name="connsiteX0" fmla="*/ 383833 w 3222234"/>
              <a:gd name="connsiteY0" fmla="*/ 613502 h 3322368"/>
              <a:gd name="connsiteX1" fmla="*/ 1629274 w 3222234"/>
              <a:gd name="connsiteY1" fmla="*/ 20242 h 3322368"/>
              <a:gd name="connsiteX2" fmla="*/ 3190148 w 3222234"/>
              <a:gd name="connsiteY2" fmla="*/ 1131708 h 3322368"/>
              <a:gd name="connsiteX3" fmla="*/ 2775233 w 3222234"/>
              <a:gd name="connsiteY3" fmla="*/ 2800241 h 3322368"/>
              <a:gd name="connsiteX4" fmla="*/ 1767819 w 3222234"/>
              <a:gd name="connsiteY4" fmla="*/ 3296121 h 3322368"/>
              <a:gd name="connsiteX5" fmla="*/ 87451 w 3222234"/>
              <a:gd name="connsiteY5" fmla="*/ 2966496 h 3322368"/>
              <a:gd name="connsiteX6" fmla="*/ 383833 w 3222234"/>
              <a:gd name="connsiteY6" fmla="*/ 613502 h 3322368"/>
              <a:gd name="connsiteX0" fmla="*/ 383833 w 3191535"/>
              <a:gd name="connsiteY0" fmla="*/ 613502 h 3322368"/>
              <a:gd name="connsiteX1" fmla="*/ 1629274 w 3191535"/>
              <a:gd name="connsiteY1" fmla="*/ 20242 h 3322368"/>
              <a:gd name="connsiteX2" fmla="*/ 3190148 w 3191535"/>
              <a:gd name="connsiteY2" fmla="*/ 1131708 h 3322368"/>
              <a:gd name="connsiteX3" fmla="*/ 1897777 w 3191535"/>
              <a:gd name="connsiteY3" fmla="*/ 2824440 h 3322368"/>
              <a:gd name="connsiteX4" fmla="*/ 1767819 w 3191535"/>
              <a:gd name="connsiteY4" fmla="*/ 3296121 h 3322368"/>
              <a:gd name="connsiteX5" fmla="*/ 87451 w 3191535"/>
              <a:gd name="connsiteY5" fmla="*/ 2966496 h 3322368"/>
              <a:gd name="connsiteX6" fmla="*/ 383833 w 3191535"/>
              <a:gd name="connsiteY6" fmla="*/ 613502 h 3322368"/>
              <a:gd name="connsiteX0" fmla="*/ 339301 w 3147078"/>
              <a:gd name="connsiteY0" fmla="*/ 613502 h 3387486"/>
              <a:gd name="connsiteX1" fmla="*/ 1584742 w 3147078"/>
              <a:gd name="connsiteY1" fmla="*/ 20242 h 3387486"/>
              <a:gd name="connsiteX2" fmla="*/ 3145616 w 3147078"/>
              <a:gd name="connsiteY2" fmla="*/ 1131708 h 3387486"/>
              <a:gd name="connsiteX3" fmla="*/ 1853245 w 3147078"/>
              <a:gd name="connsiteY3" fmla="*/ 2824440 h 3387486"/>
              <a:gd name="connsiteX4" fmla="*/ 1092024 w 3147078"/>
              <a:gd name="connsiteY4" fmla="*/ 3374768 h 3387486"/>
              <a:gd name="connsiteX5" fmla="*/ 42919 w 3147078"/>
              <a:gd name="connsiteY5" fmla="*/ 2966496 h 3387486"/>
              <a:gd name="connsiteX6" fmla="*/ 339301 w 3147078"/>
              <a:gd name="connsiteY6" fmla="*/ 613502 h 3387486"/>
              <a:gd name="connsiteX0" fmla="*/ 339301 w 3148478"/>
              <a:gd name="connsiteY0" fmla="*/ 613502 h 3387486"/>
              <a:gd name="connsiteX1" fmla="*/ 1584742 w 3148478"/>
              <a:gd name="connsiteY1" fmla="*/ 20242 h 3387486"/>
              <a:gd name="connsiteX2" fmla="*/ 3145616 w 3148478"/>
              <a:gd name="connsiteY2" fmla="*/ 1131708 h 3387486"/>
              <a:gd name="connsiteX3" fmla="*/ 1947935 w 3148478"/>
              <a:gd name="connsiteY3" fmla="*/ 2957534 h 3387486"/>
              <a:gd name="connsiteX4" fmla="*/ 1092024 w 3148478"/>
              <a:gd name="connsiteY4" fmla="*/ 3374768 h 3387486"/>
              <a:gd name="connsiteX5" fmla="*/ 42919 w 3148478"/>
              <a:gd name="connsiteY5" fmla="*/ 2966496 h 3387486"/>
              <a:gd name="connsiteX6" fmla="*/ 339301 w 3148478"/>
              <a:gd name="connsiteY6" fmla="*/ 613502 h 3387486"/>
              <a:gd name="connsiteX0" fmla="*/ 339301 w 2840205"/>
              <a:gd name="connsiteY0" fmla="*/ 634776 h 3408760"/>
              <a:gd name="connsiteX1" fmla="*/ 1584742 w 2840205"/>
              <a:gd name="connsiteY1" fmla="*/ 41516 h 3408760"/>
              <a:gd name="connsiteX2" fmla="*/ 2836297 w 2840205"/>
              <a:gd name="connsiteY2" fmla="*/ 1509915 h 3408760"/>
              <a:gd name="connsiteX3" fmla="*/ 1947935 w 2840205"/>
              <a:gd name="connsiteY3" fmla="*/ 2978808 h 3408760"/>
              <a:gd name="connsiteX4" fmla="*/ 1092024 w 2840205"/>
              <a:gd name="connsiteY4" fmla="*/ 3396042 h 3408760"/>
              <a:gd name="connsiteX5" fmla="*/ 42919 w 2840205"/>
              <a:gd name="connsiteY5" fmla="*/ 2987770 h 3408760"/>
              <a:gd name="connsiteX6" fmla="*/ 339301 w 2840205"/>
              <a:gd name="connsiteY6" fmla="*/ 634776 h 3408760"/>
              <a:gd name="connsiteX0" fmla="*/ 339301 w 2870047"/>
              <a:gd name="connsiteY0" fmla="*/ 634776 h 3408760"/>
              <a:gd name="connsiteX1" fmla="*/ 1584742 w 2870047"/>
              <a:gd name="connsiteY1" fmla="*/ 41516 h 3408760"/>
              <a:gd name="connsiteX2" fmla="*/ 2836297 w 2870047"/>
              <a:gd name="connsiteY2" fmla="*/ 1509915 h 3408760"/>
              <a:gd name="connsiteX3" fmla="*/ 2389819 w 2870047"/>
              <a:gd name="connsiteY3" fmla="*/ 2640024 h 3408760"/>
              <a:gd name="connsiteX4" fmla="*/ 1092024 w 2870047"/>
              <a:gd name="connsiteY4" fmla="*/ 3396042 h 3408760"/>
              <a:gd name="connsiteX5" fmla="*/ 42919 w 2870047"/>
              <a:gd name="connsiteY5" fmla="*/ 2987770 h 3408760"/>
              <a:gd name="connsiteX6" fmla="*/ 339301 w 2870047"/>
              <a:gd name="connsiteY6" fmla="*/ 634776 h 3408760"/>
              <a:gd name="connsiteX0" fmla="*/ 341229 w 2866822"/>
              <a:gd name="connsiteY0" fmla="*/ 464481 h 3238465"/>
              <a:gd name="connsiteX1" fmla="*/ 1675046 w 2866822"/>
              <a:gd name="connsiteY1" fmla="*/ 64811 h 3238465"/>
              <a:gd name="connsiteX2" fmla="*/ 2838225 w 2866822"/>
              <a:gd name="connsiteY2" fmla="*/ 1339620 h 3238465"/>
              <a:gd name="connsiteX3" fmla="*/ 2391747 w 2866822"/>
              <a:gd name="connsiteY3" fmla="*/ 2469729 h 3238465"/>
              <a:gd name="connsiteX4" fmla="*/ 1093952 w 2866822"/>
              <a:gd name="connsiteY4" fmla="*/ 3225747 h 3238465"/>
              <a:gd name="connsiteX5" fmla="*/ 44847 w 2866822"/>
              <a:gd name="connsiteY5" fmla="*/ 2817475 h 3238465"/>
              <a:gd name="connsiteX6" fmla="*/ 341229 w 2866822"/>
              <a:gd name="connsiteY6" fmla="*/ 464481 h 3238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66822" h="3238465">
                <a:moveTo>
                  <a:pt x="341229" y="464481"/>
                </a:moveTo>
                <a:cubicBezTo>
                  <a:pt x="612929" y="5704"/>
                  <a:pt x="1258880" y="-81046"/>
                  <a:pt x="1675046" y="64811"/>
                </a:cubicBezTo>
                <a:cubicBezTo>
                  <a:pt x="2091212" y="210668"/>
                  <a:pt x="2718775" y="938800"/>
                  <a:pt x="2838225" y="1339620"/>
                </a:cubicBezTo>
                <a:cubicBezTo>
                  <a:pt x="2957675" y="1740440"/>
                  <a:pt x="2682459" y="2155375"/>
                  <a:pt x="2391747" y="2469729"/>
                </a:cubicBezTo>
                <a:cubicBezTo>
                  <a:pt x="2101035" y="2784083"/>
                  <a:pt x="1541916" y="3198038"/>
                  <a:pt x="1093952" y="3225747"/>
                </a:cubicBezTo>
                <a:cubicBezTo>
                  <a:pt x="645988" y="3253456"/>
                  <a:pt x="170301" y="3277686"/>
                  <a:pt x="44847" y="2817475"/>
                </a:cubicBezTo>
                <a:cubicBezTo>
                  <a:pt x="-80607" y="2357264"/>
                  <a:pt x="69529" y="923258"/>
                  <a:pt x="341229" y="464481"/>
                </a:cubicBezTo>
                <a:close/>
              </a:path>
            </a:pathLst>
          </a:custGeom>
        </p:spPr>
        <p:txBody>
          <a:bodyPr/>
          <a:lstStyle/>
          <a:p>
            <a:r>
              <a:rPr lang="en-US" dirty="0"/>
              <a:t>Click icon to add picture</a:t>
            </a:r>
            <a:endParaRPr lang="en-AU" dirty="0"/>
          </a:p>
        </p:txBody>
      </p:sp>
      <p:pic>
        <p:nvPicPr>
          <p:cNvPr id="8" name="Picture 7" descr="Logo, icon&#10;&#10;Description automatically generated">
            <a:extLst>
              <a:ext uri="{FF2B5EF4-FFF2-40B4-BE49-F238E27FC236}">
                <a16:creationId xmlns:a16="http://schemas.microsoft.com/office/drawing/2014/main" id="{C656AD86-6362-4B46-8DC6-37604BA19C8C}"/>
              </a:ext>
            </a:extLst>
          </p:cNvPr>
          <p:cNvPicPr>
            <a:picLocks noChangeAspect="1"/>
          </p:cNvPicPr>
          <p:nvPr userDrawn="1"/>
        </p:nvPicPr>
        <p:blipFill>
          <a:blip r:embed="rId2"/>
          <a:stretch>
            <a:fillRect/>
          </a:stretch>
        </p:blipFill>
        <p:spPr>
          <a:xfrm rot="916057">
            <a:off x="10466314" y="4338196"/>
            <a:ext cx="1771797" cy="1538013"/>
          </a:xfrm>
          <a:prstGeom prst="rect">
            <a:avLst/>
          </a:prstGeom>
        </p:spPr>
      </p:pic>
    </p:spTree>
    <p:extLst>
      <p:ext uri="{BB962C8B-B14F-4D97-AF65-F5344CB8AC3E}">
        <p14:creationId xmlns:p14="http://schemas.microsoft.com/office/powerpoint/2010/main" val="7841339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6786C-FC84-4DED-969E-275929058B54}"/>
              </a:ext>
            </a:extLst>
          </p:cNvPr>
          <p:cNvSpPr>
            <a:spLocks noGrp="1"/>
          </p:cNvSpPr>
          <p:nvPr>
            <p:ph type="title"/>
          </p:nvPr>
        </p:nvSpPr>
        <p:spPr>
          <a:xfrm>
            <a:off x="838200" y="448253"/>
            <a:ext cx="10515600" cy="1325563"/>
          </a:xfrm>
        </p:spPr>
        <p:txBody>
          <a:bodyPr/>
          <a:lstStyle/>
          <a:p>
            <a:r>
              <a:rPr lang="en-US"/>
              <a:t>Click to edit Master title style</a:t>
            </a:r>
            <a:endParaRPr lang="en-AU"/>
          </a:p>
        </p:txBody>
      </p:sp>
      <p:sp>
        <p:nvSpPr>
          <p:cNvPr id="4" name="Text Placeholder 2">
            <a:extLst>
              <a:ext uri="{FF2B5EF4-FFF2-40B4-BE49-F238E27FC236}">
                <a16:creationId xmlns:a16="http://schemas.microsoft.com/office/drawing/2014/main" id="{1117A86A-562C-4111-B2B0-37FF1EFA3663}"/>
              </a:ext>
            </a:extLst>
          </p:cNvPr>
          <p:cNvSpPr>
            <a:spLocks noGrp="1"/>
          </p:cNvSpPr>
          <p:nvPr>
            <p:ph idx="1"/>
          </p:nvPr>
        </p:nvSpPr>
        <p:spPr>
          <a:xfrm>
            <a:off x="838200" y="213319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48410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6786C-FC84-4DED-969E-275929058B54}"/>
              </a:ext>
            </a:extLst>
          </p:cNvPr>
          <p:cNvSpPr>
            <a:spLocks noGrp="1"/>
          </p:cNvSpPr>
          <p:nvPr>
            <p:ph type="title"/>
          </p:nvPr>
        </p:nvSpPr>
        <p:spPr>
          <a:xfrm>
            <a:off x="838200" y="448253"/>
            <a:ext cx="10515600" cy="1325563"/>
          </a:xfrm>
        </p:spPr>
        <p:txBody>
          <a:bodyPr/>
          <a:lstStyle/>
          <a:p>
            <a:r>
              <a:rPr lang="en-US"/>
              <a:t>Click to edit Master title style</a:t>
            </a:r>
            <a:endParaRPr lang="en-AU"/>
          </a:p>
        </p:txBody>
      </p:sp>
      <p:graphicFrame>
        <p:nvGraphicFramePr>
          <p:cNvPr id="4" name="Chart 3">
            <a:extLst>
              <a:ext uri="{FF2B5EF4-FFF2-40B4-BE49-F238E27FC236}">
                <a16:creationId xmlns:a16="http://schemas.microsoft.com/office/drawing/2014/main" id="{434CE85E-320D-4955-81A2-3BC8E2731688}"/>
              </a:ext>
            </a:extLst>
          </p:cNvPr>
          <p:cNvGraphicFramePr/>
          <p:nvPr userDrawn="1">
            <p:extLst>
              <p:ext uri="{D42A27DB-BD31-4B8C-83A1-F6EECF244321}">
                <p14:modId xmlns:p14="http://schemas.microsoft.com/office/powerpoint/2010/main" val="1589440574"/>
              </p:ext>
            </p:extLst>
          </p:nvPr>
        </p:nvGraphicFramePr>
        <p:xfrm>
          <a:off x="838200" y="1920240"/>
          <a:ext cx="4499113" cy="4791672"/>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 Placeholder 2">
            <a:extLst>
              <a:ext uri="{FF2B5EF4-FFF2-40B4-BE49-F238E27FC236}">
                <a16:creationId xmlns:a16="http://schemas.microsoft.com/office/drawing/2014/main" id="{33964238-A943-4350-93D8-A6F9CFA92B6F}"/>
              </a:ext>
            </a:extLst>
          </p:cNvPr>
          <p:cNvSpPr>
            <a:spLocks noGrp="1"/>
          </p:cNvSpPr>
          <p:nvPr>
            <p:ph type="body" idx="1"/>
          </p:nvPr>
        </p:nvSpPr>
        <p:spPr>
          <a:xfrm>
            <a:off x="838200" y="2179527"/>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Content Placeholder 3">
            <a:extLst>
              <a:ext uri="{FF2B5EF4-FFF2-40B4-BE49-F238E27FC236}">
                <a16:creationId xmlns:a16="http://schemas.microsoft.com/office/drawing/2014/main" id="{CEBD7E21-CC60-44C7-AB5D-27725E779A0C}"/>
              </a:ext>
            </a:extLst>
          </p:cNvPr>
          <p:cNvSpPr>
            <a:spLocks noGrp="1"/>
          </p:cNvSpPr>
          <p:nvPr>
            <p:ph sz="half" idx="2"/>
          </p:nvPr>
        </p:nvSpPr>
        <p:spPr>
          <a:xfrm>
            <a:off x="838200" y="3003439"/>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4">
            <a:extLst>
              <a:ext uri="{FF2B5EF4-FFF2-40B4-BE49-F238E27FC236}">
                <a16:creationId xmlns:a16="http://schemas.microsoft.com/office/drawing/2014/main" id="{1616A444-EE45-4427-B4D7-099C42F208C1}"/>
              </a:ext>
            </a:extLst>
          </p:cNvPr>
          <p:cNvSpPr>
            <a:spLocks noGrp="1"/>
          </p:cNvSpPr>
          <p:nvPr>
            <p:ph type="body" sz="quarter" idx="3"/>
          </p:nvPr>
        </p:nvSpPr>
        <p:spPr>
          <a:xfrm>
            <a:off x="6170612" y="2203412"/>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5">
            <a:extLst>
              <a:ext uri="{FF2B5EF4-FFF2-40B4-BE49-F238E27FC236}">
                <a16:creationId xmlns:a16="http://schemas.microsoft.com/office/drawing/2014/main" id="{35CF8977-30E0-4EB5-83C8-F635414DBC77}"/>
              </a:ext>
            </a:extLst>
          </p:cNvPr>
          <p:cNvSpPr>
            <a:spLocks noGrp="1"/>
          </p:cNvSpPr>
          <p:nvPr>
            <p:ph sz="quarter" idx="4"/>
          </p:nvPr>
        </p:nvSpPr>
        <p:spPr>
          <a:xfrm>
            <a:off x="6170612" y="3027324"/>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13377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BE64C66A-0039-4E72-96F2-9EAEC3419F13}"/>
              </a:ext>
            </a:extLst>
          </p:cNvPr>
          <p:cNvGraphicFramePr/>
          <p:nvPr userDrawn="1">
            <p:extLst>
              <p:ext uri="{D42A27DB-BD31-4B8C-83A1-F6EECF244321}">
                <p14:modId xmlns:p14="http://schemas.microsoft.com/office/powerpoint/2010/main" val="2988107153"/>
              </p:ext>
            </p:extLst>
          </p:nvPr>
        </p:nvGraphicFramePr>
        <p:xfrm>
          <a:off x="2081696" y="1900361"/>
          <a:ext cx="7627389" cy="479167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26587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94D65-2BFE-A749-8212-80FB75E6FE6D}"/>
              </a:ext>
            </a:extLst>
          </p:cNvPr>
          <p:cNvSpPr>
            <a:spLocks noGrp="1"/>
          </p:cNvSpPr>
          <p:nvPr>
            <p:ph type="title"/>
          </p:nvPr>
        </p:nvSpPr>
        <p:spPr>
          <a:xfrm>
            <a:off x="838200" y="581258"/>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7E443DF8-1E15-2948-9223-A4090F57F064}"/>
              </a:ext>
            </a:extLst>
          </p:cNvPr>
          <p:cNvSpPr>
            <a:spLocks noGrp="1"/>
          </p:cNvSpPr>
          <p:nvPr>
            <p:ph idx="1"/>
          </p:nvPr>
        </p:nvSpPr>
        <p:spPr>
          <a:xfrm>
            <a:off x="838200" y="2066694"/>
            <a:ext cx="10515600" cy="40597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3044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1ECFA-6F3E-C445-A155-8C05C2F1C5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511D46-5CB0-794A-B2FE-59228A7B9CE4}"/>
              </a:ext>
            </a:extLst>
          </p:cNvPr>
          <p:cNvSpPr>
            <a:spLocks noGrp="1"/>
          </p:cNvSpPr>
          <p:nvPr>
            <p:ph type="body" idx="1"/>
          </p:nvPr>
        </p:nvSpPr>
        <p:spPr>
          <a:xfrm>
            <a:off x="831850" y="4589463"/>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58794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FA34B-0518-DA4C-93B9-515DA9894E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18C9D5-B939-4A49-B12B-ADAE5DCBBD3C}"/>
              </a:ext>
            </a:extLst>
          </p:cNvPr>
          <p:cNvSpPr>
            <a:spLocks noGrp="1"/>
          </p:cNvSpPr>
          <p:nvPr>
            <p:ph sz="half" idx="1"/>
          </p:nvPr>
        </p:nvSpPr>
        <p:spPr>
          <a:xfrm>
            <a:off x="838200" y="1923444"/>
            <a:ext cx="5181600" cy="42535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5A4152-769D-9F4C-A225-D6F9CDA17F35}"/>
              </a:ext>
            </a:extLst>
          </p:cNvPr>
          <p:cNvSpPr>
            <a:spLocks noGrp="1"/>
          </p:cNvSpPr>
          <p:nvPr>
            <p:ph sz="half" idx="2"/>
          </p:nvPr>
        </p:nvSpPr>
        <p:spPr>
          <a:xfrm>
            <a:off x="6172200" y="1923443"/>
            <a:ext cx="5181600" cy="42535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3013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27101-33D0-8F42-BEAC-B45489E9DB69}"/>
              </a:ext>
            </a:extLst>
          </p:cNvPr>
          <p:cNvSpPr>
            <a:spLocks noGrp="1"/>
          </p:cNvSpPr>
          <p:nvPr>
            <p:ph type="title"/>
          </p:nvPr>
        </p:nvSpPr>
        <p:spPr>
          <a:xfrm>
            <a:off x="839788" y="591127"/>
            <a:ext cx="10515600" cy="1099561"/>
          </a:xfrm>
        </p:spPr>
        <p:txBody>
          <a:bodyPr/>
          <a:lstStyle/>
          <a:p>
            <a:r>
              <a:rPr lang="en-US"/>
              <a:t>Click to edit Master title style</a:t>
            </a:r>
          </a:p>
        </p:txBody>
      </p:sp>
      <p:sp>
        <p:nvSpPr>
          <p:cNvPr id="3" name="Text Placeholder 2">
            <a:extLst>
              <a:ext uri="{FF2B5EF4-FFF2-40B4-BE49-F238E27FC236}">
                <a16:creationId xmlns:a16="http://schemas.microsoft.com/office/drawing/2014/main" id="{F83C242B-5688-C044-B6D5-C6B6EE1A47E8}"/>
              </a:ext>
            </a:extLst>
          </p:cNvPr>
          <p:cNvSpPr>
            <a:spLocks noGrp="1"/>
          </p:cNvSpPr>
          <p:nvPr>
            <p:ph type="body" idx="1"/>
          </p:nvPr>
        </p:nvSpPr>
        <p:spPr>
          <a:xfrm>
            <a:off x="839788" y="1690688"/>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CAB8E6-28CF-E44A-AD2E-94F25255531C}"/>
              </a:ext>
            </a:extLst>
          </p:cNvPr>
          <p:cNvSpPr>
            <a:spLocks noGrp="1"/>
          </p:cNvSpPr>
          <p:nvPr>
            <p:ph sz="half" idx="2"/>
          </p:nvPr>
        </p:nvSpPr>
        <p:spPr>
          <a:xfrm>
            <a:off x="839788" y="2514600"/>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C41EBF-2337-154A-AA60-49B34DAC5CAF}"/>
              </a:ext>
            </a:extLst>
          </p:cNvPr>
          <p:cNvSpPr>
            <a:spLocks noGrp="1"/>
          </p:cNvSpPr>
          <p:nvPr>
            <p:ph type="body" sz="quarter" idx="3"/>
          </p:nvPr>
        </p:nvSpPr>
        <p:spPr>
          <a:xfrm>
            <a:off x="6172200" y="171457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DF90AE-5426-CF43-BDE5-1B4584487F78}"/>
              </a:ext>
            </a:extLst>
          </p:cNvPr>
          <p:cNvSpPr>
            <a:spLocks noGrp="1"/>
          </p:cNvSpPr>
          <p:nvPr>
            <p:ph sz="quarter" idx="4"/>
          </p:nvPr>
        </p:nvSpPr>
        <p:spPr>
          <a:xfrm>
            <a:off x="6172200" y="253848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6157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C461E02-C98D-B64E-A92D-394DABFAF72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1032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99595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8F1E6-61D2-444A-BB52-F53296604B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B39DE2-019C-6C4F-8E24-D38E603047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FEF9F3B-1F2E-F948-958D-C164DE710A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60207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7748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2.jpe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1A5C47-4B5E-9942-B21A-E3E0969D1C47}"/>
              </a:ext>
            </a:extLst>
          </p:cNvPr>
          <p:cNvSpPr>
            <a:spLocks noGrp="1"/>
          </p:cNvSpPr>
          <p:nvPr>
            <p:ph type="title"/>
          </p:nvPr>
        </p:nvSpPr>
        <p:spPr>
          <a:xfrm>
            <a:off x="838200" y="597881"/>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8AC2E4-51DF-B945-AB0E-E64DD9431FCF}"/>
              </a:ext>
            </a:extLst>
          </p:cNvPr>
          <p:cNvSpPr>
            <a:spLocks noGrp="1"/>
          </p:cNvSpPr>
          <p:nvPr>
            <p:ph type="body" idx="1"/>
          </p:nvPr>
        </p:nvSpPr>
        <p:spPr>
          <a:xfrm>
            <a:off x="838200" y="213319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vector graphics, businesscard, clipart&#10;&#10;Description automatically generated">
            <a:extLst>
              <a:ext uri="{FF2B5EF4-FFF2-40B4-BE49-F238E27FC236}">
                <a16:creationId xmlns:a16="http://schemas.microsoft.com/office/drawing/2014/main" id="{2B6FD3F0-D3D1-4E3E-9332-C811EFB70BE6}"/>
              </a:ext>
            </a:extLst>
          </p:cNvPr>
          <p:cNvPicPr>
            <a:picLocks noChangeAspect="1"/>
          </p:cNvPicPr>
          <p:nvPr userDrawn="1"/>
        </p:nvPicPr>
        <p:blipFill rotWithShape="1">
          <a:blip r:embed="rId11"/>
          <a:srcRect l="20144" r="27161" b="50000"/>
          <a:stretch/>
        </p:blipFill>
        <p:spPr>
          <a:xfrm>
            <a:off x="0" y="5806492"/>
            <a:ext cx="4039985" cy="1356084"/>
          </a:xfrm>
          <a:prstGeom prst="rect">
            <a:avLst/>
          </a:prstGeom>
        </p:spPr>
      </p:pic>
      <p:pic>
        <p:nvPicPr>
          <p:cNvPr id="9" name="Picture 8" descr="Text&#10;&#10;Description automatically generated">
            <a:extLst>
              <a:ext uri="{FF2B5EF4-FFF2-40B4-BE49-F238E27FC236}">
                <a16:creationId xmlns:a16="http://schemas.microsoft.com/office/drawing/2014/main" id="{C0B758F8-DEDF-4652-B140-081FD3A18D48}"/>
              </a:ext>
            </a:extLst>
          </p:cNvPr>
          <p:cNvPicPr>
            <a:picLocks noChangeAspect="1"/>
          </p:cNvPicPr>
          <p:nvPr userDrawn="1"/>
        </p:nvPicPr>
        <p:blipFill>
          <a:blip r:embed="rId12"/>
          <a:stretch>
            <a:fillRect/>
          </a:stretch>
        </p:blipFill>
        <p:spPr>
          <a:xfrm>
            <a:off x="299258" y="136484"/>
            <a:ext cx="3516265" cy="486000"/>
          </a:xfrm>
          <a:prstGeom prst="rect">
            <a:avLst/>
          </a:prstGeom>
        </p:spPr>
      </p:pic>
    </p:spTree>
    <p:extLst>
      <p:ext uri="{BB962C8B-B14F-4D97-AF65-F5344CB8AC3E}">
        <p14:creationId xmlns:p14="http://schemas.microsoft.com/office/powerpoint/2010/main" val="33073501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9" r:id="rId7"/>
    <p:sldLayoutId id="2147483656" r:id="rId8"/>
    <p:sldLayoutId id="2147483655" r:id="rId9"/>
  </p:sldLayoutIdLst>
  <p:txStyles>
    <p:titleStyle>
      <a:lvl1pPr algn="l" defTabSz="914400" rtl="0" eaLnBrk="1" latinLnBrk="0" hangingPunct="1">
        <a:lnSpc>
          <a:spcPct val="90000"/>
        </a:lnSpc>
        <a:spcBef>
          <a:spcPct val="0"/>
        </a:spcBef>
        <a:buNone/>
        <a:defRPr sz="4400" b="1" i="0" kern="1200">
          <a:solidFill>
            <a:schemeClr val="tx1"/>
          </a:solidFill>
          <a:latin typeface="Neue Haas Grotesk Text Pro" panose="020B0504020202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Neue Haas Grotesk Tex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Neue Haas Grotesk Tex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Neue Haas Grotesk Tex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Neue Haas Grotesk Tex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Neue Haas Grotesk Tex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1DDFD4-7C54-462F-85EB-F2604D59EEB5}"/>
              </a:ext>
            </a:extLst>
          </p:cNvPr>
          <p:cNvSpPr>
            <a:spLocks noGrp="1"/>
          </p:cNvSpPr>
          <p:nvPr>
            <p:ph type="title"/>
          </p:nvPr>
        </p:nvSpPr>
        <p:spPr>
          <a:xfrm>
            <a:off x="838200" y="635091"/>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5B12C84E-E141-40F5-ACA9-7BB456B4304C}"/>
              </a:ext>
            </a:extLst>
          </p:cNvPr>
          <p:cNvSpPr>
            <a:spLocks noGrp="1"/>
          </p:cNvSpPr>
          <p:nvPr>
            <p:ph type="body" idx="1"/>
          </p:nvPr>
        </p:nvSpPr>
        <p:spPr>
          <a:xfrm>
            <a:off x="838200" y="2019588"/>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9" name="Picture 8" descr="Text&#10;&#10;Description automatically generated">
            <a:extLst>
              <a:ext uri="{FF2B5EF4-FFF2-40B4-BE49-F238E27FC236}">
                <a16:creationId xmlns:a16="http://schemas.microsoft.com/office/drawing/2014/main" id="{644B93FC-6600-495C-9643-8ABD0A4C9601}"/>
              </a:ext>
            </a:extLst>
          </p:cNvPr>
          <p:cNvPicPr>
            <a:picLocks noChangeAspect="1"/>
          </p:cNvPicPr>
          <p:nvPr userDrawn="1"/>
        </p:nvPicPr>
        <p:blipFill>
          <a:blip r:embed="rId11"/>
          <a:stretch>
            <a:fillRect/>
          </a:stretch>
        </p:blipFill>
        <p:spPr>
          <a:xfrm>
            <a:off x="299258" y="136484"/>
            <a:ext cx="3516265" cy="486000"/>
          </a:xfrm>
          <a:prstGeom prst="rect">
            <a:avLst/>
          </a:prstGeom>
        </p:spPr>
      </p:pic>
    </p:spTree>
    <p:extLst>
      <p:ext uri="{BB962C8B-B14F-4D97-AF65-F5344CB8AC3E}">
        <p14:creationId xmlns:p14="http://schemas.microsoft.com/office/powerpoint/2010/main" val="3096155357"/>
      </p:ext>
    </p:extLst>
  </p:cSld>
  <p:clrMap bg1="lt1" tx1="dk1" bg2="lt2" tx2="dk2" accent1="accent1" accent2="accent2" accent3="accent3" accent4="accent4" accent5="accent5" accent6="accent6" hlink="hlink" folHlink="folHlink"/>
  <p:sldLayoutIdLst>
    <p:sldLayoutId id="2147483666" r:id="rId1"/>
    <p:sldLayoutId id="2147483657" r:id="rId2"/>
    <p:sldLayoutId id="2147483670" r:id="rId3"/>
    <p:sldLayoutId id="2147483671" r:id="rId4"/>
    <p:sldLayoutId id="2147483672" r:id="rId5"/>
    <p:sldLayoutId id="2147483673" r:id="rId6"/>
    <p:sldLayoutId id="2147483663" r:id="rId7"/>
    <p:sldLayoutId id="2147483664" r:id="rId8"/>
    <p:sldLayoutId id="2147483665" r:id="rId9"/>
  </p:sldLayoutIdLst>
  <p:txStyles>
    <p:titleStyle>
      <a:lvl1pPr algn="l" defTabSz="914400" rtl="0" eaLnBrk="1" latinLnBrk="0" hangingPunct="1">
        <a:lnSpc>
          <a:spcPct val="90000"/>
        </a:lnSpc>
        <a:spcBef>
          <a:spcPct val="0"/>
        </a:spcBef>
        <a:buNone/>
        <a:defRPr sz="4400" b="1" kern="1200">
          <a:solidFill>
            <a:schemeClr val="tx1"/>
          </a:solidFill>
          <a:latin typeface="Neue Haas Grotesk Text Pro" panose="020B05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Neue Haas Grotesk Tex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Neue Haas Grotesk Tex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Neue Haas Grotesk Tex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eue Haas Grotesk Tex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eue Haas Grotesk Tex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6.xml"/><Relationship Id="rId4" Type="http://schemas.openxmlformats.org/officeDocument/2006/relationships/image" Target="../media/image8.JPG"/></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wa.gov.au/government/publications/general-procurement-direction-202104-delivering-community-services-partnership-policy" TargetMode="Externa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0.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6.xml.rels><?xml version="1.0" encoding="UTF-8" standalone="yes"?>
<Relationships xmlns="http://schemas.openxmlformats.org/package/2006/relationships"><Relationship Id="rId2" Type="http://schemas.openxmlformats.org/officeDocument/2006/relationships/hyperlink" Target="https://www.tenders.wa.gov.au/watenders/index.do"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4.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8.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s://www.wa.gov.au/government/document-collections/community-services-procurement-practice-resources"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4.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0.xml"/><Relationship Id="rId4" Type="http://schemas.openxmlformats.org/officeDocument/2006/relationships/image" Target="../media/image8.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64.xml.rels><?xml version="1.0" encoding="UTF-8" standalone="yes"?>
<Relationships xmlns="http://schemas.openxmlformats.org/package/2006/relationships"><Relationship Id="rId2" Type="http://schemas.openxmlformats.org/officeDocument/2006/relationships/hyperlink" Target="https://www.tenders.wa.gov.au/watenders/index.do"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hyperlink" Target="https://www.tenders.wa.gov.au/watenders/library/browse.do?CSRFNONCE=332D2C018F9287D680179BFEBD971A35"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s://www.tenders.wa.gov.au/watenders/tender/search/tender-search.do?CSRFNONCE=1FEF7807A213F2B5BB5D8D5459395B3C&amp;action=advanced-tender-search-open-tender-dcsp&amp;noreset=yes" TargetMode="External"/><Relationship Id="rId2" Type="http://schemas.openxmlformats.org/officeDocument/2006/relationships/hyperlink" Target="https://www.wa.gov.au/government/multi-step-guides/supplying-community-services" TargetMode="External"/><Relationship Id="rId1" Type="http://schemas.openxmlformats.org/officeDocument/2006/relationships/slideLayout" Target="../slideLayouts/slideLayout2.xml"/><Relationship Id="rId4" Type="http://schemas.openxmlformats.org/officeDocument/2006/relationships/hyperlink" Target="https://www.wacoss.org.au/?s=&amp;post_type=training_catalogue" TargetMode="External"/></Relationships>
</file>

<file path=ppt/slides/_rels/slide72.xml.rels><?xml version="1.0" encoding="UTF-8" standalone="yes"?>
<Relationships xmlns="http://schemas.openxmlformats.org/package/2006/relationships"><Relationship Id="rId2" Type="http://schemas.openxmlformats.org/officeDocument/2006/relationships/hyperlink" Target="mailto:cspp@finance.wa.gov.au"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mailto:cspp@finance.wa.gov.au" TargetMode="External"/><Relationship Id="rId2" Type="http://schemas.openxmlformats.org/officeDocument/2006/relationships/hyperlink" Target="mailto:procurementadvice@finance.wa.gov.au"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hyperlink" Target="mailto:proceducation@finance.wa.gov.au" TargetMode="Externa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A8929-E5E8-4BB7-9758-D9B4CD7641DF}"/>
              </a:ext>
            </a:extLst>
          </p:cNvPr>
          <p:cNvSpPr>
            <a:spLocks noGrp="1"/>
          </p:cNvSpPr>
          <p:nvPr>
            <p:ph type="title"/>
          </p:nvPr>
        </p:nvSpPr>
        <p:spPr>
          <a:xfrm>
            <a:off x="831850" y="1709738"/>
            <a:ext cx="10515600" cy="2852737"/>
          </a:xfrm>
        </p:spPr>
        <p:txBody>
          <a:bodyPr anchor="b">
            <a:normAutofit/>
          </a:bodyPr>
          <a:lstStyle/>
          <a:p>
            <a:r>
              <a:rPr lang="en-AU" dirty="0"/>
              <a:t>Providing Community Services to the WA State Government </a:t>
            </a:r>
          </a:p>
        </p:txBody>
      </p:sp>
      <p:sp>
        <p:nvSpPr>
          <p:cNvPr id="3" name="Subtitle 2">
            <a:extLst>
              <a:ext uri="{FF2B5EF4-FFF2-40B4-BE49-F238E27FC236}">
                <a16:creationId xmlns:a16="http://schemas.microsoft.com/office/drawing/2014/main" id="{3A900871-2719-4518-B04A-8F755919D133}"/>
              </a:ext>
            </a:extLst>
          </p:cNvPr>
          <p:cNvSpPr>
            <a:spLocks noGrp="1"/>
          </p:cNvSpPr>
          <p:nvPr>
            <p:ph type="body" idx="1"/>
          </p:nvPr>
        </p:nvSpPr>
        <p:spPr>
          <a:xfrm>
            <a:off x="831850" y="4589463"/>
            <a:ext cx="10515600" cy="1500187"/>
          </a:xfrm>
        </p:spPr>
        <p:txBody>
          <a:bodyPr vert="horz" lIns="91440" tIns="45720" rIns="91440" bIns="45720" rtlCol="0">
            <a:normAutofit/>
          </a:bodyPr>
          <a:lstStyle/>
          <a:p>
            <a:r>
              <a:rPr lang="en-AU" dirty="0"/>
              <a:t>Version released in July 2023</a:t>
            </a:r>
          </a:p>
        </p:txBody>
      </p:sp>
    </p:spTree>
    <p:extLst>
      <p:ext uri="{BB962C8B-B14F-4D97-AF65-F5344CB8AC3E}">
        <p14:creationId xmlns:p14="http://schemas.microsoft.com/office/powerpoint/2010/main" val="10108639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73AEC-E14A-6BE1-75C5-E3E58D3B70FB}"/>
              </a:ext>
            </a:extLst>
          </p:cNvPr>
          <p:cNvSpPr>
            <a:spLocks noGrp="1"/>
          </p:cNvSpPr>
          <p:nvPr>
            <p:ph type="title"/>
          </p:nvPr>
        </p:nvSpPr>
        <p:spPr/>
        <p:txBody>
          <a:bodyPr/>
          <a:lstStyle/>
          <a:p>
            <a:r>
              <a:rPr lang="en-AU" dirty="0"/>
              <a:t>Commonly used words and phrases</a:t>
            </a:r>
            <a:endParaRPr lang="fr-FR" dirty="0"/>
          </a:p>
        </p:txBody>
      </p:sp>
      <p:sp>
        <p:nvSpPr>
          <p:cNvPr id="3" name="Content Placeholder 4">
            <a:extLst>
              <a:ext uri="{FF2B5EF4-FFF2-40B4-BE49-F238E27FC236}">
                <a16:creationId xmlns:a16="http://schemas.microsoft.com/office/drawing/2014/main" id="{6A1D6496-803B-53AD-79C5-083EADC4C20F}"/>
              </a:ext>
            </a:extLst>
          </p:cNvPr>
          <p:cNvSpPr txBox="1">
            <a:spLocks/>
          </p:cNvSpPr>
          <p:nvPr/>
        </p:nvSpPr>
        <p:spPr>
          <a:xfrm>
            <a:off x="838200" y="2133599"/>
            <a:ext cx="10515600" cy="376637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Neue Haas Grotesk Tex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Neue Haas Grotesk Tex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Neue Haas Grotesk Tex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Neue Haas Grotesk Tex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Neue Haas Grotesk Tex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AU" sz="2600" dirty="0"/>
              <a:t>This module uses certain words frequently, so it is important to know what they mean. Don’t worry if it doesn’t make sense now, by the end of this module it should all click together! </a:t>
            </a:r>
            <a:endParaRPr lang="fr-FR" sz="2600" dirty="0"/>
          </a:p>
        </p:txBody>
      </p:sp>
    </p:spTree>
    <p:extLst>
      <p:ext uri="{BB962C8B-B14F-4D97-AF65-F5344CB8AC3E}">
        <p14:creationId xmlns:p14="http://schemas.microsoft.com/office/powerpoint/2010/main" val="16420898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5D6A8C-8E5E-467D-D662-D504A73BF9DD}"/>
              </a:ext>
            </a:extLst>
          </p:cNvPr>
          <p:cNvSpPr>
            <a:spLocks noGrp="1"/>
          </p:cNvSpPr>
          <p:nvPr>
            <p:ph type="title"/>
          </p:nvPr>
        </p:nvSpPr>
        <p:spPr/>
        <p:txBody>
          <a:bodyPr/>
          <a:lstStyle/>
          <a:p>
            <a:r>
              <a:rPr lang="en-AU" dirty="0"/>
              <a:t>Definitions </a:t>
            </a:r>
            <a:endParaRPr lang="fr-FR" dirty="0"/>
          </a:p>
        </p:txBody>
      </p:sp>
      <p:grpSp>
        <p:nvGrpSpPr>
          <p:cNvPr id="14" name="Group 13">
            <a:extLst>
              <a:ext uri="{FF2B5EF4-FFF2-40B4-BE49-F238E27FC236}">
                <a16:creationId xmlns:a16="http://schemas.microsoft.com/office/drawing/2014/main" id="{CCC4B615-F772-94E0-AC46-945003E30235}"/>
              </a:ext>
            </a:extLst>
          </p:cNvPr>
          <p:cNvGrpSpPr/>
          <p:nvPr/>
        </p:nvGrpSpPr>
        <p:grpSpPr>
          <a:xfrm>
            <a:off x="509871" y="1939509"/>
            <a:ext cx="11441286" cy="1077218"/>
            <a:chOff x="509871" y="2182790"/>
            <a:chExt cx="11441286" cy="1077218"/>
          </a:xfrm>
        </p:grpSpPr>
        <p:sp>
          <p:nvSpPr>
            <p:cNvPr id="6" name="TextBox 5">
              <a:extLst>
                <a:ext uri="{FF2B5EF4-FFF2-40B4-BE49-F238E27FC236}">
                  <a16:creationId xmlns:a16="http://schemas.microsoft.com/office/drawing/2014/main" id="{9237ECB7-379F-FE91-1192-747678FB3E69}"/>
                </a:ext>
              </a:extLst>
            </p:cNvPr>
            <p:cNvSpPr txBox="1"/>
            <p:nvPr/>
          </p:nvSpPr>
          <p:spPr>
            <a:xfrm>
              <a:off x="1170265" y="2182790"/>
              <a:ext cx="10780892" cy="1077218"/>
            </a:xfrm>
            <a:prstGeom prst="rect">
              <a:avLst/>
            </a:prstGeom>
            <a:noFill/>
          </p:spPr>
          <p:txBody>
            <a:bodyPr wrap="square" rtlCol="0">
              <a:spAutoFit/>
            </a:bodyPr>
            <a:lstStyle/>
            <a:p>
              <a:pPr>
                <a:lnSpc>
                  <a:spcPts val="1940"/>
                </a:lnSpc>
              </a:pPr>
              <a:r>
                <a:rPr lang="en-AU" sz="1600" b="1" dirty="0">
                  <a:latin typeface="Neue Haas Grotesk Text Pro" panose="020B0504020202020204" pitchFamily="34" charset="0"/>
                </a:rPr>
                <a:t>Procurement: </a:t>
              </a:r>
              <a:r>
                <a:rPr lang="en-AU" sz="1600" dirty="0">
                  <a:latin typeface="Neue Haas Grotesk Text Pro" panose="020B0504020202020204" pitchFamily="34" charset="0"/>
                </a:rPr>
                <a:t>The process of buying something. For the purposes of this module procurement refers to the process of planning, forming a service agreement and then making sure all community services have been provided in line with what has been agree. </a:t>
              </a:r>
            </a:p>
            <a:p>
              <a:pPr>
                <a:lnSpc>
                  <a:spcPts val="1940"/>
                </a:lnSpc>
              </a:pPr>
              <a:endParaRPr lang="en-AU" sz="1600" dirty="0">
                <a:latin typeface="Neue Haas Grotesk Text Pro" panose="020B0504020202020204" pitchFamily="34" charset="0"/>
              </a:endParaRPr>
            </a:p>
          </p:txBody>
        </p:sp>
        <p:pic>
          <p:nvPicPr>
            <p:cNvPr id="7" name="Picture 6" descr="A picture containing heart, graphics, creativity&#10;&#10;Description automatically generated">
              <a:extLst>
                <a:ext uri="{FF2B5EF4-FFF2-40B4-BE49-F238E27FC236}">
                  <a16:creationId xmlns:a16="http://schemas.microsoft.com/office/drawing/2014/main" id="{CCE5C1FA-F1DC-B36C-87B5-A8E90FA069E9}"/>
                </a:ext>
              </a:extLst>
            </p:cNvPr>
            <p:cNvPicPr>
              <a:picLocks noChangeAspect="1"/>
            </p:cNvPicPr>
            <p:nvPr/>
          </p:nvPicPr>
          <p:blipFill>
            <a:blip r:embed="rId2"/>
            <a:stretch>
              <a:fillRect/>
            </a:stretch>
          </p:blipFill>
          <p:spPr>
            <a:xfrm>
              <a:off x="509871" y="2251766"/>
              <a:ext cx="546103" cy="660339"/>
            </a:xfrm>
            <a:prstGeom prst="rect">
              <a:avLst/>
            </a:prstGeom>
          </p:spPr>
        </p:pic>
      </p:grpSp>
      <p:grpSp>
        <p:nvGrpSpPr>
          <p:cNvPr id="16" name="Group 15">
            <a:extLst>
              <a:ext uri="{FF2B5EF4-FFF2-40B4-BE49-F238E27FC236}">
                <a16:creationId xmlns:a16="http://schemas.microsoft.com/office/drawing/2014/main" id="{A7919E69-2FD4-9005-D9D7-B5655294B46A}"/>
              </a:ext>
            </a:extLst>
          </p:cNvPr>
          <p:cNvGrpSpPr/>
          <p:nvPr/>
        </p:nvGrpSpPr>
        <p:grpSpPr>
          <a:xfrm>
            <a:off x="509871" y="3232795"/>
            <a:ext cx="10563597" cy="1323439"/>
            <a:chOff x="509871" y="3476076"/>
            <a:chExt cx="10563597" cy="1323439"/>
          </a:xfrm>
        </p:grpSpPr>
        <p:sp>
          <p:nvSpPr>
            <p:cNvPr id="9" name="TextBox 8">
              <a:extLst>
                <a:ext uri="{FF2B5EF4-FFF2-40B4-BE49-F238E27FC236}">
                  <a16:creationId xmlns:a16="http://schemas.microsoft.com/office/drawing/2014/main" id="{8871AB5E-BBBC-4738-A878-E964D6933C07}"/>
                </a:ext>
              </a:extLst>
            </p:cNvPr>
            <p:cNvSpPr txBox="1"/>
            <p:nvPr/>
          </p:nvSpPr>
          <p:spPr>
            <a:xfrm>
              <a:off x="1170265" y="3476076"/>
              <a:ext cx="9903203" cy="1323439"/>
            </a:xfrm>
            <a:prstGeom prst="rect">
              <a:avLst/>
            </a:prstGeom>
            <a:noFill/>
          </p:spPr>
          <p:txBody>
            <a:bodyPr wrap="square" rtlCol="0">
              <a:spAutoFit/>
            </a:bodyPr>
            <a:lstStyle/>
            <a:p>
              <a:pPr>
                <a:lnSpc>
                  <a:spcPts val="1940"/>
                </a:lnSpc>
              </a:pPr>
              <a:r>
                <a:rPr lang="en-AU" sz="1600" b="1" dirty="0">
                  <a:latin typeface="Neue Haas Grotesk Text Pro" panose="020B0504020202020204" pitchFamily="34" charset="0"/>
                </a:rPr>
                <a:t>Request: </a:t>
              </a:r>
              <a:r>
                <a:rPr lang="en-AU" sz="1600" dirty="0">
                  <a:latin typeface="Neue Haas Grotesk Text Pro" panose="020B0504020202020204" pitchFamily="34" charset="0"/>
                </a:rPr>
                <a:t>A document issued by the government when they need to engage a community service provider. It tells industry that the buyer is ready to receive offers. There are many types of requests (including Request for Tender, Request for Quote and Request for Information). For simplicity we will refer to all of these documents as just ‘Request’ throughout this module. The sections of a Request and what you need to do with them are covered later in the module. </a:t>
              </a:r>
              <a:endParaRPr lang="fr-FR" sz="1600" dirty="0">
                <a:latin typeface="Neue Haas Grotesk Text Pro" panose="020B0504020202020204" pitchFamily="34" charset="0"/>
              </a:endParaRPr>
            </a:p>
          </p:txBody>
        </p:sp>
        <p:pic>
          <p:nvPicPr>
            <p:cNvPr id="10" name="Picture 9" descr="A picture containing heart&#10;&#10;Description automatically generated">
              <a:extLst>
                <a:ext uri="{FF2B5EF4-FFF2-40B4-BE49-F238E27FC236}">
                  <a16:creationId xmlns:a16="http://schemas.microsoft.com/office/drawing/2014/main" id="{CFAA95B3-5694-175D-DCA3-2CF937024492}"/>
                </a:ext>
              </a:extLst>
            </p:cNvPr>
            <p:cNvPicPr>
              <a:picLocks noChangeAspect="1"/>
            </p:cNvPicPr>
            <p:nvPr/>
          </p:nvPicPr>
          <p:blipFill>
            <a:blip r:embed="rId3"/>
            <a:stretch>
              <a:fillRect/>
            </a:stretch>
          </p:blipFill>
          <p:spPr>
            <a:xfrm rot="15603453">
              <a:off x="481085" y="3841429"/>
              <a:ext cx="719656" cy="662084"/>
            </a:xfrm>
            <a:prstGeom prst="rect">
              <a:avLst/>
            </a:prstGeom>
          </p:spPr>
        </p:pic>
      </p:grpSp>
      <p:grpSp>
        <p:nvGrpSpPr>
          <p:cNvPr id="15" name="Group 14">
            <a:extLst>
              <a:ext uri="{FF2B5EF4-FFF2-40B4-BE49-F238E27FC236}">
                <a16:creationId xmlns:a16="http://schemas.microsoft.com/office/drawing/2014/main" id="{1C60169D-A41B-82D3-A9FF-8B89694DBA72}"/>
              </a:ext>
            </a:extLst>
          </p:cNvPr>
          <p:cNvGrpSpPr/>
          <p:nvPr/>
        </p:nvGrpSpPr>
        <p:grpSpPr>
          <a:xfrm>
            <a:off x="542728" y="5014054"/>
            <a:ext cx="10530740" cy="638802"/>
            <a:chOff x="542728" y="5257335"/>
            <a:chExt cx="10530740" cy="638802"/>
          </a:xfrm>
        </p:grpSpPr>
        <p:sp>
          <p:nvSpPr>
            <p:cNvPr id="12" name="TextBox 11">
              <a:extLst>
                <a:ext uri="{FF2B5EF4-FFF2-40B4-BE49-F238E27FC236}">
                  <a16:creationId xmlns:a16="http://schemas.microsoft.com/office/drawing/2014/main" id="{C2905622-7870-BD04-4F40-3ACC25979792}"/>
                </a:ext>
              </a:extLst>
            </p:cNvPr>
            <p:cNvSpPr txBox="1"/>
            <p:nvPr/>
          </p:nvSpPr>
          <p:spPr>
            <a:xfrm>
              <a:off x="1209907" y="5261239"/>
              <a:ext cx="9863561" cy="584775"/>
            </a:xfrm>
            <a:prstGeom prst="rect">
              <a:avLst/>
            </a:prstGeom>
            <a:noFill/>
          </p:spPr>
          <p:txBody>
            <a:bodyPr wrap="square" rtlCol="0">
              <a:spAutoFit/>
            </a:bodyPr>
            <a:lstStyle/>
            <a:p>
              <a:pPr>
                <a:lnSpc>
                  <a:spcPts val="1940"/>
                </a:lnSpc>
              </a:pPr>
              <a:r>
                <a:rPr lang="en-AU" sz="1600" b="1" dirty="0">
                  <a:latin typeface="Neue Haas Grotesk Text Pro" panose="020B0504020202020204" pitchFamily="34" charset="0"/>
                </a:rPr>
                <a:t>Offer: </a:t>
              </a:r>
              <a:r>
                <a:rPr lang="en-AU" sz="1600" dirty="0">
                  <a:latin typeface="Neue Haas Grotesk Text Pro" panose="020B0504020202020204" pitchFamily="34" charset="0"/>
                </a:rPr>
                <a:t>This is your organisation’s response to the Request. Other names might be response or bid, but to keep things simple, we will use the word Offer throughout this module. </a:t>
              </a:r>
              <a:endParaRPr lang="fr-FR" sz="1600" dirty="0">
                <a:latin typeface="Neue Haas Grotesk Text Pro" panose="020B0504020202020204" pitchFamily="34" charset="0"/>
              </a:endParaRPr>
            </a:p>
          </p:txBody>
        </p:sp>
        <p:pic>
          <p:nvPicPr>
            <p:cNvPr id="13" name="Picture 12" descr="A picture containing circle, graphics, design&#10;&#10;Description automatically generated">
              <a:extLst>
                <a:ext uri="{FF2B5EF4-FFF2-40B4-BE49-F238E27FC236}">
                  <a16:creationId xmlns:a16="http://schemas.microsoft.com/office/drawing/2014/main" id="{A0D58400-9746-1D91-E234-9EF78ECA5084}"/>
                </a:ext>
              </a:extLst>
            </p:cNvPr>
            <p:cNvPicPr>
              <a:picLocks noChangeAspect="1"/>
            </p:cNvPicPr>
            <p:nvPr/>
          </p:nvPicPr>
          <p:blipFill>
            <a:blip r:embed="rId4"/>
            <a:stretch>
              <a:fillRect/>
            </a:stretch>
          </p:blipFill>
          <p:spPr>
            <a:xfrm>
              <a:off x="542728" y="5257335"/>
              <a:ext cx="690200" cy="638802"/>
            </a:xfrm>
            <a:prstGeom prst="rect">
              <a:avLst/>
            </a:prstGeom>
          </p:spPr>
        </p:pic>
      </p:grpSp>
    </p:spTree>
    <p:extLst>
      <p:ext uri="{BB962C8B-B14F-4D97-AF65-F5344CB8AC3E}">
        <p14:creationId xmlns:p14="http://schemas.microsoft.com/office/powerpoint/2010/main" val="1906095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5D6A8C-8E5E-467D-D662-D504A73BF9DD}"/>
              </a:ext>
            </a:extLst>
          </p:cNvPr>
          <p:cNvSpPr>
            <a:spLocks noGrp="1"/>
          </p:cNvSpPr>
          <p:nvPr>
            <p:ph type="title"/>
          </p:nvPr>
        </p:nvSpPr>
        <p:spPr/>
        <p:txBody>
          <a:bodyPr/>
          <a:lstStyle/>
          <a:p>
            <a:r>
              <a:rPr lang="en-AU" dirty="0"/>
              <a:t>Definitions </a:t>
            </a:r>
            <a:endParaRPr lang="fr-FR" dirty="0"/>
          </a:p>
        </p:txBody>
      </p:sp>
      <p:grpSp>
        <p:nvGrpSpPr>
          <p:cNvPr id="3" name="Group 2">
            <a:extLst>
              <a:ext uri="{FF2B5EF4-FFF2-40B4-BE49-F238E27FC236}">
                <a16:creationId xmlns:a16="http://schemas.microsoft.com/office/drawing/2014/main" id="{2661A852-512A-39D4-3B6B-9A16D15EF4A0}"/>
              </a:ext>
            </a:extLst>
          </p:cNvPr>
          <p:cNvGrpSpPr/>
          <p:nvPr/>
        </p:nvGrpSpPr>
        <p:grpSpPr>
          <a:xfrm>
            <a:off x="442759" y="1812479"/>
            <a:ext cx="11394107" cy="2657138"/>
            <a:chOff x="442759" y="1812479"/>
            <a:chExt cx="11394107" cy="2657138"/>
          </a:xfrm>
        </p:grpSpPr>
        <p:sp>
          <p:nvSpPr>
            <p:cNvPr id="6" name="TextBox 5">
              <a:extLst>
                <a:ext uri="{FF2B5EF4-FFF2-40B4-BE49-F238E27FC236}">
                  <a16:creationId xmlns:a16="http://schemas.microsoft.com/office/drawing/2014/main" id="{9237ECB7-379F-FE91-1192-747678FB3E69}"/>
                </a:ext>
              </a:extLst>
            </p:cNvPr>
            <p:cNvSpPr txBox="1"/>
            <p:nvPr/>
          </p:nvSpPr>
          <p:spPr>
            <a:xfrm>
              <a:off x="1055974" y="1812479"/>
              <a:ext cx="10780892" cy="2657138"/>
            </a:xfrm>
            <a:prstGeom prst="rect">
              <a:avLst/>
            </a:prstGeom>
            <a:noFill/>
          </p:spPr>
          <p:txBody>
            <a:bodyPr wrap="square" rtlCol="0">
              <a:spAutoFit/>
            </a:bodyPr>
            <a:lstStyle/>
            <a:p>
              <a:pPr>
                <a:lnSpc>
                  <a:spcPts val="1960"/>
                </a:lnSpc>
              </a:pPr>
              <a:r>
                <a:rPr lang="en-AU" sz="1600" b="1" dirty="0">
                  <a:latin typeface="Neue Haas Grotesk Text Pro" panose="020B0504020202020204" pitchFamily="34" charset="0"/>
                </a:rPr>
                <a:t>Agency: </a:t>
              </a:r>
              <a:r>
                <a:rPr lang="en-AU" sz="1600" dirty="0">
                  <a:latin typeface="Neue Haas Grotesk Text Pro" panose="020B0504020202020204" pitchFamily="34" charset="0"/>
                </a:rPr>
                <a:t>The WA State Government is made up of several different types of organisations – many of which need to work with community service providers to deliver essential services to the community. For example, the Department of Communities, Mental Health Commission, WA Police and </a:t>
              </a:r>
              <a:r>
                <a:rPr lang="en-AU" sz="1600" dirty="0" err="1">
                  <a:latin typeface="Neue Haas Grotesk Text Pro" panose="020B0504020202020204" pitchFamily="34" charset="0"/>
                </a:rPr>
                <a:t>Lotterywest</a:t>
              </a:r>
              <a:r>
                <a:rPr lang="en-AU" sz="1600" dirty="0">
                  <a:latin typeface="Neue Haas Grotesk Text Pro" panose="020B0504020202020204" pitchFamily="34" charset="0"/>
                </a:rPr>
                <a:t>. To make things easier, we will refer to all these organisations as an ‘agency’ throughout this module. </a:t>
              </a:r>
            </a:p>
            <a:p>
              <a:endParaRPr lang="en-AU" sz="1600" dirty="0">
                <a:latin typeface="Neue Haas Grotesk Text Pro" panose="020B0504020202020204" pitchFamily="34" charset="0"/>
              </a:endParaRPr>
            </a:p>
            <a:p>
              <a:r>
                <a:rPr lang="en-AU" sz="1600" dirty="0">
                  <a:latin typeface="Neue Haas Grotesk Text Pro" panose="020B0504020202020204" pitchFamily="34" charset="0"/>
                </a:rPr>
                <a:t>Out of all the agencies, the Department of Finance will be mentioned the most throughout this module. This is because the Department of Finance is responsible for centrally managing the procurement policies, templates and practices of the WA State Government. </a:t>
              </a:r>
            </a:p>
            <a:p>
              <a:endParaRPr lang="en-AU" dirty="0">
                <a:latin typeface="Neue Haas Grotesk Text Pro" panose="020B0504020202020204" pitchFamily="34" charset="0"/>
              </a:endParaRPr>
            </a:p>
            <a:p>
              <a:endParaRPr lang="en-AU" dirty="0">
                <a:latin typeface="Neue Haas Grotesk Text Pro" panose="020B0504020202020204" pitchFamily="34" charset="0"/>
              </a:endParaRPr>
            </a:p>
          </p:txBody>
        </p:sp>
        <p:pic>
          <p:nvPicPr>
            <p:cNvPr id="7" name="Picture 6" descr="A picture containing heart, graphics, creativity&#10;&#10;Description automatically generated">
              <a:extLst>
                <a:ext uri="{FF2B5EF4-FFF2-40B4-BE49-F238E27FC236}">
                  <a16:creationId xmlns:a16="http://schemas.microsoft.com/office/drawing/2014/main" id="{CCE5C1FA-F1DC-B36C-87B5-A8E90FA069E9}"/>
                </a:ext>
              </a:extLst>
            </p:cNvPr>
            <p:cNvPicPr>
              <a:picLocks noChangeAspect="1"/>
            </p:cNvPicPr>
            <p:nvPr/>
          </p:nvPicPr>
          <p:blipFill>
            <a:blip r:embed="rId2"/>
            <a:stretch>
              <a:fillRect/>
            </a:stretch>
          </p:blipFill>
          <p:spPr>
            <a:xfrm>
              <a:off x="442759" y="1865872"/>
              <a:ext cx="546103" cy="660339"/>
            </a:xfrm>
            <a:prstGeom prst="rect">
              <a:avLst/>
            </a:prstGeom>
          </p:spPr>
        </p:pic>
      </p:grpSp>
      <p:grpSp>
        <p:nvGrpSpPr>
          <p:cNvPr id="2" name="Group 1">
            <a:extLst>
              <a:ext uri="{FF2B5EF4-FFF2-40B4-BE49-F238E27FC236}">
                <a16:creationId xmlns:a16="http://schemas.microsoft.com/office/drawing/2014/main" id="{49BA7CC7-A3D9-6988-D863-243F3B491DA3}"/>
              </a:ext>
            </a:extLst>
          </p:cNvPr>
          <p:cNvGrpSpPr/>
          <p:nvPr/>
        </p:nvGrpSpPr>
        <p:grpSpPr>
          <a:xfrm>
            <a:off x="400814" y="4379617"/>
            <a:ext cx="11436052" cy="1359924"/>
            <a:chOff x="400814" y="4591887"/>
            <a:chExt cx="11436052" cy="1359924"/>
          </a:xfrm>
        </p:grpSpPr>
        <p:sp>
          <p:nvSpPr>
            <p:cNvPr id="9" name="TextBox 8">
              <a:extLst>
                <a:ext uri="{FF2B5EF4-FFF2-40B4-BE49-F238E27FC236}">
                  <a16:creationId xmlns:a16="http://schemas.microsoft.com/office/drawing/2014/main" id="{8871AB5E-BBBC-4738-A878-E964D6933C07}"/>
                </a:ext>
              </a:extLst>
            </p:cNvPr>
            <p:cNvSpPr txBox="1"/>
            <p:nvPr/>
          </p:nvSpPr>
          <p:spPr>
            <a:xfrm>
              <a:off x="1085551" y="4591887"/>
              <a:ext cx="10751315" cy="1359924"/>
            </a:xfrm>
            <a:prstGeom prst="rect">
              <a:avLst/>
            </a:prstGeom>
            <a:noFill/>
          </p:spPr>
          <p:txBody>
            <a:bodyPr wrap="square" rtlCol="0">
              <a:spAutoFit/>
            </a:bodyPr>
            <a:lstStyle/>
            <a:p>
              <a:pPr>
                <a:lnSpc>
                  <a:spcPts val="1960"/>
                </a:lnSpc>
              </a:pPr>
              <a:r>
                <a:rPr lang="en-AU" sz="1600" b="1" dirty="0">
                  <a:latin typeface="Neue Haas Grotesk Text Pro" panose="020B0504020202020204" pitchFamily="34" charset="0"/>
                </a:rPr>
                <a:t>Service Agreement: </a:t>
              </a:r>
              <a:r>
                <a:rPr lang="en-AU" sz="1600" dirty="0">
                  <a:latin typeface="Neue Haas Grotesk Text Pro" panose="020B0504020202020204" pitchFamily="34" charset="0"/>
                </a:rPr>
                <a:t>The contract between the government agency and the service provider. It is made up of several different documents including the General Provisions for the Purchase of Community Services (background terms and conditions applying to all community service procurements), the Request, the Offer, the award letter and any service agreement variations. The term ‘service agreement’ is sometimes used interchangeably with ‘contract’. </a:t>
              </a:r>
              <a:endParaRPr lang="fr-FR" sz="1600" dirty="0">
                <a:latin typeface="Neue Haas Grotesk Text Pro" panose="020B0504020202020204" pitchFamily="34" charset="0"/>
              </a:endParaRPr>
            </a:p>
          </p:txBody>
        </p:sp>
        <p:pic>
          <p:nvPicPr>
            <p:cNvPr id="10" name="Picture 9" descr="A picture containing heart&#10;&#10;Description automatically generated">
              <a:extLst>
                <a:ext uri="{FF2B5EF4-FFF2-40B4-BE49-F238E27FC236}">
                  <a16:creationId xmlns:a16="http://schemas.microsoft.com/office/drawing/2014/main" id="{CFAA95B3-5694-175D-DCA3-2CF937024492}"/>
                </a:ext>
              </a:extLst>
            </p:cNvPr>
            <p:cNvPicPr>
              <a:picLocks noChangeAspect="1"/>
            </p:cNvPicPr>
            <p:nvPr/>
          </p:nvPicPr>
          <p:blipFill>
            <a:blip r:embed="rId3"/>
            <a:stretch>
              <a:fillRect/>
            </a:stretch>
          </p:blipFill>
          <p:spPr>
            <a:xfrm rot="15603453">
              <a:off x="384231" y="4694938"/>
              <a:ext cx="719656" cy="686489"/>
            </a:xfrm>
            <a:prstGeom prst="rect">
              <a:avLst/>
            </a:prstGeom>
          </p:spPr>
        </p:pic>
      </p:grpSp>
    </p:spTree>
    <p:extLst>
      <p:ext uri="{BB962C8B-B14F-4D97-AF65-F5344CB8AC3E}">
        <p14:creationId xmlns:p14="http://schemas.microsoft.com/office/powerpoint/2010/main" val="13140753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61F6D-0B91-4455-9982-39E110467563}"/>
              </a:ext>
            </a:extLst>
          </p:cNvPr>
          <p:cNvSpPr>
            <a:spLocks noGrp="1"/>
          </p:cNvSpPr>
          <p:nvPr>
            <p:ph type="title"/>
          </p:nvPr>
        </p:nvSpPr>
        <p:spPr/>
        <p:txBody>
          <a:bodyPr anchor="ctr">
            <a:normAutofit/>
          </a:bodyPr>
          <a:lstStyle/>
          <a:p>
            <a:r>
              <a:rPr lang="en-AU" dirty="0"/>
              <a:t>Procurement policies </a:t>
            </a:r>
          </a:p>
        </p:txBody>
      </p:sp>
    </p:spTree>
    <p:extLst>
      <p:ext uri="{BB962C8B-B14F-4D97-AF65-F5344CB8AC3E}">
        <p14:creationId xmlns:p14="http://schemas.microsoft.com/office/powerpoint/2010/main" val="33213424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6CD61D-0694-D7AE-30B0-5E7931E7EC50}"/>
              </a:ext>
            </a:extLst>
          </p:cNvPr>
          <p:cNvSpPr>
            <a:spLocks noGrp="1"/>
          </p:cNvSpPr>
          <p:nvPr>
            <p:ph type="title"/>
          </p:nvPr>
        </p:nvSpPr>
        <p:spPr>
          <a:xfrm>
            <a:off x="838200" y="718457"/>
            <a:ext cx="10515600" cy="845464"/>
          </a:xfrm>
        </p:spPr>
        <p:txBody>
          <a:bodyPr>
            <a:normAutofit/>
          </a:bodyPr>
          <a:lstStyle/>
          <a:p>
            <a:r>
              <a:rPr lang="en-AU" sz="3800" dirty="0"/>
              <a:t>Procurement policies</a:t>
            </a:r>
            <a:endParaRPr lang="fr-FR" sz="3800" dirty="0"/>
          </a:p>
        </p:txBody>
      </p:sp>
      <p:sp>
        <p:nvSpPr>
          <p:cNvPr id="6" name="Content Placeholder 5">
            <a:extLst>
              <a:ext uri="{FF2B5EF4-FFF2-40B4-BE49-F238E27FC236}">
                <a16:creationId xmlns:a16="http://schemas.microsoft.com/office/drawing/2014/main" id="{5F2CB29B-FA79-D54B-B3FA-AF41B881F418}"/>
              </a:ext>
            </a:extLst>
          </p:cNvPr>
          <p:cNvSpPr>
            <a:spLocks noGrp="1"/>
          </p:cNvSpPr>
          <p:nvPr>
            <p:ph idx="1"/>
          </p:nvPr>
        </p:nvSpPr>
        <p:spPr>
          <a:xfrm>
            <a:off x="838200" y="1537167"/>
            <a:ext cx="10515600" cy="4728297"/>
          </a:xfrm>
        </p:spPr>
        <p:txBody>
          <a:bodyPr>
            <a:normAutofit fontScale="40000" lnSpcReduction="20000"/>
          </a:bodyPr>
          <a:lstStyle/>
          <a:p>
            <a:pPr marL="0" indent="0">
              <a:lnSpc>
                <a:spcPct val="120000"/>
              </a:lnSpc>
              <a:buNone/>
            </a:pPr>
            <a:r>
              <a:rPr lang="en-AU" sz="4000" dirty="0"/>
              <a:t>Before we jump into how to respond to a Request it is important to briefly go through the policies that government has in place. This will help give you context as to why we do things the way we do.</a:t>
            </a:r>
          </a:p>
          <a:p>
            <a:pPr>
              <a:lnSpc>
                <a:spcPct val="120000"/>
              </a:lnSpc>
            </a:pPr>
            <a:endParaRPr lang="en-AU" sz="4000" dirty="0"/>
          </a:p>
          <a:p>
            <a:pPr marL="0" indent="0">
              <a:lnSpc>
                <a:spcPct val="120000"/>
              </a:lnSpc>
              <a:buNone/>
            </a:pPr>
            <a:r>
              <a:rPr lang="en-AU" sz="4000" dirty="0"/>
              <a:t>The policies exist to ensure outcomes are achieved, taxpayers’ dollars are spent responsibly and that all organisations are given a fair opportunity.  As a potential provider, you need to be aware that:</a:t>
            </a:r>
          </a:p>
          <a:p>
            <a:pPr>
              <a:lnSpc>
                <a:spcPct val="120000"/>
              </a:lnSpc>
            </a:pPr>
            <a:r>
              <a:rPr lang="en-AU" sz="4000" dirty="0"/>
              <a:t>agencies must follow these policies, and this will impact the procurement process</a:t>
            </a:r>
          </a:p>
          <a:p>
            <a:pPr>
              <a:lnSpc>
                <a:spcPct val="120000"/>
              </a:lnSpc>
            </a:pPr>
            <a:r>
              <a:rPr lang="en-AU" sz="4000" dirty="0"/>
              <a:t>when submitting an Offer, you may need to be aware of some the details of these policies</a:t>
            </a:r>
          </a:p>
          <a:p>
            <a:pPr marL="0" indent="0">
              <a:lnSpc>
                <a:spcPct val="120000"/>
              </a:lnSpc>
              <a:buNone/>
            </a:pPr>
            <a:endParaRPr lang="en-AU" sz="4000" dirty="0"/>
          </a:p>
          <a:p>
            <a:pPr marL="0" indent="0">
              <a:lnSpc>
                <a:spcPct val="120000"/>
              </a:lnSpc>
              <a:buNone/>
            </a:pPr>
            <a:r>
              <a:rPr lang="en-AU" sz="4000" dirty="0"/>
              <a:t>There are a number of different policy requirements that buyers need to follow which we will go through in greater depth over the next few slides. The most important ones for service providers of community services are:</a:t>
            </a:r>
          </a:p>
          <a:p>
            <a:pPr>
              <a:lnSpc>
                <a:spcPct val="120000"/>
              </a:lnSpc>
            </a:pPr>
            <a:r>
              <a:rPr lang="en-AU" sz="4000" dirty="0"/>
              <a:t>The Western Australian Procurement Rules</a:t>
            </a:r>
          </a:p>
          <a:p>
            <a:pPr>
              <a:lnSpc>
                <a:spcPct val="120000"/>
              </a:lnSpc>
            </a:pPr>
            <a:r>
              <a:rPr lang="en-AU" sz="4000" dirty="0"/>
              <a:t>General Procurement Direction Delivering Community Services in Partnership Policy (if required)</a:t>
            </a:r>
          </a:p>
          <a:p>
            <a:endParaRPr lang="fr-FR" dirty="0"/>
          </a:p>
        </p:txBody>
      </p:sp>
    </p:spTree>
    <p:extLst>
      <p:ext uri="{BB962C8B-B14F-4D97-AF65-F5344CB8AC3E}">
        <p14:creationId xmlns:p14="http://schemas.microsoft.com/office/powerpoint/2010/main" val="25561412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56B2C-589D-0492-D64F-B42C84DAC14B}"/>
              </a:ext>
            </a:extLst>
          </p:cNvPr>
          <p:cNvSpPr>
            <a:spLocks noGrp="1"/>
          </p:cNvSpPr>
          <p:nvPr>
            <p:ph type="title"/>
          </p:nvPr>
        </p:nvSpPr>
        <p:spPr>
          <a:xfrm>
            <a:off x="838200" y="581258"/>
            <a:ext cx="10515600" cy="1325563"/>
          </a:xfrm>
        </p:spPr>
        <p:txBody>
          <a:bodyPr anchor="ctr">
            <a:normAutofit/>
          </a:bodyPr>
          <a:lstStyle/>
          <a:p>
            <a:r>
              <a:rPr lang="en-AU" dirty="0"/>
              <a:t>WA Procurement Rules (The Rules)</a:t>
            </a:r>
            <a:endParaRPr lang="fr-FR" dirty="0"/>
          </a:p>
        </p:txBody>
      </p:sp>
      <p:graphicFrame>
        <p:nvGraphicFramePr>
          <p:cNvPr id="5" name="Content Placeholder 2">
            <a:extLst>
              <a:ext uri="{FF2B5EF4-FFF2-40B4-BE49-F238E27FC236}">
                <a16:creationId xmlns:a16="http://schemas.microsoft.com/office/drawing/2014/main" id="{A08DEC25-0CC7-25D7-C4C5-BF5767007A5C}"/>
              </a:ext>
            </a:extLst>
          </p:cNvPr>
          <p:cNvGraphicFramePr>
            <a:graphicFrameLocks noGrp="1"/>
          </p:cNvGraphicFramePr>
          <p:nvPr>
            <p:ph idx="1"/>
            <p:extLst>
              <p:ext uri="{D42A27DB-BD31-4B8C-83A1-F6EECF244321}">
                <p14:modId xmlns:p14="http://schemas.microsoft.com/office/powerpoint/2010/main" val="1137576910"/>
              </p:ext>
            </p:extLst>
          </p:nvPr>
        </p:nvGraphicFramePr>
        <p:xfrm>
          <a:off x="838200" y="2066694"/>
          <a:ext cx="10515600" cy="40597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458916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39D479-0C64-C284-8AA9-A49C504973AA}"/>
              </a:ext>
            </a:extLst>
          </p:cNvPr>
          <p:cNvSpPr>
            <a:spLocks noGrp="1"/>
          </p:cNvSpPr>
          <p:nvPr>
            <p:ph type="title"/>
          </p:nvPr>
        </p:nvSpPr>
        <p:spPr>
          <a:xfrm>
            <a:off x="839788" y="591128"/>
            <a:ext cx="10515600" cy="775350"/>
          </a:xfrm>
        </p:spPr>
        <p:txBody>
          <a:bodyPr/>
          <a:lstStyle/>
          <a:p>
            <a:r>
              <a:rPr lang="en-AU" dirty="0"/>
              <a:t>The Rules</a:t>
            </a:r>
            <a:endParaRPr lang="fr-FR" dirty="0"/>
          </a:p>
        </p:txBody>
      </p:sp>
      <p:sp>
        <p:nvSpPr>
          <p:cNvPr id="5" name="Text Placeholder 4">
            <a:extLst>
              <a:ext uri="{FF2B5EF4-FFF2-40B4-BE49-F238E27FC236}">
                <a16:creationId xmlns:a16="http://schemas.microsoft.com/office/drawing/2014/main" id="{2AFD3F2B-10E8-B075-2BD0-80AC5E0442B6}"/>
              </a:ext>
            </a:extLst>
          </p:cNvPr>
          <p:cNvSpPr>
            <a:spLocks noGrp="1"/>
          </p:cNvSpPr>
          <p:nvPr>
            <p:ph type="body" idx="1"/>
          </p:nvPr>
        </p:nvSpPr>
        <p:spPr>
          <a:xfrm>
            <a:off x="811212" y="1315243"/>
            <a:ext cx="5157787" cy="386557"/>
          </a:xfrm>
        </p:spPr>
        <p:txBody>
          <a:bodyPr>
            <a:normAutofit/>
          </a:bodyPr>
          <a:lstStyle/>
          <a:p>
            <a:r>
              <a:rPr lang="en-AU" sz="1800" dirty="0"/>
              <a:t>Achieve Value for Money	</a:t>
            </a:r>
            <a:endParaRPr lang="fr-FR" sz="1800" dirty="0"/>
          </a:p>
        </p:txBody>
      </p:sp>
      <p:sp>
        <p:nvSpPr>
          <p:cNvPr id="6" name="Content Placeholder 5">
            <a:extLst>
              <a:ext uri="{FF2B5EF4-FFF2-40B4-BE49-F238E27FC236}">
                <a16:creationId xmlns:a16="http://schemas.microsoft.com/office/drawing/2014/main" id="{3924930B-B426-39D4-DE40-0CF61FEEB58B}"/>
              </a:ext>
            </a:extLst>
          </p:cNvPr>
          <p:cNvSpPr>
            <a:spLocks noGrp="1"/>
          </p:cNvSpPr>
          <p:nvPr>
            <p:ph sz="half" idx="2"/>
          </p:nvPr>
        </p:nvSpPr>
        <p:spPr>
          <a:xfrm>
            <a:off x="811212" y="1701801"/>
            <a:ext cx="11121303" cy="1567873"/>
          </a:xfrm>
        </p:spPr>
        <p:txBody>
          <a:bodyPr>
            <a:noAutofit/>
          </a:bodyPr>
          <a:lstStyle/>
          <a:p>
            <a:pPr marL="0" indent="0">
              <a:lnSpc>
                <a:spcPct val="120000"/>
              </a:lnSpc>
              <a:buNone/>
            </a:pPr>
            <a:r>
              <a:rPr lang="en-AU" sz="1500" dirty="0"/>
              <a:t>A principle-based rule that says government should select the Offer that represents the best value. This means taking into consideration cost factors, non-cost factors and Government’s social, economic and environmental priorities. </a:t>
            </a:r>
          </a:p>
          <a:p>
            <a:pPr marL="0" indent="0">
              <a:lnSpc>
                <a:spcPct val="120000"/>
              </a:lnSpc>
              <a:buNone/>
            </a:pPr>
            <a:r>
              <a:rPr lang="en-AU" sz="1500" dirty="0"/>
              <a:t>Achieve Value for Money means finding good quality at an appropriate cost. It doesn’t mean selecting the lowest price Offer. </a:t>
            </a:r>
            <a:endParaRPr lang="fr-FR" sz="1500" dirty="0"/>
          </a:p>
        </p:txBody>
      </p:sp>
      <p:sp>
        <p:nvSpPr>
          <p:cNvPr id="7" name="Text Placeholder 6">
            <a:extLst>
              <a:ext uri="{FF2B5EF4-FFF2-40B4-BE49-F238E27FC236}">
                <a16:creationId xmlns:a16="http://schemas.microsoft.com/office/drawing/2014/main" id="{3612BEA2-7BF1-2CC6-87B1-F87DB93CC219}"/>
              </a:ext>
            </a:extLst>
          </p:cNvPr>
          <p:cNvSpPr>
            <a:spLocks noGrp="1"/>
          </p:cNvSpPr>
          <p:nvPr>
            <p:ph type="body" sz="quarter" idx="3"/>
          </p:nvPr>
        </p:nvSpPr>
        <p:spPr>
          <a:xfrm>
            <a:off x="811212" y="3328703"/>
            <a:ext cx="10515600" cy="403154"/>
          </a:xfrm>
        </p:spPr>
        <p:txBody>
          <a:bodyPr>
            <a:normAutofit/>
          </a:bodyPr>
          <a:lstStyle/>
          <a:p>
            <a:r>
              <a:rPr lang="en-AU" sz="2000" dirty="0"/>
              <a:t>Act </a:t>
            </a:r>
            <a:r>
              <a:rPr lang="en-AU" sz="1800" dirty="0"/>
              <a:t>Ethically</a:t>
            </a:r>
            <a:r>
              <a:rPr lang="en-AU" sz="2000" dirty="0"/>
              <a:t> and with Integrity</a:t>
            </a:r>
            <a:endParaRPr lang="fr-FR" sz="2000" dirty="0"/>
          </a:p>
        </p:txBody>
      </p:sp>
      <p:sp>
        <p:nvSpPr>
          <p:cNvPr id="8" name="Content Placeholder 7">
            <a:extLst>
              <a:ext uri="{FF2B5EF4-FFF2-40B4-BE49-F238E27FC236}">
                <a16:creationId xmlns:a16="http://schemas.microsoft.com/office/drawing/2014/main" id="{12638B3C-FE4F-6DFB-702E-65287FE440E4}"/>
              </a:ext>
            </a:extLst>
          </p:cNvPr>
          <p:cNvSpPr>
            <a:spLocks noGrp="1"/>
          </p:cNvSpPr>
          <p:nvPr>
            <p:ph sz="quarter" idx="4"/>
          </p:nvPr>
        </p:nvSpPr>
        <p:spPr>
          <a:xfrm>
            <a:off x="811212" y="3767069"/>
            <a:ext cx="10515600" cy="657152"/>
          </a:xfrm>
        </p:spPr>
        <p:txBody>
          <a:bodyPr>
            <a:normAutofit fontScale="92500" lnSpcReduction="20000"/>
          </a:bodyPr>
          <a:lstStyle/>
          <a:p>
            <a:pPr marL="0" indent="0">
              <a:lnSpc>
                <a:spcPct val="130000"/>
              </a:lnSpc>
              <a:buNone/>
            </a:pPr>
            <a:r>
              <a:rPr lang="en-AU" sz="1600" dirty="0"/>
              <a:t>Ensures that government conduct all procurement processes with: </a:t>
            </a:r>
          </a:p>
          <a:p>
            <a:pPr lvl="1">
              <a:lnSpc>
                <a:spcPct val="130000"/>
              </a:lnSpc>
            </a:pPr>
            <a:r>
              <a:rPr lang="en-AU" sz="1600" dirty="0"/>
              <a:t>Acting ethically with integrity means being honest, fair and transparent. </a:t>
            </a:r>
            <a:endParaRPr lang="fr-FR" sz="1600" dirty="0"/>
          </a:p>
        </p:txBody>
      </p:sp>
      <p:sp>
        <p:nvSpPr>
          <p:cNvPr id="10" name="Text Placeholder 6">
            <a:extLst>
              <a:ext uri="{FF2B5EF4-FFF2-40B4-BE49-F238E27FC236}">
                <a16:creationId xmlns:a16="http://schemas.microsoft.com/office/drawing/2014/main" id="{4960A6B3-FC54-EF26-4A6E-4A536E69DE6D}"/>
              </a:ext>
            </a:extLst>
          </p:cNvPr>
          <p:cNvSpPr txBox="1">
            <a:spLocks/>
          </p:cNvSpPr>
          <p:nvPr/>
        </p:nvSpPr>
        <p:spPr>
          <a:xfrm>
            <a:off x="811212" y="4353586"/>
            <a:ext cx="10734242"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tx1"/>
                </a:solidFill>
                <a:latin typeface="Neue Haas Grotesk Text Pro" panose="020B0504020202020204"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Neue Haas Grotesk Text Pro" panose="020B0504020202020204"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Neue Haas Grotesk Text Pro" panose="020B0504020202020204"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Neue Haas Grotesk Text Pro" panose="020B0504020202020204"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Neue Haas Grotesk Text Pro" panose="020B0504020202020204" pitchFamily="34"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AU" sz="1800" dirty="0"/>
              <a:t>Procurement Planning / Request Development and Contract Formation / Contract Management </a:t>
            </a:r>
            <a:endParaRPr lang="fr-FR" sz="1800" dirty="0"/>
          </a:p>
        </p:txBody>
      </p:sp>
      <p:sp>
        <p:nvSpPr>
          <p:cNvPr id="11" name="Content Placeholder 7">
            <a:extLst>
              <a:ext uri="{FF2B5EF4-FFF2-40B4-BE49-F238E27FC236}">
                <a16:creationId xmlns:a16="http://schemas.microsoft.com/office/drawing/2014/main" id="{717B7BC7-0572-C6AE-B99D-04AC2DCEFBAD}"/>
              </a:ext>
            </a:extLst>
          </p:cNvPr>
          <p:cNvSpPr txBox="1">
            <a:spLocks/>
          </p:cNvSpPr>
          <p:nvPr/>
        </p:nvSpPr>
        <p:spPr>
          <a:xfrm>
            <a:off x="811212" y="5232914"/>
            <a:ext cx="10734241" cy="36845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Neue Haas Grotesk Tex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Neue Haas Grotesk Tex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Neue Haas Grotesk Tex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Neue Haas Grotesk Tex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Neue Haas Grotesk Tex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1500" dirty="0"/>
              <a:t>This rule ensures agencies put serious thought and time into planning the development, awarding and management of service agreements. </a:t>
            </a:r>
          </a:p>
          <a:p>
            <a:pPr marL="0" indent="0">
              <a:buNone/>
            </a:pPr>
            <a:endParaRPr lang="fr-FR" sz="1800" dirty="0"/>
          </a:p>
          <a:p>
            <a:pPr marL="0" indent="0">
              <a:buNone/>
            </a:pPr>
            <a:endParaRPr lang="en-AU" sz="1800" dirty="0"/>
          </a:p>
        </p:txBody>
      </p:sp>
    </p:spTree>
    <p:extLst>
      <p:ext uri="{BB962C8B-B14F-4D97-AF65-F5344CB8AC3E}">
        <p14:creationId xmlns:p14="http://schemas.microsoft.com/office/powerpoint/2010/main" val="4811748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39D479-0C64-C284-8AA9-A49C504973AA}"/>
              </a:ext>
            </a:extLst>
          </p:cNvPr>
          <p:cNvSpPr>
            <a:spLocks noGrp="1"/>
          </p:cNvSpPr>
          <p:nvPr>
            <p:ph type="title"/>
          </p:nvPr>
        </p:nvSpPr>
        <p:spPr/>
        <p:txBody>
          <a:bodyPr/>
          <a:lstStyle/>
          <a:p>
            <a:r>
              <a:rPr lang="en-AU" dirty="0"/>
              <a:t>The Rules</a:t>
            </a:r>
            <a:endParaRPr lang="fr-FR" dirty="0"/>
          </a:p>
        </p:txBody>
      </p:sp>
      <p:sp>
        <p:nvSpPr>
          <p:cNvPr id="5" name="Text Placeholder 4">
            <a:extLst>
              <a:ext uri="{FF2B5EF4-FFF2-40B4-BE49-F238E27FC236}">
                <a16:creationId xmlns:a16="http://schemas.microsoft.com/office/drawing/2014/main" id="{2AFD3F2B-10E8-B075-2BD0-80AC5E0442B6}"/>
              </a:ext>
            </a:extLst>
          </p:cNvPr>
          <p:cNvSpPr>
            <a:spLocks noGrp="1"/>
          </p:cNvSpPr>
          <p:nvPr>
            <p:ph type="body" idx="1"/>
          </p:nvPr>
        </p:nvSpPr>
        <p:spPr>
          <a:xfrm>
            <a:off x="843976" y="1640685"/>
            <a:ext cx="5157787" cy="436418"/>
          </a:xfrm>
        </p:spPr>
        <p:txBody>
          <a:bodyPr>
            <a:normAutofit/>
          </a:bodyPr>
          <a:lstStyle/>
          <a:p>
            <a:r>
              <a:rPr lang="en-AU" dirty="0"/>
              <a:t>Promote Competition		</a:t>
            </a:r>
            <a:endParaRPr lang="fr-FR" dirty="0"/>
          </a:p>
        </p:txBody>
      </p:sp>
      <p:sp>
        <p:nvSpPr>
          <p:cNvPr id="6" name="Content Placeholder 5">
            <a:extLst>
              <a:ext uri="{FF2B5EF4-FFF2-40B4-BE49-F238E27FC236}">
                <a16:creationId xmlns:a16="http://schemas.microsoft.com/office/drawing/2014/main" id="{3924930B-B426-39D4-DE40-0CF61FEEB58B}"/>
              </a:ext>
            </a:extLst>
          </p:cNvPr>
          <p:cNvSpPr>
            <a:spLocks noGrp="1"/>
          </p:cNvSpPr>
          <p:nvPr>
            <p:ph sz="half" idx="2"/>
          </p:nvPr>
        </p:nvSpPr>
        <p:spPr>
          <a:xfrm>
            <a:off x="839788" y="2189319"/>
            <a:ext cx="11130539" cy="3684588"/>
          </a:xfrm>
        </p:spPr>
        <p:txBody>
          <a:bodyPr>
            <a:normAutofit/>
          </a:bodyPr>
          <a:lstStyle/>
          <a:p>
            <a:pPr marL="0" indent="0">
              <a:buNone/>
            </a:pPr>
            <a:r>
              <a:rPr lang="en-AU" sz="1700" dirty="0"/>
              <a:t>The purpose of the Promote Competition rule is to ensure everyone has fair and equitable access to opportunities to supply to government. Also, effective competition, to ensure taxpayer dollars are spent competitively. </a:t>
            </a:r>
          </a:p>
          <a:p>
            <a:pPr marL="0" indent="0">
              <a:spcBef>
                <a:spcPts val="800"/>
              </a:spcBef>
              <a:buNone/>
            </a:pPr>
            <a:endParaRPr lang="en-AU" sz="1700" dirty="0"/>
          </a:p>
          <a:p>
            <a:pPr marL="0" indent="0">
              <a:buNone/>
            </a:pPr>
            <a:r>
              <a:rPr lang="en-AU" sz="1700" dirty="0"/>
              <a:t>This is a more prescriptive policy. A set of monetary thresholds set out whether a purchase can be made directly from one supplier, through a verbal or written quotation process, or through a public tender process. We’ll talk about these requirements in more detail later. </a:t>
            </a:r>
          </a:p>
          <a:p>
            <a:pPr marL="0" indent="0">
              <a:spcBef>
                <a:spcPts val="800"/>
              </a:spcBef>
              <a:buNone/>
            </a:pPr>
            <a:endParaRPr lang="en-AU" sz="1700" dirty="0"/>
          </a:p>
          <a:p>
            <a:pPr marL="0" indent="0">
              <a:buNone/>
            </a:pPr>
            <a:r>
              <a:rPr lang="en-AU" sz="1700" dirty="0"/>
              <a:t>In addition, this policy covers a number of other areas, including: </a:t>
            </a:r>
          </a:p>
          <a:p>
            <a:r>
              <a:rPr lang="en-AU" sz="1700" dirty="0"/>
              <a:t>starting that brand name or proprietary products must not be specified unless there are no suitable alternatives or there are sound technical or operational reasons for doing so </a:t>
            </a:r>
          </a:p>
          <a:p>
            <a:r>
              <a:rPr lang="en-AU" sz="1700" dirty="0"/>
              <a:t>Service agreements should have a minimum term of five years </a:t>
            </a:r>
          </a:p>
          <a:p>
            <a:endParaRPr lang="en-AU" sz="2000" dirty="0"/>
          </a:p>
          <a:p>
            <a:endParaRPr lang="fr-FR" sz="2000" dirty="0"/>
          </a:p>
        </p:txBody>
      </p:sp>
    </p:spTree>
    <p:extLst>
      <p:ext uri="{BB962C8B-B14F-4D97-AF65-F5344CB8AC3E}">
        <p14:creationId xmlns:p14="http://schemas.microsoft.com/office/powerpoint/2010/main" val="32230669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0305B-6E34-8C47-1180-4CB05AA64CD0}"/>
              </a:ext>
            </a:extLst>
          </p:cNvPr>
          <p:cNvSpPr>
            <a:spLocks noGrp="1"/>
          </p:cNvSpPr>
          <p:nvPr>
            <p:ph type="title"/>
          </p:nvPr>
        </p:nvSpPr>
        <p:spPr>
          <a:xfrm>
            <a:off x="839788" y="906235"/>
            <a:ext cx="4757448" cy="734786"/>
          </a:xfrm>
        </p:spPr>
        <p:txBody>
          <a:bodyPr>
            <a:normAutofit fontScale="90000"/>
          </a:bodyPr>
          <a:lstStyle/>
          <a:p>
            <a:r>
              <a:rPr lang="en-AU" sz="2400" dirty="0"/>
              <a:t>Delivering Community Services in Partnership Policy </a:t>
            </a:r>
            <a:endParaRPr lang="fr-FR" sz="2400" dirty="0"/>
          </a:p>
        </p:txBody>
      </p:sp>
      <p:sp>
        <p:nvSpPr>
          <p:cNvPr id="3" name="Text Placeholder 2">
            <a:extLst>
              <a:ext uri="{FF2B5EF4-FFF2-40B4-BE49-F238E27FC236}">
                <a16:creationId xmlns:a16="http://schemas.microsoft.com/office/drawing/2014/main" id="{45B2918D-7DF6-A660-193F-3F278B4C6744}"/>
              </a:ext>
            </a:extLst>
          </p:cNvPr>
          <p:cNvSpPr>
            <a:spLocks noGrp="1"/>
          </p:cNvSpPr>
          <p:nvPr>
            <p:ph type="body" sz="half" idx="2"/>
          </p:nvPr>
        </p:nvSpPr>
        <p:spPr>
          <a:xfrm>
            <a:off x="839788" y="2057400"/>
            <a:ext cx="5854926" cy="3811588"/>
          </a:xfrm>
        </p:spPr>
        <p:txBody>
          <a:bodyPr>
            <a:noAutofit/>
          </a:bodyPr>
          <a:lstStyle/>
          <a:p>
            <a:pPr>
              <a:lnSpc>
                <a:spcPct val="130000"/>
              </a:lnSpc>
            </a:pPr>
            <a:r>
              <a:rPr lang="en-AU" dirty="0"/>
              <a:t>In addition to the WA Procurement Rules in the previous slide, agency buyers must comply with the requirements of the Delivering Community Services in Partnership (DCSP) Policy when undertaking any community services procurement activity. </a:t>
            </a:r>
          </a:p>
          <a:p>
            <a:pPr>
              <a:lnSpc>
                <a:spcPct val="130000"/>
              </a:lnSpc>
            </a:pPr>
            <a:endParaRPr lang="en-AU" dirty="0"/>
          </a:p>
          <a:p>
            <a:pPr>
              <a:lnSpc>
                <a:spcPct val="130000"/>
              </a:lnSpc>
            </a:pPr>
            <a:r>
              <a:rPr lang="en-AU" dirty="0"/>
              <a:t>The aim of the DCSP Policy is to improve outcomes for all Western Australians through a genuine partnership between government, the community services sector and service users in the planning, purchase and delivery of sustainable community services in Western Australia. </a:t>
            </a:r>
          </a:p>
          <a:p>
            <a:pPr>
              <a:lnSpc>
                <a:spcPct val="130000"/>
              </a:lnSpc>
            </a:pPr>
            <a:endParaRPr lang="en-AU" dirty="0"/>
          </a:p>
          <a:p>
            <a:pPr>
              <a:lnSpc>
                <a:spcPct val="130000"/>
              </a:lnSpc>
            </a:pPr>
            <a:r>
              <a:rPr lang="fr-FR" dirty="0"/>
              <a:t>Click </a:t>
            </a:r>
            <a:r>
              <a:rPr lang="fr-FR" dirty="0" err="1">
                <a:hlinkClick r:id="rId2"/>
              </a:rPr>
              <a:t>here</a:t>
            </a:r>
            <a:r>
              <a:rPr lang="fr-FR" dirty="0"/>
              <a:t> for the DCSP Policy. </a:t>
            </a:r>
            <a:endParaRPr lang="en-AU" dirty="0"/>
          </a:p>
        </p:txBody>
      </p:sp>
      <p:pic>
        <p:nvPicPr>
          <p:cNvPr id="18" name="Picture Placeholder 17" descr="A group of people sitting at a table looking at a computer screen&#10;&#10;Description automatically generated with medium confidence">
            <a:extLst>
              <a:ext uri="{FF2B5EF4-FFF2-40B4-BE49-F238E27FC236}">
                <a16:creationId xmlns:a16="http://schemas.microsoft.com/office/drawing/2014/main" id="{63C95DF5-A8FE-FDEE-B5DF-77EB5C3BAFAE}"/>
              </a:ext>
            </a:extLst>
          </p:cNvPr>
          <p:cNvPicPr>
            <a:picLocks noGrp="1" noChangeAspect="1"/>
          </p:cNvPicPr>
          <p:nvPr>
            <p:ph type="pic" sz="quarter" idx="10"/>
          </p:nvPr>
        </p:nvPicPr>
        <p:blipFill>
          <a:blip r:embed="rId3"/>
          <a:srcRect l="9384" r="9384"/>
          <a:stretch>
            <a:fillRect/>
          </a:stretch>
        </p:blipFill>
        <p:spPr>
          <a:xfrm>
            <a:off x="7290707" y="1569530"/>
            <a:ext cx="4026280" cy="3304684"/>
          </a:xfrm>
        </p:spPr>
      </p:pic>
    </p:spTree>
    <p:extLst>
      <p:ext uri="{BB962C8B-B14F-4D97-AF65-F5344CB8AC3E}">
        <p14:creationId xmlns:p14="http://schemas.microsoft.com/office/powerpoint/2010/main" val="16177453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7D3D657-FA99-C0F6-9160-76151693867A}"/>
              </a:ext>
            </a:extLst>
          </p:cNvPr>
          <p:cNvSpPr>
            <a:spLocks noGrp="1"/>
          </p:cNvSpPr>
          <p:nvPr>
            <p:ph type="title"/>
          </p:nvPr>
        </p:nvSpPr>
        <p:spPr/>
        <p:txBody>
          <a:bodyPr/>
          <a:lstStyle/>
          <a:p>
            <a:r>
              <a:rPr lang="en-AU" dirty="0"/>
              <a:t>DCSP </a:t>
            </a:r>
            <a:r>
              <a:rPr lang="en-AU"/>
              <a:t>Policy Summary </a:t>
            </a:r>
            <a:endParaRPr lang="fr-FR"/>
          </a:p>
        </p:txBody>
      </p:sp>
      <p:sp>
        <p:nvSpPr>
          <p:cNvPr id="6" name="Content Placeholder 5">
            <a:extLst>
              <a:ext uri="{FF2B5EF4-FFF2-40B4-BE49-F238E27FC236}">
                <a16:creationId xmlns:a16="http://schemas.microsoft.com/office/drawing/2014/main" id="{1BDAFDEE-C783-9C7A-C789-DCC8DF230530}"/>
              </a:ext>
            </a:extLst>
          </p:cNvPr>
          <p:cNvSpPr>
            <a:spLocks noGrp="1"/>
          </p:cNvSpPr>
          <p:nvPr>
            <p:ph idx="1"/>
          </p:nvPr>
        </p:nvSpPr>
        <p:spPr>
          <a:xfrm>
            <a:off x="838200" y="1876424"/>
            <a:ext cx="10515600" cy="4703989"/>
          </a:xfrm>
        </p:spPr>
        <p:txBody>
          <a:bodyPr>
            <a:noAutofit/>
          </a:bodyPr>
          <a:lstStyle/>
          <a:p>
            <a:pPr marL="0" indent="0">
              <a:lnSpc>
                <a:spcPct val="120000"/>
              </a:lnSpc>
              <a:buNone/>
            </a:pPr>
            <a:r>
              <a:rPr lang="en-AU" sz="1800" dirty="0"/>
              <a:t>The DCSP Policy sets out several partnership principles and behaviours dedicated to encouraging genuine partnership between government agencies and the community service sector. The principles and behaviours focus on: </a:t>
            </a:r>
          </a:p>
          <a:p>
            <a:pPr>
              <a:lnSpc>
                <a:spcPct val="120000"/>
              </a:lnSpc>
            </a:pPr>
            <a:r>
              <a:rPr lang="en-AU" sz="1800" dirty="0"/>
              <a:t>Encouraging contribution from the community service sector and service users when planning, co-designing and delivering community services </a:t>
            </a:r>
          </a:p>
          <a:p>
            <a:pPr>
              <a:lnSpc>
                <a:spcPct val="120000"/>
              </a:lnSpc>
            </a:pPr>
            <a:r>
              <a:rPr lang="en-AU" sz="1800" dirty="0"/>
              <a:t>Sustainable service delivery </a:t>
            </a:r>
          </a:p>
          <a:p>
            <a:pPr>
              <a:lnSpc>
                <a:spcPct val="120000"/>
              </a:lnSpc>
            </a:pPr>
            <a:r>
              <a:rPr lang="en-AU" sz="1800" dirty="0"/>
              <a:t>Reducing the administrative burden on service providers during procurement and service agreement management. </a:t>
            </a:r>
          </a:p>
          <a:p>
            <a:endParaRPr lang="en-AU" sz="1800" dirty="0"/>
          </a:p>
          <a:p>
            <a:pPr marL="0" indent="0">
              <a:buNone/>
            </a:pPr>
            <a:endParaRPr lang="fr-FR" sz="1600" dirty="0"/>
          </a:p>
        </p:txBody>
      </p:sp>
    </p:spTree>
    <p:extLst>
      <p:ext uri="{BB962C8B-B14F-4D97-AF65-F5344CB8AC3E}">
        <p14:creationId xmlns:p14="http://schemas.microsoft.com/office/powerpoint/2010/main" val="34490975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3C69A2-FA79-4881-B15F-FB2EA6ECF250}"/>
              </a:ext>
            </a:extLst>
          </p:cNvPr>
          <p:cNvSpPr>
            <a:spLocks noGrp="1"/>
          </p:cNvSpPr>
          <p:nvPr>
            <p:ph idx="1"/>
          </p:nvPr>
        </p:nvSpPr>
        <p:spPr/>
        <p:txBody>
          <a:bodyPr/>
          <a:lstStyle/>
          <a:p>
            <a:pPr marL="0" indent="0">
              <a:lnSpc>
                <a:spcPct val="110000"/>
              </a:lnSpc>
              <a:buNone/>
            </a:pPr>
            <a:r>
              <a:rPr lang="en-AU" sz="2000" dirty="0"/>
              <a:t>The Department of Finance acknowledges the traditional custodians throughout Western Australia and their continuing connection to the land, waters and community. </a:t>
            </a:r>
          </a:p>
          <a:p>
            <a:pPr>
              <a:lnSpc>
                <a:spcPct val="110000"/>
              </a:lnSpc>
            </a:pPr>
            <a:endParaRPr lang="en-AU" sz="2000" dirty="0"/>
          </a:p>
          <a:p>
            <a:pPr marL="0" indent="0">
              <a:lnSpc>
                <a:spcPct val="110000"/>
              </a:lnSpc>
              <a:buNone/>
            </a:pPr>
            <a:r>
              <a:rPr lang="en-AU" sz="2000" dirty="0"/>
              <a:t>We pay our respects to all members of the Aboriginal communities and their cultures; and to Elders both past and present.</a:t>
            </a:r>
          </a:p>
          <a:p>
            <a:endParaRPr lang="en-AU" dirty="0"/>
          </a:p>
        </p:txBody>
      </p:sp>
    </p:spTree>
    <p:extLst>
      <p:ext uri="{BB962C8B-B14F-4D97-AF65-F5344CB8AC3E}">
        <p14:creationId xmlns:p14="http://schemas.microsoft.com/office/powerpoint/2010/main" val="2492486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7D3D657-FA99-C0F6-9160-76151693867A}"/>
              </a:ext>
            </a:extLst>
          </p:cNvPr>
          <p:cNvSpPr>
            <a:spLocks noGrp="1"/>
          </p:cNvSpPr>
          <p:nvPr>
            <p:ph type="title"/>
          </p:nvPr>
        </p:nvSpPr>
        <p:spPr/>
        <p:txBody>
          <a:bodyPr/>
          <a:lstStyle/>
          <a:p>
            <a:r>
              <a:rPr lang="en-AU" dirty="0"/>
              <a:t>DCSP Policy Summary continued…</a:t>
            </a:r>
            <a:endParaRPr lang="fr-FR" dirty="0"/>
          </a:p>
        </p:txBody>
      </p:sp>
      <p:sp>
        <p:nvSpPr>
          <p:cNvPr id="6" name="Content Placeholder 5">
            <a:extLst>
              <a:ext uri="{FF2B5EF4-FFF2-40B4-BE49-F238E27FC236}">
                <a16:creationId xmlns:a16="http://schemas.microsoft.com/office/drawing/2014/main" id="{1BDAFDEE-C783-9C7A-C789-DCC8DF230530}"/>
              </a:ext>
            </a:extLst>
          </p:cNvPr>
          <p:cNvSpPr>
            <a:spLocks noGrp="1"/>
          </p:cNvSpPr>
          <p:nvPr>
            <p:ph idx="1"/>
          </p:nvPr>
        </p:nvSpPr>
        <p:spPr>
          <a:xfrm>
            <a:off x="838200" y="2035227"/>
            <a:ext cx="10515600" cy="4351338"/>
          </a:xfrm>
        </p:spPr>
        <p:txBody>
          <a:bodyPr>
            <a:normAutofit/>
          </a:bodyPr>
          <a:lstStyle/>
          <a:p>
            <a:pPr marL="0" indent="0">
              <a:lnSpc>
                <a:spcPct val="120000"/>
              </a:lnSpc>
              <a:buNone/>
            </a:pPr>
            <a:r>
              <a:rPr lang="en-AU" sz="1600" dirty="0"/>
              <a:t>The DCSP Policy is what sets community services apart from commercial goods and services procurement. Under the DCSP Policy, procurement is not a business transaction, but a partnership between government and the service provider to deliver outcomes for the community. </a:t>
            </a:r>
          </a:p>
          <a:p>
            <a:pPr marL="0" indent="0">
              <a:lnSpc>
                <a:spcPct val="120000"/>
              </a:lnSpc>
              <a:buNone/>
            </a:pPr>
            <a:endParaRPr lang="en-AU" sz="1600" dirty="0"/>
          </a:p>
          <a:p>
            <a:pPr marL="0" indent="0">
              <a:lnSpc>
                <a:spcPct val="120000"/>
              </a:lnSpc>
              <a:buNone/>
            </a:pPr>
            <a:r>
              <a:rPr lang="en-AU" sz="1600" dirty="0"/>
              <a:t>The purpose of community services procurement is to deliver outcomes for the community that improve community members’ health, safety and wellbeing. This means the focus of the procurement is always on the community members who will be receiving the service. Government and the service provider must have a good relationship, with trust, respect and flexibility, so that no matter what, people are able to receive the services they need. </a:t>
            </a:r>
          </a:p>
          <a:p>
            <a:pPr marL="0" indent="0">
              <a:lnSpc>
                <a:spcPct val="120000"/>
              </a:lnSpc>
              <a:buNone/>
            </a:pPr>
            <a:endParaRPr lang="en-AU" sz="1600" dirty="0"/>
          </a:p>
          <a:p>
            <a:pPr marL="0" indent="0">
              <a:lnSpc>
                <a:spcPct val="120000"/>
              </a:lnSpc>
              <a:buNone/>
            </a:pPr>
            <a:r>
              <a:rPr lang="en-AU" sz="1600" dirty="0"/>
              <a:t>The DCSP Policy is based on partnership principles that help government and service providers work well together. It also explains specific requirements for government when it comes to community services. </a:t>
            </a:r>
          </a:p>
          <a:p>
            <a:endParaRPr lang="en-AU" sz="1600" dirty="0"/>
          </a:p>
          <a:p>
            <a:endParaRPr lang="en-AU" dirty="0"/>
          </a:p>
          <a:p>
            <a:pPr marL="0" indent="0">
              <a:buNone/>
            </a:pPr>
            <a:endParaRPr lang="fr-FR" dirty="0"/>
          </a:p>
        </p:txBody>
      </p:sp>
    </p:spTree>
    <p:extLst>
      <p:ext uri="{BB962C8B-B14F-4D97-AF65-F5344CB8AC3E}">
        <p14:creationId xmlns:p14="http://schemas.microsoft.com/office/powerpoint/2010/main" val="860824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31493-9681-654E-C0CC-86A93BF5C1FA}"/>
              </a:ext>
            </a:extLst>
          </p:cNvPr>
          <p:cNvSpPr>
            <a:spLocks noGrp="1"/>
          </p:cNvSpPr>
          <p:nvPr>
            <p:ph type="title"/>
          </p:nvPr>
        </p:nvSpPr>
        <p:spPr/>
        <p:txBody>
          <a:bodyPr/>
          <a:lstStyle/>
          <a:p>
            <a:r>
              <a:rPr lang="en-AU" dirty="0"/>
              <a:t>Tendering for Outcomes </a:t>
            </a:r>
            <a:endParaRPr lang="fr-FR" dirty="0"/>
          </a:p>
        </p:txBody>
      </p:sp>
      <p:sp>
        <p:nvSpPr>
          <p:cNvPr id="3" name="Content Placeholder 2">
            <a:extLst>
              <a:ext uri="{FF2B5EF4-FFF2-40B4-BE49-F238E27FC236}">
                <a16:creationId xmlns:a16="http://schemas.microsoft.com/office/drawing/2014/main" id="{34CCD98F-B291-65EA-416F-860904DCF6E7}"/>
              </a:ext>
            </a:extLst>
          </p:cNvPr>
          <p:cNvSpPr>
            <a:spLocks noGrp="1"/>
          </p:cNvSpPr>
          <p:nvPr>
            <p:ph idx="1"/>
          </p:nvPr>
        </p:nvSpPr>
        <p:spPr>
          <a:xfrm>
            <a:off x="838200" y="2133196"/>
            <a:ext cx="10812236" cy="4351338"/>
          </a:xfrm>
        </p:spPr>
        <p:txBody>
          <a:bodyPr>
            <a:normAutofit/>
          </a:bodyPr>
          <a:lstStyle/>
          <a:p>
            <a:pPr marL="0" indent="0">
              <a:buNone/>
            </a:pPr>
            <a:r>
              <a:rPr lang="en-AU" sz="1800" dirty="0"/>
              <a:t>A key principle of the DCSP Policy is tendering for outcomes. Rather than an agency prescribing inputs and outputs in the Request, it is best practice to use outcomes-based specifications when procuring community services. This allows for innovative solutions to complex problems. </a:t>
            </a:r>
          </a:p>
          <a:p>
            <a:pPr marL="0" indent="0">
              <a:buNone/>
            </a:pPr>
            <a:endParaRPr lang="en-AU" sz="1800" dirty="0"/>
          </a:p>
          <a:p>
            <a:pPr marL="0" indent="0">
              <a:buNone/>
            </a:pPr>
            <a:r>
              <a:rPr lang="en-AU" sz="1800" dirty="0"/>
              <a:t>There are three different types of outcomes which may be included in a Request. These are: </a:t>
            </a:r>
          </a:p>
          <a:p>
            <a:r>
              <a:rPr lang="en-AU" sz="1800" dirty="0"/>
              <a:t>Individual outcome </a:t>
            </a:r>
          </a:p>
          <a:p>
            <a:r>
              <a:rPr lang="en-AU" sz="1800" dirty="0"/>
              <a:t>Service outcome</a:t>
            </a:r>
          </a:p>
          <a:p>
            <a:r>
              <a:rPr lang="en-AU" sz="1800" dirty="0"/>
              <a:t>Community outcome </a:t>
            </a:r>
          </a:p>
          <a:p>
            <a:endParaRPr lang="en-AU" sz="1800" dirty="0"/>
          </a:p>
          <a:p>
            <a:pPr marL="0" indent="0">
              <a:buNone/>
            </a:pPr>
            <a:r>
              <a:rPr lang="en-AU" sz="1800" dirty="0"/>
              <a:t>It is important to ensure that outcomes in service agreements are measurable using the qualitative and quantitative reporting requirements in a service agreement. </a:t>
            </a:r>
            <a:endParaRPr lang="fr-FR" sz="1800" dirty="0"/>
          </a:p>
        </p:txBody>
      </p:sp>
    </p:spTree>
    <p:extLst>
      <p:ext uri="{BB962C8B-B14F-4D97-AF65-F5344CB8AC3E}">
        <p14:creationId xmlns:p14="http://schemas.microsoft.com/office/powerpoint/2010/main" val="1070526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40BC0-1C98-F212-6CBE-86396A8E9EC0}"/>
              </a:ext>
            </a:extLst>
          </p:cNvPr>
          <p:cNvSpPr>
            <a:spLocks noGrp="1"/>
          </p:cNvSpPr>
          <p:nvPr>
            <p:ph type="title"/>
          </p:nvPr>
        </p:nvSpPr>
        <p:spPr/>
        <p:txBody>
          <a:bodyPr/>
          <a:lstStyle/>
          <a:p>
            <a:r>
              <a:rPr lang="en-AU" dirty="0"/>
              <a:t>Individual Outcome</a:t>
            </a:r>
            <a:endParaRPr lang="fr-FR" dirty="0"/>
          </a:p>
        </p:txBody>
      </p:sp>
      <p:sp>
        <p:nvSpPr>
          <p:cNvPr id="3" name="Text Placeholder 2">
            <a:extLst>
              <a:ext uri="{FF2B5EF4-FFF2-40B4-BE49-F238E27FC236}">
                <a16:creationId xmlns:a16="http://schemas.microsoft.com/office/drawing/2014/main" id="{04FF01F9-A35E-066B-C2EB-6537EFD0D4B5}"/>
              </a:ext>
            </a:extLst>
          </p:cNvPr>
          <p:cNvSpPr>
            <a:spLocks noGrp="1"/>
          </p:cNvSpPr>
          <p:nvPr>
            <p:ph type="body" sz="half" idx="2"/>
          </p:nvPr>
        </p:nvSpPr>
        <p:spPr>
          <a:xfrm>
            <a:off x="839788" y="2057400"/>
            <a:ext cx="4757448" cy="1235364"/>
          </a:xfrm>
        </p:spPr>
        <p:txBody>
          <a:bodyPr>
            <a:noAutofit/>
          </a:bodyPr>
          <a:lstStyle/>
          <a:p>
            <a:pPr>
              <a:lnSpc>
                <a:spcPct val="120000"/>
              </a:lnSpc>
            </a:pPr>
            <a:r>
              <a:rPr lang="en-AU" dirty="0"/>
              <a:t>What the individual recipient achieves; the changes or benefits that occur for the individual. Individual outcomes should be co-designed with service recipients as part of individualised services. </a:t>
            </a:r>
            <a:endParaRPr lang="fr-FR" dirty="0"/>
          </a:p>
        </p:txBody>
      </p:sp>
      <p:pic>
        <p:nvPicPr>
          <p:cNvPr id="6" name="Picture Placeholder 5" descr="A group of people sitting at a table&#10;&#10;Description automatically generated">
            <a:extLst>
              <a:ext uri="{FF2B5EF4-FFF2-40B4-BE49-F238E27FC236}">
                <a16:creationId xmlns:a16="http://schemas.microsoft.com/office/drawing/2014/main" id="{51681B44-2D03-19B1-E4F4-0E64656DD8CA}"/>
              </a:ext>
            </a:extLst>
          </p:cNvPr>
          <p:cNvPicPr>
            <a:picLocks noGrp="1" noChangeAspect="1"/>
          </p:cNvPicPr>
          <p:nvPr>
            <p:ph type="pic" sz="quarter" idx="10"/>
          </p:nvPr>
        </p:nvPicPr>
        <p:blipFill>
          <a:blip r:embed="rId2"/>
          <a:srcRect l="12922" r="12922"/>
          <a:stretch>
            <a:fillRect/>
          </a:stretch>
        </p:blipFill>
        <p:spPr/>
      </p:pic>
      <p:sp>
        <p:nvSpPr>
          <p:cNvPr id="7" name="Title 1">
            <a:extLst>
              <a:ext uri="{FF2B5EF4-FFF2-40B4-BE49-F238E27FC236}">
                <a16:creationId xmlns:a16="http://schemas.microsoft.com/office/drawing/2014/main" id="{860772E2-1B2C-2668-2ED6-E84641BA8CA0}"/>
              </a:ext>
            </a:extLst>
          </p:cNvPr>
          <p:cNvSpPr txBox="1">
            <a:spLocks/>
          </p:cNvSpPr>
          <p:nvPr/>
        </p:nvSpPr>
        <p:spPr>
          <a:xfrm>
            <a:off x="839788" y="3565236"/>
            <a:ext cx="4757448" cy="64481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tx1"/>
                </a:solidFill>
                <a:latin typeface="Neue Haas Grotesk Text Pro" panose="020B0504020202020204" pitchFamily="34" charset="0"/>
                <a:ea typeface="+mj-ea"/>
                <a:cs typeface="+mj-cs"/>
              </a:defRPr>
            </a:lvl1pPr>
          </a:lstStyle>
          <a:p>
            <a:r>
              <a:rPr lang="en-AU" dirty="0"/>
              <a:t>Service Outcome</a:t>
            </a:r>
            <a:endParaRPr lang="fr-FR" dirty="0"/>
          </a:p>
        </p:txBody>
      </p:sp>
      <p:sp>
        <p:nvSpPr>
          <p:cNvPr id="8" name="Text Placeholder 2">
            <a:extLst>
              <a:ext uri="{FF2B5EF4-FFF2-40B4-BE49-F238E27FC236}">
                <a16:creationId xmlns:a16="http://schemas.microsoft.com/office/drawing/2014/main" id="{872330B9-054E-C3F4-82E8-CF4C053D4B31}"/>
              </a:ext>
            </a:extLst>
          </p:cNvPr>
          <p:cNvSpPr txBox="1">
            <a:spLocks/>
          </p:cNvSpPr>
          <p:nvPr/>
        </p:nvSpPr>
        <p:spPr>
          <a:xfrm>
            <a:off x="839788" y="4365171"/>
            <a:ext cx="4757448" cy="123536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Neue Haas Grotesk Text Pro" panose="020B05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Neue Haas Grotesk Text Pro" panose="020B05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Neue Haas Grotesk Text Pro" panose="020B05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Neue Haas Grotesk Text Pro" panose="020B05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Neue Haas Grotesk Text Pro" panose="020B0504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20000"/>
              </a:lnSpc>
            </a:pPr>
            <a:r>
              <a:rPr lang="en-AU" dirty="0"/>
              <a:t>What the service achieves. The changes or benefits that occur for the service users within the community. </a:t>
            </a:r>
            <a:endParaRPr lang="fr-FR" dirty="0"/>
          </a:p>
        </p:txBody>
      </p:sp>
    </p:spTree>
    <p:extLst>
      <p:ext uri="{BB962C8B-B14F-4D97-AF65-F5344CB8AC3E}">
        <p14:creationId xmlns:p14="http://schemas.microsoft.com/office/powerpoint/2010/main" val="3600784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485640-BEA4-D931-8F24-9CB9BB77E288}"/>
              </a:ext>
            </a:extLst>
          </p:cNvPr>
          <p:cNvSpPr>
            <a:spLocks noGrp="1"/>
          </p:cNvSpPr>
          <p:nvPr>
            <p:ph type="title"/>
          </p:nvPr>
        </p:nvSpPr>
        <p:spPr>
          <a:xfrm>
            <a:off x="838200" y="922565"/>
            <a:ext cx="10515600" cy="662533"/>
          </a:xfrm>
        </p:spPr>
        <p:txBody>
          <a:bodyPr>
            <a:normAutofit/>
          </a:bodyPr>
          <a:lstStyle/>
          <a:p>
            <a:r>
              <a:rPr lang="en-AU" sz="3800" dirty="0"/>
              <a:t>Community Outcome</a:t>
            </a:r>
            <a:endParaRPr lang="fr-FR" sz="3800" dirty="0"/>
          </a:p>
        </p:txBody>
      </p:sp>
      <p:sp>
        <p:nvSpPr>
          <p:cNvPr id="6" name="Content Placeholder 5">
            <a:extLst>
              <a:ext uri="{FF2B5EF4-FFF2-40B4-BE49-F238E27FC236}">
                <a16:creationId xmlns:a16="http://schemas.microsoft.com/office/drawing/2014/main" id="{0B18E305-38ED-0B19-8813-AD2252D13736}"/>
              </a:ext>
            </a:extLst>
          </p:cNvPr>
          <p:cNvSpPr>
            <a:spLocks noGrp="1"/>
          </p:cNvSpPr>
          <p:nvPr>
            <p:ph idx="1"/>
          </p:nvPr>
        </p:nvSpPr>
        <p:spPr>
          <a:xfrm>
            <a:off x="838200" y="1812693"/>
            <a:ext cx="10515600" cy="4351338"/>
          </a:xfrm>
        </p:spPr>
        <p:txBody>
          <a:bodyPr>
            <a:noAutofit/>
          </a:bodyPr>
          <a:lstStyle/>
          <a:p>
            <a:pPr marL="0" indent="0">
              <a:lnSpc>
                <a:spcPct val="100000"/>
              </a:lnSpc>
              <a:buNone/>
            </a:pPr>
            <a:r>
              <a:rPr lang="en-AU" sz="1600" dirty="0"/>
              <a:t>The impact on the community. Changes or benefits to be achieved in the community. Measuring community outcomes can be more difficult as these are beyond the reach of the service agreement. Services contribute to the achievement of community outcomes, but community outcomes are bigger than any one program of services can achieve. </a:t>
            </a:r>
          </a:p>
          <a:p>
            <a:pPr marL="0" indent="0">
              <a:lnSpc>
                <a:spcPct val="100000"/>
              </a:lnSpc>
              <a:buNone/>
            </a:pPr>
            <a:endParaRPr lang="en-AU" sz="1600" dirty="0"/>
          </a:p>
          <a:p>
            <a:pPr marL="0" indent="0">
              <a:lnSpc>
                <a:spcPct val="100000"/>
              </a:lnSpc>
              <a:buNone/>
            </a:pPr>
            <a:r>
              <a:rPr lang="en-AU" sz="1600" dirty="0"/>
              <a:t>For most community services, there are two main types of outcomes, community outcomes and service level outcomes. The community outcome is the broader, big picture (usually long-term) outcome agencies are seeking to achieve as a result of procuring the service. The service outcomes are what the service will achieve that will connect to this bigger outcome. </a:t>
            </a:r>
          </a:p>
          <a:p>
            <a:pPr marL="0" indent="0">
              <a:lnSpc>
                <a:spcPct val="100000"/>
              </a:lnSpc>
              <a:buNone/>
            </a:pPr>
            <a:endParaRPr lang="en-AU" sz="1600" dirty="0"/>
          </a:p>
          <a:p>
            <a:pPr marL="0" indent="0">
              <a:lnSpc>
                <a:spcPct val="100000"/>
              </a:lnSpc>
              <a:buNone/>
            </a:pPr>
            <a:r>
              <a:rPr lang="en-AU" sz="1600" dirty="0"/>
              <a:t>For example, if the community outcome is to have more people maintaining secure employment, the service outcomes might be: </a:t>
            </a:r>
          </a:p>
          <a:p>
            <a:pPr marL="0" indent="0">
              <a:lnSpc>
                <a:spcPct val="100000"/>
              </a:lnSpc>
              <a:buNone/>
            </a:pPr>
            <a:r>
              <a:rPr lang="en-AU" sz="1600" dirty="0"/>
              <a:t>	1. service users have appropriate skills to obtain employment; and </a:t>
            </a:r>
          </a:p>
          <a:p>
            <a:pPr marL="0" indent="0">
              <a:lnSpc>
                <a:spcPct val="100000"/>
              </a:lnSpc>
              <a:buNone/>
            </a:pPr>
            <a:r>
              <a:rPr lang="en-AU" sz="1600" dirty="0"/>
              <a:t>	2. service users are supported to maintain their employment over time. </a:t>
            </a:r>
          </a:p>
          <a:p>
            <a:pPr marL="0" indent="0">
              <a:lnSpc>
                <a:spcPct val="100000"/>
              </a:lnSpc>
              <a:buNone/>
            </a:pPr>
            <a:endParaRPr lang="en-AU" sz="1300" dirty="0"/>
          </a:p>
        </p:txBody>
      </p:sp>
    </p:spTree>
    <p:extLst>
      <p:ext uri="{BB962C8B-B14F-4D97-AF65-F5344CB8AC3E}">
        <p14:creationId xmlns:p14="http://schemas.microsoft.com/office/powerpoint/2010/main" val="25887158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485640-BEA4-D931-8F24-9CB9BB77E288}"/>
              </a:ext>
            </a:extLst>
          </p:cNvPr>
          <p:cNvSpPr>
            <a:spLocks noGrp="1"/>
          </p:cNvSpPr>
          <p:nvPr>
            <p:ph type="title"/>
          </p:nvPr>
        </p:nvSpPr>
        <p:spPr/>
        <p:txBody>
          <a:bodyPr/>
          <a:lstStyle/>
          <a:p>
            <a:r>
              <a:rPr lang="en-AU" dirty="0"/>
              <a:t>Community Outcome</a:t>
            </a:r>
            <a:endParaRPr lang="fr-FR" dirty="0"/>
          </a:p>
        </p:txBody>
      </p:sp>
      <p:sp>
        <p:nvSpPr>
          <p:cNvPr id="6" name="Content Placeholder 5">
            <a:extLst>
              <a:ext uri="{FF2B5EF4-FFF2-40B4-BE49-F238E27FC236}">
                <a16:creationId xmlns:a16="http://schemas.microsoft.com/office/drawing/2014/main" id="{0B18E305-38ED-0B19-8813-AD2252D13736}"/>
              </a:ext>
            </a:extLst>
          </p:cNvPr>
          <p:cNvSpPr>
            <a:spLocks noGrp="1"/>
          </p:cNvSpPr>
          <p:nvPr>
            <p:ph idx="1"/>
          </p:nvPr>
        </p:nvSpPr>
        <p:spPr>
          <a:xfrm>
            <a:off x="838200" y="1961746"/>
            <a:ext cx="10515600" cy="4351338"/>
          </a:xfrm>
        </p:spPr>
        <p:txBody>
          <a:bodyPr>
            <a:noAutofit/>
          </a:bodyPr>
          <a:lstStyle/>
          <a:p>
            <a:pPr marL="0" indent="0">
              <a:lnSpc>
                <a:spcPct val="100000"/>
              </a:lnSpc>
              <a:buNone/>
            </a:pPr>
            <a:r>
              <a:rPr lang="en-AU" sz="1800" dirty="0"/>
              <a:t>If the two service outcomes are achieved in the example above, then the service is likely to be contributing towards achieving the community outcome. </a:t>
            </a:r>
          </a:p>
          <a:p>
            <a:pPr marL="0" indent="0">
              <a:lnSpc>
                <a:spcPct val="100000"/>
              </a:lnSpc>
              <a:buNone/>
            </a:pPr>
            <a:endParaRPr lang="en-AU" sz="1800" dirty="0"/>
          </a:p>
          <a:p>
            <a:pPr marL="0" indent="0">
              <a:lnSpc>
                <a:spcPct val="100000"/>
              </a:lnSpc>
              <a:buNone/>
            </a:pPr>
            <a:r>
              <a:rPr lang="en-AU" sz="1800" dirty="0"/>
              <a:t>Because community outcomes are so broad, they could be affected by many different factors, not just the service being procured. For example, an economic recession might impact on the community outcome in the example above. That’s why it’s important to measure service outcomes. Even if the community outcome is affected by other factors, you will know that the service is still doing its job. </a:t>
            </a:r>
            <a:endParaRPr lang="fr-FR" sz="1800" dirty="0"/>
          </a:p>
        </p:txBody>
      </p:sp>
    </p:spTree>
    <p:extLst>
      <p:ext uri="{BB962C8B-B14F-4D97-AF65-F5344CB8AC3E}">
        <p14:creationId xmlns:p14="http://schemas.microsoft.com/office/powerpoint/2010/main" val="25499518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02732-1E86-5467-8DAA-40ECB57187D9}"/>
              </a:ext>
            </a:extLst>
          </p:cNvPr>
          <p:cNvSpPr>
            <a:spLocks noGrp="1"/>
          </p:cNvSpPr>
          <p:nvPr>
            <p:ph type="title"/>
          </p:nvPr>
        </p:nvSpPr>
        <p:spPr/>
        <p:txBody>
          <a:bodyPr anchor="ctr">
            <a:normAutofit/>
          </a:bodyPr>
          <a:lstStyle/>
          <a:p>
            <a:r>
              <a:rPr lang="en-AU" dirty="0"/>
              <a:t>Planning in Partnership and Co-design</a:t>
            </a:r>
            <a:endParaRPr lang="fr-FR" dirty="0"/>
          </a:p>
        </p:txBody>
      </p:sp>
      <p:graphicFrame>
        <p:nvGraphicFramePr>
          <p:cNvPr id="5" name="Content Placeholder 2">
            <a:extLst>
              <a:ext uri="{FF2B5EF4-FFF2-40B4-BE49-F238E27FC236}">
                <a16:creationId xmlns:a16="http://schemas.microsoft.com/office/drawing/2014/main" id="{C4BAC088-6649-4C8A-C2B1-B2C4438F0C1B}"/>
              </a:ext>
            </a:extLst>
          </p:cNvPr>
          <p:cNvGraphicFramePr>
            <a:graphicFrameLocks noGrp="1"/>
          </p:cNvGraphicFramePr>
          <p:nvPr>
            <p:ph idx="1"/>
            <p:extLst>
              <p:ext uri="{D42A27DB-BD31-4B8C-83A1-F6EECF244321}">
                <p14:modId xmlns:p14="http://schemas.microsoft.com/office/powerpoint/2010/main" val="3216450646"/>
              </p:ext>
            </p:extLst>
          </p:nvPr>
        </p:nvGraphicFramePr>
        <p:xfrm>
          <a:off x="838200" y="2133600"/>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760268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D631A-1071-9DF7-3466-829351D886F0}"/>
              </a:ext>
            </a:extLst>
          </p:cNvPr>
          <p:cNvSpPr>
            <a:spLocks noGrp="1"/>
          </p:cNvSpPr>
          <p:nvPr>
            <p:ph type="title"/>
          </p:nvPr>
        </p:nvSpPr>
        <p:spPr>
          <a:xfrm>
            <a:off x="838200" y="448253"/>
            <a:ext cx="10515600" cy="1325563"/>
          </a:xfrm>
        </p:spPr>
        <p:txBody>
          <a:bodyPr anchor="ctr">
            <a:normAutofit/>
          </a:bodyPr>
          <a:lstStyle/>
          <a:p>
            <a:r>
              <a:rPr lang="en-AU" dirty="0"/>
              <a:t>Co-design activities and methods</a:t>
            </a:r>
            <a:endParaRPr lang="fr-FR" dirty="0"/>
          </a:p>
        </p:txBody>
      </p:sp>
      <p:graphicFrame>
        <p:nvGraphicFramePr>
          <p:cNvPr id="5" name="Content Placeholder 2">
            <a:extLst>
              <a:ext uri="{FF2B5EF4-FFF2-40B4-BE49-F238E27FC236}">
                <a16:creationId xmlns:a16="http://schemas.microsoft.com/office/drawing/2014/main" id="{219D4ACA-F909-949B-5BA3-728608518BDB}"/>
              </a:ext>
            </a:extLst>
          </p:cNvPr>
          <p:cNvGraphicFramePr>
            <a:graphicFrameLocks noGrp="1"/>
          </p:cNvGraphicFramePr>
          <p:nvPr>
            <p:ph idx="1"/>
            <p:extLst>
              <p:ext uri="{D42A27DB-BD31-4B8C-83A1-F6EECF244321}">
                <p14:modId xmlns:p14="http://schemas.microsoft.com/office/powerpoint/2010/main" val="1074605994"/>
              </p:ext>
            </p:extLst>
          </p:nvPr>
        </p:nvGraphicFramePr>
        <p:xfrm>
          <a:off x="838200" y="1856359"/>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997134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D631A-1071-9DF7-3466-829351D886F0}"/>
              </a:ext>
            </a:extLst>
          </p:cNvPr>
          <p:cNvSpPr>
            <a:spLocks noGrp="1"/>
          </p:cNvSpPr>
          <p:nvPr>
            <p:ph type="title"/>
          </p:nvPr>
        </p:nvSpPr>
        <p:spPr>
          <a:xfrm>
            <a:off x="838200" y="448253"/>
            <a:ext cx="10515600" cy="1325563"/>
          </a:xfrm>
        </p:spPr>
        <p:txBody>
          <a:bodyPr anchor="ctr">
            <a:normAutofit/>
          </a:bodyPr>
          <a:lstStyle/>
          <a:p>
            <a:r>
              <a:rPr lang="en-AU" dirty="0"/>
              <a:t>Co-design activities and methods</a:t>
            </a:r>
            <a:endParaRPr lang="fr-FR" dirty="0"/>
          </a:p>
        </p:txBody>
      </p:sp>
      <p:grpSp>
        <p:nvGrpSpPr>
          <p:cNvPr id="6" name="Group 5">
            <a:extLst>
              <a:ext uri="{FF2B5EF4-FFF2-40B4-BE49-F238E27FC236}">
                <a16:creationId xmlns:a16="http://schemas.microsoft.com/office/drawing/2014/main" id="{4671FA4C-01F1-DFF6-C735-002CEA21EC03}"/>
              </a:ext>
            </a:extLst>
          </p:cNvPr>
          <p:cNvGrpSpPr/>
          <p:nvPr/>
        </p:nvGrpSpPr>
        <p:grpSpPr>
          <a:xfrm>
            <a:off x="866646" y="3709265"/>
            <a:ext cx="10515600" cy="615346"/>
            <a:chOff x="58485" y="3431931"/>
            <a:chExt cx="10515600" cy="615346"/>
          </a:xfrm>
        </p:grpSpPr>
        <p:sp>
          <p:nvSpPr>
            <p:cNvPr id="13" name="Rectangle: Rounded Corners 12">
              <a:extLst>
                <a:ext uri="{FF2B5EF4-FFF2-40B4-BE49-F238E27FC236}">
                  <a16:creationId xmlns:a16="http://schemas.microsoft.com/office/drawing/2014/main" id="{F096C889-DD9B-E34D-B482-E38589676036}"/>
                </a:ext>
              </a:extLst>
            </p:cNvPr>
            <p:cNvSpPr/>
            <p:nvPr/>
          </p:nvSpPr>
          <p:spPr>
            <a:xfrm>
              <a:off x="58485" y="3431931"/>
              <a:ext cx="10515600" cy="615346"/>
            </a:xfrm>
            <a:prstGeom prst="roundRect">
              <a:avLst/>
            </a:prstGeom>
            <a:solidFill>
              <a:srgbClr val="008F9E"/>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4" name="Rectangle: Rounded Corners 4">
              <a:extLst>
                <a:ext uri="{FF2B5EF4-FFF2-40B4-BE49-F238E27FC236}">
                  <a16:creationId xmlns:a16="http://schemas.microsoft.com/office/drawing/2014/main" id="{9EB11EDE-C9CB-8BCE-136C-15549631179C}"/>
                </a:ext>
              </a:extLst>
            </p:cNvPr>
            <p:cNvSpPr txBox="1"/>
            <p:nvPr/>
          </p:nvSpPr>
          <p:spPr>
            <a:xfrm>
              <a:off x="60078" y="3456143"/>
              <a:ext cx="10455522" cy="5552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marL="285750" lvl="0" indent="-285750" algn="l" defTabSz="488950">
                <a:lnSpc>
                  <a:spcPct val="90000"/>
                </a:lnSpc>
                <a:spcBef>
                  <a:spcPct val="0"/>
                </a:spcBef>
                <a:spcAft>
                  <a:spcPct val="35000"/>
                </a:spcAft>
                <a:buFont typeface="Arial" panose="020B0604020202020204" pitchFamily="34" charset="0"/>
                <a:buChar char="•"/>
              </a:pPr>
              <a:r>
                <a:rPr lang="en-AU" sz="1600" kern="1200" dirty="0">
                  <a:latin typeface="Neue Haas Grotesk Text Pro" panose="020B0504020202020204" pitchFamily="34" charset="0"/>
                </a:rPr>
                <a:t>Designing community and service outcomes (we’ll discuss outcomes in more detail a little later in this workshop). </a:t>
              </a:r>
              <a:endParaRPr lang="en-US" sz="1600" kern="1200" dirty="0">
                <a:latin typeface="Neue Haas Grotesk Text Pro" panose="020B0504020202020204" pitchFamily="34" charset="0"/>
              </a:endParaRPr>
            </a:p>
          </p:txBody>
        </p:sp>
      </p:grpSp>
      <p:grpSp>
        <p:nvGrpSpPr>
          <p:cNvPr id="7" name="Group 6">
            <a:extLst>
              <a:ext uri="{FF2B5EF4-FFF2-40B4-BE49-F238E27FC236}">
                <a16:creationId xmlns:a16="http://schemas.microsoft.com/office/drawing/2014/main" id="{22DDDAB2-A193-DE37-6D69-E4DE528D7F6D}"/>
              </a:ext>
            </a:extLst>
          </p:cNvPr>
          <p:cNvGrpSpPr/>
          <p:nvPr/>
        </p:nvGrpSpPr>
        <p:grpSpPr>
          <a:xfrm>
            <a:off x="866646" y="4580383"/>
            <a:ext cx="10515600" cy="615346"/>
            <a:chOff x="0" y="2880479"/>
            <a:chExt cx="10515600" cy="615346"/>
          </a:xfrm>
        </p:grpSpPr>
        <p:sp>
          <p:nvSpPr>
            <p:cNvPr id="11" name="Rectangle: Rounded Corners 10">
              <a:extLst>
                <a:ext uri="{FF2B5EF4-FFF2-40B4-BE49-F238E27FC236}">
                  <a16:creationId xmlns:a16="http://schemas.microsoft.com/office/drawing/2014/main" id="{DC427D90-A3BA-3EF9-C533-E56A1F4A2AD3}"/>
                </a:ext>
              </a:extLst>
            </p:cNvPr>
            <p:cNvSpPr/>
            <p:nvPr/>
          </p:nvSpPr>
          <p:spPr>
            <a:xfrm>
              <a:off x="0" y="2880479"/>
              <a:ext cx="10515600" cy="615346"/>
            </a:xfrm>
            <a:prstGeom prst="roundRect">
              <a:avLst/>
            </a:prstGeom>
            <a:solidFill>
              <a:srgbClr val="008F9E"/>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2" name="Rectangle: Rounded Corners 6">
              <a:extLst>
                <a:ext uri="{FF2B5EF4-FFF2-40B4-BE49-F238E27FC236}">
                  <a16:creationId xmlns:a16="http://schemas.microsoft.com/office/drawing/2014/main" id="{97C3F461-AD45-A44F-2C10-DCF44EF4240B}"/>
                </a:ext>
              </a:extLst>
            </p:cNvPr>
            <p:cNvSpPr txBox="1"/>
            <p:nvPr/>
          </p:nvSpPr>
          <p:spPr>
            <a:xfrm>
              <a:off x="30039" y="2910518"/>
              <a:ext cx="10455522" cy="5552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marL="285750" lvl="0" indent="-285750" algn="l" defTabSz="488950">
                <a:lnSpc>
                  <a:spcPct val="90000"/>
                </a:lnSpc>
                <a:spcBef>
                  <a:spcPct val="0"/>
                </a:spcBef>
                <a:spcAft>
                  <a:spcPct val="35000"/>
                </a:spcAft>
                <a:buFont typeface="Arial" panose="020B0604020202020204" pitchFamily="34" charset="0"/>
                <a:buChar char="•"/>
              </a:pPr>
              <a:r>
                <a:rPr lang="en-AU" sz="1600" kern="1200" dirty="0">
                  <a:latin typeface="Neue Haas Grotesk Text Pro" panose="020B0504020202020204" pitchFamily="34" charset="0"/>
                </a:rPr>
                <a:t>Contributing to the design of service requirements. </a:t>
              </a:r>
              <a:endParaRPr lang="en-US" sz="1600" kern="1200" dirty="0">
                <a:latin typeface="Neue Haas Grotesk Text Pro" panose="020B0504020202020204" pitchFamily="34" charset="0"/>
              </a:endParaRPr>
            </a:p>
          </p:txBody>
        </p:sp>
      </p:grpSp>
      <p:grpSp>
        <p:nvGrpSpPr>
          <p:cNvPr id="8" name="Group 7">
            <a:extLst>
              <a:ext uri="{FF2B5EF4-FFF2-40B4-BE49-F238E27FC236}">
                <a16:creationId xmlns:a16="http://schemas.microsoft.com/office/drawing/2014/main" id="{9578D430-4C22-3DFD-7DFA-79C67E57648A}"/>
              </a:ext>
            </a:extLst>
          </p:cNvPr>
          <p:cNvGrpSpPr/>
          <p:nvPr/>
        </p:nvGrpSpPr>
        <p:grpSpPr>
          <a:xfrm>
            <a:off x="866646" y="5451502"/>
            <a:ext cx="10515600" cy="615346"/>
            <a:chOff x="0" y="3569442"/>
            <a:chExt cx="10515600" cy="615346"/>
          </a:xfrm>
        </p:grpSpPr>
        <p:sp>
          <p:nvSpPr>
            <p:cNvPr id="9" name="Rectangle: Rounded Corners 8">
              <a:extLst>
                <a:ext uri="{FF2B5EF4-FFF2-40B4-BE49-F238E27FC236}">
                  <a16:creationId xmlns:a16="http://schemas.microsoft.com/office/drawing/2014/main" id="{48EF9B5D-B60E-6EBF-1FB5-62D35604C32B}"/>
                </a:ext>
              </a:extLst>
            </p:cNvPr>
            <p:cNvSpPr/>
            <p:nvPr/>
          </p:nvSpPr>
          <p:spPr>
            <a:xfrm>
              <a:off x="0" y="3569442"/>
              <a:ext cx="10515600" cy="615346"/>
            </a:xfrm>
            <a:prstGeom prst="roundRect">
              <a:avLst/>
            </a:prstGeom>
            <a:solidFill>
              <a:srgbClr val="008F9E"/>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0" name="Rectangle: Rounded Corners 8">
              <a:extLst>
                <a:ext uri="{FF2B5EF4-FFF2-40B4-BE49-F238E27FC236}">
                  <a16:creationId xmlns:a16="http://schemas.microsoft.com/office/drawing/2014/main" id="{2C02A4C6-2775-8592-D22D-E70EC14F6828}"/>
                </a:ext>
              </a:extLst>
            </p:cNvPr>
            <p:cNvSpPr txBox="1"/>
            <p:nvPr/>
          </p:nvSpPr>
          <p:spPr>
            <a:xfrm>
              <a:off x="30039" y="3599481"/>
              <a:ext cx="10455522" cy="5552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marL="285750" lvl="0" indent="-285750" algn="l" defTabSz="488950">
                <a:lnSpc>
                  <a:spcPct val="90000"/>
                </a:lnSpc>
                <a:spcBef>
                  <a:spcPct val="0"/>
                </a:spcBef>
                <a:spcAft>
                  <a:spcPct val="35000"/>
                </a:spcAft>
                <a:buFont typeface="Arial" panose="020B0604020202020204" pitchFamily="34" charset="0"/>
                <a:buChar char="•"/>
              </a:pPr>
              <a:r>
                <a:rPr lang="en-AU" sz="1600" kern="1200" dirty="0">
                  <a:latin typeface="Neue Haas Grotesk Text Pro" panose="020B0504020202020204" pitchFamily="34" charset="0"/>
                </a:rPr>
                <a:t>Co-designing KPIs and service measures. </a:t>
              </a:r>
              <a:endParaRPr lang="en-US" sz="1600" kern="1200" dirty="0">
                <a:latin typeface="Neue Haas Grotesk Text Pro" panose="020B0504020202020204" pitchFamily="34" charset="0"/>
              </a:endParaRPr>
            </a:p>
          </p:txBody>
        </p:sp>
      </p:grpSp>
      <p:grpSp>
        <p:nvGrpSpPr>
          <p:cNvPr id="15" name="Group 14">
            <a:extLst>
              <a:ext uri="{FF2B5EF4-FFF2-40B4-BE49-F238E27FC236}">
                <a16:creationId xmlns:a16="http://schemas.microsoft.com/office/drawing/2014/main" id="{3093FAEB-9C6C-388D-E26A-69E6B6080DF9}"/>
              </a:ext>
            </a:extLst>
          </p:cNvPr>
          <p:cNvGrpSpPr/>
          <p:nvPr/>
        </p:nvGrpSpPr>
        <p:grpSpPr>
          <a:xfrm>
            <a:off x="866646" y="1888020"/>
            <a:ext cx="10515600" cy="1565473"/>
            <a:chOff x="58485" y="3113668"/>
            <a:chExt cx="10515600" cy="1325562"/>
          </a:xfrm>
        </p:grpSpPr>
        <p:sp>
          <p:nvSpPr>
            <p:cNvPr id="16" name="Rectangle: Rounded Corners 15">
              <a:extLst>
                <a:ext uri="{FF2B5EF4-FFF2-40B4-BE49-F238E27FC236}">
                  <a16:creationId xmlns:a16="http://schemas.microsoft.com/office/drawing/2014/main" id="{7377AF65-1EC5-D259-4406-1F657955FF70}"/>
                </a:ext>
              </a:extLst>
            </p:cNvPr>
            <p:cNvSpPr/>
            <p:nvPr/>
          </p:nvSpPr>
          <p:spPr>
            <a:xfrm>
              <a:off x="58485" y="3113668"/>
              <a:ext cx="10515600" cy="1325562"/>
            </a:xfrm>
            <a:prstGeom prst="roundRect">
              <a:avLst/>
            </a:prstGeom>
            <a:solidFill>
              <a:srgbClr val="008F9E"/>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7" name="Rectangle: Rounded Corners 4">
              <a:extLst>
                <a:ext uri="{FF2B5EF4-FFF2-40B4-BE49-F238E27FC236}">
                  <a16:creationId xmlns:a16="http://schemas.microsoft.com/office/drawing/2014/main" id="{8C25C749-5206-3DAE-946B-CAADF35AF92E}"/>
                </a:ext>
              </a:extLst>
            </p:cNvPr>
            <p:cNvSpPr txBox="1"/>
            <p:nvPr/>
          </p:nvSpPr>
          <p:spPr>
            <a:xfrm>
              <a:off x="145416" y="3154173"/>
              <a:ext cx="10398630" cy="11434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marL="285750" lvl="0" indent="-285750" algn="l" defTabSz="755650">
                <a:lnSpc>
                  <a:spcPct val="90000"/>
                </a:lnSpc>
                <a:spcBef>
                  <a:spcPct val="0"/>
                </a:spcBef>
                <a:spcAft>
                  <a:spcPct val="35000"/>
                </a:spcAft>
                <a:buFont typeface="Arial" panose="020B0604020202020204" pitchFamily="34" charset="0"/>
                <a:buChar char="•"/>
              </a:pPr>
              <a:r>
                <a:rPr lang="en-AU" sz="1600" kern="1200" dirty="0">
                  <a:latin typeface="Neue Haas Grotesk Text Pro" panose="020B0504020202020204" pitchFamily="34" charset="0"/>
                </a:rPr>
                <a:t>Contributing to the needs analysis and market research. Government needs to understand the needs of the community, social drivers, trends, population data, relevant studies, current issues and place-based information, to build a clear picture of what exactly is needed for the service agreement.</a:t>
              </a:r>
            </a:p>
            <a:p>
              <a:pPr marL="285750" lvl="0" indent="-285750" algn="l" defTabSz="755650">
                <a:lnSpc>
                  <a:spcPct val="90000"/>
                </a:lnSpc>
                <a:spcBef>
                  <a:spcPct val="0"/>
                </a:spcBef>
                <a:spcAft>
                  <a:spcPct val="35000"/>
                </a:spcAft>
                <a:buFont typeface="Arial" panose="020B0604020202020204" pitchFamily="34" charset="0"/>
                <a:buChar char="•"/>
              </a:pPr>
              <a:r>
                <a:rPr lang="en-AU" sz="1600" kern="1200" dirty="0">
                  <a:latin typeface="Neue Haas Grotesk Text Pro" panose="020B0504020202020204" pitchFamily="34" charset="0"/>
                </a:rPr>
                <a:t>Remember that government is obliged to be open and transparent about the information it’s seeking and what it will be used for. </a:t>
              </a:r>
              <a:endParaRPr lang="en-US" sz="1600" kern="1200" dirty="0">
                <a:latin typeface="Neue Haas Grotesk Text Pro" panose="020B0504020202020204" pitchFamily="34" charset="0"/>
              </a:endParaRPr>
            </a:p>
          </p:txBody>
        </p:sp>
      </p:grpSp>
    </p:spTree>
    <p:extLst>
      <p:ext uri="{BB962C8B-B14F-4D97-AF65-F5344CB8AC3E}">
        <p14:creationId xmlns:p14="http://schemas.microsoft.com/office/powerpoint/2010/main" val="14881938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8083A-5611-65AD-74F7-02CBE71CA378}"/>
              </a:ext>
            </a:extLst>
          </p:cNvPr>
          <p:cNvSpPr>
            <a:spLocks noGrp="1"/>
          </p:cNvSpPr>
          <p:nvPr>
            <p:ph type="ctrTitle"/>
          </p:nvPr>
        </p:nvSpPr>
        <p:spPr/>
        <p:txBody>
          <a:bodyPr/>
          <a:lstStyle/>
          <a:p>
            <a:r>
              <a:rPr lang="en-AU" dirty="0"/>
              <a:t>Government buying journey </a:t>
            </a:r>
            <a:endParaRPr lang="fr-FR" dirty="0"/>
          </a:p>
        </p:txBody>
      </p:sp>
    </p:spTree>
    <p:extLst>
      <p:ext uri="{BB962C8B-B14F-4D97-AF65-F5344CB8AC3E}">
        <p14:creationId xmlns:p14="http://schemas.microsoft.com/office/powerpoint/2010/main" val="10908749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13AF7-552E-4D92-DB47-550640169331}"/>
              </a:ext>
            </a:extLst>
          </p:cNvPr>
          <p:cNvSpPr>
            <a:spLocks noGrp="1"/>
          </p:cNvSpPr>
          <p:nvPr>
            <p:ph type="title"/>
          </p:nvPr>
        </p:nvSpPr>
        <p:spPr/>
        <p:txBody>
          <a:bodyPr>
            <a:normAutofit/>
          </a:bodyPr>
          <a:lstStyle/>
          <a:p>
            <a:r>
              <a:rPr lang="en-AU" sz="3800" dirty="0"/>
              <a:t>How government engages service providers</a:t>
            </a:r>
            <a:endParaRPr lang="fr-FR" sz="3800" dirty="0"/>
          </a:p>
        </p:txBody>
      </p:sp>
      <p:sp>
        <p:nvSpPr>
          <p:cNvPr id="3" name="Content Placeholder 2">
            <a:extLst>
              <a:ext uri="{FF2B5EF4-FFF2-40B4-BE49-F238E27FC236}">
                <a16:creationId xmlns:a16="http://schemas.microsoft.com/office/drawing/2014/main" id="{5B201837-22E5-F248-2438-B7338CC71D75}"/>
              </a:ext>
            </a:extLst>
          </p:cNvPr>
          <p:cNvSpPr>
            <a:spLocks noGrp="1"/>
          </p:cNvSpPr>
          <p:nvPr>
            <p:ph idx="1"/>
          </p:nvPr>
        </p:nvSpPr>
        <p:spPr>
          <a:xfrm>
            <a:off x="838200" y="1764690"/>
            <a:ext cx="10515600" cy="626172"/>
          </a:xfrm>
        </p:spPr>
        <p:txBody>
          <a:bodyPr>
            <a:normAutofit/>
          </a:bodyPr>
          <a:lstStyle/>
          <a:p>
            <a:pPr marL="0" indent="0">
              <a:buNone/>
            </a:pPr>
            <a:r>
              <a:rPr lang="en-AU" sz="1600" dirty="0"/>
              <a:t>Government engages existing and new service providers through a range of processes. Agencies will choose the most appropriate process based on a number of factors including: </a:t>
            </a:r>
          </a:p>
          <a:p>
            <a:pPr marL="0" indent="0">
              <a:buNone/>
            </a:pPr>
            <a:endParaRPr lang="en-AU" dirty="0"/>
          </a:p>
        </p:txBody>
      </p:sp>
      <p:sp>
        <p:nvSpPr>
          <p:cNvPr id="4" name="Content Placeholder 2">
            <a:extLst>
              <a:ext uri="{FF2B5EF4-FFF2-40B4-BE49-F238E27FC236}">
                <a16:creationId xmlns:a16="http://schemas.microsoft.com/office/drawing/2014/main" id="{776190DC-51A0-93BB-DAB3-C124132E732D}"/>
              </a:ext>
            </a:extLst>
          </p:cNvPr>
          <p:cNvSpPr txBox="1">
            <a:spLocks/>
          </p:cNvSpPr>
          <p:nvPr/>
        </p:nvSpPr>
        <p:spPr>
          <a:xfrm>
            <a:off x="838200" y="3955614"/>
            <a:ext cx="10515600" cy="3647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Neue Haas Grotesk Tex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Neue Haas Grotesk Tex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Neue Haas Grotesk Tex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Neue Haas Grotesk Tex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Neue Haas Grotesk Tex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1600" dirty="0"/>
              <a:t>Some of the most common engagement methods are: </a:t>
            </a:r>
          </a:p>
          <a:p>
            <a:pPr marL="0" indent="0">
              <a:buFont typeface="Arial" panose="020B0604020202020204" pitchFamily="34" charset="0"/>
              <a:buNone/>
            </a:pPr>
            <a:endParaRPr lang="en-AU" dirty="0"/>
          </a:p>
        </p:txBody>
      </p:sp>
      <p:grpSp>
        <p:nvGrpSpPr>
          <p:cNvPr id="17" name="Group 16">
            <a:extLst>
              <a:ext uri="{FF2B5EF4-FFF2-40B4-BE49-F238E27FC236}">
                <a16:creationId xmlns:a16="http://schemas.microsoft.com/office/drawing/2014/main" id="{CC3DA667-DC5B-8870-AD58-B939160470C5}"/>
              </a:ext>
            </a:extLst>
          </p:cNvPr>
          <p:cNvGrpSpPr/>
          <p:nvPr/>
        </p:nvGrpSpPr>
        <p:grpSpPr>
          <a:xfrm>
            <a:off x="959644" y="2512997"/>
            <a:ext cx="1928812" cy="1189108"/>
            <a:chOff x="4846367" y="2255803"/>
            <a:chExt cx="1928812" cy="1189108"/>
          </a:xfrm>
          <a:solidFill>
            <a:srgbClr val="BA2B6F"/>
          </a:solidFill>
        </p:grpSpPr>
        <p:sp>
          <p:nvSpPr>
            <p:cNvPr id="15" name="Rectangle 14">
              <a:extLst>
                <a:ext uri="{FF2B5EF4-FFF2-40B4-BE49-F238E27FC236}">
                  <a16:creationId xmlns:a16="http://schemas.microsoft.com/office/drawing/2014/main" id="{0E42519B-3E33-902C-3677-3347B5FD9692}"/>
                </a:ext>
              </a:extLst>
            </p:cNvPr>
            <p:cNvSpPr/>
            <p:nvPr/>
          </p:nvSpPr>
          <p:spPr>
            <a:xfrm>
              <a:off x="4846367" y="2287624"/>
              <a:ext cx="1928812" cy="1157287"/>
            </a:xfrm>
            <a:prstGeom prst="rect">
              <a:avLst/>
            </a:prstGeom>
            <a:grpFill/>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6" name="TextBox 15">
              <a:extLst>
                <a:ext uri="{FF2B5EF4-FFF2-40B4-BE49-F238E27FC236}">
                  <a16:creationId xmlns:a16="http://schemas.microsoft.com/office/drawing/2014/main" id="{0FF75DC2-E04F-0AD3-D5A0-5C173F4A88A5}"/>
                </a:ext>
              </a:extLst>
            </p:cNvPr>
            <p:cNvSpPr txBox="1"/>
            <p:nvPr/>
          </p:nvSpPr>
          <p:spPr>
            <a:xfrm>
              <a:off x="4846367" y="2255803"/>
              <a:ext cx="1928812" cy="11572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AU" sz="1600" kern="1200" dirty="0">
                  <a:latin typeface="Neue Haas Grotesk Text Pro" panose="020B0504020202020204" pitchFamily="34" charset="0"/>
                </a:rPr>
                <a:t>Ensuring continued service delivery for the WA community </a:t>
              </a:r>
              <a:endParaRPr lang="en-US" sz="1600" kern="1200" dirty="0">
                <a:latin typeface="Neue Haas Grotesk Text Pro" panose="020B0504020202020204" pitchFamily="34" charset="0"/>
              </a:endParaRPr>
            </a:p>
          </p:txBody>
        </p:sp>
      </p:grpSp>
      <p:grpSp>
        <p:nvGrpSpPr>
          <p:cNvPr id="18" name="Group 17">
            <a:extLst>
              <a:ext uri="{FF2B5EF4-FFF2-40B4-BE49-F238E27FC236}">
                <a16:creationId xmlns:a16="http://schemas.microsoft.com/office/drawing/2014/main" id="{E2CA4108-E798-C6D7-A547-1DE9C9C21F88}"/>
              </a:ext>
            </a:extLst>
          </p:cNvPr>
          <p:cNvGrpSpPr/>
          <p:nvPr/>
        </p:nvGrpSpPr>
        <p:grpSpPr>
          <a:xfrm>
            <a:off x="4938712" y="2540072"/>
            <a:ext cx="1965886" cy="1157287"/>
            <a:chOff x="7216213" y="2175272"/>
            <a:chExt cx="1965886" cy="1157287"/>
          </a:xfrm>
          <a:solidFill>
            <a:srgbClr val="BA2B6F"/>
          </a:solidFill>
        </p:grpSpPr>
        <p:sp>
          <p:nvSpPr>
            <p:cNvPr id="13" name="Rectangle 12">
              <a:extLst>
                <a:ext uri="{FF2B5EF4-FFF2-40B4-BE49-F238E27FC236}">
                  <a16:creationId xmlns:a16="http://schemas.microsoft.com/office/drawing/2014/main" id="{D4FAE19F-3085-7A6F-B909-91CDA2516C72}"/>
                </a:ext>
              </a:extLst>
            </p:cNvPr>
            <p:cNvSpPr/>
            <p:nvPr/>
          </p:nvSpPr>
          <p:spPr>
            <a:xfrm>
              <a:off x="7253287" y="2175272"/>
              <a:ext cx="1928812" cy="1157287"/>
            </a:xfrm>
            <a:prstGeom prst="rect">
              <a:avLst/>
            </a:prstGeom>
            <a:grpFill/>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4" name="TextBox 13">
              <a:extLst>
                <a:ext uri="{FF2B5EF4-FFF2-40B4-BE49-F238E27FC236}">
                  <a16:creationId xmlns:a16="http://schemas.microsoft.com/office/drawing/2014/main" id="{42279CBD-3C00-D641-A1A7-A417BEA1BFF2}"/>
                </a:ext>
              </a:extLst>
            </p:cNvPr>
            <p:cNvSpPr txBox="1"/>
            <p:nvPr/>
          </p:nvSpPr>
          <p:spPr>
            <a:xfrm>
              <a:off x="7216213" y="2175272"/>
              <a:ext cx="1928812" cy="11572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AU" sz="1600" kern="1200" dirty="0">
                  <a:latin typeface="Neue Haas Grotesk Text Pro" panose="020B0504020202020204" pitchFamily="34" charset="0"/>
                </a:rPr>
                <a:t>The value and risk of the requirement </a:t>
              </a:r>
              <a:endParaRPr lang="en-US" sz="1600" kern="1200" dirty="0">
                <a:latin typeface="Neue Haas Grotesk Text Pro" panose="020B0504020202020204" pitchFamily="34" charset="0"/>
              </a:endParaRPr>
            </a:p>
          </p:txBody>
        </p:sp>
      </p:grpSp>
      <p:grpSp>
        <p:nvGrpSpPr>
          <p:cNvPr id="19" name="Group 18">
            <a:extLst>
              <a:ext uri="{FF2B5EF4-FFF2-40B4-BE49-F238E27FC236}">
                <a16:creationId xmlns:a16="http://schemas.microsoft.com/office/drawing/2014/main" id="{FB7B8722-4783-5C7E-7AC1-4B142905169A}"/>
              </a:ext>
            </a:extLst>
          </p:cNvPr>
          <p:cNvGrpSpPr/>
          <p:nvPr/>
        </p:nvGrpSpPr>
        <p:grpSpPr>
          <a:xfrm>
            <a:off x="9159030" y="2540072"/>
            <a:ext cx="1928812" cy="1157287"/>
            <a:chOff x="3009900" y="3525441"/>
            <a:chExt cx="1928812" cy="1157287"/>
          </a:xfrm>
          <a:solidFill>
            <a:srgbClr val="BA2B6F"/>
          </a:solidFill>
        </p:grpSpPr>
        <p:sp>
          <p:nvSpPr>
            <p:cNvPr id="11" name="Rectangle 10">
              <a:extLst>
                <a:ext uri="{FF2B5EF4-FFF2-40B4-BE49-F238E27FC236}">
                  <a16:creationId xmlns:a16="http://schemas.microsoft.com/office/drawing/2014/main" id="{A420CD0A-F4BB-1BEF-F080-50F4B1AF8D4E}"/>
                </a:ext>
              </a:extLst>
            </p:cNvPr>
            <p:cNvSpPr/>
            <p:nvPr/>
          </p:nvSpPr>
          <p:spPr>
            <a:xfrm>
              <a:off x="3009900" y="3525441"/>
              <a:ext cx="1928812" cy="1157287"/>
            </a:xfrm>
            <a:prstGeom prst="rect">
              <a:avLst/>
            </a:prstGeom>
            <a:grpFill/>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2" name="TextBox 11">
              <a:extLst>
                <a:ext uri="{FF2B5EF4-FFF2-40B4-BE49-F238E27FC236}">
                  <a16:creationId xmlns:a16="http://schemas.microsoft.com/office/drawing/2014/main" id="{F97B4B64-32E5-D9F0-6C49-8F5C8ED1CA2A}"/>
                </a:ext>
              </a:extLst>
            </p:cNvPr>
            <p:cNvSpPr txBox="1"/>
            <p:nvPr/>
          </p:nvSpPr>
          <p:spPr>
            <a:xfrm>
              <a:off x="3009900" y="3525441"/>
              <a:ext cx="1928812" cy="11572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AU" sz="1600" kern="1200" dirty="0">
                  <a:latin typeface="Neue Haas Grotesk Text Pro" panose="020B0504020202020204" pitchFamily="34" charset="0"/>
                </a:rPr>
                <a:t>What will best ensure a value for money outcome </a:t>
              </a:r>
              <a:endParaRPr lang="en-US" sz="1600" kern="1200" dirty="0">
                <a:latin typeface="Neue Haas Grotesk Text Pro" panose="020B0504020202020204" pitchFamily="34" charset="0"/>
              </a:endParaRPr>
            </a:p>
          </p:txBody>
        </p:sp>
      </p:grpSp>
      <p:grpSp>
        <p:nvGrpSpPr>
          <p:cNvPr id="20" name="Group 19">
            <a:extLst>
              <a:ext uri="{FF2B5EF4-FFF2-40B4-BE49-F238E27FC236}">
                <a16:creationId xmlns:a16="http://schemas.microsoft.com/office/drawing/2014/main" id="{2B56E719-DA0C-7A25-AAFD-BDB406D1EE49}"/>
              </a:ext>
            </a:extLst>
          </p:cNvPr>
          <p:cNvGrpSpPr/>
          <p:nvPr/>
        </p:nvGrpSpPr>
        <p:grpSpPr>
          <a:xfrm>
            <a:off x="959644" y="4485155"/>
            <a:ext cx="1928812" cy="1189108"/>
            <a:chOff x="4846367" y="2255803"/>
            <a:chExt cx="1928812" cy="1189108"/>
          </a:xfrm>
          <a:solidFill>
            <a:srgbClr val="FF834E"/>
          </a:solidFill>
        </p:grpSpPr>
        <p:sp>
          <p:nvSpPr>
            <p:cNvPr id="21" name="Rectangle 20">
              <a:extLst>
                <a:ext uri="{FF2B5EF4-FFF2-40B4-BE49-F238E27FC236}">
                  <a16:creationId xmlns:a16="http://schemas.microsoft.com/office/drawing/2014/main" id="{21E1AE54-671C-CD75-CA1A-7026F1E8D22E}"/>
                </a:ext>
              </a:extLst>
            </p:cNvPr>
            <p:cNvSpPr/>
            <p:nvPr/>
          </p:nvSpPr>
          <p:spPr>
            <a:xfrm>
              <a:off x="4846367" y="2287624"/>
              <a:ext cx="1928812" cy="1157287"/>
            </a:xfrm>
            <a:prstGeom prst="rect">
              <a:avLst/>
            </a:prstGeom>
            <a:grpFill/>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22" name="TextBox 21">
              <a:extLst>
                <a:ext uri="{FF2B5EF4-FFF2-40B4-BE49-F238E27FC236}">
                  <a16:creationId xmlns:a16="http://schemas.microsoft.com/office/drawing/2014/main" id="{FEF8C0B0-3A10-8D44-5566-E13954AC7DB5}"/>
                </a:ext>
              </a:extLst>
            </p:cNvPr>
            <p:cNvSpPr txBox="1"/>
            <p:nvPr/>
          </p:nvSpPr>
          <p:spPr>
            <a:xfrm>
              <a:off x="4846367" y="2255803"/>
              <a:ext cx="1928812" cy="11572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AU" sz="1600" kern="1200" dirty="0">
                  <a:latin typeface="Neue Haas Grotesk Text Pro" panose="020B0504020202020204" pitchFamily="34" charset="0"/>
                </a:rPr>
                <a:t>Ensuring continued service delivery for the WA community </a:t>
              </a:r>
              <a:endParaRPr lang="en-US" sz="1600" kern="1200" dirty="0">
                <a:latin typeface="Neue Haas Grotesk Text Pro" panose="020B0504020202020204" pitchFamily="34" charset="0"/>
              </a:endParaRPr>
            </a:p>
          </p:txBody>
        </p:sp>
      </p:grpSp>
      <p:grpSp>
        <p:nvGrpSpPr>
          <p:cNvPr id="23" name="Group 22">
            <a:extLst>
              <a:ext uri="{FF2B5EF4-FFF2-40B4-BE49-F238E27FC236}">
                <a16:creationId xmlns:a16="http://schemas.microsoft.com/office/drawing/2014/main" id="{E1A30DCA-D657-9282-24DB-976251ACCA6B}"/>
              </a:ext>
            </a:extLst>
          </p:cNvPr>
          <p:cNvGrpSpPr/>
          <p:nvPr/>
        </p:nvGrpSpPr>
        <p:grpSpPr>
          <a:xfrm>
            <a:off x="4938712" y="4485155"/>
            <a:ext cx="1965886" cy="1157287"/>
            <a:chOff x="7216213" y="2175272"/>
            <a:chExt cx="1965886" cy="1157287"/>
          </a:xfrm>
          <a:solidFill>
            <a:srgbClr val="FF834E"/>
          </a:solidFill>
        </p:grpSpPr>
        <p:sp>
          <p:nvSpPr>
            <p:cNvPr id="24" name="Rectangle 23">
              <a:extLst>
                <a:ext uri="{FF2B5EF4-FFF2-40B4-BE49-F238E27FC236}">
                  <a16:creationId xmlns:a16="http://schemas.microsoft.com/office/drawing/2014/main" id="{B35F9F00-368A-373D-EBFA-9677F3251A17}"/>
                </a:ext>
              </a:extLst>
            </p:cNvPr>
            <p:cNvSpPr/>
            <p:nvPr/>
          </p:nvSpPr>
          <p:spPr>
            <a:xfrm>
              <a:off x="7253287" y="2175272"/>
              <a:ext cx="1928812" cy="1157287"/>
            </a:xfrm>
            <a:prstGeom prst="rect">
              <a:avLst/>
            </a:prstGeom>
            <a:grpFill/>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25" name="TextBox 24">
              <a:extLst>
                <a:ext uri="{FF2B5EF4-FFF2-40B4-BE49-F238E27FC236}">
                  <a16:creationId xmlns:a16="http://schemas.microsoft.com/office/drawing/2014/main" id="{EF005FB7-7002-6E71-A587-DEAB98CD459D}"/>
                </a:ext>
              </a:extLst>
            </p:cNvPr>
            <p:cNvSpPr txBox="1"/>
            <p:nvPr/>
          </p:nvSpPr>
          <p:spPr>
            <a:xfrm>
              <a:off x="7216213" y="2175272"/>
              <a:ext cx="1928812" cy="11572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AU" sz="1600" kern="1200" dirty="0">
                  <a:latin typeface="Neue Haas Grotesk Text Pro" panose="020B0504020202020204" pitchFamily="34" charset="0"/>
                </a:rPr>
                <a:t>The value and risk of the requirement </a:t>
              </a:r>
              <a:endParaRPr lang="en-US" sz="1600" kern="1200" dirty="0">
                <a:latin typeface="Neue Haas Grotesk Text Pro" panose="020B0504020202020204" pitchFamily="34" charset="0"/>
              </a:endParaRPr>
            </a:p>
          </p:txBody>
        </p:sp>
      </p:grpSp>
      <p:grpSp>
        <p:nvGrpSpPr>
          <p:cNvPr id="26" name="Group 25">
            <a:extLst>
              <a:ext uri="{FF2B5EF4-FFF2-40B4-BE49-F238E27FC236}">
                <a16:creationId xmlns:a16="http://schemas.microsoft.com/office/drawing/2014/main" id="{5A7DA6A7-49FC-4D81-B105-E0348543CA2C}"/>
              </a:ext>
            </a:extLst>
          </p:cNvPr>
          <p:cNvGrpSpPr/>
          <p:nvPr/>
        </p:nvGrpSpPr>
        <p:grpSpPr>
          <a:xfrm>
            <a:off x="9159030" y="4512230"/>
            <a:ext cx="1928812" cy="1157287"/>
            <a:chOff x="3009900" y="3525441"/>
            <a:chExt cx="1928812" cy="1157287"/>
          </a:xfrm>
          <a:solidFill>
            <a:srgbClr val="FF834E"/>
          </a:solidFill>
        </p:grpSpPr>
        <p:sp>
          <p:nvSpPr>
            <p:cNvPr id="27" name="Rectangle 26">
              <a:extLst>
                <a:ext uri="{FF2B5EF4-FFF2-40B4-BE49-F238E27FC236}">
                  <a16:creationId xmlns:a16="http://schemas.microsoft.com/office/drawing/2014/main" id="{02D3E8A1-07ED-53F5-7F98-725484A84531}"/>
                </a:ext>
              </a:extLst>
            </p:cNvPr>
            <p:cNvSpPr/>
            <p:nvPr/>
          </p:nvSpPr>
          <p:spPr>
            <a:xfrm>
              <a:off x="3009900" y="3525441"/>
              <a:ext cx="1928812" cy="1157287"/>
            </a:xfrm>
            <a:prstGeom prst="rect">
              <a:avLst/>
            </a:prstGeom>
            <a:grpFill/>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28" name="TextBox 27">
              <a:extLst>
                <a:ext uri="{FF2B5EF4-FFF2-40B4-BE49-F238E27FC236}">
                  <a16:creationId xmlns:a16="http://schemas.microsoft.com/office/drawing/2014/main" id="{221369BC-D77E-702A-35FE-F770F49E345D}"/>
                </a:ext>
              </a:extLst>
            </p:cNvPr>
            <p:cNvSpPr txBox="1"/>
            <p:nvPr/>
          </p:nvSpPr>
          <p:spPr>
            <a:xfrm>
              <a:off x="3009900" y="3525441"/>
              <a:ext cx="1928812" cy="11572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AU" sz="1600" kern="1200" dirty="0">
                  <a:latin typeface="Neue Haas Grotesk Text Pro" panose="020B0504020202020204" pitchFamily="34" charset="0"/>
                </a:rPr>
                <a:t>What will best ensure a value for money outcome </a:t>
              </a:r>
              <a:endParaRPr lang="en-US" sz="1600" kern="1200" dirty="0">
                <a:latin typeface="Neue Haas Grotesk Text Pro" panose="020B0504020202020204" pitchFamily="34" charset="0"/>
              </a:endParaRPr>
            </a:p>
          </p:txBody>
        </p:sp>
      </p:grpSp>
    </p:spTree>
    <p:extLst>
      <p:ext uri="{BB962C8B-B14F-4D97-AF65-F5344CB8AC3E}">
        <p14:creationId xmlns:p14="http://schemas.microsoft.com/office/powerpoint/2010/main" val="2203751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2D2B6-99FF-4D18-B8D6-07DC368972D2}"/>
              </a:ext>
            </a:extLst>
          </p:cNvPr>
          <p:cNvSpPr>
            <a:spLocks noGrp="1"/>
          </p:cNvSpPr>
          <p:nvPr>
            <p:ph type="title"/>
          </p:nvPr>
        </p:nvSpPr>
        <p:spPr/>
        <p:txBody>
          <a:bodyPr/>
          <a:lstStyle/>
          <a:p>
            <a:r>
              <a:rPr lang="en-AU" dirty="0"/>
              <a:t>Contents Page</a:t>
            </a:r>
          </a:p>
        </p:txBody>
      </p:sp>
      <p:sp>
        <p:nvSpPr>
          <p:cNvPr id="6" name="Content Placeholder 5">
            <a:extLst>
              <a:ext uri="{FF2B5EF4-FFF2-40B4-BE49-F238E27FC236}">
                <a16:creationId xmlns:a16="http://schemas.microsoft.com/office/drawing/2014/main" id="{BE5590CA-F15A-CC5E-3D7C-4A1555B9A62C}"/>
              </a:ext>
            </a:extLst>
          </p:cNvPr>
          <p:cNvSpPr>
            <a:spLocks noGrp="1"/>
          </p:cNvSpPr>
          <p:nvPr>
            <p:ph idx="1"/>
          </p:nvPr>
        </p:nvSpPr>
        <p:spPr/>
        <p:txBody>
          <a:bodyPr>
            <a:normAutofit/>
          </a:bodyPr>
          <a:lstStyle/>
          <a:p>
            <a:pPr>
              <a:lnSpc>
                <a:spcPct val="120000"/>
              </a:lnSpc>
            </a:pPr>
            <a:r>
              <a:rPr lang="en-US" sz="2000" dirty="0"/>
              <a:t>Introduction </a:t>
            </a:r>
          </a:p>
          <a:p>
            <a:pPr>
              <a:lnSpc>
                <a:spcPct val="120000"/>
              </a:lnSpc>
            </a:pPr>
            <a:r>
              <a:rPr lang="en-US" sz="2000" dirty="0"/>
              <a:t>Procurement policies</a:t>
            </a:r>
          </a:p>
          <a:p>
            <a:pPr>
              <a:lnSpc>
                <a:spcPct val="120000"/>
              </a:lnSpc>
            </a:pPr>
            <a:r>
              <a:rPr lang="en-US" sz="2000" dirty="0"/>
              <a:t>Government buying journey </a:t>
            </a:r>
          </a:p>
          <a:p>
            <a:pPr>
              <a:lnSpc>
                <a:spcPct val="120000"/>
              </a:lnSpc>
            </a:pPr>
            <a:r>
              <a:rPr lang="en-US" sz="2000" dirty="0"/>
              <a:t>How will your offer be assessed? </a:t>
            </a:r>
          </a:p>
          <a:p>
            <a:pPr>
              <a:lnSpc>
                <a:spcPct val="120000"/>
              </a:lnSpc>
            </a:pPr>
            <a:r>
              <a:rPr lang="en-US" sz="2000" dirty="0"/>
              <a:t>What can your </a:t>
            </a:r>
            <a:r>
              <a:rPr lang="en-US" sz="2000" dirty="0" err="1"/>
              <a:t>organisation</a:t>
            </a:r>
            <a:r>
              <a:rPr lang="en-US" sz="2000" dirty="0"/>
              <a:t> do? </a:t>
            </a:r>
          </a:p>
          <a:p>
            <a:pPr>
              <a:lnSpc>
                <a:spcPct val="120000"/>
              </a:lnSpc>
            </a:pPr>
            <a:r>
              <a:rPr lang="en-US" sz="2000" dirty="0"/>
              <a:t>Helpful links </a:t>
            </a:r>
          </a:p>
        </p:txBody>
      </p:sp>
    </p:spTree>
    <p:extLst>
      <p:ext uri="{BB962C8B-B14F-4D97-AF65-F5344CB8AC3E}">
        <p14:creationId xmlns:p14="http://schemas.microsoft.com/office/powerpoint/2010/main" val="17539440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7E57C-0592-7D1B-0978-29668FBE3305}"/>
              </a:ext>
            </a:extLst>
          </p:cNvPr>
          <p:cNvSpPr>
            <a:spLocks noGrp="1"/>
          </p:cNvSpPr>
          <p:nvPr>
            <p:ph type="title"/>
          </p:nvPr>
        </p:nvSpPr>
        <p:spPr/>
        <p:txBody>
          <a:bodyPr/>
          <a:lstStyle/>
          <a:p>
            <a:r>
              <a:rPr lang="en-AU" dirty="0"/>
              <a:t>Grants</a:t>
            </a:r>
            <a:endParaRPr lang="fr-FR" dirty="0"/>
          </a:p>
        </p:txBody>
      </p:sp>
      <p:sp>
        <p:nvSpPr>
          <p:cNvPr id="3" name="Content Placeholder 2">
            <a:extLst>
              <a:ext uri="{FF2B5EF4-FFF2-40B4-BE49-F238E27FC236}">
                <a16:creationId xmlns:a16="http://schemas.microsoft.com/office/drawing/2014/main" id="{DA836C16-4756-527C-EADC-3DEB0BDF5ECE}"/>
              </a:ext>
            </a:extLst>
          </p:cNvPr>
          <p:cNvSpPr>
            <a:spLocks noGrp="1"/>
          </p:cNvSpPr>
          <p:nvPr>
            <p:ph idx="1"/>
          </p:nvPr>
        </p:nvSpPr>
        <p:spPr>
          <a:xfrm>
            <a:off x="838200" y="1705967"/>
            <a:ext cx="10515600" cy="4059786"/>
          </a:xfrm>
        </p:spPr>
        <p:txBody>
          <a:bodyPr>
            <a:normAutofit/>
          </a:bodyPr>
          <a:lstStyle/>
          <a:p>
            <a:pPr marL="0" indent="0">
              <a:lnSpc>
                <a:spcPts val="1880"/>
              </a:lnSpc>
              <a:buNone/>
            </a:pPr>
            <a:r>
              <a:rPr lang="en-AU" sz="1600" dirty="0"/>
              <a:t>Grants are financial assistance arrangements made for a specific purpose. </a:t>
            </a:r>
          </a:p>
          <a:p>
            <a:pPr marL="0" indent="0">
              <a:lnSpc>
                <a:spcPts val="1880"/>
              </a:lnSpc>
              <a:buNone/>
            </a:pPr>
            <a:endParaRPr lang="en-AU" sz="1600" dirty="0"/>
          </a:p>
          <a:p>
            <a:pPr marL="0" indent="0">
              <a:lnSpc>
                <a:spcPts val="1880"/>
              </a:lnSpc>
              <a:buNone/>
            </a:pPr>
            <a:r>
              <a:rPr lang="en-AU" sz="1600" dirty="0"/>
              <a:t>Grant agreements may be an appropriate arrangement where: </a:t>
            </a:r>
          </a:p>
          <a:p>
            <a:pPr>
              <a:lnSpc>
                <a:spcPts val="1880"/>
              </a:lnSpc>
            </a:pPr>
            <a:r>
              <a:rPr lang="en-AU" sz="1600" dirty="0"/>
              <a:t>The grant is linked to a specified purpose and outcome </a:t>
            </a:r>
          </a:p>
          <a:p>
            <a:pPr>
              <a:lnSpc>
                <a:spcPts val="1880"/>
              </a:lnSpc>
            </a:pPr>
            <a:r>
              <a:rPr lang="en-AU" sz="1600" dirty="0"/>
              <a:t>An organisation requires one-off subsidies, top-ups, seed funding, or funding for a discrete project, innovative trial, pilot program, research of a non-commercial nature, capacity building project or to introduce a new service </a:t>
            </a:r>
          </a:p>
          <a:p>
            <a:pPr>
              <a:lnSpc>
                <a:spcPts val="1880"/>
              </a:lnSpc>
            </a:pPr>
            <a:r>
              <a:rPr lang="en-AU" sz="1600" dirty="0"/>
              <a:t>The grant is for a discrete period </a:t>
            </a:r>
          </a:p>
          <a:p>
            <a:pPr>
              <a:lnSpc>
                <a:spcPts val="1880"/>
              </a:lnSpc>
            </a:pPr>
            <a:r>
              <a:rPr lang="en-AU" sz="1600" dirty="0"/>
              <a:t>The grant does not constitute the entire financial base of an organisation </a:t>
            </a:r>
          </a:p>
          <a:p>
            <a:pPr>
              <a:lnSpc>
                <a:spcPts val="1880"/>
              </a:lnSpc>
            </a:pPr>
            <a:endParaRPr lang="en-AU" sz="1600" dirty="0"/>
          </a:p>
          <a:p>
            <a:pPr marL="0" indent="0">
              <a:lnSpc>
                <a:spcPts val="1880"/>
              </a:lnSpc>
              <a:buNone/>
            </a:pPr>
            <a:r>
              <a:rPr lang="en-AU" sz="1600" dirty="0"/>
              <a:t>This module will not go into more detail regarding grants, but it is important that you are aware of them. </a:t>
            </a:r>
            <a:endParaRPr lang="fr-FR" sz="1600" dirty="0"/>
          </a:p>
        </p:txBody>
      </p:sp>
    </p:spTree>
    <p:extLst>
      <p:ext uri="{BB962C8B-B14F-4D97-AF65-F5344CB8AC3E}">
        <p14:creationId xmlns:p14="http://schemas.microsoft.com/office/powerpoint/2010/main" val="13145663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9F870A-29F5-59CA-D430-C92CD10216AF}"/>
              </a:ext>
            </a:extLst>
          </p:cNvPr>
          <p:cNvSpPr>
            <a:spLocks noGrp="1"/>
          </p:cNvSpPr>
          <p:nvPr>
            <p:ph type="title"/>
          </p:nvPr>
        </p:nvSpPr>
        <p:spPr>
          <a:xfrm>
            <a:off x="838200" y="537146"/>
            <a:ext cx="10515600" cy="855653"/>
          </a:xfrm>
        </p:spPr>
        <p:txBody>
          <a:bodyPr>
            <a:normAutofit/>
          </a:bodyPr>
          <a:lstStyle/>
          <a:p>
            <a:r>
              <a:rPr lang="en-AU" sz="3800" dirty="0"/>
              <a:t>Preferred Service Providers </a:t>
            </a:r>
            <a:endParaRPr lang="fr-FR" sz="3800" dirty="0"/>
          </a:p>
        </p:txBody>
      </p:sp>
      <p:sp>
        <p:nvSpPr>
          <p:cNvPr id="4" name="Content Placeholder 3">
            <a:extLst>
              <a:ext uri="{FF2B5EF4-FFF2-40B4-BE49-F238E27FC236}">
                <a16:creationId xmlns:a16="http://schemas.microsoft.com/office/drawing/2014/main" id="{9947A969-776A-0B8F-DD56-BB31797F5A0C}"/>
              </a:ext>
            </a:extLst>
          </p:cNvPr>
          <p:cNvSpPr>
            <a:spLocks noGrp="1"/>
          </p:cNvSpPr>
          <p:nvPr>
            <p:ph idx="1"/>
          </p:nvPr>
        </p:nvSpPr>
        <p:spPr>
          <a:xfrm>
            <a:off x="838199" y="1379073"/>
            <a:ext cx="11089821" cy="4369921"/>
          </a:xfrm>
        </p:spPr>
        <p:txBody>
          <a:bodyPr>
            <a:normAutofit fontScale="25000" lnSpcReduction="20000"/>
          </a:bodyPr>
          <a:lstStyle/>
          <a:p>
            <a:pPr marL="0" indent="0">
              <a:lnSpc>
                <a:spcPct val="120000"/>
              </a:lnSpc>
              <a:buNone/>
            </a:pPr>
            <a:r>
              <a:rPr lang="en-AU" sz="6400" dirty="0"/>
              <a:t>Government agencies may, at their discretion, exercise the option of retaining an existing service provider through a preferred service provider (PSP) arrangement, which is a restricted tendering process. </a:t>
            </a:r>
          </a:p>
          <a:p>
            <a:pPr marL="0" indent="0">
              <a:lnSpc>
                <a:spcPct val="120000"/>
              </a:lnSpc>
              <a:buNone/>
            </a:pPr>
            <a:endParaRPr lang="en-AU" sz="6400" dirty="0"/>
          </a:p>
          <a:p>
            <a:pPr marL="0" indent="0">
              <a:lnSpc>
                <a:spcPct val="120000"/>
              </a:lnSpc>
              <a:buNone/>
            </a:pPr>
            <a:r>
              <a:rPr lang="en-AU" sz="6400" dirty="0"/>
              <a:t>To assess an existing provider’s suitability for PSP status, government agencies must determine whether the service provider is: </a:t>
            </a:r>
          </a:p>
          <a:p>
            <a:pPr>
              <a:lnSpc>
                <a:spcPct val="120000"/>
              </a:lnSpc>
            </a:pPr>
            <a:r>
              <a:rPr lang="en-AU" sz="6400" dirty="0"/>
              <a:t>Continuing to meet the identified need; </a:t>
            </a:r>
          </a:p>
          <a:p>
            <a:pPr>
              <a:lnSpc>
                <a:spcPct val="120000"/>
              </a:lnSpc>
            </a:pPr>
            <a:r>
              <a:rPr lang="en-AU" sz="6400" dirty="0"/>
              <a:t>Meeting the agreed service specifications, outcomes, quality standards and contractual requirements; </a:t>
            </a:r>
          </a:p>
          <a:p>
            <a:pPr>
              <a:lnSpc>
                <a:spcPct val="120000"/>
              </a:lnSpc>
            </a:pPr>
            <a:r>
              <a:rPr lang="en-AU" sz="6400" dirty="0"/>
              <a:t>Operating efficiently and effectively; and </a:t>
            </a:r>
          </a:p>
          <a:p>
            <a:pPr>
              <a:lnSpc>
                <a:spcPct val="120000"/>
              </a:lnSpc>
            </a:pPr>
            <a:r>
              <a:rPr lang="en-AU" sz="6400" dirty="0"/>
              <a:t>Actively engaged in continuously improving services, being responsive to service user and government agency needs and offering innovative solutions to provide the best possible service to the community. </a:t>
            </a:r>
          </a:p>
          <a:p>
            <a:pPr marL="0" indent="0">
              <a:lnSpc>
                <a:spcPct val="120000"/>
              </a:lnSpc>
              <a:buNone/>
            </a:pPr>
            <a:r>
              <a:rPr lang="en-AU" sz="6400" dirty="0"/>
              <a:t>The government agency can either extend the existing service agreement with the PSP via a service agreement variation or undertake a restricted tendering process with the PSP. In the second scenario, the PSP must submit an Offer. The process of developing the Request and the associated service specifications can be undertaken in a consultative manner to ensure both parties have provided input into the process. </a:t>
            </a:r>
          </a:p>
          <a:p>
            <a:pPr marL="0" indent="0">
              <a:buNone/>
            </a:pPr>
            <a:endParaRPr lang="fr-FR" dirty="0"/>
          </a:p>
        </p:txBody>
      </p:sp>
    </p:spTree>
    <p:extLst>
      <p:ext uri="{BB962C8B-B14F-4D97-AF65-F5344CB8AC3E}">
        <p14:creationId xmlns:p14="http://schemas.microsoft.com/office/powerpoint/2010/main" val="39604597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D1BA5-CB05-51F8-0699-726E1B100169}"/>
              </a:ext>
            </a:extLst>
          </p:cNvPr>
          <p:cNvSpPr>
            <a:spLocks noGrp="1"/>
          </p:cNvSpPr>
          <p:nvPr>
            <p:ph type="title"/>
          </p:nvPr>
        </p:nvSpPr>
        <p:spPr/>
        <p:txBody>
          <a:bodyPr>
            <a:normAutofit/>
          </a:bodyPr>
          <a:lstStyle/>
          <a:p>
            <a:r>
              <a:rPr lang="en-AU" sz="4200" dirty="0"/>
              <a:t>What is a Request? </a:t>
            </a:r>
            <a:endParaRPr lang="fr-FR" sz="4200" dirty="0"/>
          </a:p>
        </p:txBody>
      </p:sp>
      <p:sp>
        <p:nvSpPr>
          <p:cNvPr id="3" name="Content Placeholder 2">
            <a:extLst>
              <a:ext uri="{FF2B5EF4-FFF2-40B4-BE49-F238E27FC236}">
                <a16:creationId xmlns:a16="http://schemas.microsoft.com/office/drawing/2014/main" id="{2FEF8ED1-B6A7-3366-F0D8-225C2A480041}"/>
              </a:ext>
            </a:extLst>
          </p:cNvPr>
          <p:cNvSpPr>
            <a:spLocks noGrp="1"/>
          </p:cNvSpPr>
          <p:nvPr>
            <p:ph idx="1"/>
          </p:nvPr>
        </p:nvSpPr>
        <p:spPr>
          <a:xfrm>
            <a:off x="809625" y="1557787"/>
            <a:ext cx="11057164" cy="4059786"/>
          </a:xfrm>
        </p:spPr>
        <p:txBody>
          <a:bodyPr>
            <a:noAutofit/>
          </a:bodyPr>
          <a:lstStyle/>
          <a:p>
            <a:pPr marL="0" indent="0">
              <a:lnSpc>
                <a:spcPct val="100000"/>
              </a:lnSpc>
              <a:buNone/>
            </a:pPr>
            <a:r>
              <a:rPr lang="en-AU" sz="1600" dirty="0"/>
              <a:t>One of the key documents you need to be aware of is the Request. For open tenders and some preferred service provider arrangements, the agency will prepare a Request where they define their needs and the conditions of the purchase. It is part of a legally binding contract. Please note the Request may be a single document or a set of documents. </a:t>
            </a:r>
          </a:p>
          <a:p>
            <a:pPr marL="0" indent="0">
              <a:lnSpc>
                <a:spcPct val="100000"/>
              </a:lnSpc>
              <a:buNone/>
            </a:pPr>
            <a:endParaRPr lang="en-AU" sz="1600" dirty="0"/>
          </a:p>
          <a:p>
            <a:pPr marL="0" indent="0">
              <a:lnSpc>
                <a:spcPct val="100000"/>
              </a:lnSpc>
              <a:buNone/>
            </a:pPr>
            <a:r>
              <a:rPr lang="en-AU" sz="1600" dirty="0"/>
              <a:t>Remember, community services procurement is outcomes-based, so government agencies must not specify what the service model is or what ‘inputs’ (such as staffing levels) the service provider must use in the Request. Community services procurement is a collaborative process where government specifies the outcomes it is trying to achieve through the procurement in the Request, and the service provider offers a service that will achieve those outcomes. </a:t>
            </a:r>
          </a:p>
          <a:p>
            <a:pPr marL="0" indent="0">
              <a:lnSpc>
                <a:spcPct val="100000"/>
              </a:lnSpc>
              <a:buNone/>
            </a:pPr>
            <a:endParaRPr lang="en-AU" sz="1600" dirty="0"/>
          </a:p>
          <a:p>
            <a:pPr marL="0" indent="0">
              <a:lnSpc>
                <a:spcPct val="100000"/>
              </a:lnSpc>
              <a:buNone/>
            </a:pPr>
            <a:r>
              <a:rPr lang="en-AU" sz="1600" dirty="0"/>
              <a:t>The Request is largely similar whether you’re responding to a preferred service provider or a competitive process. </a:t>
            </a:r>
          </a:p>
          <a:p>
            <a:pPr marL="0" indent="0">
              <a:lnSpc>
                <a:spcPct val="100000"/>
              </a:lnSpc>
              <a:buNone/>
            </a:pPr>
            <a:endParaRPr lang="en-AU" sz="1600" dirty="0"/>
          </a:p>
          <a:p>
            <a:pPr marL="0" indent="0">
              <a:lnSpc>
                <a:spcPct val="100000"/>
              </a:lnSpc>
              <a:buNone/>
            </a:pPr>
            <a:r>
              <a:rPr lang="en-AU" sz="1600" dirty="0"/>
              <a:t>The next slide goes through the sections of a Request and what you need to know about them. </a:t>
            </a:r>
            <a:endParaRPr lang="fr-FR" sz="1600" dirty="0"/>
          </a:p>
        </p:txBody>
      </p:sp>
    </p:spTree>
    <p:extLst>
      <p:ext uri="{BB962C8B-B14F-4D97-AF65-F5344CB8AC3E}">
        <p14:creationId xmlns:p14="http://schemas.microsoft.com/office/powerpoint/2010/main" val="561039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9E369-BFDC-2BB6-3302-F49B44110CA9}"/>
              </a:ext>
            </a:extLst>
          </p:cNvPr>
          <p:cNvSpPr>
            <a:spLocks noGrp="1"/>
          </p:cNvSpPr>
          <p:nvPr>
            <p:ph type="title"/>
          </p:nvPr>
        </p:nvSpPr>
        <p:spPr>
          <a:xfrm>
            <a:off x="839788" y="835887"/>
            <a:ext cx="3932237" cy="1600200"/>
          </a:xfrm>
        </p:spPr>
        <p:txBody>
          <a:bodyPr vert="horz" lIns="91440" tIns="45720" rIns="91440" bIns="45720" rtlCol="0" anchor="b">
            <a:normAutofit/>
          </a:bodyPr>
          <a:lstStyle/>
          <a:p>
            <a:r>
              <a:rPr lang="en-US" sz="4000" b="1" i="0" kern="1200" dirty="0">
                <a:latin typeface="Neue Haas Grotesk Text Pro" panose="020B0504020202020204" pitchFamily="34" charset="77"/>
                <a:ea typeface="+mj-ea"/>
                <a:cs typeface="+mj-cs"/>
              </a:rPr>
              <a:t>Elements of a Request</a:t>
            </a:r>
          </a:p>
        </p:txBody>
      </p:sp>
      <p:sp>
        <p:nvSpPr>
          <p:cNvPr id="4" name="TextBox 3">
            <a:extLst>
              <a:ext uri="{FF2B5EF4-FFF2-40B4-BE49-F238E27FC236}">
                <a16:creationId xmlns:a16="http://schemas.microsoft.com/office/drawing/2014/main" id="{0FF52A2A-4052-6EA4-6474-9643A5A7DFA2}"/>
              </a:ext>
            </a:extLst>
          </p:cNvPr>
          <p:cNvSpPr txBox="1"/>
          <p:nvPr/>
        </p:nvSpPr>
        <p:spPr>
          <a:xfrm>
            <a:off x="839788" y="2577667"/>
            <a:ext cx="3932237" cy="3811588"/>
          </a:xfrm>
          <a:prstGeom prst="rect">
            <a:avLst/>
          </a:prstGeom>
        </p:spPr>
        <p:txBody>
          <a:bodyPr vert="horz" lIns="91440" tIns="45720" rIns="91440" bIns="45720" rtlCol="0">
            <a:normAutofit/>
          </a:bodyPr>
          <a:lstStyle/>
          <a:p>
            <a:pPr>
              <a:lnSpc>
                <a:spcPct val="90000"/>
              </a:lnSpc>
              <a:spcBef>
                <a:spcPts val="1000"/>
              </a:spcBef>
            </a:pPr>
            <a:r>
              <a:rPr lang="en-US" b="0" i="0" kern="1200" dirty="0">
                <a:latin typeface="Neue Haas Grotesk Text Pro" panose="020B0504020202020204" pitchFamily="34" charset="77"/>
                <a:ea typeface="+mn-ea"/>
                <a:cs typeface="+mn-cs"/>
              </a:rPr>
              <a:t>The Request will be split up into a number of sections, some of which you just need to read and understand and others which you need to respond to. </a:t>
            </a:r>
          </a:p>
          <a:p>
            <a:pPr>
              <a:lnSpc>
                <a:spcPct val="90000"/>
              </a:lnSpc>
              <a:spcBef>
                <a:spcPts val="1000"/>
              </a:spcBef>
            </a:pPr>
            <a:endParaRPr lang="en-US" b="0" i="0" kern="1200" dirty="0">
              <a:latin typeface="Neue Haas Grotesk Text Pro" panose="020B0504020202020204" pitchFamily="34" charset="77"/>
              <a:ea typeface="+mn-ea"/>
              <a:cs typeface="+mn-cs"/>
            </a:endParaRPr>
          </a:p>
          <a:p>
            <a:pPr>
              <a:lnSpc>
                <a:spcPct val="90000"/>
              </a:lnSpc>
              <a:spcBef>
                <a:spcPts val="1000"/>
              </a:spcBef>
            </a:pPr>
            <a:r>
              <a:rPr lang="en-US" b="0" i="0" kern="1200" dirty="0">
                <a:latin typeface="Neue Haas Grotesk Text Pro" panose="020B0504020202020204" pitchFamily="34" charset="77"/>
                <a:ea typeface="+mn-ea"/>
                <a:cs typeface="+mn-cs"/>
              </a:rPr>
              <a:t>The following slides will go into depth on these important sections of the Request. </a:t>
            </a:r>
          </a:p>
        </p:txBody>
      </p:sp>
      <p:graphicFrame>
        <p:nvGraphicFramePr>
          <p:cNvPr id="5" name="Content Placeholder 2">
            <a:extLst>
              <a:ext uri="{FF2B5EF4-FFF2-40B4-BE49-F238E27FC236}">
                <a16:creationId xmlns:a16="http://schemas.microsoft.com/office/drawing/2014/main" id="{C2836CD9-7B43-C4DE-F7C3-1EBDA3DF398D}"/>
              </a:ext>
            </a:extLst>
          </p:cNvPr>
          <p:cNvGraphicFramePr>
            <a:graphicFrameLocks noGrp="1"/>
          </p:cNvGraphicFramePr>
          <p:nvPr>
            <p:ph idx="1"/>
            <p:extLst>
              <p:ext uri="{D42A27DB-BD31-4B8C-83A1-F6EECF244321}">
                <p14:modId xmlns:p14="http://schemas.microsoft.com/office/powerpoint/2010/main" val="3191013206"/>
              </p:ext>
            </p:extLst>
          </p:nvPr>
        </p:nvGraphicFramePr>
        <p:xfrm>
          <a:off x="5487988" y="992187"/>
          <a:ext cx="6172200" cy="4873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970086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5965E1-AE10-92CF-3D49-E930942B469C}"/>
              </a:ext>
            </a:extLst>
          </p:cNvPr>
          <p:cNvSpPr>
            <a:spLocks noGrp="1"/>
          </p:cNvSpPr>
          <p:nvPr>
            <p:ph type="title"/>
          </p:nvPr>
        </p:nvSpPr>
        <p:spPr/>
        <p:txBody>
          <a:bodyPr/>
          <a:lstStyle/>
          <a:p>
            <a:r>
              <a:rPr lang="en-AU" dirty="0"/>
              <a:t>Service Requirements</a:t>
            </a:r>
            <a:endParaRPr lang="fr-FR" dirty="0"/>
          </a:p>
        </p:txBody>
      </p:sp>
      <p:sp>
        <p:nvSpPr>
          <p:cNvPr id="6" name="Content Placeholder 5">
            <a:extLst>
              <a:ext uri="{FF2B5EF4-FFF2-40B4-BE49-F238E27FC236}">
                <a16:creationId xmlns:a16="http://schemas.microsoft.com/office/drawing/2014/main" id="{1F1F08E5-D39F-CB4F-7534-73EF07C4A4D1}"/>
              </a:ext>
            </a:extLst>
          </p:cNvPr>
          <p:cNvSpPr>
            <a:spLocks noGrp="1"/>
          </p:cNvSpPr>
          <p:nvPr>
            <p:ph idx="1"/>
          </p:nvPr>
        </p:nvSpPr>
        <p:spPr/>
        <p:txBody>
          <a:bodyPr>
            <a:normAutofit/>
          </a:bodyPr>
          <a:lstStyle/>
          <a:p>
            <a:pPr marL="0" indent="0">
              <a:lnSpc>
                <a:spcPct val="100000"/>
              </a:lnSpc>
              <a:buNone/>
            </a:pPr>
            <a:r>
              <a:rPr lang="en-AU" sz="1800" dirty="0"/>
              <a:t>The service requirements tells you what the agency is trying to achieve through the service agreement. This is important for you to properly understand so that you can determine whether you can meet the requirements and accurately respond to the Request. </a:t>
            </a:r>
          </a:p>
          <a:p>
            <a:pPr marL="0" indent="0">
              <a:lnSpc>
                <a:spcPct val="100000"/>
              </a:lnSpc>
              <a:buNone/>
            </a:pPr>
            <a:endParaRPr lang="en-AU" sz="1800" dirty="0"/>
          </a:p>
          <a:p>
            <a:pPr marL="0" indent="0">
              <a:lnSpc>
                <a:spcPct val="100000"/>
              </a:lnSpc>
              <a:buNone/>
            </a:pPr>
            <a:r>
              <a:rPr lang="en-AU" sz="1800" dirty="0"/>
              <a:t>The Request includes three categories which form the service requirements: </a:t>
            </a:r>
          </a:p>
          <a:p>
            <a:pPr>
              <a:lnSpc>
                <a:spcPct val="100000"/>
              </a:lnSpc>
            </a:pPr>
            <a:r>
              <a:rPr lang="en-AU" sz="1800" dirty="0"/>
              <a:t>Community and service-level outcomes </a:t>
            </a:r>
          </a:p>
          <a:p>
            <a:pPr>
              <a:lnSpc>
                <a:spcPct val="100000"/>
              </a:lnSpc>
            </a:pPr>
            <a:r>
              <a:rPr lang="en-AU" sz="1800" dirty="0"/>
              <a:t>Statement of requirements </a:t>
            </a:r>
          </a:p>
          <a:p>
            <a:pPr>
              <a:lnSpc>
                <a:spcPct val="100000"/>
              </a:lnSpc>
            </a:pPr>
            <a:r>
              <a:rPr lang="en-AU" sz="1800" dirty="0"/>
              <a:t>Specification </a:t>
            </a:r>
            <a:endParaRPr lang="fr-FR" sz="1800" dirty="0"/>
          </a:p>
        </p:txBody>
      </p:sp>
    </p:spTree>
    <p:extLst>
      <p:ext uri="{BB962C8B-B14F-4D97-AF65-F5344CB8AC3E}">
        <p14:creationId xmlns:p14="http://schemas.microsoft.com/office/powerpoint/2010/main" val="13970577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7BD09-A604-D6FB-8F75-156CD1776D26}"/>
              </a:ext>
            </a:extLst>
          </p:cNvPr>
          <p:cNvSpPr>
            <a:spLocks noGrp="1"/>
          </p:cNvSpPr>
          <p:nvPr>
            <p:ph type="title"/>
          </p:nvPr>
        </p:nvSpPr>
        <p:spPr>
          <a:xfrm>
            <a:off x="838200" y="581258"/>
            <a:ext cx="10515600" cy="1325563"/>
          </a:xfrm>
        </p:spPr>
        <p:txBody>
          <a:bodyPr anchor="ctr">
            <a:normAutofit/>
          </a:bodyPr>
          <a:lstStyle/>
          <a:p>
            <a:r>
              <a:rPr lang="en-AU" dirty="0"/>
              <a:t>Closing Time</a:t>
            </a:r>
            <a:endParaRPr lang="fr-FR" dirty="0"/>
          </a:p>
        </p:txBody>
      </p:sp>
      <p:graphicFrame>
        <p:nvGraphicFramePr>
          <p:cNvPr id="5" name="Content Placeholder 2">
            <a:extLst>
              <a:ext uri="{FF2B5EF4-FFF2-40B4-BE49-F238E27FC236}">
                <a16:creationId xmlns:a16="http://schemas.microsoft.com/office/drawing/2014/main" id="{B5A93585-51ED-BFE2-B584-1ECEAAB7F382}"/>
              </a:ext>
            </a:extLst>
          </p:cNvPr>
          <p:cNvGraphicFramePr>
            <a:graphicFrameLocks noGrp="1"/>
          </p:cNvGraphicFramePr>
          <p:nvPr>
            <p:ph idx="1"/>
            <p:extLst>
              <p:ext uri="{D42A27DB-BD31-4B8C-83A1-F6EECF244321}">
                <p14:modId xmlns:p14="http://schemas.microsoft.com/office/powerpoint/2010/main" val="84588970"/>
              </p:ext>
            </p:extLst>
          </p:nvPr>
        </p:nvGraphicFramePr>
        <p:xfrm>
          <a:off x="838200" y="1697578"/>
          <a:ext cx="10515600" cy="40597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752732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5B68A-79DA-1C5C-2710-AE5CDD759001}"/>
              </a:ext>
            </a:extLst>
          </p:cNvPr>
          <p:cNvSpPr>
            <a:spLocks noGrp="1"/>
          </p:cNvSpPr>
          <p:nvPr>
            <p:ph type="title"/>
          </p:nvPr>
        </p:nvSpPr>
        <p:spPr/>
        <p:txBody>
          <a:bodyPr/>
          <a:lstStyle/>
          <a:p>
            <a:r>
              <a:rPr lang="en-AU" dirty="0"/>
              <a:t>Methods of Submission </a:t>
            </a:r>
            <a:endParaRPr lang="fr-FR" dirty="0"/>
          </a:p>
        </p:txBody>
      </p:sp>
      <p:sp>
        <p:nvSpPr>
          <p:cNvPr id="3" name="Content Placeholder 2">
            <a:extLst>
              <a:ext uri="{FF2B5EF4-FFF2-40B4-BE49-F238E27FC236}">
                <a16:creationId xmlns:a16="http://schemas.microsoft.com/office/drawing/2014/main" id="{4A824091-F4CE-450F-9AAD-11508052617A}"/>
              </a:ext>
            </a:extLst>
          </p:cNvPr>
          <p:cNvSpPr>
            <a:spLocks noGrp="1"/>
          </p:cNvSpPr>
          <p:nvPr>
            <p:ph idx="1"/>
          </p:nvPr>
        </p:nvSpPr>
        <p:spPr>
          <a:xfrm>
            <a:off x="838199" y="1728485"/>
            <a:ext cx="10746921" cy="4059786"/>
          </a:xfrm>
        </p:spPr>
        <p:txBody>
          <a:bodyPr>
            <a:noAutofit/>
          </a:bodyPr>
          <a:lstStyle/>
          <a:p>
            <a:pPr marL="0" indent="0">
              <a:lnSpc>
                <a:spcPct val="120000"/>
              </a:lnSpc>
              <a:buNone/>
            </a:pPr>
            <a:r>
              <a:rPr lang="en-AU" sz="1600" dirty="0"/>
              <a:t>Different Requests will have different submission options so please read this each time you respond. Common methods of submission are: </a:t>
            </a:r>
          </a:p>
          <a:p>
            <a:pPr>
              <a:lnSpc>
                <a:spcPct val="120000"/>
              </a:lnSpc>
            </a:pPr>
            <a:r>
              <a:rPr lang="en-AU" sz="1600" dirty="0"/>
              <a:t>Online: This is the preferred option through the </a:t>
            </a:r>
            <a:r>
              <a:rPr lang="en-AU" sz="1600" dirty="0">
                <a:hlinkClick r:id="rId2"/>
              </a:rPr>
              <a:t>Tenders WA </a:t>
            </a:r>
            <a:r>
              <a:rPr lang="en-AU" sz="1600" dirty="0"/>
              <a:t>website. You must register on the website which is simple, free and only takes a few minutes. Submissions of large electronic files may take time, depending on the time of day and amount of site traffic. Allow enough time (at least one hour) before the deadline for the submission of your Offer. Please note, most Requests do not allow Offers to be accepted by email. </a:t>
            </a:r>
          </a:p>
          <a:p>
            <a:pPr>
              <a:lnSpc>
                <a:spcPct val="120000"/>
              </a:lnSpc>
            </a:pPr>
            <a:r>
              <a:rPr lang="en-AU" sz="1600" dirty="0"/>
              <a:t>Hand delivery or by mail: You (or a courier) may be able to hand deliver your Offer to the address listed in the Request. If you are delivering your Offer by hand or by mail, make sure you deliver it to the location specified in the Request. Often, different locations will be specified for postal submission and submission by hand. When delivering your Offer in person, allow extra time for parking, courier delays, security checks and any other possibly hold-ups. If specified in the Request, you may be able to mail your Offer. If posting your Offer, make sure it is mailed to the address listed in the Request. Ensure that you have allowed enough time for delivery and mark the envelope as containing an Offer. </a:t>
            </a:r>
            <a:endParaRPr lang="fr-FR" sz="1600" dirty="0"/>
          </a:p>
        </p:txBody>
      </p:sp>
    </p:spTree>
    <p:extLst>
      <p:ext uri="{BB962C8B-B14F-4D97-AF65-F5344CB8AC3E}">
        <p14:creationId xmlns:p14="http://schemas.microsoft.com/office/powerpoint/2010/main" val="14936330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FBBC5-EBAE-DBC6-7E6A-0CCC323457EB}"/>
              </a:ext>
            </a:extLst>
          </p:cNvPr>
          <p:cNvSpPr>
            <a:spLocks noGrp="1"/>
          </p:cNvSpPr>
          <p:nvPr>
            <p:ph type="title"/>
          </p:nvPr>
        </p:nvSpPr>
        <p:spPr/>
        <p:txBody>
          <a:bodyPr/>
          <a:lstStyle/>
          <a:p>
            <a:r>
              <a:rPr lang="en-AU" dirty="0"/>
              <a:t>Tender Briefings </a:t>
            </a:r>
            <a:endParaRPr lang="fr-FR" dirty="0"/>
          </a:p>
        </p:txBody>
      </p:sp>
      <p:sp>
        <p:nvSpPr>
          <p:cNvPr id="3" name="Content Placeholder 2">
            <a:extLst>
              <a:ext uri="{FF2B5EF4-FFF2-40B4-BE49-F238E27FC236}">
                <a16:creationId xmlns:a16="http://schemas.microsoft.com/office/drawing/2014/main" id="{46E0C5E3-21CB-7E2A-354C-39C03F19A731}"/>
              </a:ext>
            </a:extLst>
          </p:cNvPr>
          <p:cNvSpPr>
            <a:spLocks noGrp="1"/>
          </p:cNvSpPr>
          <p:nvPr>
            <p:ph idx="1"/>
          </p:nvPr>
        </p:nvSpPr>
        <p:spPr/>
        <p:txBody>
          <a:bodyPr>
            <a:normAutofit/>
          </a:bodyPr>
          <a:lstStyle/>
          <a:p>
            <a:pPr marL="0" indent="0">
              <a:lnSpc>
                <a:spcPct val="100000"/>
              </a:lnSpc>
              <a:buNone/>
            </a:pPr>
            <a:r>
              <a:rPr lang="en-AU" sz="2200" dirty="0"/>
              <a:t>Some Requests may have tender briefing sessions where you can find out more information  about the requirements, ask questions about potentially even touring the facility. Some tender briefings are mandatory, so please make sure your read the Request carefully.</a:t>
            </a:r>
          </a:p>
          <a:p>
            <a:pPr marL="0" indent="0">
              <a:lnSpc>
                <a:spcPct val="100000"/>
              </a:lnSpc>
              <a:buNone/>
            </a:pPr>
            <a:endParaRPr lang="en-AU" sz="2200" dirty="0"/>
          </a:p>
          <a:p>
            <a:pPr marL="0" indent="0">
              <a:lnSpc>
                <a:spcPct val="100000"/>
              </a:lnSpc>
              <a:buNone/>
            </a:pPr>
            <a:r>
              <a:rPr lang="en-AU" sz="2200" dirty="0"/>
              <a:t>Most briefings are not mandatory and are helpful to gain an understanding of the government agency’s expectations. </a:t>
            </a:r>
          </a:p>
          <a:p>
            <a:pPr marL="0" indent="0">
              <a:lnSpc>
                <a:spcPct val="100000"/>
              </a:lnSpc>
              <a:buNone/>
            </a:pPr>
            <a:endParaRPr lang="en-AU" sz="2200" dirty="0"/>
          </a:p>
        </p:txBody>
      </p:sp>
    </p:spTree>
    <p:extLst>
      <p:ext uri="{BB962C8B-B14F-4D97-AF65-F5344CB8AC3E}">
        <p14:creationId xmlns:p14="http://schemas.microsoft.com/office/powerpoint/2010/main" val="19582617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D0FFE-3BF5-7C2A-405F-1196C295C354}"/>
              </a:ext>
            </a:extLst>
          </p:cNvPr>
          <p:cNvSpPr>
            <a:spLocks noGrp="1"/>
          </p:cNvSpPr>
          <p:nvPr>
            <p:ph type="title"/>
          </p:nvPr>
        </p:nvSpPr>
        <p:spPr>
          <a:xfrm>
            <a:off x="838200" y="597881"/>
            <a:ext cx="10515600" cy="1325563"/>
          </a:xfrm>
        </p:spPr>
        <p:txBody>
          <a:bodyPr anchor="ctr">
            <a:normAutofit/>
          </a:bodyPr>
          <a:lstStyle/>
          <a:p>
            <a:r>
              <a:rPr lang="en-AU" dirty="0"/>
              <a:t>Contact Person</a:t>
            </a:r>
            <a:endParaRPr lang="fr-FR" dirty="0"/>
          </a:p>
        </p:txBody>
      </p:sp>
      <p:graphicFrame>
        <p:nvGraphicFramePr>
          <p:cNvPr id="5" name="Content Placeholder 2">
            <a:extLst>
              <a:ext uri="{FF2B5EF4-FFF2-40B4-BE49-F238E27FC236}">
                <a16:creationId xmlns:a16="http://schemas.microsoft.com/office/drawing/2014/main" id="{8D6AABEE-8111-1867-99CD-09B3DF082414}"/>
              </a:ext>
            </a:extLst>
          </p:cNvPr>
          <p:cNvGraphicFramePr>
            <a:graphicFrameLocks noGrp="1"/>
          </p:cNvGraphicFramePr>
          <p:nvPr>
            <p:ph sz="half" idx="1"/>
            <p:extLst>
              <p:ext uri="{D42A27DB-BD31-4B8C-83A1-F6EECF244321}">
                <p14:modId xmlns:p14="http://schemas.microsoft.com/office/powerpoint/2010/main" val="1553904456"/>
              </p:ext>
            </p:extLst>
          </p:nvPr>
        </p:nvGraphicFramePr>
        <p:xfrm>
          <a:off x="838199" y="1923444"/>
          <a:ext cx="10624127" cy="42535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198369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2CA17-0ED4-5EFF-1177-132AFA3FA600}"/>
              </a:ext>
            </a:extLst>
          </p:cNvPr>
          <p:cNvSpPr>
            <a:spLocks noGrp="1"/>
          </p:cNvSpPr>
          <p:nvPr>
            <p:ph type="title"/>
          </p:nvPr>
        </p:nvSpPr>
        <p:spPr/>
        <p:txBody>
          <a:bodyPr/>
          <a:lstStyle/>
          <a:p>
            <a:r>
              <a:rPr lang="en-AU" dirty="0"/>
              <a:t>Service Agreement Details </a:t>
            </a:r>
            <a:endParaRPr lang="fr-FR" dirty="0"/>
          </a:p>
        </p:txBody>
      </p:sp>
      <p:sp>
        <p:nvSpPr>
          <p:cNvPr id="3" name="Content Placeholder 2">
            <a:extLst>
              <a:ext uri="{FF2B5EF4-FFF2-40B4-BE49-F238E27FC236}">
                <a16:creationId xmlns:a16="http://schemas.microsoft.com/office/drawing/2014/main" id="{FC523D15-0FD3-8A0C-28FA-6C2A2A4181FE}"/>
              </a:ext>
            </a:extLst>
          </p:cNvPr>
          <p:cNvSpPr>
            <a:spLocks noGrp="1"/>
          </p:cNvSpPr>
          <p:nvPr>
            <p:ph idx="1"/>
          </p:nvPr>
        </p:nvSpPr>
        <p:spPr/>
        <p:txBody>
          <a:bodyPr>
            <a:noAutofit/>
          </a:bodyPr>
          <a:lstStyle/>
          <a:p>
            <a:pPr marL="0" indent="0">
              <a:buNone/>
            </a:pPr>
            <a:r>
              <a:rPr lang="en-AU" sz="1800" dirty="0"/>
              <a:t>This part of the Request includes critical details that you will be bound by if your Offer is accepted. Items in this section include: </a:t>
            </a:r>
          </a:p>
          <a:p>
            <a:pPr marL="0" indent="0">
              <a:buNone/>
            </a:pPr>
            <a:endParaRPr lang="en-AU" sz="1800" dirty="0"/>
          </a:p>
          <a:p>
            <a:r>
              <a:rPr lang="en-AU" sz="1800" dirty="0"/>
              <a:t>The length of the service agreement (and whether there are any options to extend it) </a:t>
            </a:r>
          </a:p>
          <a:p>
            <a:pPr>
              <a:lnSpc>
                <a:spcPct val="100000"/>
              </a:lnSpc>
            </a:pPr>
            <a:r>
              <a:rPr lang="en-AU" sz="1800" dirty="0"/>
              <a:t>Whether there is the option to award the service agreement to more than one organisation (for example a panel contract) </a:t>
            </a:r>
          </a:p>
          <a:p>
            <a:r>
              <a:rPr lang="en-AU" sz="1800" dirty="0"/>
              <a:t>Whether the price can be varied over the term of the service agreement </a:t>
            </a:r>
          </a:p>
          <a:p>
            <a:r>
              <a:rPr lang="en-AU" sz="1800" dirty="0"/>
              <a:t>Service agreement management and administration requirements that you will need to meet if you are successful, including meeting and reporting requirements </a:t>
            </a:r>
            <a:endParaRPr lang="fr-FR" sz="1800" dirty="0"/>
          </a:p>
        </p:txBody>
      </p:sp>
    </p:spTree>
    <p:extLst>
      <p:ext uri="{BB962C8B-B14F-4D97-AF65-F5344CB8AC3E}">
        <p14:creationId xmlns:p14="http://schemas.microsoft.com/office/powerpoint/2010/main" val="7254436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61F6D-0B91-4455-9982-39E110467563}"/>
              </a:ext>
            </a:extLst>
          </p:cNvPr>
          <p:cNvSpPr>
            <a:spLocks noGrp="1"/>
          </p:cNvSpPr>
          <p:nvPr>
            <p:ph type="title"/>
          </p:nvPr>
        </p:nvSpPr>
        <p:spPr/>
        <p:txBody>
          <a:bodyPr anchor="ctr">
            <a:normAutofit/>
          </a:bodyPr>
          <a:lstStyle/>
          <a:p>
            <a:r>
              <a:rPr lang="en-AU" dirty="0"/>
              <a:t>Introduction</a:t>
            </a:r>
          </a:p>
        </p:txBody>
      </p:sp>
    </p:spTree>
    <p:extLst>
      <p:ext uri="{BB962C8B-B14F-4D97-AF65-F5344CB8AC3E}">
        <p14:creationId xmlns:p14="http://schemas.microsoft.com/office/powerpoint/2010/main" val="3933721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9E369-BFDC-2BB6-3302-F49B44110CA9}"/>
              </a:ext>
            </a:extLst>
          </p:cNvPr>
          <p:cNvSpPr>
            <a:spLocks noGrp="1"/>
          </p:cNvSpPr>
          <p:nvPr>
            <p:ph type="title"/>
          </p:nvPr>
        </p:nvSpPr>
        <p:spPr>
          <a:xfrm>
            <a:off x="839788" y="835887"/>
            <a:ext cx="4648200" cy="1600200"/>
          </a:xfrm>
        </p:spPr>
        <p:txBody>
          <a:bodyPr vert="horz" lIns="91440" tIns="45720" rIns="91440" bIns="45720" rtlCol="0" anchor="b">
            <a:normAutofit fontScale="90000"/>
          </a:bodyPr>
          <a:lstStyle/>
          <a:p>
            <a:r>
              <a:rPr lang="en-US" sz="4000" b="1" i="0" kern="1200" dirty="0">
                <a:latin typeface="Neue Haas Grotesk Text Pro" panose="020B0504020202020204" pitchFamily="34" charset="77"/>
                <a:ea typeface="+mj-ea"/>
                <a:cs typeface="+mj-cs"/>
              </a:rPr>
              <a:t>Parts of a Request to respond to </a:t>
            </a:r>
          </a:p>
        </p:txBody>
      </p:sp>
      <p:sp>
        <p:nvSpPr>
          <p:cNvPr id="4" name="TextBox 3">
            <a:extLst>
              <a:ext uri="{FF2B5EF4-FFF2-40B4-BE49-F238E27FC236}">
                <a16:creationId xmlns:a16="http://schemas.microsoft.com/office/drawing/2014/main" id="{0FF52A2A-4052-6EA4-6474-9643A5A7DFA2}"/>
              </a:ext>
            </a:extLst>
          </p:cNvPr>
          <p:cNvSpPr txBox="1"/>
          <p:nvPr/>
        </p:nvSpPr>
        <p:spPr>
          <a:xfrm>
            <a:off x="839788" y="2577667"/>
            <a:ext cx="3932237" cy="3811588"/>
          </a:xfrm>
          <a:prstGeom prst="rect">
            <a:avLst/>
          </a:prstGeom>
        </p:spPr>
        <p:txBody>
          <a:bodyPr vert="horz" lIns="91440" tIns="45720" rIns="91440" bIns="45720" rtlCol="0">
            <a:normAutofit/>
          </a:bodyPr>
          <a:lstStyle/>
          <a:p>
            <a:pPr marL="0" indent="0">
              <a:buNone/>
            </a:pPr>
            <a:r>
              <a:rPr lang="en-AU" sz="1800" dirty="0">
                <a:solidFill>
                  <a:schemeClr val="tx1"/>
                </a:solidFill>
                <a:latin typeface="Neue Haas Grotesk Text Pro" panose="020B0504020202020204" pitchFamily="34" charset="0"/>
              </a:rPr>
              <a:t>The information you will be asked for will depend on the complexity of what the agency is trying to buy. </a:t>
            </a:r>
          </a:p>
          <a:p>
            <a:pPr marL="0" indent="0">
              <a:buNone/>
            </a:pPr>
            <a:endParaRPr lang="en-AU" dirty="0">
              <a:latin typeface="Neue Haas Grotesk Text Pro" panose="020B0504020202020204" pitchFamily="34" charset="0"/>
            </a:endParaRPr>
          </a:p>
          <a:p>
            <a:pPr marL="0" indent="0">
              <a:buNone/>
            </a:pPr>
            <a:r>
              <a:rPr lang="en-AU" sz="1800" dirty="0">
                <a:solidFill>
                  <a:schemeClr val="tx1"/>
                </a:solidFill>
                <a:latin typeface="Neue Haas Grotesk Text Pro" panose="020B0504020202020204" pitchFamily="34" charset="0"/>
              </a:rPr>
              <a:t>However</a:t>
            </a:r>
            <a:r>
              <a:rPr lang="en-AU" dirty="0">
                <a:latin typeface="Neue Haas Grotesk Text Pro" panose="020B0504020202020204" pitchFamily="34" charset="0"/>
              </a:rPr>
              <a:t>, </a:t>
            </a:r>
            <a:r>
              <a:rPr lang="en-AU" sz="1800" dirty="0">
                <a:solidFill>
                  <a:schemeClr val="tx1"/>
                </a:solidFill>
                <a:latin typeface="Neue Haas Grotesk Text Pro" panose="020B0504020202020204" pitchFamily="34" charset="0"/>
              </a:rPr>
              <a:t>most Requests will require you to complete a response form which includes the following items (often at part H of the Request). </a:t>
            </a:r>
          </a:p>
          <a:p>
            <a:pPr marL="0" indent="0">
              <a:buNone/>
            </a:pPr>
            <a:endParaRPr lang="en-AU" sz="1800" dirty="0">
              <a:solidFill>
                <a:schemeClr val="tx1"/>
              </a:solidFill>
            </a:endParaRPr>
          </a:p>
        </p:txBody>
      </p:sp>
      <p:graphicFrame>
        <p:nvGraphicFramePr>
          <p:cNvPr id="5" name="Content Placeholder 2">
            <a:extLst>
              <a:ext uri="{FF2B5EF4-FFF2-40B4-BE49-F238E27FC236}">
                <a16:creationId xmlns:a16="http://schemas.microsoft.com/office/drawing/2014/main" id="{C2836CD9-7B43-C4DE-F7C3-1EBDA3DF398D}"/>
              </a:ext>
            </a:extLst>
          </p:cNvPr>
          <p:cNvGraphicFramePr>
            <a:graphicFrameLocks noGrp="1"/>
          </p:cNvGraphicFramePr>
          <p:nvPr>
            <p:ph idx="1"/>
            <p:extLst>
              <p:ext uri="{D42A27DB-BD31-4B8C-83A1-F6EECF244321}">
                <p14:modId xmlns:p14="http://schemas.microsoft.com/office/powerpoint/2010/main" val="3445725037"/>
              </p:ext>
            </p:extLst>
          </p:nvPr>
        </p:nvGraphicFramePr>
        <p:xfrm>
          <a:off x="5290457" y="992187"/>
          <a:ext cx="7120845" cy="52861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120048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8253B-1736-A10A-3C63-8513D6FA545F}"/>
              </a:ext>
            </a:extLst>
          </p:cNvPr>
          <p:cNvSpPr>
            <a:spLocks noGrp="1"/>
          </p:cNvSpPr>
          <p:nvPr>
            <p:ph type="title"/>
          </p:nvPr>
        </p:nvSpPr>
        <p:spPr/>
        <p:txBody>
          <a:bodyPr/>
          <a:lstStyle/>
          <a:p>
            <a:r>
              <a:rPr lang="en-AU" dirty="0"/>
              <a:t>Organisation Identity Details </a:t>
            </a:r>
            <a:endParaRPr lang="fr-FR" dirty="0"/>
          </a:p>
        </p:txBody>
      </p:sp>
      <p:sp>
        <p:nvSpPr>
          <p:cNvPr id="3" name="Content Placeholder 2">
            <a:extLst>
              <a:ext uri="{FF2B5EF4-FFF2-40B4-BE49-F238E27FC236}">
                <a16:creationId xmlns:a16="http://schemas.microsoft.com/office/drawing/2014/main" id="{40FC9EFC-DCDE-8762-E75F-89315A2C42EC}"/>
              </a:ext>
            </a:extLst>
          </p:cNvPr>
          <p:cNvSpPr>
            <a:spLocks noGrp="1"/>
          </p:cNvSpPr>
          <p:nvPr>
            <p:ph idx="1"/>
          </p:nvPr>
        </p:nvSpPr>
        <p:spPr>
          <a:xfrm>
            <a:off x="838200" y="1831802"/>
            <a:ext cx="10515600" cy="4059786"/>
          </a:xfrm>
        </p:spPr>
        <p:txBody>
          <a:bodyPr>
            <a:noAutofit/>
          </a:bodyPr>
          <a:lstStyle/>
          <a:p>
            <a:pPr marL="0" indent="0">
              <a:lnSpc>
                <a:spcPct val="100000"/>
              </a:lnSpc>
              <a:buNone/>
            </a:pPr>
            <a:r>
              <a:rPr lang="en-AU" sz="1600" dirty="0"/>
              <a:t>Every Request will ask you to provide some basic information to prove your organisation’s legal identity and who any correspondence should be addressed to. Generally this will include your: </a:t>
            </a:r>
          </a:p>
          <a:p>
            <a:pPr marL="0" indent="0">
              <a:lnSpc>
                <a:spcPct val="100000"/>
              </a:lnSpc>
              <a:buNone/>
            </a:pPr>
            <a:endParaRPr lang="en-AU" sz="1600" dirty="0"/>
          </a:p>
          <a:p>
            <a:pPr>
              <a:lnSpc>
                <a:spcPct val="100000"/>
              </a:lnSpc>
            </a:pPr>
            <a:r>
              <a:rPr lang="en-AU" sz="1600" dirty="0"/>
              <a:t>Trading name </a:t>
            </a:r>
          </a:p>
          <a:p>
            <a:pPr>
              <a:lnSpc>
                <a:spcPct val="100000"/>
              </a:lnSpc>
            </a:pPr>
            <a:r>
              <a:rPr lang="en-AU" sz="1600" dirty="0"/>
              <a:t>Legal name </a:t>
            </a:r>
          </a:p>
          <a:p>
            <a:pPr>
              <a:lnSpc>
                <a:spcPct val="100000"/>
              </a:lnSpc>
            </a:pPr>
            <a:r>
              <a:rPr lang="en-AU" sz="1600" dirty="0"/>
              <a:t>ABN </a:t>
            </a:r>
          </a:p>
          <a:p>
            <a:pPr>
              <a:lnSpc>
                <a:spcPct val="100000"/>
              </a:lnSpc>
            </a:pPr>
            <a:r>
              <a:rPr lang="en-AU" sz="1600" dirty="0"/>
              <a:t>ACN (where relevant) </a:t>
            </a:r>
          </a:p>
          <a:p>
            <a:pPr>
              <a:lnSpc>
                <a:spcPct val="100000"/>
              </a:lnSpc>
            </a:pPr>
            <a:r>
              <a:rPr lang="en-AU" sz="1600" dirty="0"/>
              <a:t>Contact person’s name </a:t>
            </a:r>
          </a:p>
          <a:p>
            <a:pPr>
              <a:lnSpc>
                <a:spcPct val="100000"/>
              </a:lnSpc>
            </a:pPr>
            <a:r>
              <a:rPr lang="en-AU" sz="1600" dirty="0"/>
              <a:t>Phone number </a:t>
            </a:r>
          </a:p>
          <a:p>
            <a:pPr>
              <a:lnSpc>
                <a:spcPct val="100000"/>
              </a:lnSpc>
            </a:pPr>
            <a:r>
              <a:rPr lang="en-AU" sz="1600" dirty="0"/>
              <a:t>Email </a:t>
            </a:r>
          </a:p>
          <a:p>
            <a:pPr>
              <a:lnSpc>
                <a:spcPct val="100000"/>
              </a:lnSpc>
            </a:pPr>
            <a:r>
              <a:rPr lang="en-AU" sz="1600" dirty="0"/>
              <a:t>Postal address </a:t>
            </a:r>
            <a:endParaRPr lang="fr-FR" sz="1600" dirty="0"/>
          </a:p>
        </p:txBody>
      </p:sp>
    </p:spTree>
    <p:extLst>
      <p:ext uri="{BB962C8B-B14F-4D97-AF65-F5344CB8AC3E}">
        <p14:creationId xmlns:p14="http://schemas.microsoft.com/office/powerpoint/2010/main" val="22622790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8253B-1736-A10A-3C63-8513D6FA545F}"/>
              </a:ext>
            </a:extLst>
          </p:cNvPr>
          <p:cNvSpPr>
            <a:spLocks noGrp="1"/>
          </p:cNvSpPr>
          <p:nvPr>
            <p:ph type="title"/>
          </p:nvPr>
        </p:nvSpPr>
        <p:spPr/>
        <p:txBody>
          <a:bodyPr/>
          <a:lstStyle/>
          <a:p>
            <a:r>
              <a:rPr lang="en-AU" dirty="0"/>
              <a:t>Mandatory Requirements </a:t>
            </a:r>
            <a:endParaRPr lang="fr-FR" dirty="0"/>
          </a:p>
        </p:txBody>
      </p:sp>
      <p:sp>
        <p:nvSpPr>
          <p:cNvPr id="3" name="Content Placeholder 2">
            <a:extLst>
              <a:ext uri="{FF2B5EF4-FFF2-40B4-BE49-F238E27FC236}">
                <a16:creationId xmlns:a16="http://schemas.microsoft.com/office/drawing/2014/main" id="{40FC9EFC-DCDE-8762-E75F-89315A2C42EC}"/>
              </a:ext>
            </a:extLst>
          </p:cNvPr>
          <p:cNvSpPr>
            <a:spLocks noGrp="1"/>
          </p:cNvSpPr>
          <p:nvPr>
            <p:ph idx="1"/>
          </p:nvPr>
        </p:nvSpPr>
        <p:spPr>
          <a:xfrm>
            <a:off x="838200" y="1831802"/>
            <a:ext cx="10515600" cy="4059786"/>
          </a:xfrm>
        </p:spPr>
        <p:txBody>
          <a:bodyPr>
            <a:noAutofit/>
          </a:bodyPr>
          <a:lstStyle/>
          <a:p>
            <a:pPr marL="0" indent="0">
              <a:lnSpc>
                <a:spcPct val="100000"/>
              </a:lnSpc>
              <a:buNone/>
            </a:pPr>
            <a:r>
              <a:rPr lang="en-AU" sz="1600" dirty="0"/>
              <a:t>You may be asked to respond to mandatory requirements. As the name states, these requirements, where they are included, are mandatory. If you do not comply with these your Offer will not be assessed. There is no ability to negotiate or give leniency if the mandatory requirements are not met. Your Offer will not be evaluated if you answer no to mandatory requirement. </a:t>
            </a:r>
          </a:p>
          <a:p>
            <a:pPr marL="0" indent="0">
              <a:buNone/>
            </a:pPr>
            <a:endParaRPr lang="en-AU" sz="1600" dirty="0"/>
          </a:p>
          <a:p>
            <a:pPr marL="0" indent="0">
              <a:buNone/>
            </a:pPr>
            <a:r>
              <a:rPr lang="en-AU" sz="1600" dirty="0"/>
              <a:t>If you do comply, the mandatory requirements are not point scored. Once the mandatory requirements has been met, it is not considered further. </a:t>
            </a:r>
          </a:p>
          <a:p>
            <a:pPr marL="0" indent="0">
              <a:buNone/>
            </a:pPr>
            <a:endParaRPr lang="en-AU" sz="1600" dirty="0"/>
          </a:p>
          <a:p>
            <a:pPr marL="0" indent="0">
              <a:buNone/>
            </a:pPr>
            <a:r>
              <a:rPr lang="en-AU" sz="1600" dirty="0"/>
              <a:t>Examples of prequalification requirements you might see in a Request are: </a:t>
            </a:r>
          </a:p>
          <a:p>
            <a:r>
              <a:rPr lang="en-AU" sz="1600" dirty="0"/>
              <a:t>Mandatory site briefing </a:t>
            </a:r>
          </a:p>
          <a:p>
            <a:r>
              <a:rPr lang="en-AU" sz="1600" dirty="0"/>
              <a:t>Registration and/ or licencing requirements </a:t>
            </a:r>
            <a:endParaRPr lang="fr-FR" sz="1600" dirty="0"/>
          </a:p>
        </p:txBody>
      </p:sp>
    </p:spTree>
    <p:extLst>
      <p:ext uri="{BB962C8B-B14F-4D97-AF65-F5344CB8AC3E}">
        <p14:creationId xmlns:p14="http://schemas.microsoft.com/office/powerpoint/2010/main" val="21875019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71BD1-95C0-1D18-3D01-14ABA0FC7580}"/>
              </a:ext>
            </a:extLst>
          </p:cNvPr>
          <p:cNvSpPr>
            <a:spLocks noGrp="1"/>
          </p:cNvSpPr>
          <p:nvPr>
            <p:ph type="title"/>
          </p:nvPr>
        </p:nvSpPr>
        <p:spPr/>
        <p:txBody>
          <a:bodyPr>
            <a:normAutofit/>
          </a:bodyPr>
          <a:lstStyle/>
          <a:p>
            <a:r>
              <a:rPr lang="en-AU" sz="3600" dirty="0"/>
              <a:t>Compliance and Disclosures </a:t>
            </a:r>
            <a:endParaRPr lang="fr-FR" sz="3600" dirty="0"/>
          </a:p>
        </p:txBody>
      </p:sp>
      <p:sp>
        <p:nvSpPr>
          <p:cNvPr id="3" name="Content Placeholder 2">
            <a:extLst>
              <a:ext uri="{FF2B5EF4-FFF2-40B4-BE49-F238E27FC236}">
                <a16:creationId xmlns:a16="http://schemas.microsoft.com/office/drawing/2014/main" id="{22A8C2D1-48A9-C5AA-B78D-AE4AEC39BC3E}"/>
              </a:ext>
            </a:extLst>
          </p:cNvPr>
          <p:cNvSpPr>
            <a:spLocks noGrp="1"/>
          </p:cNvSpPr>
          <p:nvPr>
            <p:ph idx="1"/>
          </p:nvPr>
        </p:nvSpPr>
        <p:spPr>
          <a:xfrm>
            <a:off x="838200" y="1583207"/>
            <a:ext cx="10515600" cy="4059786"/>
          </a:xfrm>
        </p:spPr>
        <p:txBody>
          <a:bodyPr>
            <a:noAutofit/>
          </a:bodyPr>
          <a:lstStyle/>
          <a:p>
            <a:pPr marL="0" indent="0">
              <a:lnSpc>
                <a:spcPct val="100000"/>
              </a:lnSpc>
              <a:buNone/>
            </a:pPr>
            <a:r>
              <a:rPr lang="en-AU" sz="1600" dirty="0"/>
              <a:t>Compliance requirements are not mandatory. These are also answered on a yes or no basis, but you are not necessarily eliminated if you answer no. We do, however, retain the discretion to eliminate you should you not comply. </a:t>
            </a:r>
          </a:p>
          <a:p>
            <a:pPr marL="0" indent="0">
              <a:lnSpc>
                <a:spcPct val="100000"/>
              </a:lnSpc>
              <a:buNone/>
            </a:pPr>
            <a:endParaRPr lang="en-AU" sz="1600" dirty="0"/>
          </a:p>
          <a:p>
            <a:pPr marL="0" indent="0">
              <a:lnSpc>
                <a:spcPct val="100000"/>
              </a:lnSpc>
              <a:buNone/>
            </a:pPr>
            <a:r>
              <a:rPr lang="en-AU" sz="1600" dirty="0"/>
              <a:t>An example of a compliance requirement is whether your Offer complies with the terms and conditions of the service agreement. You are welcome to disagree with certain provisions in the General Conditions, but if you do, you may be asked to withdraw the departures or enter negotiation prior to the contract award. If you don’t agree, the agency may choose not to accept your Offer and select another respondent. It is important that you read the terms and conditions that are referenced in the Request as they form part of the service agreement. </a:t>
            </a:r>
          </a:p>
          <a:p>
            <a:pPr marL="0" indent="0">
              <a:lnSpc>
                <a:spcPct val="100000"/>
              </a:lnSpc>
              <a:buNone/>
            </a:pPr>
            <a:endParaRPr lang="en-AU" sz="1600" dirty="0"/>
          </a:p>
          <a:p>
            <a:pPr marL="0" indent="0">
              <a:lnSpc>
                <a:spcPct val="100000"/>
              </a:lnSpc>
              <a:buNone/>
            </a:pPr>
            <a:r>
              <a:rPr lang="en-AU" sz="1600" dirty="0"/>
              <a:t>Disclosure requirements are also answered on a yes or no basis and may also preclude you from further consideration. Some things you are likely to be asked to disclose are: </a:t>
            </a:r>
          </a:p>
        </p:txBody>
      </p:sp>
      <p:sp>
        <p:nvSpPr>
          <p:cNvPr id="5" name="TextBox 4">
            <a:extLst>
              <a:ext uri="{FF2B5EF4-FFF2-40B4-BE49-F238E27FC236}">
                <a16:creationId xmlns:a16="http://schemas.microsoft.com/office/drawing/2014/main" id="{98BC0FBD-1697-A371-4F4F-BB726D9F8648}"/>
              </a:ext>
            </a:extLst>
          </p:cNvPr>
          <p:cNvSpPr txBox="1"/>
          <p:nvPr/>
        </p:nvSpPr>
        <p:spPr>
          <a:xfrm>
            <a:off x="840920" y="5325949"/>
            <a:ext cx="10344150" cy="1077218"/>
          </a:xfrm>
          <a:prstGeom prst="rect">
            <a:avLst/>
          </a:prstGeom>
          <a:noFill/>
        </p:spPr>
        <p:txBody>
          <a:bodyPr wrap="square" numCol="2">
            <a:spAutoFit/>
          </a:bodyPr>
          <a:lstStyle/>
          <a:p>
            <a:pPr marL="285750" indent="-285750">
              <a:buFont typeface="Arial" panose="020B0604020202020204" pitchFamily="34" charset="0"/>
              <a:buChar char="•"/>
            </a:pPr>
            <a:r>
              <a:rPr lang="en-AU" sz="1600" dirty="0">
                <a:latin typeface="Neue Haas Grotesk Text Pro" panose="020B0504020202020204" pitchFamily="34" charset="0"/>
              </a:rPr>
              <a:t>If any of your personnel have criminal convictions </a:t>
            </a:r>
          </a:p>
          <a:p>
            <a:pPr marL="285750" indent="-285750">
              <a:buFont typeface="Arial" panose="020B0604020202020204" pitchFamily="34" charset="0"/>
              <a:buChar char="•"/>
            </a:pPr>
            <a:r>
              <a:rPr lang="en-AU" sz="1600" dirty="0">
                <a:latin typeface="Neue Haas Grotesk Text Pro" panose="020B0504020202020204" pitchFamily="34" charset="0"/>
              </a:rPr>
              <a:t>If you have a conflict interest 		</a:t>
            </a:r>
          </a:p>
          <a:p>
            <a:pPr marL="285750" indent="-285750">
              <a:buFont typeface="Arial" panose="020B0604020202020204" pitchFamily="34" charset="0"/>
              <a:buChar char="•"/>
            </a:pPr>
            <a:endParaRPr lang="en-AU" sz="1600" dirty="0">
              <a:latin typeface="Neue Haas Grotesk Text Pro" panose="020B0504020202020204" pitchFamily="34" charset="0"/>
            </a:endParaRPr>
          </a:p>
          <a:p>
            <a:pPr marL="285750" indent="-285750">
              <a:buFont typeface="Arial" panose="020B0604020202020204" pitchFamily="34" charset="0"/>
              <a:buChar char="•"/>
            </a:pPr>
            <a:endParaRPr lang="en-AU" sz="1600" dirty="0">
              <a:latin typeface="Neue Haas Grotesk Text Pro" panose="020B0504020202020204" pitchFamily="34" charset="0"/>
            </a:endParaRPr>
          </a:p>
          <a:p>
            <a:pPr marL="285750" indent="-285750">
              <a:buFont typeface="Arial" panose="020B0604020202020204" pitchFamily="34" charset="0"/>
              <a:buChar char="•"/>
            </a:pPr>
            <a:r>
              <a:rPr lang="en-AU" sz="1600" dirty="0">
                <a:latin typeface="Neue Haas Grotesk Text Pro" panose="020B0504020202020204" pitchFamily="34" charset="0"/>
              </a:rPr>
              <a:t>If you will comply with the contractual compliance </a:t>
            </a:r>
          </a:p>
          <a:p>
            <a:pPr marL="285750" indent="-285750">
              <a:buFont typeface="Arial" panose="020B0604020202020204" pitchFamily="34" charset="0"/>
              <a:buChar char="•"/>
            </a:pPr>
            <a:r>
              <a:rPr lang="en-AU" sz="1600" dirty="0">
                <a:latin typeface="Neue Haas Grotesk Text Pro" panose="020B0504020202020204" pitchFamily="34" charset="0"/>
              </a:rPr>
              <a:t>If you will be using any sub-contractors</a:t>
            </a:r>
            <a:endParaRPr lang="fr-FR" sz="1600" dirty="0">
              <a:latin typeface="Neue Haas Grotesk Text Pro" panose="020B0504020202020204" pitchFamily="34" charset="0"/>
            </a:endParaRPr>
          </a:p>
        </p:txBody>
      </p:sp>
    </p:spTree>
    <p:extLst>
      <p:ext uri="{BB962C8B-B14F-4D97-AF65-F5344CB8AC3E}">
        <p14:creationId xmlns:p14="http://schemas.microsoft.com/office/powerpoint/2010/main" val="3923118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71BD1-95C0-1D18-3D01-14ABA0FC7580}"/>
              </a:ext>
            </a:extLst>
          </p:cNvPr>
          <p:cNvSpPr>
            <a:spLocks noGrp="1"/>
          </p:cNvSpPr>
          <p:nvPr>
            <p:ph type="title"/>
          </p:nvPr>
        </p:nvSpPr>
        <p:spPr>
          <a:xfrm>
            <a:off x="838200" y="581258"/>
            <a:ext cx="10515600" cy="1325563"/>
          </a:xfrm>
        </p:spPr>
        <p:txBody>
          <a:bodyPr anchor="ctr">
            <a:normAutofit/>
          </a:bodyPr>
          <a:lstStyle/>
          <a:p>
            <a:r>
              <a:rPr lang="en-AU" dirty="0"/>
              <a:t>Insurance Requirements </a:t>
            </a:r>
            <a:endParaRPr lang="fr-FR" dirty="0"/>
          </a:p>
        </p:txBody>
      </p:sp>
      <p:graphicFrame>
        <p:nvGraphicFramePr>
          <p:cNvPr id="5" name="Content Placeholder 2">
            <a:extLst>
              <a:ext uri="{FF2B5EF4-FFF2-40B4-BE49-F238E27FC236}">
                <a16:creationId xmlns:a16="http://schemas.microsoft.com/office/drawing/2014/main" id="{B83BF4A2-BFC9-7DA1-041C-F416BCBE0687}"/>
              </a:ext>
            </a:extLst>
          </p:cNvPr>
          <p:cNvGraphicFramePr>
            <a:graphicFrameLocks noGrp="1"/>
          </p:cNvGraphicFramePr>
          <p:nvPr>
            <p:ph idx="1"/>
            <p:extLst>
              <p:ext uri="{D42A27DB-BD31-4B8C-83A1-F6EECF244321}">
                <p14:modId xmlns:p14="http://schemas.microsoft.com/office/powerpoint/2010/main" val="4083623515"/>
              </p:ext>
            </p:extLst>
          </p:nvPr>
        </p:nvGraphicFramePr>
        <p:xfrm>
          <a:off x="838200" y="2066694"/>
          <a:ext cx="10515600" cy="40597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342536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71BD1-95C0-1D18-3D01-14ABA0FC7580}"/>
              </a:ext>
            </a:extLst>
          </p:cNvPr>
          <p:cNvSpPr>
            <a:spLocks noGrp="1"/>
          </p:cNvSpPr>
          <p:nvPr>
            <p:ph type="title"/>
          </p:nvPr>
        </p:nvSpPr>
        <p:spPr/>
        <p:txBody>
          <a:bodyPr/>
          <a:lstStyle/>
          <a:p>
            <a:r>
              <a:rPr lang="en-AU" dirty="0"/>
              <a:t>Qualitative Requirements</a:t>
            </a:r>
            <a:endParaRPr lang="fr-FR" dirty="0"/>
          </a:p>
        </p:txBody>
      </p:sp>
      <p:sp>
        <p:nvSpPr>
          <p:cNvPr id="3" name="Content Placeholder 2">
            <a:extLst>
              <a:ext uri="{FF2B5EF4-FFF2-40B4-BE49-F238E27FC236}">
                <a16:creationId xmlns:a16="http://schemas.microsoft.com/office/drawing/2014/main" id="{22A8C2D1-48A9-C5AA-B78D-AE4AEC39BC3E}"/>
              </a:ext>
            </a:extLst>
          </p:cNvPr>
          <p:cNvSpPr>
            <a:spLocks noGrp="1"/>
          </p:cNvSpPr>
          <p:nvPr>
            <p:ph idx="1"/>
          </p:nvPr>
        </p:nvSpPr>
        <p:spPr/>
        <p:txBody>
          <a:bodyPr>
            <a:noAutofit/>
          </a:bodyPr>
          <a:lstStyle/>
          <a:p>
            <a:pPr marL="0" indent="0">
              <a:lnSpc>
                <a:spcPct val="100000"/>
              </a:lnSpc>
              <a:buNone/>
            </a:pPr>
            <a:r>
              <a:rPr lang="en-AU" sz="1600" dirty="0"/>
              <a:t>The qualitative requirements are questions that your organisation </a:t>
            </a:r>
            <a:r>
              <a:rPr lang="en-AU" sz="1600" b="1" dirty="0"/>
              <a:t>must respond </a:t>
            </a:r>
            <a:r>
              <a:rPr lang="en-AU" sz="1600" dirty="0"/>
              <a:t>to in order to demonstrate to the agency that your organisation is capable of meeting the service agreement requirements. </a:t>
            </a:r>
          </a:p>
          <a:p>
            <a:pPr marL="0" indent="0">
              <a:lnSpc>
                <a:spcPct val="100000"/>
              </a:lnSpc>
              <a:buNone/>
            </a:pPr>
            <a:endParaRPr lang="en-AU" sz="1600" dirty="0"/>
          </a:p>
          <a:p>
            <a:pPr marL="0" indent="0">
              <a:lnSpc>
                <a:spcPct val="100000"/>
              </a:lnSpc>
              <a:buNone/>
            </a:pPr>
            <a:r>
              <a:rPr lang="en-AU" sz="1600" dirty="0"/>
              <a:t>Some examples of common qualitative requirements include: </a:t>
            </a:r>
          </a:p>
          <a:p>
            <a:pPr>
              <a:lnSpc>
                <a:spcPct val="100000"/>
              </a:lnSpc>
            </a:pPr>
            <a:r>
              <a:rPr lang="en-AU" sz="1600" dirty="0"/>
              <a:t>Suitability of the proposed goods/services;</a:t>
            </a:r>
          </a:p>
          <a:p>
            <a:pPr>
              <a:lnSpc>
                <a:spcPct val="100000"/>
              </a:lnSpc>
            </a:pPr>
            <a:r>
              <a:rPr lang="en-AU" sz="1600" dirty="0"/>
              <a:t>Organisational capacity;</a:t>
            </a:r>
          </a:p>
          <a:p>
            <a:pPr>
              <a:lnSpc>
                <a:spcPct val="100000"/>
              </a:lnSpc>
            </a:pPr>
            <a:r>
              <a:rPr lang="en-AU" sz="1600" dirty="0"/>
              <a:t>Demonstrated experience; and </a:t>
            </a:r>
          </a:p>
          <a:p>
            <a:pPr>
              <a:lnSpc>
                <a:spcPct val="100000"/>
              </a:lnSpc>
            </a:pPr>
            <a:r>
              <a:rPr lang="en-AU" sz="1600" dirty="0"/>
              <a:t>Specified personnel. </a:t>
            </a:r>
          </a:p>
        </p:txBody>
      </p:sp>
    </p:spTree>
    <p:extLst>
      <p:ext uri="{BB962C8B-B14F-4D97-AF65-F5344CB8AC3E}">
        <p14:creationId xmlns:p14="http://schemas.microsoft.com/office/powerpoint/2010/main" val="14598313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71BD1-95C0-1D18-3D01-14ABA0FC7580}"/>
              </a:ext>
            </a:extLst>
          </p:cNvPr>
          <p:cNvSpPr>
            <a:spLocks noGrp="1"/>
          </p:cNvSpPr>
          <p:nvPr>
            <p:ph type="title"/>
          </p:nvPr>
        </p:nvSpPr>
        <p:spPr/>
        <p:txBody>
          <a:bodyPr/>
          <a:lstStyle/>
          <a:p>
            <a:r>
              <a:rPr lang="en-AU" dirty="0"/>
              <a:t>Qualitative Requirements</a:t>
            </a:r>
            <a:endParaRPr lang="fr-FR" dirty="0"/>
          </a:p>
        </p:txBody>
      </p:sp>
      <p:sp>
        <p:nvSpPr>
          <p:cNvPr id="3" name="Content Placeholder 2">
            <a:extLst>
              <a:ext uri="{FF2B5EF4-FFF2-40B4-BE49-F238E27FC236}">
                <a16:creationId xmlns:a16="http://schemas.microsoft.com/office/drawing/2014/main" id="{22A8C2D1-48A9-C5AA-B78D-AE4AEC39BC3E}"/>
              </a:ext>
            </a:extLst>
          </p:cNvPr>
          <p:cNvSpPr>
            <a:spLocks noGrp="1"/>
          </p:cNvSpPr>
          <p:nvPr>
            <p:ph idx="1"/>
          </p:nvPr>
        </p:nvSpPr>
        <p:spPr/>
        <p:txBody>
          <a:bodyPr>
            <a:noAutofit/>
          </a:bodyPr>
          <a:lstStyle/>
          <a:p>
            <a:pPr marL="0" indent="0">
              <a:lnSpc>
                <a:spcPct val="100000"/>
              </a:lnSpc>
              <a:buNone/>
            </a:pPr>
            <a:r>
              <a:rPr lang="en-AU" sz="1600" dirty="0"/>
              <a:t>It is also common for each of these general requirements to have a number of sub-points beneath it that ask for specific information the agency wants to know. </a:t>
            </a:r>
          </a:p>
          <a:p>
            <a:pPr marL="0" indent="0">
              <a:lnSpc>
                <a:spcPct val="100000"/>
              </a:lnSpc>
              <a:buNone/>
            </a:pPr>
            <a:endParaRPr lang="en-AU" sz="1600" dirty="0"/>
          </a:p>
          <a:p>
            <a:pPr marL="0" indent="0">
              <a:lnSpc>
                <a:spcPct val="100000"/>
              </a:lnSpc>
              <a:buNone/>
            </a:pPr>
            <a:r>
              <a:rPr lang="en-AU" sz="1600" dirty="0"/>
              <a:t>For example, for organisational capacity, an agency might ask you to provide information about your warehousing capabilities or your delivery process. For the demonstrated experience requirement, it is very common for an agency to ask for a specific example of a previous service agreement to be provided, detailing the outcome and how any issues were resolved. </a:t>
            </a:r>
          </a:p>
          <a:p>
            <a:pPr marL="0" indent="0">
              <a:lnSpc>
                <a:spcPct val="100000"/>
              </a:lnSpc>
              <a:buNone/>
            </a:pPr>
            <a:endParaRPr lang="en-AU" sz="1600" dirty="0"/>
          </a:p>
          <a:p>
            <a:pPr marL="0" indent="0">
              <a:lnSpc>
                <a:spcPct val="100000"/>
              </a:lnSpc>
              <a:buNone/>
            </a:pPr>
            <a:r>
              <a:rPr lang="en-AU" sz="1600" dirty="0"/>
              <a:t>Your responses to these qualitative requirements will be used to assess your capability and suitability to supply the community service. </a:t>
            </a:r>
          </a:p>
        </p:txBody>
      </p:sp>
    </p:spTree>
    <p:extLst>
      <p:ext uri="{BB962C8B-B14F-4D97-AF65-F5344CB8AC3E}">
        <p14:creationId xmlns:p14="http://schemas.microsoft.com/office/powerpoint/2010/main" val="27792446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71BD1-95C0-1D18-3D01-14ABA0FC7580}"/>
              </a:ext>
            </a:extLst>
          </p:cNvPr>
          <p:cNvSpPr>
            <a:spLocks noGrp="1"/>
          </p:cNvSpPr>
          <p:nvPr>
            <p:ph type="title"/>
          </p:nvPr>
        </p:nvSpPr>
        <p:spPr/>
        <p:txBody>
          <a:bodyPr/>
          <a:lstStyle/>
          <a:p>
            <a:r>
              <a:rPr lang="en-AU" dirty="0"/>
              <a:t>Pricing Schedule </a:t>
            </a:r>
            <a:endParaRPr lang="fr-FR" dirty="0"/>
          </a:p>
        </p:txBody>
      </p:sp>
      <p:sp>
        <p:nvSpPr>
          <p:cNvPr id="3" name="Content Placeholder 2">
            <a:extLst>
              <a:ext uri="{FF2B5EF4-FFF2-40B4-BE49-F238E27FC236}">
                <a16:creationId xmlns:a16="http://schemas.microsoft.com/office/drawing/2014/main" id="{22A8C2D1-48A9-C5AA-B78D-AE4AEC39BC3E}"/>
              </a:ext>
            </a:extLst>
          </p:cNvPr>
          <p:cNvSpPr>
            <a:spLocks noGrp="1"/>
          </p:cNvSpPr>
          <p:nvPr>
            <p:ph idx="1"/>
          </p:nvPr>
        </p:nvSpPr>
        <p:spPr/>
        <p:txBody>
          <a:bodyPr>
            <a:normAutofit/>
          </a:bodyPr>
          <a:lstStyle/>
          <a:p>
            <a:pPr marL="0" indent="0">
              <a:lnSpc>
                <a:spcPct val="120000"/>
              </a:lnSpc>
              <a:buNone/>
            </a:pPr>
            <a:r>
              <a:rPr lang="en-AU" sz="1800" dirty="0"/>
              <a:t>All Requests will have a section where you need to provide your organisation’s offered rates. Each Request is different so carefully read the pricing schedule. Some may ask for unit (per item or per hour) and others may ask for lump sum costs. Please respond using the format provided so the agency can easily evaluate the prices offered. </a:t>
            </a:r>
          </a:p>
          <a:p>
            <a:pPr marL="0" indent="0">
              <a:lnSpc>
                <a:spcPct val="120000"/>
              </a:lnSpc>
              <a:buNone/>
            </a:pPr>
            <a:endParaRPr lang="en-AU" sz="1800" dirty="0"/>
          </a:p>
          <a:p>
            <a:pPr marL="0" indent="0">
              <a:lnSpc>
                <a:spcPct val="120000"/>
              </a:lnSpc>
              <a:buNone/>
            </a:pPr>
            <a:r>
              <a:rPr lang="en-AU" sz="1800" dirty="0"/>
              <a:t>Along with the items mentioned above, your response to the price schedule will be used in assessing which Offer represents the best value for money for government. </a:t>
            </a:r>
          </a:p>
        </p:txBody>
      </p:sp>
    </p:spTree>
    <p:extLst>
      <p:ext uri="{BB962C8B-B14F-4D97-AF65-F5344CB8AC3E}">
        <p14:creationId xmlns:p14="http://schemas.microsoft.com/office/powerpoint/2010/main" val="19031416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71BD1-95C0-1D18-3D01-14ABA0FC7580}"/>
              </a:ext>
            </a:extLst>
          </p:cNvPr>
          <p:cNvSpPr>
            <a:spLocks noGrp="1"/>
          </p:cNvSpPr>
          <p:nvPr>
            <p:ph type="title"/>
          </p:nvPr>
        </p:nvSpPr>
        <p:spPr/>
        <p:txBody>
          <a:bodyPr>
            <a:normAutofit/>
          </a:bodyPr>
          <a:lstStyle/>
          <a:p>
            <a:r>
              <a:rPr lang="en-AU" sz="4200" dirty="0"/>
              <a:t>What to remember when responding to a Request </a:t>
            </a:r>
            <a:endParaRPr lang="fr-FR" sz="4200" dirty="0"/>
          </a:p>
        </p:txBody>
      </p:sp>
      <p:sp>
        <p:nvSpPr>
          <p:cNvPr id="3" name="Content Placeholder 2">
            <a:extLst>
              <a:ext uri="{FF2B5EF4-FFF2-40B4-BE49-F238E27FC236}">
                <a16:creationId xmlns:a16="http://schemas.microsoft.com/office/drawing/2014/main" id="{22A8C2D1-48A9-C5AA-B78D-AE4AEC39BC3E}"/>
              </a:ext>
            </a:extLst>
          </p:cNvPr>
          <p:cNvSpPr>
            <a:spLocks noGrp="1"/>
          </p:cNvSpPr>
          <p:nvPr>
            <p:ph idx="1"/>
          </p:nvPr>
        </p:nvSpPr>
        <p:spPr/>
        <p:txBody>
          <a:bodyPr>
            <a:normAutofit/>
          </a:bodyPr>
          <a:lstStyle/>
          <a:p>
            <a:pPr marL="0" indent="0">
              <a:buNone/>
            </a:pPr>
            <a:r>
              <a:rPr lang="en-AU" sz="1600" dirty="0"/>
              <a:t>So, what happens once a Request is released, and you need to submit an offer? The next part of this presentation will divulge these important points: </a:t>
            </a:r>
          </a:p>
          <a:p>
            <a:pPr marL="0" indent="0">
              <a:buNone/>
            </a:pPr>
            <a:r>
              <a:rPr lang="en-AU" sz="1600" dirty="0"/>
              <a:t>When the Requested is released: </a:t>
            </a:r>
          </a:p>
          <a:p>
            <a:pPr marL="0" indent="0">
              <a:buNone/>
            </a:pPr>
            <a:endParaRPr lang="en-AU" sz="1600" dirty="0"/>
          </a:p>
          <a:p>
            <a:pPr marL="0" indent="0">
              <a:buNone/>
            </a:pPr>
            <a:endParaRPr lang="en-AU" sz="1600" dirty="0"/>
          </a:p>
          <a:p>
            <a:pPr marL="0" indent="0">
              <a:buNone/>
            </a:pPr>
            <a:r>
              <a:rPr lang="en-AU" sz="1600" dirty="0"/>
              <a:t>When developing your Offer: </a:t>
            </a:r>
          </a:p>
          <a:p>
            <a:pPr marL="0" indent="0">
              <a:buNone/>
            </a:pPr>
            <a:endParaRPr lang="en-AU" sz="1600" dirty="0"/>
          </a:p>
          <a:p>
            <a:pPr marL="0" indent="0">
              <a:buNone/>
            </a:pPr>
            <a:endParaRPr lang="en-AU" sz="1600" dirty="0"/>
          </a:p>
          <a:p>
            <a:pPr marL="0" indent="0">
              <a:buNone/>
            </a:pPr>
            <a:r>
              <a:rPr lang="en-AU" sz="1600" dirty="0"/>
              <a:t>After submitting your Offer:</a:t>
            </a:r>
          </a:p>
          <a:p>
            <a:pPr marL="0" indent="0">
              <a:buNone/>
            </a:pPr>
            <a:endParaRPr lang="en-AU" dirty="0"/>
          </a:p>
        </p:txBody>
      </p:sp>
      <p:grpSp>
        <p:nvGrpSpPr>
          <p:cNvPr id="6" name="Group 5">
            <a:extLst>
              <a:ext uri="{FF2B5EF4-FFF2-40B4-BE49-F238E27FC236}">
                <a16:creationId xmlns:a16="http://schemas.microsoft.com/office/drawing/2014/main" id="{F6C99319-8B19-524E-DF09-851CBED31018}"/>
              </a:ext>
            </a:extLst>
          </p:cNvPr>
          <p:cNvGrpSpPr/>
          <p:nvPr/>
        </p:nvGrpSpPr>
        <p:grpSpPr>
          <a:xfrm>
            <a:off x="890230" y="3034988"/>
            <a:ext cx="1959104" cy="515955"/>
            <a:chOff x="501904" y="837164"/>
            <a:chExt cx="4505585" cy="2861046"/>
          </a:xfrm>
          <a:solidFill>
            <a:schemeClr val="accent5">
              <a:lumMod val="20000"/>
              <a:lumOff val="80000"/>
            </a:schemeClr>
          </a:solidFill>
        </p:grpSpPr>
        <p:sp>
          <p:nvSpPr>
            <p:cNvPr id="11" name="Rectangle: Rounded Corners 10">
              <a:extLst>
                <a:ext uri="{FF2B5EF4-FFF2-40B4-BE49-F238E27FC236}">
                  <a16:creationId xmlns:a16="http://schemas.microsoft.com/office/drawing/2014/main" id="{DA689115-2FD4-ADFB-52A7-28DBF5C272D5}"/>
                </a:ext>
              </a:extLst>
            </p:cNvPr>
            <p:cNvSpPr/>
            <p:nvPr/>
          </p:nvSpPr>
          <p:spPr>
            <a:xfrm>
              <a:off x="501904" y="837164"/>
              <a:ext cx="4505585" cy="2861046"/>
            </a:xfrm>
            <a:prstGeom prst="roundRect">
              <a:avLst>
                <a:gd name="adj" fmla="val 10000"/>
              </a:avLst>
            </a:prstGeom>
            <a:grpFill/>
            <a:ln>
              <a:solidFill>
                <a:schemeClr val="accent3"/>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Rectangle: Rounded Corners 5">
              <a:extLst>
                <a:ext uri="{FF2B5EF4-FFF2-40B4-BE49-F238E27FC236}">
                  <a16:creationId xmlns:a16="http://schemas.microsoft.com/office/drawing/2014/main" id="{CCF1EC1D-4DCB-0E7D-1702-D6750BB96F89}"/>
                </a:ext>
              </a:extLst>
            </p:cNvPr>
            <p:cNvSpPr txBox="1"/>
            <p:nvPr/>
          </p:nvSpPr>
          <p:spPr>
            <a:xfrm>
              <a:off x="585701" y="920961"/>
              <a:ext cx="4337991" cy="2693452"/>
            </a:xfrm>
            <a:prstGeom prst="rect">
              <a:avLst/>
            </a:prstGeom>
            <a:grpFill/>
            <a:ln>
              <a:solidFill>
                <a:schemeClr val="accent3"/>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600" kern="1200" dirty="0">
                  <a:latin typeface="Neue Haas Grotesk Text Pro" panose="020B0504020202020204" pitchFamily="34" charset="0"/>
                </a:rPr>
                <a:t>Register on Tenders WA</a:t>
              </a:r>
              <a:endParaRPr lang="en-US" sz="1600" kern="1200" dirty="0">
                <a:latin typeface="Neue Haas Grotesk Text Pro" panose="020B0504020202020204" pitchFamily="34" charset="0"/>
              </a:endParaRPr>
            </a:p>
          </p:txBody>
        </p:sp>
      </p:grpSp>
      <p:grpSp>
        <p:nvGrpSpPr>
          <p:cNvPr id="8" name="Group 7">
            <a:extLst>
              <a:ext uri="{FF2B5EF4-FFF2-40B4-BE49-F238E27FC236}">
                <a16:creationId xmlns:a16="http://schemas.microsoft.com/office/drawing/2014/main" id="{5ABBD096-3171-A02F-5AE5-0A81F369DCBE}"/>
              </a:ext>
            </a:extLst>
          </p:cNvPr>
          <p:cNvGrpSpPr/>
          <p:nvPr/>
        </p:nvGrpSpPr>
        <p:grpSpPr>
          <a:xfrm>
            <a:off x="2922968" y="3034988"/>
            <a:ext cx="1959104" cy="515955"/>
            <a:chOff x="6008730" y="837164"/>
            <a:chExt cx="4505585" cy="2861046"/>
          </a:xfrm>
          <a:solidFill>
            <a:schemeClr val="accent5">
              <a:lumMod val="20000"/>
              <a:lumOff val="80000"/>
            </a:schemeClr>
          </a:solidFill>
        </p:grpSpPr>
        <p:sp>
          <p:nvSpPr>
            <p:cNvPr id="9" name="Rectangle: Rounded Corners 8">
              <a:extLst>
                <a:ext uri="{FF2B5EF4-FFF2-40B4-BE49-F238E27FC236}">
                  <a16:creationId xmlns:a16="http://schemas.microsoft.com/office/drawing/2014/main" id="{84663456-4F6A-282B-66EC-6DF0049D79C9}"/>
                </a:ext>
              </a:extLst>
            </p:cNvPr>
            <p:cNvSpPr/>
            <p:nvPr/>
          </p:nvSpPr>
          <p:spPr>
            <a:xfrm>
              <a:off x="6008730" y="837164"/>
              <a:ext cx="4505585" cy="2861046"/>
            </a:xfrm>
            <a:prstGeom prst="roundRect">
              <a:avLst>
                <a:gd name="adj" fmla="val 10000"/>
              </a:avLst>
            </a:prstGeom>
            <a:grpFill/>
            <a:ln>
              <a:solidFill>
                <a:schemeClr val="accent3"/>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Rectangle: Rounded Corners 8">
              <a:extLst>
                <a:ext uri="{FF2B5EF4-FFF2-40B4-BE49-F238E27FC236}">
                  <a16:creationId xmlns:a16="http://schemas.microsoft.com/office/drawing/2014/main" id="{52554988-762A-BD17-EC72-2E6439A6A107}"/>
                </a:ext>
              </a:extLst>
            </p:cNvPr>
            <p:cNvSpPr txBox="1"/>
            <p:nvPr/>
          </p:nvSpPr>
          <p:spPr>
            <a:xfrm>
              <a:off x="6092527" y="920961"/>
              <a:ext cx="4337991" cy="2693452"/>
            </a:xfrm>
            <a:prstGeom prst="rect">
              <a:avLst/>
            </a:prstGeom>
            <a:grpFill/>
            <a:ln>
              <a:solidFill>
                <a:schemeClr val="accent3"/>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600" kern="1200" dirty="0">
                  <a:latin typeface="Neue Haas Grotesk Text Pro" panose="020B0504020202020204" pitchFamily="34" charset="0"/>
                </a:rPr>
                <a:t>Spotted an error? </a:t>
              </a:r>
              <a:endParaRPr lang="en-US" sz="1600" kern="1200" dirty="0">
                <a:latin typeface="Neue Haas Grotesk Text Pro" panose="020B0504020202020204" pitchFamily="34" charset="0"/>
              </a:endParaRPr>
            </a:p>
          </p:txBody>
        </p:sp>
      </p:grpSp>
      <p:grpSp>
        <p:nvGrpSpPr>
          <p:cNvPr id="13" name="Group 12">
            <a:extLst>
              <a:ext uri="{FF2B5EF4-FFF2-40B4-BE49-F238E27FC236}">
                <a16:creationId xmlns:a16="http://schemas.microsoft.com/office/drawing/2014/main" id="{69EE32E9-00F3-C15E-B163-827AAFCE9454}"/>
              </a:ext>
            </a:extLst>
          </p:cNvPr>
          <p:cNvGrpSpPr/>
          <p:nvPr/>
        </p:nvGrpSpPr>
        <p:grpSpPr>
          <a:xfrm>
            <a:off x="4955706" y="3034988"/>
            <a:ext cx="1959104" cy="515955"/>
            <a:chOff x="501904" y="837164"/>
            <a:chExt cx="4505585" cy="2861046"/>
          </a:xfrm>
          <a:solidFill>
            <a:schemeClr val="accent5">
              <a:lumMod val="20000"/>
              <a:lumOff val="80000"/>
            </a:schemeClr>
          </a:solidFill>
        </p:grpSpPr>
        <p:sp>
          <p:nvSpPr>
            <p:cNvPr id="14" name="Rectangle: Rounded Corners 13">
              <a:extLst>
                <a:ext uri="{FF2B5EF4-FFF2-40B4-BE49-F238E27FC236}">
                  <a16:creationId xmlns:a16="http://schemas.microsoft.com/office/drawing/2014/main" id="{05878B36-3578-AC1D-3D54-DAC980A79788}"/>
                </a:ext>
              </a:extLst>
            </p:cNvPr>
            <p:cNvSpPr/>
            <p:nvPr/>
          </p:nvSpPr>
          <p:spPr>
            <a:xfrm>
              <a:off x="501904" y="837164"/>
              <a:ext cx="4505585" cy="2861046"/>
            </a:xfrm>
            <a:prstGeom prst="roundRect">
              <a:avLst>
                <a:gd name="adj" fmla="val 10000"/>
              </a:avLst>
            </a:prstGeom>
            <a:grpFill/>
            <a:ln>
              <a:solidFill>
                <a:schemeClr val="accent3"/>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Rectangle: Rounded Corners 5">
              <a:extLst>
                <a:ext uri="{FF2B5EF4-FFF2-40B4-BE49-F238E27FC236}">
                  <a16:creationId xmlns:a16="http://schemas.microsoft.com/office/drawing/2014/main" id="{35CC273D-14C4-E05D-75A9-C392D8C33A77}"/>
                </a:ext>
              </a:extLst>
            </p:cNvPr>
            <p:cNvSpPr txBox="1"/>
            <p:nvPr/>
          </p:nvSpPr>
          <p:spPr>
            <a:xfrm>
              <a:off x="585701" y="920961"/>
              <a:ext cx="4337991" cy="2693452"/>
            </a:xfrm>
            <a:prstGeom prst="rect">
              <a:avLst/>
            </a:prstGeom>
            <a:grpFill/>
            <a:ln>
              <a:solidFill>
                <a:schemeClr val="accent3"/>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600" kern="1200" dirty="0">
                  <a:latin typeface="Neue Haas Grotesk Text Pro" panose="020B0504020202020204" pitchFamily="34" charset="0"/>
                </a:rPr>
                <a:t>Seeking an extension</a:t>
              </a:r>
              <a:endParaRPr lang="en-US" sz="1600" kern="1200" dirty="0">
                <a:latin typeface="Neue Haas Grotesk Text Pro" panose="020B0504020202020204" pitchFamily="34" charset="0"/>
              </a:endParaRPr>
            </a:p>
          </p:txBody>
        </p:sp>
      </p:grpSp>
      <p:grpSp>
        <p:nvGrpSpPr>
          <p:cNvPr id="16" name="Group 15">
            <a:extLst>
              <a:ext uri="{FF2B5EF4-FFF2-40B4-BE49-F238E27FC236}">
                <a16:creationId xmlns:a16="http://schemas.microsoft.com/office/drawing/2014/main" id="{181C8678-8176-2BEA-8F66-B647619DF19B}"/>
              </a:ext>
            </a:extLst>
          </p:cNvPr>
          <p:cNvGrpSpPr/>
          <p:nvPr/>
        </p:nvGrpSpPr>
        <p:grpSpPr>
          <a:xfrm>
            <a:off x="7013446" y="3034988"/>
            <a:ext cx="1959104" cy="515955"/>
            <a:chOff x="6008730" y="837164"/>
            <a:chExt cx="4505585" cy="2861046"/>
          </a:xfrm>
          <a:solidFill>
            <a:schemeClr val="accent5">
              <a:lumMod val="20000"/>
              <a:lumOff val="80000"/>
            </a:schemeClr>
          </a:solidFill>
        </p:grpSpPr>
        <p:sp>
          <p:nvSpPr>
            <p:cNvPr id="17" name="Rectangle: Rounded Corners 16">
              <a:extLst>
                <a:ext uri="{FF2B5EF4-FFF2-40B4-BE49-F238E27FC236}">
                  <a16:creationId xmlns:a16="http://schemas.microsoft.com/office/drawing/2014/main" id="{FBAEBF9B-2872-3FC6-D568-F6155802B6C5}"/>
                </a:ext>
              </a:extLst>
            </p:cNvPr>
            <p:cNvSpPr/>
            <p:nvPr/>
          </p:nvSpPr>
          <p:spPr>
            <a:xfrm>
              <a:off x="6008730" y="837164"/>
              <a:ext cx="4505585" cy="2861046"/>
            </a:xfrm>
            <a:prstGeom prst="roundRect">
              <a:avLst>
                <a:gd name="adj" fmla="val 10000"/>
              </a:avLst>
            </a:prstGeom>
            <a:grpFill/>
            <a:ln>
              <a:solidFill>
                <a:schemeClr val="accent3"/>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8" name="Rectangle: Rounded Corners 8">
              <a:extLst>
                <a:ext uri="{FF2B5EF4-FFF2-40B4-BE49-F238E27FC236}">
                  <a16:creationId xmlns:a16="http://schemas.microsoft.com/office/drawing/2014/main" id="{8C858DB9-F6E8-4A9C-D84D-570C21A595D6}"/>
                </a:ext>
              </a:extLst>
            </p:cNvPr>
            <p:cNvSpPr txBox="1"/>
            <p:nvPr/>
          </p:nvSpPr>
          <p:spPr>
            <a:xfrm>
              <a:off x="6092527" y="920961"/>
              <a:ext cx="4337991" cy="2693452"/>
            </a:xfrm>
            <a:prstGeom prst="rect">
              <a:avLst/>
            </a:prstGeom>
            <a:grpFill/>
            <a:ln>
              <a:solidFill>
                <a:schemeClr val="accent3"/>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600" dirty="0">
                  <a:latin typeface="Neue Haas Grotesk Text Pro" panose="020B0504020202020204" pitchFamily="34" charset="0"/>
                </a:rPr>
                <a:t>Consider your capacity</a:t>
              </a:r>
              <a:endParaRPr lang="en-US" sz="1600" kern="1200" dirty="0">
                <a:latin typeface="Neue Haas Grotesk Text Pro" panose="020B0504020202020204" pitchFamily="34" charset="0"/>
              </a:endParaRPr>
            </a:p>
          </p:txBody>
        </p:sp>
      </p:grpSp>
      <p:grpSp>
        <p:nvGrpSpPr>
          <p:cNvPr id="19" name="Group 18">
            <a:extLst>
              <a:ext uri="{FF2B5EF4-FFF2-40B4-BE49-F238E27FC236}">
                <a16:creationId xmlns:a16="http://schemas.microsoft.com/office/drawing/2014/main" id="{E2084235-348C-0A1F-1C41-31609E100ED0}"/>
              </a:ext>
            </a:extLst>
          </p:cNvPr>
          <p:cNvGrpSpPr/>
          <p:nvPr/>
        </p:nvGrpSpPr>
        <p:grpSpPr>
          <a:xfrm>
            <a:off x="926667" y="4051679"/>
            <a:ext cx="1959104" cy="515955"/>
            <a:chOff x="501904" y="837164"/>
            <a:chExt cx="4505585" cy="2861046"/>
          </a:xfrm>
          <a:solidFill>
            <a:schemeClr val="accent2">
              <a:lumMod val="20000"/>
              <a:lumOff val="80000"/>
            </a:schemeClr>
          </a:solidFill>
        </p:grpSpPr>
        <p:sp>
          <p:nvSpPr>
            <p:cNvPr id="20" name="Rectangle: Rounded Corners 19">
              <a:extLst>
                <a:ext uri="{FF2B5EF4-FFF2-40B4-BE49-F238E27FC236}">
                  <a16:creationId xmlns:a16="http://schemas.microsoft.com/office/drawing/2014/main" id="{12E6D29D-2D15-9E86-0A86-9D60EB4A7F3E}"/>
                </a:ext>
              </a:extLst>
            </p:cNvPr>
            <p:cNvSpPr/>
            <p:nvPr/>
          </p:nvSpPr>
          <p:spPr>
            <a:xfrm>
              <a:off x="501904" y="837164"/>
              <a:ext cx="4505585" cy="2861046"/>
            </a:xfrm>
            <a:prstGeom prst="roundRect">
              <a:avLst>
                <a:gd name="adj" fmla="val 10000"/>
              </a:avLst>
            </a:prstGeom>
            <a:grpFill/>
            <a:ln>
              <a:solidFill>
                <a:schemeClr val="accent2"/>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1" name="Rectangle: Rounded Corners 5">
              <a:extLst>
                <a:ext uri="{FF2B5EF4-FFF2-40B4-BE49-F238E27FC236}">
                  <a16:creationId xmlns:a16="http://schemas.microsoft.com/office/drawing/2014/main" id="{23595366-28CB-2958-7F95-CD7F76B0B95C}"/>
                </a:ext>
              </a:extLst>
            </p:cNvPr>
            <p:cNvSpPr txBox="1"/>
            <p:nvPr/>
          </p:nvSpPr>
          <p:spPr>
            <a:xfrm>
              <a:off x="585701" y="920961"/>
              <a:ext cx="4337991" cy="2693452"/>
            </a:xfrm>
            <a:prstGeom prst="rect">
              <a:avLst/>
            </a:prstGeom>
            <a:grpFill/>
            <a:ln>
              <a:solidFill>
                <a:schemeClr val="accent2"/>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600" dirty="0">
                  <a:latin typeface="Neue Haas Grotesk Text Pro" panose="020B0504020202020204" pitchFamily="34" charset="0"/>
                </a:rPr>
                <a:t>Costing considerations</a:t>
              </a:r>
              <a:endParaRPr lang="en-US" sz="1600" kern="1200" dirty="0">
                <a:latin typeface="Neue Haas Grotesk Text Pro" panose="020B0504020202020204" pitchFamily="34" charset="0"/>
              </a:endParaRPr>
            </a:p>
          </p:txBody>
        </p:sp>
      </p:grpSp>
      <p:grpSp>
        <p:nvGrpSpPr>
          <p:cNvPr id="22" name="Group 21">
            <a:extLst>
              <a:ext uri="{FF2B5EF4-FFF2-40B4-BE49-F238E27FC236}">
                <a16:creationId xmlns:a16="http://schemas.microsoft.com/office/drawing/2014/main" id="{D7205459-9926-F51F-020D-AFD84C641E19}"/>
              </a:ext>
            </a:extLst>
          </p:cNvPr>
          <p:cNvGrpSpPr/>
          <p:nvPr/>
        </p:nvGrpSpPr>
        <p:grpSpPr>
          <a:xfrm>
            <a:off x="2959405" y="4051679"/>
            <a:ext cx="1959104" cy="515955"/>
            <a:chOff x="6008730" y="837164"/>
            <a:chExt cx="4505585" cy="2861046"/>
          </a:xfrm>
          <a:solidFill>
            <a:schemeClr val="accent2">
              <a:lumMod val="20000"/>
              <a:lumOff val="80000"/>
            </a:schemeClr>
          </a:solidFill>
        </p:grpSpPr>
        <p:sp>
          <p:nvSpPr>
            <p:cNvPr id="23" name="Rectangle: Rounded Corners 22">
              <a:extLst>
                <a:ext uri="{FF2B5EF4-FFF2-40B4-BE49-F238E27FC236}">
                  <a16:creationId xmlns:a16="http://schemas.microsoft.com/office/drawing/2014/main" id="{B5611FA1-97F6-A830-70EE-ACD1D2BD8135}"/>
                </a:ext>
              </a:extLst>
            </p:cNvPr>
            <p:cNvSpPr/>
            <p:nvPr/>
          </p:nvSpPr>
          <p:spPr>
            <a:xfrm>
              <a:off x="6008730" y="837164"/>
              <a:ext cx="4505585" cy="2861046"/>
            </a:xfrm>
            <a:prstGeom prst="roundRect">
              <a:avLst>
                <a:gd name="adj" fmla="val 10000"/>
              </a:avLst>
            </a:prstGeom>
            <a:grpFill/>
            <a:ln>
              <a:solidFill>
                <a:schemeClr val="accent2"/>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4" name="Rectangle: Rounded Corners 8">
              <a:extLst>
                <a:ext uri="{FF2B5EF4-FFF2-40B4-BE49-F238E27FC236}">
                  <a16:creationId xmlns:a16="http://schemas.microsoft.com/office/drawing/2014/main" id="{FF7DD752-B25A-7E80-769F-0A0DAE6924C2}"/>
                </a:ext>
              </a:extLst>
            </p:cNvPr>
            <p:cNvSpPr txBox="1"/>
            <p:nvPr/>
          </p:nvSpPr>
          <p:spPr>
            <a:xfrm>
              <a:off x="6092527" y="920961"/>
              <a:ext cx="4337991" cy="2693452"/>
            </a:xfrm>
            <a:prstGeom prst="rect">
              <a:avLst/>
            </a:prstGeom>
            <a:grpFill/>
            <a:ln>
              <a:solidFill>
                <a:schemeClr val="accent2"/>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600" kern="1200" dirty="0">
                  <a:latin typeface="Neue Haas Grotesk Text Pro" panose="020B0504020202020204" pitchFamily="34" charset="0"/>
                </a:rPr>
                <a:t>Collaborative arrangements</a:t>
              </a:r>
              <a:endParaRPr lang="en-US" sz="1600" kern="1200" dirty="0">
                <a:latin typeface="Neue Haas Grotesk Text Pro" panose="020B0504020202020204" pitchFamily="34" charset="0"/>
              </a:endParaRPr>
            </a:p>
          </p:txBody>
        </p:sp>
      </p:grpSp>
      <p:grpSp>
        <p:nvGrpSpPr>
          <p:cNvPr id="25" name="Group 24">
            <a:extLst>
              <a:ext uri="{FF2B5EF4-FFF2-40B4-BE49-F238E27FC236}">
                <a16:creationId xmlns:a16="http://schemas.microsoft.com/office/drawing/2014/main" id="{330CDD02-980D-AA2B-452E-135DF1AEAE32}"/>
              </a:ext>
            </a:extLst>
          </p:cNvPr>
          <p:cNvGrpSpPr/>
          <p:nvPr/>
        </p:nvGrpSpPr>
        <p:grpSpPr>
          <a:xfrm>
            <a:off x="4992143" y="4051679"/>
            <a:ext cx="1959104" cy="515955"/>
            <a:chOff x="501904" y="837164"/>
            <a:chExt cx="4505585" cy="2861046"/>
          </a:xfrm>
          <a:solidFill>
            <a:schemeClr val="accent2">
              <a:lumMod val="20000"/>
              <a:lumOff val="80000"/>
            </a:schemeClr>
          </a:solidFill>
        </p:grpSpPr>
        <p:sp>
          <p:nvSpPr>
            <p:cNvPr id="26" name="Rectangle: Rounded Corners 25">
              <a:extLst>
                <a:ext uri="{FF2B5EF4-FFF2-40B4-BE49-F238E27FC236}">
                  <a16:creationId xmlns:a16="http://schemas.microsoft.com/office/drawing/2014/main" id="{24BC18BE-093A-8B7C-4C5B-9411184C4613}"/>
                </a:ext>
              </a:extLst>
            </p:cNvPr>
            <p:cNvSpPr/>
            <p:nvPr/>
          </p:nvSpPr>
          <p:spPr>
            <a:xfrm>
              <a:off x="501904" y="837164"/>
              <a:ext cx="4505585" cy="2861046"/>
            </a:xfrm>
            <a:prstGeom prst="roundRect">
              <a:avLst>
                <a:gd name="adj" fmla="val 10000"/>
              </a:avLst>
            </a:prstGeom>
            <a:grpFill/>
            <a:ln>
              <a:solidFill>
                <a:schemeClr val="accent2"/>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fr-FR" sz="1600" dirty="0">
                <a:latin typeface="Neue Haas Grotesk Text Pro" panose="020B0504020202020204" pitchFamily="34" charset="0"/>
              </a:endParaRPr>
            </a:p>
          </p:txBody>
        </p:sp>
        <p:sp>
          <p:nvSpPr>
            <p:cNvPr id="27" name="Rectangle: Rounded Corners 5">
              <a:extLst>
                <a:ext uri="{FF2B5EF4-FFF2-40B4-BE49-F238E27FC236}">
                  <a16:creationId xmlns:a16="http://schemas.microsoft.com/office/drawing/2014/main" id="{E026E441-E441-F3F9-3681-B1F8C0DEA8C9}"/>
                </a:ext>
              </a:extLst>
            </p:cNvPr>
            <p:cNvSpPr txBox="1"/>
            <p:nvPr/>
          </p:nvSpPr>
          <p:spPr>
            <a:xfrm>
              <a:off x="585701" y="920961"/>
              <a:ext cx="4337991" cy="2693452"/>
            </a:xfrm>
            <a:prstGeom prst="rect">
              <a:avLst/>
            </a:prstGeom>
            <a:grpFill/>
            <a:ln>
              <a:solidFill>
                <a:schemeClr val="accent2"/>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600" dirty="0">
                  <a:latin typeface="Neue Haas Grotesk Text Pro" panose="020B0504020202020204" pitchFamily="34" charset="0"/>
                </a:rPr>
                <a:t>Highlight your achievements</a:t>
              </a:r>
              <a:endParaRPr lang="en-US" sz="1600" kern="1200" dirty="0">
                <a:latin typeface="Neue Haas Grotesk Text Pro" panose="020B0504020202020204" pitchFamily="34" charset="0"/>
              </a:endParaRPr>
            </a:p>
          </p:txBody>
        </p:sp>
      </p:grpSp>
      <p:grpSp>
        <p:nvGrpSpPr>
          <p:cNvPr id="28" name="Group 27">
            <a:extLst>
              <a:ext uri="{FF2B5EF4-FFF2-40B4-BE49-F238E27FC236}">
                <a16:creationId xmlns:a16="http://schemas.microsoft.com/office/drawing/2014/main" id="{305B2A26-CD94-EF1F-BF79-022DF595EDCF}"/>
              </a:ext>
            </a:extLst>
          </p:cNvPr>
          <p:cNvGrpSpPr/>
          <p:nvPr/>
        </p:nvGrpSpPr>
        <p:grpSpPr>
          <a:xfrm>
            <a:off x="7024881" y="4051679"/>
            <a:ext cx="1959104" cy="515955"/>
            <a:chOff x="6008730" y="837164"/>
            <a:chExt cx="4505585" cy="2861046"/>
          </a:xfrm>
          <a:solidFill>
            <a:schemeClr val="accent2">
              <a:lumMod val="20000"/>
              <a:lumOff val="80000"/>
            </a:schemeClr>
          </a:solidFill>
        </p:grpSpPr>
        <p:sp>
          <p:nvSpPr>
            <p:cNvPr id="29" name="Rectangle: Rounded Corners 28">
              <a:extLst>
                <a:ext uri="{FF2B5EF4-FFF2-40B4-BE49-F238E27FC236}">
                  <a16:creationId xmlns:a16="http://schemas.microsoft.com/office/drawing/2014/main" id="{7025A491-2490-C45E-F3FB-1756B8CBB69E}"/>
                </a:ext>
              </a:extLst>
            </p:cNvPr>
            <p:cNvSpPr/>
            <p:nvPr/>
          </p:nvSpPr>
          <p:spPr>
            <a:xfrm>
              <a:off x="6008730" y="837164"/>
              <a:ext cx="4505585" cy="2861046"/>
            </a:xfrm>
            <a:prstGeom prst="roundRect">
              <a:avLst>
                <a:gd name="adj" fmla="val 10000"/>
              </a:avLst>
            </a:prstGeom>
            <a:grpFill/>
            <a:ln>
              <a:solidFill>
                <a:schemeClr val="accent2"/>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0" name="Rectangle: Rounded Corners 8">
              <a:extLst>
                <a:ext uri="{FF2B5EF4-FFF2-40B4-BE49-F238E27FC236}">
                  <a16:creationId xmlns:a16="http://schemas.microsoft.com/office/drawing/2014/main" id="{44B7388C-81CD-F4A9-C5D4-F884EF708C0D}"/>
                </a:ext>
              </a:extLst>
            </p:cNvPr>
            <p:cNvSpPr txBox="1"/>
            <p:nvPr/>
          </p:nvSpPr>
          <p:spPr>
            <a:xfrm>
              <a:off x="6092527" y="920961"/>
              <a:ext cx="4337991" cy="2693452"/>
            </a:xfrm>
            <a:prstGeom prst="rect">
              <a:avLst/>
            </a:prstGeom>
            <a:grpFill/>
            <a:ln>
              <a:solidFill>
                <a:schemeClr val="accent2"/>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600" dirty="0">
                  <a:latin typeface="Neue Haas Grotesk Text Pro" panose="020B0504020202020204" pitchFamily="34" charset="0"/>
                </a:rPr>
                <a:t>Tailor your Offer to the Request</a:t>
              </a:r>
              <a:endParaRPr lang="en-US" sz="1600" kern="1200" dirty="0">
                <a:latin typeface="Neue Haas Grotesk Text Pro" panose="020B0504020202020204" pitchFamily="34" charset="0"/>
              </a:endParaRPr>
            </a:p>
          </p:txBody>
        </p:sp>
      </p:grpSp>
      <p:grpSp>
        <p:nvGrpSpPr>
          <p:cNvPr id="31" name="Group 30">
            <a:extLst>
              <a:ext uri="{FF2B5EF4-FFF2-40B4-BE49-F238E27FC236}">
                <a16:creationId xmlns:a16="http://schemas.microsoft.com/office/drawing/2014/main" id="{4B2DC802-9D4E-B324-4A8F-DDC21301066A}"/>
              </a:ext>
            </a:extLst>
          </p:cNvPr>
          <p:cNvGrpSpPr/>
          <p:nvPr/>
        </p:nvGrpSpPr>
        <p:grpSpPr>
          <a:xfrm>
            <a:off x="9057619" y="4029528"/>
            <a:ext cx="2171278" cy="515955"/>
            <a:chOff x="6008730" y="837164"/>
            <a:chExt cx="4505585" cy="2861046"/>
          </a:xfrm>
          <a:solidFill>
            <a:schemeClr val="accent2">
              <a:lumMod val="20000"/>
              <a:lumOff val="80000"/>
            </a:schemeClr>
          </a:solidFill>
        </p:grpSpPr>
        <p:sp>
          <p:nvSpPr>
            <p:cNvPr id="32" name="Rectangle: Rounded Corners 31">
              <a:extLst>
                <a:ext uri="{FF2B5EF4-FFF2-40B4-BE49-F238E27FC236}">
                  <a16:creationId xmlns:a16="http://schemas.microsoft.com/office/drawing/2014/main" id="{7F2D6F0A-3118-E2CA-3C2C-E011A46BF29A}"/>
                </a:ext>
              </a:extLst>
            </p:cNvPr>
            <p:cNvSpPr/>
            <p:nvPr/>
          </p:nvSpPr>
          <p:spPr>
            <a:xfrm>
              <a:off x="6008730" y="837164"/>
              <a:ext cx="4505585" cy="2861046"/>
            </a:xfrm>
            <a:prstGeom prst="roundRect">
              <a:avLst>
                <a:gd name="adj" fmla="val 10000"/>
              </a:avLst>
            </a:prstGeom>
            <a:grpFill/>
            <a:ln>
              <a:solidFill>
                <a:schemeClr val="accent2"/>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3" name="Rectangle: Rounded Corners 8">
              <a:extLst>
                <a:ext uri="{FF2B5EF4-FFF2-40B4-BE49-F238E27FC236}">
                  <a16:creationId xmlns:a16="http://schemas.microsoft.com/office/drawing/2014/main" id="{967BF1A9-1927-DB45-F8C9-61C58D01BB92}"/>
                </a:ext>
              </a:extLst>
            </p:cNvPr>
            <p:cNvSpPr txBox="1"/>
            <p:nvPr/>
          </p:nvSpPr>
          <p:spPr>
            <a:xfrm>
              <a:off x="6092527" y="920961"/>
              <a:ext cx="4337991" cy="2693452"/>
            </a:xfrm>
            <a:prstGeom prst="rect">
              <a:avLst/>
            </a:prstGeom>
            <a:grpFill/>
            <a:ln>
              <a:solidFill>
                <a:schemeClr val="accent2"/>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600" dirty="0">
                  <a:latin typeface="Neue Haas Grotesk Text Pro" panose="020B0504020202020204" pitchFamily="34" charset="0"/>
                </a:rPr>
                <a:t>Make your Offer easy to understand</a:t>
              </a:r>
              <a:endParaRPr lang="en-US" sz="1600" kern="1200" dirty="0">
                <a:latin typeface="Neue Haas Grotesk Text Pro" panose="020B0504020202020204" pitchFamily="34" charset="0"/>
              </a:endParaRPr>
            </a:p>
          </p:txBody>
        </p:sp>
      </p:grpSp>
      <p:grpSp>
        <p:nvGrpSpPr>
          <p:cNvPr id="34" name="Group 33">
            <a:extLst>
              <a:ext uri="{FF2B5EF4-FFF2-40B4-BE49-F238E27FC236}">
                <a16:creationId xmlns:a16="http://schemas.microsoft.com/office/drawing/2014/main" id="{FC0AC5BA-3190-AA18-A245-881F2E18DDE3}"/>
              </a:ext>
            </a:extLst>
          </p:cNvPr>
          <p:cNvGrpSpPr/>
          <p:nvPr/>
        </p:nvGrpSpPr>
        <p:grpSpPr>
          <a:xfrm>
            <a:off x="942426" y="5211658"/>
            <a:ext cx="1959104" cy="515955"/>
            <a:chOff x="501904" y="837164"/>
            <a:chExt cx="4505585" cy="2861046"/>
          </a:xfrm>
          <a:solidFill>
            <a:schemeClr val="accent6">
              <a:lumMod val="20000"/>
              <a:lumOff val="80000"/>
            </a:schemeClr>
          </a:solidFill>
        </p:grpSpPr>
        <p:sp>
          <p:nvSpPr>
            <p:cNvPr id="35" name="Rectangle: Rounded Corners 34">
              <a:extLst>
                <a:ext uri="{FF2B5EF4-FFF2-40B4-BE49-F238E27FC236}">
                  <a16:creationId xmlns:a16="http://schemas.microsoft.com/office/drawing/2014/main" id="{3FE798A2-580E-59AF-868F-79F360577137}"/>
                </a:ext>
              </a:extLst>
            </p:cNvPr>
            <p:cNvSpPr/>
            <p:nvPr/>
          </p:nvSpPr>
          <p:spPr>
            <a:xfrm>
              <a:off x="501904" y="837164"/>
              <a:ext cx="4505585" cy="2861046"/>
            </a:xfrm>
            <a:prstGeom prst="roundRect">
              <a:avLst>
                <a:gd name="adj" fmla="val 10000"/>
              </a:avLst>
            </a:prstGeom>
            <a:grpFill/>
            <a:ln>
              <a:solidFill>
                <a:schemeClr val="accent6"/>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6" name="Rectangle: Rounded Corners 5">
              <a:extLst>
                <a:ext uri="{FF2B5EF4-FFF2-40B4-BE49-F238E27FC236}">
                  <a16:creationId xmlns:a16="http://schemas.microsoft.com/office/drawing/2014/main" id="{87E06895-78B0-28D7-E7E0-0A416FF0420C}"/>
                </a:ext>
              </a:extLst>
            </p:cNvPr>
            <p:cNvSpPr txBox="1"/>
            <p:nvPr/>
          </p:nvSpPr>
          <p:spPr>
            <a:xfrm>
              <a:off x="585701" y="920961"/>
              <a:ext cx="4337991" cy="2693452"/>
            </a:xfrm>
            <a:prstGeom prst="rect">
              <a:avLst/>
            </a:prstGeom>
            <a:grpFill/>
            <a:ln>
              <a:solidFill>
                <a:schemeClr val="accent6"/>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600" dirty="0">
                  <a:latin typeface="Neue Haas Grotesk Text Pro" panose="020B0504020202020204" pitchFamily="34" charset="0"/>
                </a:rPr>
                <a:t>Confidentiality</a:t>
              </a:r>
              <a:endParaRPr lang="en-US" sz="1600" kern="1200" dirty="0">
                <a:latin typeface="Neue Haas Grotesk Text Pro" panose="020B0504020202020204" pitchFamily="34" charset="0"/>
              </a:endParaRPr>
            </a:p>
          </p:txBody>
        </p:sp>
      </p:grpSp>
      <p:grpSp>
        <p:nvGrpSpPr>
          <p:cNvPr id="37" name="Group 36">
            <a:extLst>
              <a:ext uri="{FF2B5EF4-FFF2-40B4-BE49-F238E27FC236}">
                <a16:creationId xmlns:a16="http://schemas.microsoft.com/office/drawing/2014/main" id="{1432CCD2-64AF-98DB-0A9A-B4AB139E859A}"/>
              </a:ext>
            </a:extLst>
          </p:cNvPr>
          <p:cNvGrpSpPr/>
          <p:nvPr/>
        </p:nvGrpSpPr>
        <p:grpSpPr>
          <a:xfrm>
            <a:off x="2975164" y="5211658"/>
            <a:ext cx="1959104" cy="515955"/>
            <a:chOff x="6008730" y="837164"/>
            <a:chExt cx="4505585" cy="2861046"/>
          </a:xfrm>
          <a:solidFill>
            <a:schemeClr val="accent6">
              <a:lumMod val="20000"/>
              <a:lumOff val="80000"/>
            </a:schemeClr>
          </a:solidFill>
        </p:grpSpPr>
        <p:sp>
          <p:nvSpPr>
            <p:cNvPr id="38" name="Rectangle: Rounded Corners 37">
              <a:extLst>
                <a:ext uri="{FF2B5EF4-FFF2-40B4-BE49-F238E27FC236}">
                  <a16:creationId xmlns:a16="http://schemas.microsoft.com/office/drawing/2014/main" id="{FDE8B548-F4FB-7E3F-3F96-F05C41E06967}"/>
                </a:ext>
              </a:extLst>
            </p:cNvPr>
            <p:cNvSpPr/>
            <p:nvPr/>
          </p:nvSpPr>
          <p:spPr>
            <a:xfrm>
              <a:off x="6008730" y="837164"/>
              <a:ext cx="4505585" cy="2861046"/>
            </a:xfrm>
            <a:prstGeom prst="roundRect">
              <a:avLst>
                <a:gd name="adj" fmla="val 10000"/>
              </a:avLst>
            </a:prstGeom>
            <a:grpFill/>
            <a:ln>
              <a:solidFill>
                <a:schemeClr val="accent6"/>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9" name="Rectangle: Rounded Corners 8">
              <a:extLst>
                <a:ext uri="{FF2B5EF4-FFF2-40B4-BE49-F238E27FC236}">
                  <a16:creationId xmlns:a16="http://schemas.microsoft.com/office/drawing/2014/main" id="{87CCF509-BA52-74E5-61E4-154BCB0DC469}"/>
                </a:ext>
              </a:extLst>
            </p:cNvPr>
            <p:cNvSpPr txBox="1"/>
            <p:nvPr/>
          </p:nvSpPr>
          <p:spPr>
            <a:xfrm>
              <a:off x="6092527" y="920961"/>
              <a:ext cx="4337991" cy="2693452"/>
            </a:xfrm>
            <a:prstGeom prst="rect">
              <a:avLst/>
            </a:prstGeom>
            <a:grpFill/>
            <a:ln>
              <a:solidFill>
                <a:schemeClr val="accent6"/>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600" kern="1200" dirty="0">
                  <a:latin typeface="Neue Haas Grotesk Text Pro" panose="020B0504020202020204" pitchFamily="34" charset="0"/>
                </a:rPr>
                <a:t>Withdrawing your Offer</a:t>
              </a:r>
              <a:endParaRPr lang="en-US" sz="1600" kern="1200" dirty="0">
                <a:latin typeface="Neue Haas Grotesk Text Pro" panose="020B0504020202020204" pitchFamily="34" charset="0"/>
              </a:endParaRPr>
            </a:p>
          </p:txBody>
        </p:sp>
      </p:grpSp>
      <p:grpSp>
        <p:nvGrpSpPr>
          <p:cNvPr id="40" name="Group 39">
            <a:extLst>
              <a:ext uri="{FF2B5EF4-FFF2-40B4-BE49-F238E27FC236}">
                <a16:creationId xmlns:a16="http://schemas.microsoft.com/office/drawing/2014/main" id="{5DFE2442-BCD8-B5E5-0605-67BD26CABC46}"/>
              </a:ext>
            </a:extLst>
          </p:cNvPr>
          <p:cNvGrpSpPr/>
          <p:nvPr/>
        </p:nvGrpSpPr>
        <p:grpSpPr>
          <a:xfrm>
            <a:off x="5007902" y="5211658"/>
            <a:ext cx="1959104" cy="515955"/>
            <a:chOff x="501904" y="837164"/>
            <a:chExt cx="4505585" cy="2861046"/>
          </a:xfrm>
          <a:solidFill>
            <a:schemeClr val="accent6">
              <a:lumMod val="20000"/>
              <a:lumOff val="80000"/>
            </a:schemeClr>
          </a:solidFill>
        </p:grpSpPr>
        <p:sp>
          <p:nvSpPr>
            <p:cNvPr id="41" name="Rectangle: Rounded Corners 40">
              <a:extLst>
                <a:ext uri="{FF2B5EF4-FFF2-40B4-BE49-F238E27FC236}">
                  <a16:creationId xmlns:a16="http://schemas.microsoft.com/office/drawing/2014/main" id="{52F305AF-2A80-17C3-784C-EE0EF9063245}"/>
                </a:ext>
              </a:extLst>
            </p:cNvPr>
            <p:cNvSpPr/>
            <p:nvPr/>
          </p:nvSpPr>
          <p:spPr>
            <a:xfrm>
              <a:off x="501904" y="837164"/>
              <a:ext cx="4505585" cy="2861046"/>
            </a:xfrm>
            <a:prstGeom prst="roundRect">
              <a:avLst>
                <a:gd name="adj" fmla="val 10000"/>
              </a:avLst>
            </a:prstGeom>
            <a:grpFill/>
            <a:ln>
              <a:solidFill>
                <a:schemeClr val="accent6"/>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fr-FR" sz="1600" dirty="0">
                <a:latin typeface="Neue Haas Grotesk Text Pro" panose="020B0504020202020204" pitchFamily="34" charset="0"/>
              </a:endParaRPr>
            </a:p>
          </p:txBody>
        </p:sp>
        <p:sp>
          <p:nvSpPr>
            <p:cNvPr id="42" name="Rectangle: Rounded Corners 5">
              <a:extLst>
                <a:ext uri="{FF2B5EF4-FFF2-40B4-BE49-F238E27FC236}">
                  <a16:creationId xmlns:a16="http://schemas.microsoft.com/office/drawing/2014/main" id="{C0057B73-89BE-56FF-1B64-A9FF659E4DD7}"/>
                </a:ext>
              </a:extLst>
            </p:cNvPr>
            <p:cNvSpPr txBox="1"/>
            <p:nvPr/>
          </p:nvSpPr>
          <p:spPr>
            <a:xfrm>
              <a:off x="585701" y="920961"/>
              <a:ext cx="4337991" cy="2693452"/>
            </a:xfrm>
            <a:prstGeom prst="rect">
              <a:avLst/>
            </a:prstGeom>
            <a:grpFill/>
            <a:ln>
              <a:solidFill>
                <a:schemeClr val="accent6"/>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600" dirty="0">
                  <a:latin typeface="Neue Haas Grotesk Text Pro" panose="020B0504020202020204" pitchFamily="34" charset="0"/>
                </a:rPr>
                <a:t>Please be patient</a:t>
              </a:r>
              <a:endParaRPr lang="en-US" sz="1600" kern="1200" dirty="0">
                <a:latin typeface="Neue Haas Grotesk Text Pro" panose="020B0504020202020204" pitchFamily="34" charset="0"/>
              </a:endParaRPr>
            </a:p>
          </p:txBody>
        </p:sp>
      </p:grpSp>
    </p:spTree>
    <p:extLst>
      <p:ext uri="{BB962C8B-B14F-4D97-AF65-F5344CB8AC3E}">
        <p14:creationId xmlns:p14="http://schemas.microsoft.com/office/powerpoint/2010/main" val="31680252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71BD1-95C0-1D18-3D01-14ABA0FC7580}"/>
              </a:ext>
            </a:extLst>
          </p:cNvPr>
          <p:cNvSpPr>
            <a:spLocks noGrp="1"/>
          </p:cNvSpPr>
          <p:nvPr>
            <p:ph type="title"/>
          </p:nvPr>
        </p:nvSpPr>
        <p:spPr/>
        <p:txBody>
          <a:bodyPr>
            <a:normAutofit/>
          </a:bodyPr>
          <a:lstStyle/>
          <a:p>
            <a:r>
              <a:rPr lang="en-AU" sz="3800" dirty="0"/>
              <a:t>When the Request is released</a:t>
            </a:r>
            <a:endParaRPr lang="fr-FR" sz="3800" dirty="0"/>
          </a:p>
        </p:txBody>
      </p:sp>
      <p:sp>
        <p:nvSpPr>
          <p:cNvPr id="3" name="Content Placeholder 2">
            <a:extLst>
              <a:ext uri="{FF2B5EF4-FFF2-40B4-BE49-F238E27FC236}">
                <a16:creationId xmlns:a16="http://schemas.microsoft.com/office/drawing/2014/main" id="{22A8C2D1-48A9-C5AA-B78D-AE4AEC39BC3E}"/>
              </a:ext>
            </a:extLst>
          </p:cNvPr>
          <p:cNvSpPr>
            <a:spLocks noGrp="1"/>
          </p:cNvSpPr>
          <p:nvPr>
            <p:ph idx="1"/>
          </p:nvPr>
        </p:nvSpPr>
        <p:spPr>
          <a:xfrm>
            <a:off x="838199" y="1777055"/>
            <a:ext cx="11073493" cy="4059786"/>
          </a:xfrm>
        </p:spPr>
        <p:txBody>
          <a:bodyPr>
            <a:noAutofit/>
          </a:bodyPr>
          <a:lstStyle/>
          <a:p>
            <a:pPr marL="0" indent="0">
              <a:lnSpc>
                <a:spcPct val="120000"/>
              </a:lnSpc>
              <a:buNone/>
            </a:pPr>
            <a:r>
              <a:rPr lang="en-AU" sz="1600" b="1" dirty="0"/>
              <a:t>Register for Tenders WA </a:t>
            </a:r>
          </a:p>
          <a:p>
            <a:pPr>
              <a:lnSpc>
                <a:spcPct val="120000"/>
              </a:lnSpc>
            </a:pPr>
            <a:r>
              <a:rPr lang="en-AU" sz="1600" dirty="0"/>
              <a:t>It’s important that you register your organisation on Tenders WA and be logged in when you download the Request. This is so you receive email updates if any changes, known as addenda, are made to the Request. Addenda might include clarifying specifications, scope of work, or extending the closing time. </a:t>
            </a:r>
          </a:p>
          <a:p>
            <a:pPr marL="0" indent="0">
              <a:lnSpc>
                <a:spcPct val="120000"/>
              </a:lnSpc>
              <a:buNone/>
            </a:pPr>
            <a:r>
              <a:rPr lang="en-AU" sz="1600" b="1" dirty="0"/>
              <a:t>Spotted an error? </a:t>
            </a:r>
          </a:p>
          <a:p>
            <a:pPr>
              <a:lnSpc>
                <a:spcPct val="120000"/>
              </a:lnSpc>
            </a:pPr>
            <a:r>
              <a:rPr lang="en-AU" sz="1600" dirty="0"/>
              <a:t>If you read the Request and you think that we didn’t quite get right for example the specification or the format of the pricing schedule, or that there are errors in it, please ring the relevant contact person listed in the Request as soon as possible. </a:t>
            </a:r>
          </a:p>
          <a:p>
            <a:pPr marL="0" indent="0">
              <a:buNone/>
            </a:pPr>
            <a:endParaRPr lang="en-AU" sz="1600" b="1" dirty="0"/>
          </a:p>
        </p:txBody>
      </p:sp>
    </p:spTree>
    <p:extLst>
      <p:ext uri="{BB962C8B-B14F-4D97-AF65-F5344CB8AC3E}">
        <p14:creationId xmlns:p14="http://schemas.microsoft.com/office/powerpoint/2010/main" val="11025675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E486F-E876-4574-B2C7-0A30B3F412B4}"/>
              </a:ext>
            </a:extLst>
          </p:cNvPr>
          <p:cNvSpPr>
            <a:spLocks noGrp="1"/>
          </p:cNvSpPr>
          <p:nvPr>
            <p:ph type="title"/>
          </p:nvPr>
        </p:nvSpPr>
        <p:spPr>
          <a:xfrm>
            <a:off x="838200" y="581258"/>
            <a:ext cx="10515600" cy="1325563"/>
          </a:xfrm>
        </p:spPr>
        <p:txBody>
          <a:bodyPr anchor="ctr">
            <a:normAutofit/>
          </a:bodyPr>
          <a:lstStyle/>
          <a:p>
            <a:r>
              <a:rPr lang="en-AU" sz="3600" dirty="0"/>
              <a:t>Is this module applicable to your organisation? </a:t>
            </a:r>
          </a:p>
        </p:txBody>
      </p:sp>
      <p:sp>
        <p:nvSpPr>
          <p:cNvPr id="7" name="Content Placeholder 2">
            <a:extLst>
              <a:ext uri="{FF2B5EF4-FFF2-40B4-BE49-F238E27FC236}">
                <a16:creationId xmlns:a16="http://schemas.microsoft.com/office/drawing/2014/main" id="{A8FEA0C1-3BE1-06CE-C297-6C5643B729DA}"/>
              </a:ext>
            </a:extLst>
          </p:cNvPr>
          <p:cNvSpPr>
            <a:spLocks noGrp="1"/>
          </p:cNvSpPr>
          <p:nvPr>
            <p:ph idx="1"/>
          </p:nvPr>
        </p:nvSpPr>
        <p:spPr>
          <a:xfrm>
            <a:off x="838200" y="1638357"/>
            <a:ext cx="10515600" cy="754327"/>
          </a:xfrm>
        </p:spPr>
        <p:txBody>
          <a:bodyPr>
            <a:noAutofit/>
          </a:bodyPr>
          <a:lstStyle/>
          <a:p>
            <a:pPr marL="0" indent="0">
              <a:lnSpc>
                <a:spcPct val="100000"/>
              </a:lnSpc>
              <a:buNone/>
            </a:pPr>
            <a:r>
              <a:rPr lang="en-US" sz="1600" dirty="0"/>
              <a:t>Before we get started, let’s make sure you are in the right place! Procurement policies and processes are slightly different depending on what government is buying. So, if your </a:t>
            </a:r>
            <a:r>
              <a:rPr lang="en-US" sz="1600" dirty="0" err="1"/>
              <a:t>organisation</a:t>
            </a:r>
            <a:r>
              <a:rPr lang="en-US" sz="1600" dirty="0"/>
              <a:t> falls into one of the categories in the column on the right, one of our other support materials may be more relevant to you. </a:t>
            </a:r>
          </a:p>
        </p:txBody>
      </p:sp>
      <p:graphicFrame>
        <p:nvGraphicFramePr>
          <p:cNvPr id="5" name="Table 5">
            <a:extLst>
              <a:ext uri="{FF2B5EF4-FFF2-40B4-BE49-F238E27FC236}">
                <a16:creationId xmlns:a16="http://schemas.microsoft.com/office/drawing/2014/main" id="{BBB1E426-972E-FEF5-D095-1AF016CEF686}"/>
              </a:ext>
            </a:extLst>
          </p:cNvPr>
          <p:cNvGraphicFramePr>
            <a:graphicFrameLocks noGrp="1"/>
          </p:cNvGraphicFramePr>
          <p:nvPr>
            <p:extLst>
              <p:ext uri="{D42A27DB-BD31-4B8C-83A1-F6EECF244321}">
                <p14:modId xmlns:p14="http://schemas.microsoft.com/office/powerpoint/2010/main" val="700723380"/>
              </p:ext>
            </p:extLst>
          </p:nvPr>
        </p:nvGraphicFramePr>
        <p:xfrm>
          <a:off x="981511" y="2576468"/>
          <a:ext cx="10807718" cy="3702051"/>
        </p:xfrm>
        <a:graphic>
          <a:graphicData uri="http://schemas.openxmlformats.org/drawingml/2006/table">
            <a:tbl>
              <a:tblPr firstRow="1" bandRow="1">
                <a:tableStyleId>{7DF18680-E054-41AD-8BC1-D1AEF772440D}</a:tableStyleId>
              </a:tblPr>
              <a:tblGrid>
                <a:gridCol w="5403859">
                  <a:extLst>
                    <a:ext uri="{9D8B030D-6E8A-4147-A177-3AD203B41FA5}">
                      <a16:colId xmlns:a16="http://schemas.microsoft.com/office/drawing/2014/main" val="3877643448"/>
                    </a:ext>
                  </a:extLst>
                </a:gridCol>
                <a:gridCol w="5403859">
                  <a:extLst>
                    <a:ext uri="{9D8B030D-6E8A-4147-A177-3AD203B41FA5}">
                      <a16:colId xmlns:a16="http://schemas.microsoft.com/office/drawing/2014/main" val="2009344632"/>
                    </a:ext>
                  </a:extLst>
                </a:gridCol>
              </a:tblGrid>
              <a:tr h="305210">
                <a:tc>
                  <a:txBody>
                    <a:bodyPr/>
                    <a:lstStyle/>
                    <a:p>
                      <a:pPr>
                        <a:lnSpc>
                          <a:spcPts val="1950"/>
                        </a:lnSpc>
                      </a:pPr>
                      <a:r>
                        <a:rPr lang="en-AU" sz="1300" dirty="0">
                          <a:latin typeface="Neue Haas Grotesk Text Pro" panose="020B0504020202020204" pitchFamily="34" charset="0"/>
                        </a:rPr>
                        <a:t>Target Audience </a:t>
                      </a:r>
                      <a:endParaRPr lang="fr-FR" sz="1300" dirty="0">
                        <a:latin typeface="Neue Haas Grotesk Text Pro" panose="020B0504020202020204" pitchFamily="34" charset="0"/>
                      </a:endParaRPr>
                    </a:p>
                  </a:txBody>
                  <a:tcPr/>
                </a:tc>
                <a:tc>
                  <a:txBody>
                    <a:bodyPr/>
                    <a:lstStyle/>
                    <a:p>
                      <a:pPr>
                        <a:lnSpc>
                          <a:spcPts val="1950"/>
                        </a:lnSpc>
                      </a:pPr>
                      <a:r>
                        <a:rPr lang="en-AU" sz="1300" dirty="0">
                          <a:latin typeface="Neue Haas Grotesk Text Pro" panose="020B0504020202020204" pitchFamily="34" charset="0"/>
                        </a:rPr>
                        <a:t>Not the Target Audience </a:t>
                      </a:r>
                      <a:endParaRPr lang="fr-FR" sz="1300" dirty="0">
                        <a:latin typeface="Neue Haas Grotesk Text Pro" panose="020B0504020202020204" pitchFamily="34" charset="0"/>
                      </a:endParaRPr>
                    </a:p>
                  </a:txBody>
                  <a:tcPr/>
                </a:tc>
                <a:extLst>
                  <a:ext uri="{0D108BD9-81ED-4DB2-BD59-A6C34878D82A}">
                    <a16:rowId xmlns:a16="http://schemas.microsoft.com/office/drawing/2014/main" val="132658552"/>
                  </a:ext>
                </a:extLst>
              </a:tr>
              <a:tr h="2703293">
                <a:tc>
                  <a:txBody>
                    <a:bodyPr/>
                    <a:lstStyle/>
                    <a:p>
                      <a:pPr>
                        <a:lnSpc>
                          <a:spcPts val="1950"/>
                        </a:lnSpc>
                      </a:pPr>
                      <a:r>
                        <a:rPr lang="en-AU" sz="1600" dirty="0">
                          <a:latin typeface="Neue Haas Grotesk Text Pro" panose="020B0504020202020204" pitchFamily="34" charset="0"/>
                        </a:rPr>
                        <a:t>This module has been designed for organisations that are interested in supplying community services to the WA State Government. </a:t>
                      </a:r>
                    </a:p>
                    <a:p>
                      <a:pPr>
                        <a:lnSpc>
                          <a:spcPts val="1950"/>
                        </a:lnSpc>
                      </a:pPr>
                      <a:endParaRPr lang="en-AU" sz="1600" dirty="0">
                        <a:latin typeface="Neue Haas Grotesk Text Pro" panose="020B0504020202020204" pitchFamily="34" charset="0"/>
                      </a:endParaRPr>
                    </a:p>
                    <a:p>
                      <a:pPr>
                        <a:lnSpc>
                          <a:spcPts val="1950"/>
                        </a:lnSpc>
                      </a:pPr>
                      <a:r>
                        <a:rPr lang="en-AU" sz="1600" dirty="0">
                          <a:latin typeface="Neue Haas Grotesk Text Pro" panose="020B0504020202020204" pitchFamily="34" charset="0"/>
                        </a:rPr>
                        <a:t>For example: </a:t>
                      </a:r>
                    </a:p>
                    <a:p>
                      <a:pPr marL="285750" indent="-285750">
                        <a:lnSpc>
                          <a:spcPts val="1950"/>
                        </a:lnSpc>
                        <a:buFont typeface="Arial" panose="020B0604020202020204" pitchFamily="34" charset="0"/>
                        <a:buChar char="•"/>
                      </a:pPr>
                      <a:r>
                        <a:rPr lang="en-AU" sz="1600" dirty="0">
                          <a:latin typeface="Neue Haas Grotesk Text Pro" panose="020B0504020202020204" pitchFamily="34" charset="0"/>
                        </a:rPr>
                        <a:t>Family and domestic violence support</a:t>
                      </a:r>
                    </a:p>
                    <a:p>
                      <a:pPr marL="285750" indent="-285750">
                        <a:lnSpc>
                          <a:spcPts val="1950"/>
                        </a:lnSpc>
                        <a:buFont typeface="Arial" panose="020B0604020202020204" pitchFamily="34" charset="0"/>
                        <a:buChar char="•"/>
                      </a:pPr>
                      <a:r>
                        <a:rPr lang="en-AU" sz="1600" dirty="0">
                          <a:latin typeface="Neue Haas Grotesk Text Pro" panose="020B0504020202020204" pitchFamily="34" charset="0"/>
                        </a:rPr>
                        <a:t>Out of home care services </a:t>
                      </a:r>
                    </a:p>
                    <a:p>
                      <a:pPr marL="285750" indent="-285750">
                        <a:lnSpc>
                          <a:spcPts val="1950"/>
                        </a:lnSpc>
                        <a:buFont typeface="Arial" panose="020B0604020202020204" pitchFamily="34" charset="0"/>
                        <a:buChar char="•"/>
                      </a:pPr>
                      <a:r>
                        <a:rPr lang="en-AU" sz="1600" dirty="0">
                          <a:latin typeface="Neue Haas Grotesk Text Pro" panose="020B0504020202020204" pitchFamily="34" charset="0"/>
                        </a:rPr>
                        <a:t>Mental Health support</a:t>
                      </a:r>
                      <a:endParaRPr lang="fr-FR" sz="1600" dirty="0">
                        <a:latin typeface="Neue Haas Grotesk Text Pro" panose="020B0504020202020204" pitchFamily="34" charset="0"/>
                      </a:endParaRPr>
                    </a:p>
                  </a:txBody>
                  <a:tcPr/>
                </a:tc>
                <a:tc>
                  <a:txBody>
                    <a:bodyPr/>
                    <a:lstStyle/>
                    <a:p>
                      <a:pPr>
                        <a:lnSpc>
                          <a:spcPts val="1950"/>
                        </a:lnSpc>
                      </a:pPr>
                      <a:r>
                        <a:rPr lang="en-AU" sz="1600" dirty="0">
                          <a:latin typeface="Neue Haas Grotesk Text Pro" panose="020B0504020202020204" pitchFamily="34" charset="0"/>
                        </a:rPr>
                        <a:t>This module is NOT targeted at the following organisations: </a:t>
                      </a:r>
                    </a:p>
                    <a:p>
                      <a:pPr>
                        <a:lnSpc>
                          <a:spcPts val="1950"/>
                        </a:lnSpc>
                      </a:pPr>
                      <a:endParaRPr lang="en-AU" sz="1600" dirty="0">
                        <a:latin typeface="Neue Haas Grotesk Text Pro" panose="020B0504020202020204" pitchFamily="34" charset="0"/>
                      </a:endParaRPr>
                    </a:p>
                    <a:p>
                      <a:pPr marL="285750" indent="-285750">
                        <a:lnSpc>
                          <a:spcPts val="1950"/>
                        </a:lnSpc>
                        <a:buFont typeface="Arial" panose="020B0604020202020204" pitchFamily="34" charset="0"/>
                        <a:buChar char="•"/>
                      </a:pPr>
                      <a:r>
                        <a:rPr lang="en-AU" sz="1600" dirty="0">
                          <a:latin typeface="Neue Haas Grotesk Text Pro" panose="020B0504020202020204" pitchFamily="34" charset="0"/>
                        </a:rPr>
                        <a:t>Aboriginal businesses that are supplying goods or services. A specific module for this sector is available. </a:t>
                      </a:r>
                    </a:p>
                    <a:p>
                      <a:pPr marL="285750" indent="-285750">
                        <a:lnSpc>
                          <a:spcPts val="1950"/>
                        </a:lnSpc>
                        <a:buFont typeface="Arial" panose="020B0604020202020204" pitchFamily="34" charset="0"/>
                        <a:buChar char="•"/>
                      </a:pPr>
                      <a:r>
                        <a:rPr lang="en-AU" sz="1600" dirty="0">
                          <a:latin typeface="Neue Haas Grotesk Text Pro" panose="020B0504020202020204" pitchFamily="34" charset="0"/>
                        </a:rPr>
                        <a:t>Businesses wanting to supply goods and services; including medical equipment, cleaning services, financial services. A specific module for your sector is available. </a:t>
                      </a:r>
                    </a:p>
                    <a:p>
                      <a:pPr marL="285750" indent="-285750">
                        <a:lnSpc>
                          <a:spcPts val="1950"/>
                        </a:lnSpc>
                        <a:buFont typeface="Arial" panose="020B0604020202020204" pitchFamily="34" charset="0"/>
                        <a:buChar char="•"/>
                      </a:pPr>
                      <a:r>
                        <a:rPr lang="en-AU" sz="1600" dirty="0">
                          <a:latin typeface="Neue Haas Grotesk Text Pro" panose="020B0504020202020204" pitchFamily="34" charset="0"/>
                        </a:rPr>
                        <a:t>Construction or trade related businesses. Such as builders, electricians, plumbers, architects, office accommodation fit outs. </a:t>
                      </a:r>
                      <a:endParaRPr lang="fr-FR" sz="1600" dirty="0">
                        <a:latin typeface="Neue Haas Grotesk Text Pro" panose="020B0504020202020204" pitchFamily="34" charset="0"/>
                      </a:endParaRPr>
                    </a:p>
                  </a:txBody>
                  <a:tcPr/>
                </a:tc>
                <a:extLst>
                  <a:ext uri="{0D108BD9-81ED-4DB2-BD59-A6C34878D82A}">
                    <a16:rowId xmlns:a16="http://schemas.microsoft.com/office/drawing/2014/main" val="891698934"/>
                  </a:ext>
                </a:extLst>
              </a:tr>
            </a:tbl>
          </a:graphicData>
        </a:graphic>
      </p:graphicFrame>
    </p:spTree>
    <p:extLst>
      <p:ext uri="{BB962C8B-B14F-4D97-AF65-F5344CB8AC3E}">
        <p14:creationId xmlns:p14="http://schemas.microsoft.com/office/powerpoint/2010/main" val="1701348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71BD1-95C0-1D18-3D01-14ABA0FC7580}"/>
              </a:ext>
            </a:extLst>
          </p:cNvPr>
          <p:cNvSpPr>
            <a:spLocks noGrp="1"/>
          </p:cNvSpPr>
          <p:nvPr>
            <p:ph type="title"/>
          </p:nvPr>
        </p:nvSpPr>
        <p:spPr/>
        <p:txBody>
          <a:bodyPr>
            <a:normAutofit/>
          </a:bodyPr>
          <a:lstStyle/>
          <a:p>
            <a:r>
              <a:rPr lang="en-AU" sz="3800" dirty="0"/>
              <a:t>When the Request is released</a:t>
            </a:r>
            <a:endParaRPr lang="fr-FR" sz="3800" dirty="0"/>
          </a:p>
        </p:txBody>
      </p:sp>
      <p:sp>
        <p:nvSpPr>
          <p:cNvPr id="3" name="Content Placeholder 2">
            <a:extLst>
              <a:ext uri="{FF2B5EF4-FFF2-40B4-BE49-F238E27FC236}">
                <a16:creationId xmlns:a16="http://schemas.microsoft.com/office/drawing/2014/main" id="{22A8C2D1-48A9-C5AA-B78D-AE4AEC39BC3E}"/>
              </a:ext>
            </a:extLst>
          </p:cNvPr>
          <p:cNvSpPr>
            <a:spLocks noGrp="1"/>
          </p:cNvSpPr>
          <p:nvPr>
            <p:ph idx="1"/>
          </p:nvPr>
        </p:nvSpPr>
        <p:spPr>
          <a:xfrm>
            <a:off x="838199" y="1659609"/>
            <a:ext cx="11073493" cy="4059786"/>
          </a:xfrm>
        </p:spPr>
        <p:txBody>
          <a:bodyPr>
            <a:noAutofit/>
          </a:bodyPr>
          <a:lstStyle/>
          <a:p>
            <a:pPr marL="0" indent="0">
              <a:lnSpc>
                <a:spcPct val="100000"/>
              </a:lnSpc>
              <a:buNone/>
            </a:pPr>
            <a:r>
              <a:rPr lang="en-AU" sz="1600" b="1" dirty="0"/>
              <a:t>Seeking an extension? </a:t>
            </a:r>
          </a:p>
          <a:p>
            <a:pPr marL="0" indent="0">
              <a:lnSpc>
                <a:spcPct val="100000"/>
              </a:lnSpc>
              <a:buNone/>
            </a:pPr>
            <a:r>
              <a:rPr lang="en-AU" sz="1600" dirty="0"/>
              <a:t>If you think the amount of time given to complete your Offer is insufficient, you may contact the contact person outlined in the tender documents, ask them for an extension of the closing time. Please do this well in advance, as we are required to send out an addendum to the Request to all likely respondents to let them know about any extensions. There is no guarantee that an extension will be given. Please don’t ask for an extension if you are running late because you did not give yourself enough time to complete your Offer. </a:t>
            </a:r>
          </a:p>
          <a:p>
            <a:pPr marL="0" indent="0">
              <a:lnSpc>
                <a:spcPct val="100000"/>
              </a:lnSpc>
              <a:buNone/>
            </a:pPr>
            <a:endParaRPr lang="en-AU" sz="1600" dirty="0"/>
          </a:p>
          <a:p>
            <a:pPr marL="0" indent="0">
              <a:lnSpc>
                <a:spcPct val="100000"/>
              </a:lnSpc>
              <a:buNone/>
            </a:pPr>
            <a:r>
              <a:rPr lang="en-AU" sz="1600" b="1" dirty="0"/>
              <a:t>Consider your capacity…</a:t>
            </a:r>
          </a:p>
          <a:p>
            <a:pPr marL="0" indent="0">
              <a:lnSpc>
                <a:spcPct val="100000"/>
              </a:lnSpc>
              <a:buNone/>
            </a:pPr>
            <a:r>
              <a:rPr lang="en-AU" sz="1600" dirty="0"/>
              <a:t>Preparing your Offer can be expensive, time-consuming and is not guaranteed to succeed. To decide whether it is worthwhile to submit an Offer you may like to consider the following: </a:t>
            </a:r>
          </a:p>
          <a:p>
            <a:pPr marL="0" indent="0">
              <a:lnSpc>
                <a:spcPct val="120000"/>
              </a:lnSpc>
              <a:buNone/>
            </a:pPr>
            <a:endParaRPr lang="en-AU" sz="1600" dirty="0"/>
          </a:p>
          <a:p>
            <a:pPr marL="0" indent="0">
              <a:buNone/>
            </a:pPr>
            <a:endParaRPr lang="en-AU" sz="1600" b="1" dirty="0"/>
          </a:p>
        </p:txBody>
      </p:sp>
    </p:spTree>
    <p:extLst>
      <p:ext uri="{BB962C8B-B14F-4D97-AF65-F5344CB8AC3E}">
        <p14:creationId xmlns:p14="http://schemas.microsoft.com/office/powerpoint/2010/main" val="29458308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71BD1-95C0-1D18-3D01-14ABA0FC7580}"/>
              </a:ext>
            </a:extLst>
          </p:cNvPr>
          <p:cNvSpPr>
            <a:spLocks noGrp="1"/>
          </p:cNvSpPr>
          <p:nvPr>
            <p:ph type="title"/>
          </p:nvPr>
        </p:nvSpPr>
        <p:spPr>
          <a:xfrm>
            <a:off x="838200" y="752708"/>
            <a:ext cx="10515600" cy="768197"/>
          </a:xfrm>
        </p:spPr>
        <p:txBody>
          <a:bodyPr>
            <a:normAutofit/>
          </a:bodyPr>
          <a:lstStyle/>
          <a:p>
            <a:r>
              <a:rPr lang="en-AU" sz="3800" dirty="0"/>
              <a:t>When the Request is released</a:t>
            </a:r>
            <a:endParaRPr lang="fr-FR" sz="3800" dirty="0"/>
          </a:p>
        </p:txBody>
      </p:sp>
      <p:sp>
        <p:nvSpPr>
          <p:cNvPr id="3" name="Content Placeholder 2">
            <a:extLst>
              <a:ext uri="{FF2B5EF4-FFF2-40B4-BE49-F238E27FC236}">
                <a16:creationId xmlns:a16="http://schemas.microsoft.com/office/drawing/2014/main" id="{22A8C2D1-48A9-C5AA-B78D-AE4AEC39BC3E}"/>
              </a:ext>
            </a:extLst>
          </p:cNvPr>
          <p:cNvSpPr>
            <a:spLocks noGrp="1"/>
          </p:cNvSpPr>
          <p:nvPr>
            <p:ph idx="1"/>
          </p:nvPr>
        </p:nvSpPr>
        <p:spPr>
          <a:xfrm>
            <a:off x="838200" y="1587548"/>
            <a:ext cx="10820400" cy="4059786"/>
          </a:xfrm>
        </p:spPr>
        <p:txBody>
          <a:bodyPr>
            <a:normAutofit fontScale="25000" lnSpcReduction="20000"/>
          </a:bodyPr>
          <a:lstStyle/>
          <a:p>
            <a:pPr marL="0" indent="0">
              <a:lnSpc>
                <a:spcPct val="120000"/>
              </a:lnSpc>
              <a:buNone/>
            </a:pPr>
            <a:r>
              <a:rPr lang="en-AU" sz="6400" b="1" dirty="0"/>
              <a:t>Consider your capacity…</a:t>
            </a:r>
            <a:endParaRPr lang="en-AU" sz="6400" dirty="0"/>
          </a:p>
          <a:p>
            <a:pPr>
              <a:lnSpc>
                <a:spcPct val="120000"/>
              </a:lnSpc>
            </a:pPr>
            <a:r>
              <a:rPr lang="en-AU" sz="6000" dirty="0"/>
              <a:t>Does your organisation meet the mandatory requirements (if any) specified in the Request? </a:t>
            </a:r>
          </a:p>
          <a:p>
            <a:pPr>
              <a:lnSpc>
                <a:spcPct val="120000"/>
              </a:lnSpc>
            </a:pPr>
            <a:r>
              <a:rPr lang="en-AU" sz="6000" dirty="0"/>
              <a:t>Is my organisation able to fulfil the service requirements and address the qualitative criteria? </a:t>
            </a:r>
          </a:p>
          <a:p>
            <a:pPr>
              <a:lnSpc>
                <a:spcPct val="120000"/>
              </a:lnSpc>
            </a:pPr>
            <a:r>
              <a:rPr lang="en-AU" sz="6000" dirty="0"/>
              <a:t>Is my organisation able to deliver all of the intended community outcomes itself, or does my organisation need to partner with other organisations? </a:t>
            </a:r>
          </a:p>
          <a:p>
            <a:pPr>
              <a:lnSpc>
                <a:spcPct val="120000"/>
              </a:lnSpc>
            </a:pPr>
            <a:r>
              <a:rPr lang="en-AU" sz="6000" dirty="0"/>
              <a:t>Does my organisation have the financial capacity to deliver the outcomes detailed in the Request? </a:t>
            </a:r>
          </a:p>
          <a:p>
            <a:pPr>
              <a:lnSpc>
                <a:spcPct val="120000"/>
              </a:lnSpc>
            </a:pPr>
            <a:r>
              <a:rPr lang="en-AU" sz="6000" dirty="0"/>
              <a:t>Is there an actual or potential conflict of interest that should be disclosed in my Offer? </a:t>
            </a:r>
          </a:p>
          <a:p>
            <a:pPr>
              <a:lnSpc>
                <a:spcPct val="120000"/>
              </a:lnSpc>
            </a:pPr>
            <a:r>
              <a:rPr lang="en-AU" sz="6000" dirty="0"/>
              <a:t>Does my organisation already have the resources to provide the service? Or will my organisation need to build the cost of extra resources into the offered price? </a:t>
            </a:r>
          </a:p>
          <a:p>
            <a:pPr>
              <a:lnSpc>
                <a:spcPct val="120000"/>
              </a:lnSpc>
            </a:pPr>
            <a:r>
              <a:rPr lang="en-AU" sz="6000" dirty="0"/>
              <a:t>Is it going to be viable for my organisation to provide services to address this community outcome? </a:t>
            </a:r>
          </a:p>
          <a:p>
            <a:pPr>
              <a:lnSpc>
                <a:spcPct val="120000"/>
              </a:lnSpc>
            </a:pPr>
            <a:r>
              <a:rPr lang="en-AU" sz="6000" dirty="0"/>
              <a:t>Is it within my organisation’s capacity to provide the service? </a:t>
            </a:r>
          </a:p>
          <a:p>
            <a:pPr>
              <a:lnSpc>
                <a:spcPct val="120000"/>
              </a:lnSpc>
            </a:pPr>
            <a:r>
              <a:rPr lang="en-AU" sz="6000" dirty="0"/>
              <a:t>Have I read or is my organisation familiar with all of the government policies on community services purchasing? </a:t>
            </a:r>
          </a:p>
          <a:p>
            <a:pPr marL="0" indent="0">
              <a:buNone/>
            </a:pPr>
            <a:endParaRPr lang="en-AU" dirty="0"/>
          </a:p>
        </p:txBody>
      </p:sp>
    </p:spTree>
    <p:extLst>
      <p:ext uri="{BB962C8B-B14F-4D97-AF65-F5344CB8AC3E}">
        <p14:creationId xmlns:p14="http://schemas.microsoft.com/office/powerpoint/2010/main" val="40304723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71BD1-95C0-1D18-3D01-14ABA0FC7580}"/>
              </a:ext>
            </a:extLst>
          </p:cNvPr>
          <p:cNvSpPr>
            <a:spLocks noGrp="1"/>
          </p:cNvSpPr>
          <p:nvPr>
            <p:ph type="title"/>
          </p:nvPr>
        </p:nvSpPr>
        <p:spPr/>
        <p:txBody>
          <a:bodyPr>
            <a:normAutofit/>
          </a:bodyPr>
          <a:lstStyle/>
          <a:p>
            <a:r>
              <a:rPr lang="en-AU" sz="3800" dirty="0"/>
              <a:t>When developing your Offer </a:t>
            </a:r>
            <a:endParaRPr lang="fr-FR" sz="3800" dirty="0"/>
          </a:p>
        </p:txBody>
      </p:sp>
      <p:sp>
        <p:nvSpPr>
          <p:cNvPr id="3" name="Content Placeholder 2">
            <a:extLst>
              <a:ext uri="{FF2B5EF4-FFF2-40B4-BE49-F238E27FC236}">
                <a16:creationId xmlns:a16="http://schemas.microsoft.com/office/drawing/2014/main" id="{22A8C2D1-48A9-C5AA-B78D-AE4AEC39BC3E}"/>
              </a:ext>
            </a:extLst>
          </p:cNvPr>
          <p:cNvSpPr>
            <a:spLocks noGrp="1"/>
          </p:cNvSpPr>
          <p:nvPr>
            <p:ph idx="1"/>
          </p:nvPr>
        </p:nvSpPr>
        <p:spPr>
          <a:xfrm>
            <a:off x="838200" y="1761896"/>
            <a:ext cx="10515600" cy="4059786"/>
          </a:xfrm>
        </p:spPr>
        <p:txBody>
          <a:bodyPr>
            <a:normAutofit/>
          </a:bodyPr>
          <a:lstStyle/>
          <a:p>
            <a:pPr marL="0" indent="0">
              <a:buNone/>
            </a:pPr>
            <a:r>
              <a:rPr lang="en-AU" b="1" dirty="0"/>
              <a:t>Costing considerations</a:t>
            </a:r>
          </a:p>
          <a:p>
            <a:pPr marL="0" indent="0">
              <a:lnSpc>
                <a:spcPct val="120000"/>
              </a:lnSpc>
              <a:buNone/>
            </a:pPr>
            <a:r>
              <a:rPr lang="en-AU" sz="1600" dirty="0"/>
              <a:t>Price is the dollar value of the Offer. This is based on the pricing schedule, or a set budget outlined in the request by the government agency. </a:t>
            </a:r>
          </a:p>
          <a:p>
            <a:pPr marL="0" indent="0">
              <a:lnSpc>
                <a:spcPct val="120000"/>
              </a:lnSpc>
              <a:buNone/>
            </a:pPr>
            <a:r>
              <a:rPr lang="en-AU" sz="1600" dirty="0"/>
              <a:t>State your price in the format asked for in the Request. For example, if the Request asks for a lump sum price, and you submit an hourly rate instead, your Offer may not be evaluated. </a:t>
            </a:r>
          </a:p>
          <a:p>
            <a:pPr marL="0" indent="0">
              <a:lnSpc>
                <a:spcPct val="120000"/>
              </a:lnSpc>
              <a:buNone/>
            </a:pPr>
            <a:r>
              <a:rPr lang="en-AU" sz="1600" dirty="0"/>
              <a:t>Where a fixed budget is set by the government agency, specify the volume of services your organisation can provide for that fixed price. </a:t>
            </a:r>
          </a:p>
          <a:p>
            <a:pPr marL="0" indent="0">
              <a:lnSpc>
                <a:spcPct val="120000"/>
              </a:lnSpc>
              <a:buNone/>
            </a:pPr>
            <a:r>
              <a:rPr lang="en-AU" sz="1600" dirty="0"/>
              <a:t>You must also be prepared to maintain your price for a period of time known as the ‘Offer validity period’. The Offer validity period will be specified in Part D of the Request. </a:t>
            </a:r>
          </a:p>
        </p:txBody>
      </p:sp>
    </p:spTree>
    <p:extLst>
      <p:ext uri="{BB962C8B-B14F-4D97-AF65-F5344CB8AC3E}">
        <p14:creationId xmlns:p14="http://schemas.microsoft.com/office/powerpoint/2010/main" val="30396995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71BD1-95C0-1D18-3D01-14ABA0FC7580}"/>
              </a:ext>
            </a:extLst>
          </p:cNvPr>
          <p:cNvSpPr>
            <a:spLocks noGrp="1"/>
          </p:cNvSpPr>
          <p:nvPr>
            <p:ph type="title"/>
          </p:nvPr>
        </p:nvSpPr>
        <p:spPr/>
        <p:txBody>
          <a:bodyPr>
            <a:normAutofit/>
          </a:bodyPr>
          <a:lstStyle/>
          <a:p>
            <a:r>
              <a:rPr lang="en-AU" sz="3800" dirty="0"/>
              <a:t>When developing your Offer </a:t>
            </a:r>
            <a:endParaRPr lang="fr-FR" sz="3800" dirty="0"/>
          </a:p>
        </p:txBody>
      </p:sp>
      <p:sp>
        <p:nvSpPr>
          <p:cNvPr id="3" name="Content Placeholder 2">
            <a:extLst>
              <a:ext uri="{FF2B5EF4-FFF2-40B4-BE49-F238E27FC236}">
                <a16:creationId xmlns:a16="http://schemas.microsoft.com/office/drawing/2014/main" id="{22A8C2D1-48A9-C5AA-B78D-AE4AEC39BC3E}"/>
              </a:ext>
            </a:extLst>
          </p:cNvPr>
          <p:cNvSpPr>
            <a:spLocks noGrp="1"/>
          </p:cNvSpPr>
          <p:nvPr>
            <p:ph idx="1"/>
          </p:nvPr>
        </p:nvSpPr>
        <p:spPr>
          <a:xfrm>
            <a:off x="838200" y="1843536"/>
            <a:ext cx="10515600" cy="4059786"/>
          </a:xfrm>
        </p:spPr>
        <p:txBody>
          <a:bodyPr>
            <a:normAutofit/>
          </a:bodyPr>
          <a:lstStyle/>
          <a:p>
            <a:pPr marL="0" indent="0">
              <a:buNone/>
            </a:pPr>
            <a:r>
              <a:rPr lang="en-AU" b="1" dirty="0"/>
              <a:t>Costing considerations</a:t>
            </a:r>
          </a:p>
          <a:p>
            <a:pPr marL="0" indent="0">
              <a:lnSpc>
                <a:spcPct val="120000"/>
              </a:lnSpc>
              <a:buNone/>
            </a:pPr>
            <a:r>
              <a:rPr lang="en-AU" sz="1600" dirty="0"/>
              <a:t>The DCSP Policy aims to ensure fair and appropriate pricing and costing of community services. A fair and appropriate price includes all real and anticipated costs incurred from delivering, administering, monitoring and evaluating the service. These costs need to be considered over the full length of the service agreement and can be captured through historical data, research and assumptions (based on trends and other factors). This will then form the basis for the fair and appropriate price your organisation offers to the government agency. </a:t>
            </a:r>
          </a:p>
          <a:p>
            <a:pPr marL="0" indent="0">
              <a:lnSpc>
                <a:spcPct val="120000"/>
              </a:lnSpc>
              <a:buNone/>
            </a:pPr>
            <a:r>
              <a:rPr lang="en-AU" sz="1600" dirty="0"/>
              <a:t>A fair and appropriate price will include some allowance for an increase in the costs of delivering services over the life of the service agreement. You can and should include a ‘margin’ or contingency in calculating your costs when determining the best price to submit in your Offer. </a:t>
            </a:r>
          </a:p>
        </p:txBody>
      </p:sp>
    </p:spTree>
    <p:extLst>
      <p:ext uri="{BB962C8B-B14F-4D97-AF65-F5344CB8AC3E}">
        <p14:creationId xmlns:p14="http://schemas.microsoft.com/office/powerpoint/2010/main" val="7236163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71BD1-95C0-1D18-3D01-14ABA0FC7580}"/>
              </a:ext>
            </a:extLst>
          </p:cNvPr>
          <p:cNvSpPr>
            <a:spLocks noGrp="1"/>
          </p:cNvSpPr>
          <p:nvPr>
            <p:ph type="title"/>
          </p:nvPr>
        </p:nvSpPr>
        <p:spPr/>
        <p:txBody>
          <a:bodyPr/>
          <a:lstStyle/>
          <a:p>
            <a:r>
              <a:rPr lang="en-AU" dirty="0"/>
              <a:t>When developing your Offer </a:t>
            </a:r>
            <a:endParaRPr lang="fr-FR" dirty="0"/>
          </a:p>
        </p:txBody>
      </p:sp>
      <p:sp>
        <p:nvSpPr>
          <p:cNvPr id="3" name="Content Placeholder 2">
            <a:extLst>
              <a:ext uri="{FF2B5EF4-FFF2-40B4-BE49-F238E27FC236}">
                <a16:creationId xmlns:a16="http://schemas.microsoft.com/office/drawing/2014/main" id="{22A8C2D1-48A9-C5AA-B78D-AE4AEC39BC3E}"/>
              </a:ext>
            </a:extLst>
          </p:cNvPr>
          <p:cNvSpPr>
            <a:spLocks noGrp="1"/>
          </p:cNvSpPr>
          <p:nvPr>
            <p:ph idx="1"/>
          </p:nvPr>
        </p:nvSpPr>
        <p:spPr>
          <a:xfrm>
            <a:off x="838200" y="1761896"/>
            <a:ext cx="10515600" cy="4059786"/>
          </a:xfrm>
        </p:spPr>
        <p:txBody>
          <a:bodyPr>
            <a:normAutofit fontScale="92500" lnSpcReduction="20000"/>
          </a:bodyPr>
          <a:lstStyle/>
          <a:p>
            <a:pPr marL="0" indent="0">
              <a:lnSpc>
                <a:spcPct val="110000"/>
              </a:lnSpc>
              <a:buNone/>
            </a:pPr>
            <a:r>
              <a:rPr lang="en-AU" sz="1600" b="1" dirty="0"/>
              <a:t>Collaborative arrangements: </a:t>
            </a:r>
          </a:p>
          <a:p>
            <a:pPr marL="0" indent="0">
              <a:lnSpc>
                <a:spcPct val="110000"/>
              </a:lnSpc>
              <a:buNone/>
            </a:pPr>
            <a:r>
              <a:rPr lang="en-AU" sz="1600" dirty="0"/>
              <a:t>If your organisation cannot deliver the request services independently, you may wish to partner with another service provider. Government agencies require clear identification of the legal entity with whom they will be contracting. If considering this approach, please ensure you state clearly in your Offer how this relationship will operate (e.g. lead contractor/subcontractor), including details of any governance arrangements which have been agreed. </a:t>
            </a:r>
          </a:p>
          <a:p>
            <a:pPr marL="0" indent="0">
              <a:lnSpc>
                <a:spcPct val="110000"/>
              </a:lnSpc>
              <a:buNone/>
            </a:pPr>
            <a:endParaRPr lang="en-AU" sz="1600" dirty="0"/>
          </a:p>
          <a:p>
            <a:pPr marL="0" indent="0">
              <a:lnSpc>
                <a:spcPct val="110000"/>
              </a:lnSpc>
              <a:buNone/>
            </a:pPr>
            <a:r>
              <a:rPr lang="en-AU" sz="1600" dirty="0"/>
              <a:t>For more information, refer to the </a:t>
            </a:r>
            <a:r>
              <a:rPr lang="en-AU" sz="1600" dirty="0">
                <a:hlinkClick r:id="rId2"/>
              </a:rPr>
              <a:t>Quick Guide to Collaborative Tendering. </a:t>
            </a:r>
            <a:endParaRPr lang="en-AU" sz="1600" dirty="0"/>
          </a:p>
          <a:p>
            <a:pPr marL="0" indent="0">
              <a:lnSpc>
                <a:spcPct val="110000"/>
              </a:lnSpc>
              <a:buNone/>
            </a:pPr>
            <a:endParaRPr lang="en-AU" sz="1400" dirty="0"/>
          </a:p>
          <a:p>
            <a:pPr marL="0" indent="0">
              <a:lnSpc>
                <a:spcPct val="110000"/>
              </a:lnSpc>
              <a:buNone/>
            </a:pPr>
            <a:r>
              <a:rPr lang="en-AU" sz="1600" b="1" dirty="0"/>
              <a:t>Highlight your achievements: </a:t>
            </a:r>
          </a:p>
          <a:p>
            <a:pPr>
              <a:lnSpc>
                <a:spcPct val="110000"/>
              </a:lnSpc>
            </a:pPr>
            <a:r>
              <a:rPr lang="en-AU" sz="1600" dirty="0"/>
              <a:t>In your Offer describe what demonstrates your ability to meet each requirement. </a:t>
            </a:r>
          </a:p>
          <a:p>
            <a:pPr>
              <a:lnSpc>
                <a:spcPct val="110000"/>
              </a:lnSpc>
            </a:pPr>
            <a:r>
              <a:rPr lang="en-AU" sz="1600" dirty="0"/>
              <a:t>Prove the claims you make with examples and references where possible. Don’t just make generic statements without supporting evidence. </a:t>
            </a:r>
          </a:p>
          <a:p>
            <a:pPr>
              <a:lnSpc>
                <a:spcPct val="110000"/>
              </a:lnSpc>
            </a:pPr>
            <a:r>
              <a:rPr lang="en-AU" sz="1600" dirty="0"/>
              <a:t>Sell the positive aspects of your organisation and include details of any existing service agreements you hold; positive feedback you’ve received or awards you’ve won. </a:t>
            </a:r>
          </a:p>
          <a:p>
            <a:pPr marL="0" indent="0">
              <a:buNone/>
            </a:pPr>
            <a:endParaRPr lang="en-AU" sz="1400" dirty="0"/>
          </a:p>
          <a:p>
            <a:pPr marL="0" indent="0">
              <a:buNone/>
            </a:pPr>
            <a:endParaRPr lang="en-AU" sz="1400" dirty="0"/>
          </a:p>
        </p:txBody>
      </p:sp>
    </p:spTree>
    <p:extLst>
      <p:ext uri="{BB962C8B-B14F-4D97-AF65-F5344CB8AC3E}">
        <p14:creationId xmlns:p14="http://schemas.microsoft.com/office/powerpoint/2010/main" val="31235370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71BD1-95C0-1D18-3D01-14ABA0FC7580}"/>
              </a:ext>
            </a:extLst>
          </p:cNvPr>
          <p:cNvSpPr>
            <a:spLocks noGrp="1"/>
          </p:cNvSpPr>
          <p:nvPr>
            <p:ph type="title"/>
          </p:nvPr>
        </p:nvSpPr>
        <p:spPr/>
        <p:txBody>
          <a:bodyPr/>
          <a:lstStyle/>
          <a:p>
            <a:r>
              <a:rPr lang="en-AU" dirty="0"/>
              <a:t>When developing your Offer </a:t>
            </a:r>
            <a:endParaRPr lang="fr-FR" dirty="0"/>
          </a:p>
        </p:txBody>
      </p:sp>
      <p:sp>
        <p:nvSpPr>
          <p:cNvPr id="3" name="Content Placeholder 2">
            <a:extLst>
              <a:ext uri="{FF2B5EF4-FFF2-40B4-BE49-F238E27FC236}">
                <a16:creationId xmlns:a16="http://schemas.microsoft.com/office/drawing/2014/main" id="{22A8C2D1-48A9-C5AA-B78D-AE4AEC39BC3E}"/>
              </a:ext>
            </a:extLst>
          </p:cNvPr>
          <p:cNvSpPr>
            <a:spLocks noGrp="1"/>
          </p:cNvSpPr>
          <p:nvPr>
            <p:ph idx="1"/>
          </p:nvPr>
        </p:nvSpPr>
        <p:spPr>
          <a:xfrm>
            <a:off x="838200" y="1761896"/>
            <a:ext cx="10515600" cy="4059786"/>
          </a:xfrm>
        </p:spPr>
        <p:txBody>
          <a:bodyPr>
            <a:normAutofit/>
          </a:bodyPr>
          <a:lstStyle/>
          <a:p>
            <a:pPr marL="0" indent="0">
              <a:buNone/>
            </a:pPr>
            <a:r>
              <a:rPr lang="en-AU" sz="2200" b="1" dirty="0"/>
              <a:t>Tailor your Offer to the Request: </a:t>
            </a:r>
          </a:p>
          <a:p>
            <a:pPr marL="0" indent="0">
              <a:lnSpc>
                <a:spcPct val="140000"/>
              </a:lnSpc>
              <a:buNone/>
            </a:pPr>
            <a:r>
              <a:rPr lang="en-AU" sz="1600" dirty="0"/>
              <a:t>Do not provide us with a generic response but tailor your Offer to the questions asked in the Request. When answering, try to understand the organisation of the agency for which you are bidding. </a:t>
            </a:r>
          </a:p>
          <a:p>
            <a:pPr marL="0" indent="0">
              <a:lnSpc>
                <a:spcPct val="140000"/>
              </a:lnSpc>
              <a:buNone/>
            </a:pPr>
            <a:r>
              <a:rPr lang="en-AU" sz="1600" dirty="0"/>
              <a:t>Give answers to all of the questions that have been asked. This includes responding to all the sub-criteria and the qualitative criteria section. </a:t>
            </a:r>
          </a:p>
          <a:p>
            <a:pPr marL="0" indent="0">
              <a:lnSpc>
                <a:spcPct val="140000"/>
              </a:lnSpc>
              <a:buNone/>
            </a:pPr>
            <a:r>
              <a:rPr lang="en-AU" sz="1600" dirty="0"/>
              <a:t>If you wish to provide marketing material then feel free to do so, but do not just provide those. If you do include additional material, include them as an attachment to your Offer and cross reference them in your answer to the criteria so we know they are there, but try to keep a nice flow going when responding to the criteria. Please do not provide links to websites in your Request as these cannot be accessed as part of the evaluation process. </a:t>
            </a:r>
          </a:p>
          <a:p>
            <a:pPr marL="0" indent="0">
              <a:buNone/>
            </a:pPr>
            <a:endParaRPr lang="en-AU" sz="1400" dirty="0"/>
          </a:p>
          <a:p>
            <a:pPr marL="0" indent="0">
              <a:buNone/>
            </a:pPr>
            <a:endParaRPr lang="en-AU" sz="1400" dirty="0"/>
          </a:p>
        </p:txBody>
      </p:sp>
    </p:spTree>
    <p:extLst>
      <p:ext uri="{BB962C8B-B14F-4D97-AF65-F5344CB8AC3E}">
        <p14:creationId xmlns:p14="http://schemas.microsoft.com/office/powerpoint/2010/main" val="32056214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71BD1-95C0-1D18-3D01-14ABA0FC7580}"/>
              </a:ext>
            </a:extLst>
          </p:cNvPr>
          <p:cNvSpPr>
            <a:spLocks noGrp="1"/>
          </p:cNvSpPr>
          <p:nvPr>
            <p:ph type="title"/>
          </p:nvPr>
        </p:nvSpPr>
        <p:spPr/>
        <p:txBody>
          <a:bodyPr>
            <a:normAutofit/>
          </a:bodyPr>
          <a:lstStyle/>
          <a:p>
            <a:r>
              <a:rPr lang="en-AU" sz="3800" dirty="0"/>
              <a:t>After submitting your Offer </a:t>
            </a:r>
            <a:endParaRPr lang="fr-FR" sz="3800" dirty="0"/>
          </a:p>
        </p:txBody>
      </p:sp>
      <p:sp>
        <p:nvSpPr>
          <p:cNvPr id="3" name="Content Placeholder 2">
            <a:extLst>
              <a:ext uri="{FF2B5EF4-FFF2-40B4-BE49-F238E27FC236}">
                <a16:creationId xmlns:a16="http://schemas.microsoft.com/office/drawing/2014/main" id="{22A8C2D1-48A9-C5AA-B78D-AE4AEC39BC3E}"/>
              </a:ext>
            </a:extLst>
          </p:cNvPr>
          <p:cNvSpPr>
            <a:spLocks noGrp="1"/>
          </p:cNvSpPr>
          <p:nvPr>
            <p:ph idx="1"/>
          </p:nvPr>
        </p:nvSpPr>
        <p:spPr>
          <a:xfrm>
            <a:off x="838200" y="1638071"/>
            <a:ext cx="10515600" cy="4173540"/>
          </a:xfrm>
        </p:spPr>
        <p:txBody>
          <a:bodyPr>
            <a:normAutofit lnSpcReduction="10000"/>
          </a:bodyPr>
          <a:lstStyle/>
          <a:p>
            <a:pPr marL="0" indent="0">
              <a:lnSpc>
                <a:spcPct val="110000"/>
              </a:lnSpc>
              <a:buNone/>
            </a:pPr>
            <a:r>
              <a:rPr lang="en-AU" sz="1600" b="1" dirty="0"/>
              <a:t>Confidentiality </a:t>
            </a:r>
          </a:p>
          <a:p>
            <a:pPr marL="0" indent="0">
              <a:lnSpc>
                <a:spcPct val="110000"/>
              </a:lnSpc>
              <a:buNone/>
            </a:pPr>
            <a:r>
              <a:rPr lang="en-AU" sz="1600" dirty="0"/>
              <a:t>Government work hard to keep your Offer confidential and won’t share any commercial information with other respondents. However, being government, we are subject to freedom of information requirements. Please familiarise yourself with these requirements which are detailed in the Request Conditions and General Conditions of Contract. </a:t>
            </a:r>
          </a:p>
          <a:p>
            <a:pPr marL="0" indent="0">
              <a:lnSpc>
                <a:spcPct val="110000"/>
              </a:lnSpc>
              <a:buNone/>
            </a:pPr>
            <a:r>
              <a:rPr lang="en-AU" sz="1600" b="1" dirty="0"/>
              <a:t>Make your Offer easy to understand: </a:t>
            </a:r>
          </a:p>
          <a:p>
            <a:pPr marL="0" indent="0">
              <a:lnSpc>
                <a:spcPct val="110000"/>
              </a:lnSpc>
              <a:buNone/>
            </a:pPr>
            <a:r>
              <a:rPr lang="en-AU" sz="1600" dirty="0"/>
              <a:t>Once you have submitted your Offer you are free to withdraw it at any time prior to acceptance. If you need to do this, please speak to the relevant contact person for the Request as soon as possible. </a:t>
            </a:r>
          </a:p>
          <a:p>
            <a:pPr marL="0" indent="0">
              <a:lnSpc>
                <a:spcPct val="110000"/>
              </a:lnSpc>
              <a:buNone/>
            </a:pPr>
            <a:r>
              <a:rPr lang="en-AU" sz="1600" b="1" dirty="0"/>
              <a:t>Please be patient…</a:t>
            </a:r>
          </a:p>
          <a:p>
            <a:pPr marL="0" indent="0">
              <a:lnSpc>
                <a:spcPct val="110000"/>
              </a:lnSpc>
              <a:buNone/>
            </a:pPr>
            <a:r>
              <a:rPr lang="en-AU" sz="1600" dirty="0"/>
              <a:t>Please be patient as it will take some time to get the service agreement awarded. The time each evaluation takes is dependent on complexity, the number of responses received and whether any negotiations need to be undertaken. If you haven’t heard back about your Offer after a reasonable time, you are able to follow up with the contact person in the Request. However, until the service agreement award and unsuccessful notification letters are signed, the agency buyer isn’t going to be able to share much information with you. </a:t>
            </a:r>
          </a:p>
          <a:p>
            <a:pPr marL="0" indent="0">
              <a:buNone/>
            </a:pPr>
            <a:endParaRPr lang="en-AU" sz="1400" dirty="0"/>
          </a:p>
          <a:p>
            <a:pPr marL="0" indent="0">
              <a:buNone/>
            </a:pPr>
            <a:endParaRPr lang="en-AU" sz="1400" dirty="0"/>
          </a:p>
        </p:txBody>
      </p:sp>
    </p:spTree>
    <p:extLst>
      <p:ext uri="{BB962C8B-B14F-4D97-AF65-F5344CB8AC3E}">
        <p14:creationId xmlns:p14="http://schemas.microsoft.com/office/powerpoint/2010/main" val="12800854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71BD1-95C0-1D18-3D01-14ABA0FC7580}"/>
              </a:ext>
            </a:extLst>
          </p:cNvPr>
          <p:cNvSpPr>
            <a:spLocks noGrp="1"/>
          </p:cNvSpPr>
          <p:nvPr>
            <p:ph type="title"/>
          </p:nvPr>
        </p:nvSpPr>
        <p:spPr>
          <a:xfrm>
            <a:off x="838200" y="597881"/>
            <a:ext cx="10515600" cy="1325563"/>
          </a:xfrm>
        </p:spPr>
        <p:txBody>
          <a:bodyPr vert="horz" lIns="91440" tIns="45720" rIns="91440" bIns="45720" rtlCol="0" anchor="ctr">
            <a:normAutofit/>
          </a:bodyPr>
          <a:lstStyle/>
          <a:p>
            <a:r>
              <a:rPr lang="en-US" b="1" i="0" kern="1200" dirty="0">
                <a:latin typeface="Neue Haas Grotesk Text Pro" panose="020B0504020202020204" pitchFamily="34" charset="77"/>
                <a:ea typeface="+mj-ea"/>
                <a:cs typeface="+mj-cs"/>
              </a:rPr>
              <a:t>How will your Offer be assessed? </a:t>
            </a:r>
          </a:p>
        </p:txBody>
      </p:sp>
      <p:sp>
        <p:nvSpPr>
          <p:cNvPr id="3" name="Content Placeholder 2">
            <a:extLst>
              <a:ext uri="{FF2B5EF4-FFF2-40B4-BE49-F238E27FC236}">
                <a16:creationId xmlns:a16="http://schemas.microsoft.com/office/drawing/2014/main" id="{22A8C2D1-48A9-C5AA-B78D-AE4AEC39BC3E}"/>
              </a:ext>
            </a:extLst>
          </p:cNvPr>
          <p:cNvSpPr>
            <a:spLocks noGrp="1"/>
          </p:cNvSpPr>
          <p:nvPr>
            <p:ph sz="half" idx="1"/>
          </p:nvPr>
        </p:nvSpPr>
        <p:spPr>
          <a:xfrm>
            <a:off x="838200" y="2393228"/>
            <a:ext cx="5181600" cy="4253519"/>
          </a:xfrm>
        </p:spPr>
        <p:txBody>
          <a:bodyPr vert="horz" lIns="91440" tIns="45720" rIns="91440" bIns="45720" rtlCol="0">
            <a:normAutofit/>
          </a:bodyPr>
          <a:lstStyle/>
          <a:p>
            <a:pPr marL="0" indent="0">
              <a:lnSpc>
                <a:spcPct val="100000"/>
              </a:lnSpc>
              <a:buNone/>
            </a:pPr>
            <a:r>
              <a:rPr lang="en-US" sz="1700" dirty="0"/>
              <a:t>Once the advertisement period has closed, all Offers received will be assessed by an evaluation panel. Unless stated in the Request, the evaluation process generally follows the process below. </a:t>
            </a:r>
          </a:p>
          <a:p>
            <a:pPr marL="0" indent="0">
              <a:lnSpc>
                <a:spcPct val="100000"/>
              </a:lnSpc>
              <a:buNone/>
            </a:pPr>
            <a:endParaRPr lang="en-US" sz="1700" dirty="0"/>
          </a:p>
          <a:p>
            <a:pPr marL="0" indent="0">
              <a:lnSpc>
                <a:spcPct val="100000"/>
              </a:lnSpc>
              <a:buNone/>
            </a:pPr>
            <a:r>
              <a:rPr lang="en-US" sz="1700" dirty="0"/>
              <a:t>After all these steps have occurred, you will receive a notification as to whether you were successful or unsuccessful. Let’s move to the next slide for information about each of these outcomes. </a:t>
            </a:r>
          </a:p>
          <a:p>
            <a:pPr marL="0"/>
            <a:endParaRPr lang="en-US" dirty="0"/>
          </a:p>
          <a:p>
            <a:pPr marL="0"/>
            <a:endParaRPr lang="en-US" dirty="0"/>
          </a:p>
        </p:txBody>
      </p:sp>
      <p:graphicFrame>
        <p:nvGraphicFramePr>
          <p:cNvPr id="6" name="Content Placeholder 2">
            <a:extLst>
              <a:ext uri="{FF2B5EF4-FFF2-40B4-BE49-F238E27FC236}">
                <a16:creationId xmlns:a16="http://schemas.microsoft.com/office/drawing/2014/main" id="{DEDBD71F-600A-942C-ED96-E5281A2A2174}"/>
              </a:ext>
            </a:extLst>
          </p:cNvPr>
          <p:cNvGraphicFramePr/>
          <p:nvPr>
            <p:extLst>
              <p:ext uri="{D42A27DB-BD31-4B8C-83A1-F6EECF244321}">
                <p14:modId xmlns:p14="http://schemas.microsoft.com/office/powerpoint/2010/main" val="433947540"/>
              </p:ext>
            </p:extLst>
          </p:nvPr>
        </p:nvGraphicFramePr>
        <p:xfrm>
          <a:off x="6172200" y="1923443"/>
          <a:ext cx="5181600" cy="42535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66741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71BD1-95C0-1D18-3D01-14ABA0FC7580}"/>
              </a:ext>
            </a:extLst>
          </p:cNvPr>
          <p:cNvSpPr>
            <a:spLocks noGrp="1"/>
          </p:cNvSpPr>
          <p:nvPr>
            <p:ph type="title"/>
          </p:nvPr>
        </p:nvSpPr>
        <p:spPr>
          <a:xfrm>
            <a:off x="838200" y="681037"/>
            <a:ext cx="10515600" cy="781883"/>
          </a:xfrm>
        </p:spPr>
        <p:txBody>
          <a:bodyPr vert="horz" lIns="91440" tIns="45720" rIns="91440" bIns="45720" rtlCol="0" anchor="ctr">
            <a:normAutofit/>
          </a:bodyPr>
          <a:lstStyle/>
          <a:p>
            <a:r>
              <a:rPr lang="en-US" sz="3800" b="1" i="0" kern="1200" dirty="0">
                <a:latin typeface="Neue Haas Grotesk Text Pro" panose="020B0504020202020204" pitchFamily="34" charset="77"/>
                <a:ea typeface="+mj-ea"/>
                <a:cs typeface="+mj-cs"/>
              </a:rPr>
              <a:t>How will your Offer be assessed? </a:t>
            </a:r>
          </a:p>
        </p:txBody>
      </p:sp>
      <p:sp>
        <p:nvSpPr>
          <p:cNvPr id="3" name="Content Placeholder 2">
            <a:extLst>
              <a:ext uri="{FF2B5EF4-FFF2-40B4-BE49-F238E27FC236}">
                <a16:creationId xmlns:a16="http://schemas.microsoft.com/office/drawing/2014/main" id="{22A8C2D1-48A9-C5AA-B78D-AE4AEC39BC3E}"/>
              </a:ext>
            </a:extLst>
          </p:cNvPr>
          <p:cNvSpPr>
            <a:spLocks noGrp="1"/>
          </p:cNvSpPr>
          <p:nvPr>
            <p:ph sz="half" idx="1"/>
          </p:nvPr>
        </p:nvSpPr>
        <p:spPr>
          <a:xfrm>
            <a:off x="838200" y="1678515"/>
            <a:ext cx="10998666" cy="4253519"/>
          </a:xfrm>
        </p:spPr>
        <p:txBody>
          <a:bodyPr vert="horz" lIns="91440" tIns="45720" rIns="91440" bIns="45720" rtlCol="0">
            <a:normAutofit/>
          </a:bodyPr>
          <a:lstStyle/>
          <a:p>
            <a:pPr marL="0" indent="0">
              <a:buNone/>
            </a:pPr>
            <a:r>
              <a:rPr lang="en-US" sz="1600" b="1" dirty="0"/>
              <a:t>The evaluation panel is formed. </a:t>
            </a:r>
          </a:p>
          <a:p>
            <a:r>
              <a:rPr lang="en-US" sz="1600" dirty="0"/>
              <a:t>Panel members understand the community services required and the evaluation process. </a:t>
            </a:r>
          </a:p>
          <a:p>
            <a:pPr marL="0" indent="0">
              <a:buNone/>
            </a:pPr>
            <a:endParaRPr lang="en-US" sz="1600" dirty="0"/>
          </a:p>
          <a:p>
            <a:pPr marL="0" indent="0">
              <a:buNone/>
            </a:pPr>
            <a:r>
              <a:rPr lang="en-US" sz="1600" b="1" dirty="0"/>
              <a:t>Assess Offers. </a:t>
            </a:r>
          </a:p>
          <a:p>
            <a:r>
              <a:rPr lang="en-US" sz="1600" dirty="0"/>
              <a:t>A “desktop assessment” is undertaken where Offers are assessed for completeness and compliance. Offers that do not contain all the requested information may be excluded from evaluation. </a:t>
            </a:r>
          </a:p>
          <a:p>
            <a:r>
              <a:rPr lang="en-US" sz="1600" dirty="0"/>
              <a:t>Each evaluation panel member will individually assess each Offer against the stated selection requirements of the Request. </a:t>
            </a:r>
          </a:p>
          <a:p>
            <a:r>
              <a:rPr lang="en-US" sz="1600" dirty="0"/>
              <a:t>All members of the evaluation panel come together at a consensus meeting. In this meeting each panel member will share their scores and comments, and then all panel members come to an agreement on which of the Offers represent best value for money. </a:t>
            </a:r>
          </a:p>
          <a:p>
            <a:r>
              <a:rPr lang="en-US" sz="1600" dirty="0"/>
              <a:t>The most suitable </a:t>
            </a:r>
            <a:r>
              <a:rPr lang="en-US" sz="1600" dirty="0" err="1"/>
              <a:t>organisations</a:t>
            </a:r>
            <a:r>
              <a:rPr lang="en-US" sz="1600" dirty="0"/>
              <a:t> may be contacted for more information. This could include due diligence checks, financial audits, inspections, presentations and interviews. </a:t>
            </a:r>
          </a:p>
          <a:p>
            <a:pPr marL="0"/>
            <a:endParaRPr lang="en-US" dirty="0"/>
          </a:p>
        </p:txBody>
      </p:sp>
    </p:spTree>
    <p:extLst>
      <p:ext uri="{BB962C8B-B14F-4D97-AF65-F5344CB8AC3E}">
        <p14:creationId xmlns:p14="http://schemas.microsoft.com/office/powerpoint/2010/main" val="28943132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71BD1-95C0-1D18-3D01-14ABA0FC7580}"/>
              </a:ext>
            </a:extLst>
          </p:cNvPr>
          <p:cNvSpPr>
            <a:spLocks noGrp="1"/>
          </p:cNvSpPr>
          <p:nvPr>
            <p:ph type="title"/>
          </p:nvPr>
        </p:nvSpPr>
        <p:spPr>
          <a:xfrm>
            <a:off x="838200" y="597881"/>
            <a:ext cx="10515600" cy="1325563"/>
          </a:xfrm>
        </p:spPr>
        <p:txBody>
          <a:bodyPr vert="horz" lIns="91440" tIns="45720" rIns="91440" bIns="45720" rtlCol="0" anchor="ctr">
            <a:normAutofit/>
          </a:bodyPr>
          <a:lstStyle/>
          <a:p>
            <a:r>
              <a:rPr lang="en-US" b="1" i="0" kern="1200" dirty="0">
                <a:latin typeface="Neue Haas Grotesk Text Pro" panose="020B0504020202020204" pitchFamily="34" charset="77"/>
                <a:ea typeface="+mj-ea"/>
                <a:cs typeface="+mj-cs"/>
              </a:rPr>
              <a:t>How will your Offer be assessed? </a:t>
            </a:r>
          </a:p>
        </p:txBody>
      </p:sp>
      <p:sp>
        <p:nvSpPr>
          <p:cNvPr id="3" name="Content Placeholder 2">
            <a:extLst>
              <a:ext uri="{FF2B5EF4-FFF2-40B4-BE49-F238E27FC236}">
                <a16:creationId xmlns:a16="http://schemas.microsoft.com/office/drawing/2014/main" id="{22A8C2D1-48A9-C5AA-B78D-AE4AEC39BC3E}"/>
              </a:ext>
            </a:extLst>
          </p:cNvPr>
          <p:cNvSpPr>
            <a:spLocks noGrp="1"/>
          </p:cNvSpPr>
          <p:nvPr>
            <p:ph sz="half" idx="1"/>
          </p:nvPr>
        </p:nvSpPr>
        <p:spPr>
          <a:xfrm>
            <a:off x="838200" y="1923444"/>
            <a:ext cx="10998666" cy="4253519"/>
          </a:xfrm>
        </p:spPr>
        <p:txBody>
          <a:bodyPr vert="horz" lIns="91440" tIns="45720" rIns="91440" bIns="45720" rtlCol="0">
            <a:normAutofit/>
          </a:bodyPr>
          <a:lstStyle/>
          <a:p>
            <a:pPr marL="0" indent="0">
              <a:lnSpc>
                <a:spcPct val="100000"/>
              </a:lnSpc>
              <a:buNone/>
            </a:pPr>
            <a:r>
              <a:rPr lang="en-US" sz="1800" b="1" dirty="0"/>
              <a:t>Complete Evaluation Report</a:t>
            </a:r>
          </a:p>
          <a:p>
            <a:pPr>
              <a:lnSpc>
                <a:spcPct val="100000"/>
              </a:lnSpc>
            </a:pPr>
            <a:r>
              <a:rPr lang="en-US" sz="1800" dirty="0"/>
              <a:t>An Evaluation Report will be written to capture the discussion and decisions of the evaluation panel. </a:t>
            </a:r>
          </a:p>
          <a:p>
            <a:pPr>
              <a:lnSpc>
                <a:spcPct val="100000"/>
              </a:lnSpc>
            </a:pPr>
            <a:r>
              <a:rPr lang="en-US" sz="1800" dirty="0"/>
              <a:t>If the total service agreement value is over $5 million dollars, the evaluation report must be endorsed by the Community Services Procurement Review Committee, a group of high-level public servants from across the sector to provide independent assurance. </a:t>
            </a:r>
          </a:p>
          <a:p>
            <a:pPr marL="0" indent="0">
              <a:lnSpc>
                <a:spcPct val="100000"/>
              </a:lnSpc>
              <a:buNone/>
            </a:pPr>
            <a:endParaRPr lang="en-US" sz="1800" dirty="0"/>
          </a:p>
          <a:p>
            <a:pPr marL="0" indent="0">
              <a:lnSpc>
                <a:spcPct val="100000"/>
              </a:lnSpc>
              <a:buNone/>
            </a:pPr>
            <a:r>
              <a:rPr lang="en-US" sz="1800" b="1" dirty="0"/>
              <a:t>Approve outcome of procurement process</a:t>
            </a:r>
          </a:p>
          <a:p>
            <a:pPr>
              <a:lnSpc>
                <a:spcPct val="100000"/>
              </a:lnSpc>
            </a:pPr>
            <a:r>
              <a:rPr lang="en-US" sz="1800" dirty="0"/>
              <a:t>The Evaluation Report is then provided to the Accountable Authority (an officer who has the appropriate authority) who approves the decision to award the service agreement. </a:t>
            </a:r>
          </a:p>
        </p:txBody>
      </p:sp>
    </p:spTree>
    <p:extLst>
      <p:ext uri="{BB962C8B-B14F-4D97-AF65-F5344CB8AC3E}">
        <p14:creationId xmlns:p14="http://schemas.microsoft.com/office/powerpoint/2010/main" val="31271843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D97EB73B-95C7-ADDA-5CF4-3B648CA433BF}"/>
              </a:ext>
            </a:extLst>
          </p:cNvPr>
          <p:cNvSpPr>
            <a:spLocks noGrp="1"/>
          </p:cNvSpPr>
          <p:nvPr>
            <p:ph type="title"/>
          </p:nvPr>
        </p:nvSpPr>
        <p:spPr>
          <a:xfrm>
            <a:off x="839787" y="822036"/>
            <a:ext cx="7708219" cy="1235364"/>
          </a:xfrm>
        </p:spPr>
        <p:txBody>
          <a:bodyPr>
            <a:normAutofit fontScale="90000"/>
          </a:bodyPr>
          <a:lstStyle/>
          <a:p>
            <a:r>
              <a:rPr lang="en-AU" dirty="0"/>
              <a:t>Which level of government are you interested in? </a:t>
            </a:r>
          </a:p>
        </p:txBody>
      </p:sp>
      <p:sp>
        <p:nvSpPr>
          <p:cNvPr id="18" name="Text Placeholder 3">
            <a:extLst>
              <a:ext uri="{FF2B5EF4-FFF2-40B4-BE49-F238E27FC236}">
                <a16:creationId xmlns:a16="http://schemas.microsoft.com/office/drawing/2014/main" id="{93DDCC97-50BB-5EB6-4ED0-CFB52BE38074}"/>
              </a:ext>
            </a:extLst>
          </p:cNvPr>
          <p:cNvSpPr txBox="1">
            <a:spLocks/>
          </p:cNvSpPr>
          <p:nvPr/>
        </p:nvSpPr>
        <p:spPr>
          <a:xfrm>
            <a:off x="839787" y="2432952"/>
            <a:ext cx="4757448" cy="28330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Neue Haas Grotesk Tex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Neue Haas Grotesk Tex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Neue Haas Grotesk Tex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eue Haas Grotesk Tex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eue Haas Grotesk Tex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AU" sz="2000" dirty="0"/>
              <a:t>This module is about contracting with the WA State Government, but it’s important to be aware of the different responsibilities across the levels of government so you know where to find relevant information and assistance when required. </a:t>
            </a:r>
          </a:p>
          <a:p>
            <a:pPr>
              <a:lnSpc>
                <a:spcPct val="100000"/>
              </a:lnSpc>
            </a:pPr>
            <a:endParaRPr lang="en-AU" sz="2000" dirty="0"/>
          </a:p>
        </p:txBody>
      </p:sp>
      <p:grpSp>
        <p:nvGrpSpPr>
          <p:cNvPr id="19" name="Group 18">
            <a:extLst>
              <a:ext uri="{FF2B5EF4-FFF2-40B4-BE49-F238E27FC236}">
                <a16:creationId xmlns:a16="http://schemas.microsoft.com/office/drawing/2014/main" id="{55305504-F8D0-423C-8AF9-FA4861BD62B5}"/>
              </a:ext>
            </a:extLst>
          </p:cNvPr>
          <p:cNvGrpSpPr/>
          <p:nvPr/>
        </p:nvGrpSpPr>
        <p:grpSpPr>
          <a:xfrm>
            <a:off x="7380455" y="2679604"/>
            <a:ext cx="4074038" cy="1045794"/>
            <a:chOff x="6230254" y="2163536"/>
            <a:chExt cx="3615875" cy="1045794"/>
          </a:xfrm>
        </p:grpSpPr>
        <p:sp>
          <p:nvSpPr>
            <p:cNvPr id="20" name="TextBox 19">
              <a:extLst>
                <a:ext uri="{FF2B5EF4-FFF2-40B4-BE49-F238E27FC236}">
                  <a16:creationId xmlns:a16="http://schemas.microsoft.com/office/drawing/2014/main" id="{4EEA327D-D246-4104-3E68-EB3DD2CCF168}"/>
                </a:ext>
              </a:extLst>
            </p:cNvPr>
            <p:cNvSpPr txBox="1"/>
            <p:nvPr/>
          </p:nvSpPr>
          <p:spPr>
            <a:xfrm>
              <a:off x="6776357" y="2286000"/>
              <a:ext cx="3069772" cy="923330"/>
            </a:xfrm>
            <a:prstGeom prst="rect">
              <a:avLst/>
            </a:prstGeom>
            <a:noFill/>
          </p:spPr>
          <p:txBody>
            <a:bodyPr wrap="square" rtlCol="0">
              <a:spAutoFit/>
            </a:bodyPr>
            <a:lstStyle/>
            <a:p>
              <a:r>
                <a:rPr lang="en-AU" dirty="0">
                  <a:latin typeface="Neue Haas Grotesk Text Pro" panose="020B0504020202020204" pitchFamily="34" charset="0"/>
                </a:rPr>
                <a:t>Commonwealth Government </a:t>
              </a:r>
            </a:p>
            <a:p>
              <a:endParaRPr lang="en-AU" dirty="0">
                <a:latin typeface="Neue Haas Grotesk Text Pro" panose="020B0504020202020204" pitchFamily="34" charset="0"/>
              </a:endParaRPr>
            </a:p>
          </p:txBody>
        </p:sp>
        <p:pic>
          <p:nvPicPr>
            <p:cNvPr id="21" name="Picture 20" descr="A picture containing heart, graphics, creativity&#10;&#10;Description automatically generated">
              <a:extLst>
                <a:ext uri="{FF2B5EF4-FFF2-40B4-BE49-F238E27FC236}">
                  <a16:creationId xmlns:a16="http://schemas.microsoft.com/office/drawing/2014/main" id="{71B3C236-039D-655F-E4EB-F1DEBBFEC6D4}"/>
                </a:ext>
              </a:extLst>
            </p:cNvPr>
            <p:cNvPicPr>
              <a:picLocks noChangeAspect="1"/>
            </p:cNvPicPr>
            <p:nvPr/>
          </p:nvPicPr>
          <p:blipFill>
            <a:blip r:embed="rId2"/>
            <a:stretch>
              <a:fillRect/>
            </a:stretch>
          </p:blipFill>
          <p:spPr>
            <a:xfrm>
              <a:off x="6230254" y="2163536"/>
              <a:ext cx="546103" cy="660339"/>
            </a:xfrm>
            <a:prstGeom prst="rect">
              <a:avLst/>
            </a:prstGeom>
          </p:spPr>
        </p:pic>
      </p:grpSp>
      <p:grpSp>
        <p:nvGrpSpPr>
          <p:cNvPr id="22" name="Group 21">
            <a:extLst>
              <a:ext uri="{FF2B5EF4-FFF2-40B4-BE49-F238E27FC236}">
                <a16:creationId xmlns:a16="http://schemas.microsoft.com/office/drawing/2014/main" id="{31A5B46D-ABB0-612F-144A-FEF96794BCEF}"/>
              </a:ext>
            </a:extLst>
          </p:cNvPr>
          <p:cNvGrpSpPr/>
          <p:nvPr/>
        </p:nvGrpSpPr>
        <p:grpSpPr>
          <a:xfrm>
            <a:off x="7380455" y="3728752"/>
            <a:ext cx="3604890" cy="821493"/>
            <a:chOff x="6197606" y="3212684"/>
            <a:chExt cx="3199487" cy="821493"/>
          </a:xfrm>
        </p:grpSpPr>
        <p:sp>
          <p:nvSpPr>
            <p:cNvPr id="23" name="TextBox 22">
              <a:extLst>
                <a:ext uri="{FF2B5EF4-FFF2-40B4-BE49-F238E27FC236}">
                  <a16:creationId xmlns:a16="http://schemas.microsoft.com/office/drawing/2014/main" id="{4D819D10-3A4D-4424-FA77-B43458C7CC4B}"/>
                </a:ext>
              </a:extLst>
            </p:cNvPr>
            <p:cNvSpPr txBox="1"/>
            <p:nvPr/>
          </p:nvSpPr>
          <p:spPr>
            <a:xfrm>
              <a:off x="6858000" y="3387846"/>
              <a:ext cx="2539093" cy="646331"/>
            </a:xfrm>
            <a:prstGeom prst="rect">
              <a:avLst/>
            </a:prstGeom>
            <a:noFill/>
          </p:spPr>
          <p:txBody>
            <a:bodyPr wrap="square" rtlCol="0">
              <a:spAutoFit/>
            </a:bodyPr>
            <a:lstStyle/>
            <a:p>
              <a:r>
                <a:rPr lang="en-AU" dirty="0">
                  <a:latin typeface="Neue Haas Grotesk Text Pro" panose="020B0504020202020204" pitchFamily="34" charset="0"/>
                </a:rPr>
                <a:t>WA State Government </a:t>
              </a:r>
              <a:endParaRPr lang="fr-FR" dirty="0">
                <a:latin typeface="Neue Haas Grotesk Text Pro" panose="020B0504020202020204" pitchFamily="34" charset="0"/>
              </a:endParaRPr>
            </a:p>
          </p:txBody>
        </p:sp>
        <p:pic>
          <p:nvPicPr>
            <p:cNvPr id="24" name="Picture 23" descr="A picture containing heart&#10;&#10;Description automatically generated">
              <a:extLst>
                <a:ext uri="{FF2B5EF4-FFF2-40B4-BE49-F238E27FC236}">
                  <a16:creationId xmlns:a16="http://schemas.microsoft.com/office/drawing/2014/main" id="{7B39B1B9-1A72-A3E2-1AA5-1083318F85AC}"/>
                </a:ext>
              </a:extLst>
            </p:cNvPr>
            <p:cNvPicPr>
              <a:picLocks noChangeAspect="1"/>
            </p:cNvPicPr>
            <p:nvPr/>
          </p:nvPicPr>
          <p:blipFill>
            <a:blip r:embed="rId3"/>
            <a:stretch>
              <a:fillRect/>
            </a:stretch>
          </p:blipFill>
          <p:spPr>
            <a:xfrm rot="15603453">
              <a:off x="6168820" y="3241470"/>
              <a:ext cx="719656" cy="662084"/>
            </a:xfrm>
            <a:prstGeom prst="rect">
              <a:avLst/>
            </a:prstGeom>
          </p:spPr>
        </p:pic>
      </p:grpSp>
      <p:grpSp>
        <p:nvGrpSpPr>
          <p:cNvPr id="25" name="Group 24">
            <a:extLst>
              <a:ext uri="{FF2B5EF4-FFF2-40B4-BE49-F238E27FC236}">
                <a16:creationId xmlns:a16="http://schemas.microsoft.com/office/drawing/2014/main" id="{92B252A5-8E9A-31EF-E79C-26C094B9ADAC}"/>
              </a:ext>
            </a:extLst>
          </p:cNvPr>
          <p:cNvGrpSpPr/>
          <p:nvPr/>
        </p:nvGrpSpPr>
        <p:grpSpPr>
          <a:xfrm>
            <a:off x="7380455" y="4858523"/>
            <a:ext cx="3713721" cy="638802"/>
            <a:chOff x="6249667" y="4342455"/>
            <a:chExt cx="3296079" cy="638802"/>
          </a:xfrm>
        </p:grpSpPr>
        <p:sp>
          <p:nvSpPr>
            <p:cNvPr id="26" name="TextBox 25">
              <a:extLst>
                <a:ext uri="{FF2B5EF4-FFF2-40B4-BE49-F238E27FC236}">
                  <a16:creationId xmlns:a16="http://schemas.microsoft.com/office/drawing/2014/main" id="{EB01095C-2CB0-55D4-18C1-55DF8FF01AE9}"/>
                </a:ext>
              </a:extLst>
            </p:cNvPr>
            <p:cNvSpPr txBox="1"/>
            <p:nvPr/>
          </p:nvSpPr>
          <p:spPr>
            <a:xfrm>
              <a:off x="6916846" y="4477190"/>
              <a:ext cx="2628900" cy="369332"/>
            </a:xfrm>
            <a:prstGeom prst="rect">
              <a:avLst/>
            </a:prstGeom>
            <a:noFill/>
          </p:spPr>
          <p:txBody>
            <a:bodyPr wrap="square" rtlCol="0">
              <a:spAutoFit/>
            </a:bodyPr>
            <a:lstStyle/>
            <a:p>
              <a:r>
                <a:rPr lang="en-AU" dirty="0">
                  <a:latin typeface="Neue Haas Grotesk Text Pro" panose="020B0504020202020204" pitchFamily="34" charset="0"/>
                </a:rPr>
                <a:t>Local Government </a:t>
              </a:r>
              <a:endParaRPr lang="fr-FR" dirty="0">
                <a:latin typeface="Neue Haas Grotesk Text Pro" panose="020B0504020202020204" pitchFamily="34" charset="0"/>
              </a:endParaRPr>
            </a:p>
          </p:txBody>
        </p:sp>
        <p:pic>
          <p:nvPicPr>
            <p:cNvPr id="27" name="Picture 26" descr="A picture containing circle, graphics, design&#10;&#10;Description automatically generated">
              <a:extLst>
                <a:ext uri="{FF2B5EF4-FFF2-40B4-BE49-F238E27FC236}">
                  <a16:creationId xmlns:a16="http://schemas.microsoft.com/office/drawing/2014/main" id="{21BF6C75-7C19-FBF1-2902-650432359A7C}"/>
                </a:ext>
              </a:extLst>
            </p:cNvPr>
            <p:cNvPicPr>
              <a:picLocks noChangeAspect="1"/>
            </p:cNvPicPr>
            <p:nvPr/>
          </p:nvPicPr>
          <p:blipFill>
            <a:blip r:embed="rId4"/>
            <a:stretch>
              <a:fillRect/>
            </a:stretch>
          </p:blipFill>
          <p:spPr>
            <a:xfrm>
              <a:off x="6249667" y="4342455"/>
              <a:ext cx="690200" cy="638802"/>
            </a:xfrm>
            <a:prstGeom prst="rect">
              <a:avLst/>
            </a:prstGeom>
          </p:spPr>
        </p:pic>
      </p:grpSp>
    </p:spTree>
    <p:extLst>
      <p:ext uri="{BB962C8B-B14F-4D97-AF65-F5344CB8AC3E}">
        <p14:creationId xmlns:p14="http://schemas.microsoft.com/office/powerpoint/2010/main" val="40149497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71BD1-95C0-1D18-3D01-14ABA0FC7580}"/>
              </a:ext>
            </a:extLst>
          </p:cNvPr>
          <p:cNvSpPr>
            <a:spLocks noGrp="1"/>
          </p:cNvSpPr>
          <p:nvPr>
            <p:ph type="title"/>
          </p:nvPr>
        </p:nvSpPr>
        <p:spPr/>
        <p:txBody>
          <a:bodyPr vert="horz" lIns="91440" tIns="45720" rIns="91440" bIns="45720" rtlCol="0" anchor="ctr">
            <a:normAutofit/>
          </a:bodyPr>
          <a:lstStyle/>
          <a:p>
            <a:r>
              <a:rPr lang="en-US" b="1" i="0" kern="1200" dirty="0">
                <a:latin typeface="Neue Haas Grotesk Text Pro" panose="020B0504020202020204" pitchFamily="34" charset="77"/>
                <a:ea typeface="+mj-ea"/>
                <a:cs typeface="+mj-cs"/>
              </a:rPr>
              <a:t>Awarding the Service Agreement </a:t>
            </a:r>
          </a:p>
        </p:txBody>
      </p:sp>
      <p:sp>
        <p:nvSpPr>
          <p:cNvPr id="4" name="Text Placeholder 3">
            <a:extLst>
              <a:ext uri="{FF2B5EF4-FFF2-40B4-BE49-F238E27FC236}">
                <a16:creationId xmlns:a16="http://schemas.microsoft.com/office/drawing/2014/main" id="{D6022E0D-8743-BBB1-DC96-96A3261EA794}"/>
              </a:ext>
            </a:extLst>
          </p:cNvPr>
          <p:cNvSpPr>
            <a:spLocks noGrp="1"/>
          </p:cNvSpPr>
          <p:nvPr>
            <p:ph type="body" idx="1"/>
          </p:nvPr>
        </p:nvSpPr>
        <p:spPr>
          <a:xfrm>
            <a:off x="839788" y="2073728"/>
            <a:ext cx="5157787" cy="440871"/>
          </a:xfrm>
        </p:spPr>
        <p:txBody>
          <a:bodyPr/>
          <a:lstStyle/>
          <a:p>
            <a:r>
              <a:rPr lang="en-US" sz="2400" b="1" dirty="0"/>
              <a:t>If your Offer is successful </a:t>
            </a:r>
          </a:p>
        </p:txBody>
      </p:sp>
      <p:sp>
        <p:nvSpPr>
          <p:cNvPr id="3" name="Content Placeholder 2">
            <a:extLst>
              <a:ext uri="{FF2B5EF4-FFF2-40B4-BE49-F238E27FC236}">
                <a16:creationId xmlns:a16="http://schemas.microsoft.com/office/drawing/2014/main" id="{22A8C2D1-48A9-C5AA-B78D-AE4AEC39BC3E}"/>
              </a:ext>
            </a:extLst>
          </p:cNvPr>
          <p:cNvSpPr>
            <a:spLocks noGrp="1"/>
          </p:cNvSpPr>
          <p:nvPr>
            <p:ph sz="half" idx="2"/>
          </p:nvPr>
        </p:nvSpPr>
        <p:spPr>
          <a:xfrm>
            <a:off x="839788" y="2514600"/>
            <a:ext cx="4222069" cy="3684588"/>
          </a:xfrm>
        </p:spPr>
        <p:txBody>
          <a:bodyPr vert="horz" lIns="91440" tIns="45720" rIns="91440" bIns="45720" rtlCol="0">
            <a:normAutofit fontScale="25000" lnSpcReduction="20000"/>
          </a:bodyPr>
          <a:lstStyle/>
          <a:p>
            <a:pPr marL="0" indent="0">
              <a:lnSpc>
                <a:spcPct val="140000"/>
              </a:lnSpc>
              <a:buNone/>
            </a:pPr>
            <a:r>
              <a:rPr lang="en-US" sz="6000" dirty="0"/>
              <a:t>If you are the successful service provider, </a:t>
            </a:r>
            <a:r>
              <a:rPr lang="en-AU" sz="6000" dirty="0"/>
              <a:t>you will receive an acceptance letter. This letter is the official legal acceptance of your Offer and the award of the service agreement. This letter will contain:</a:t>
            </a:r>
          </a:p>
          <a:p>
            <a:pPr>
              <a:lnSpc>
                <a:spcPct val="140000"/>
              </a:lnSpc>
            </a:pPr>
            <a:r>
              <a:rPr lang="en-AU" sz="6000" dirty="0"/>
              <a:t>the agreed terms and conditions of the service agreement (including the outcome to any negotiations); and</a:t>
            </a:r>
          </a:p>
          <a:p>
            <a:pPr>
              <a:lnSpc>
                <a:spcPct val="140000"/>
              </a:lnSpc>
            </a:pPr>
            <a:r>
              <a:rPr lang="en-AU" sz="6000" dirty="0"/>
              <a:t>the contact details of your service agreement manager.</a:t>
            </a:r>
          </a:p>
          <a:p>
            <a:pPr marL="0" indent="0">
              <a:buNone/>
            </a:pPr>
            <a:endParaRPr lang="en-US" sz="2000" dirty="0"/>
          </a:p>
        </p:txBody>
      </p:sp>
      <p:sp>
        <p:nvSpPr>
          <p:cNvPr id="5" name="Text Placeholder 4">
            <a:extLst>
              <a:ext uri="{FF2B5EF4-FFF2-40B4-BE49-F238E27FC236}">
                <a16:creationId xmlns:a16="http://schemas.microsoft.com/office/drawing/2014/main" id="{0972C3D3-BA2D-764C-030B-685F9FF4A361}"/>
              </a:ext>
            </a:extLst>
          </p:cNvPr>
          <p:cNvSpPr>
            <a:spLocks noGrp="1"/>
          </p:cNvSpPr>
          <p:nvPr>
            <p:ph type="body" sz="quarter" idx="3"/>
          </p:nvPr>
        </p:nvSpPr>
        <p:spPr>
          <a:xfrm>
            <a:off x="5902779" y="1690688"/>
            <a:ext cx="5183188" cy="823912"/>
          </a:xfrm>
        </p:spPr>
        <p:txBody>
          <a:bodyPr/>
          <a:lstStyle/>
          <a:p>
            <a:r>
              <a:rPr lang="en-AU" dirty="0"/>
              <a:t>If your Offer is unsuccessful </a:t>
            </a:r>
            <a:endParaRPr lang="fr-FR" dirty="0"/>
          </a:p>
        </p:txBody>
      </p:sp>
      <p:sp>
        <p:nvSpPr>
          <p:cNvPr id="6" name="Content Placeholder 5">
            <a:extLst>
              <a:ext uri="{FF2B5EF4-FFF2-40B4-BE49-F238E27FC236}">
                <a16:creationId xmlns:a16="http://schemas.microsoft.com/office/drawing/2014/main" id="{36BCB2D9-CF63-39A5-7C35-B246E2FC941D}"/>
              </a:ext>
            </a:extLst>
          </p:cNvPr>
          <p:cNvSpPr>
            <a:spLocks noGrp="1"/>
          </p:cNvSpPr>
          <p:nvPr>
            <p:ph sz="quarter" idx="4"/>
          </p:nvPr>
        </p:nvSpPr>
        <p:spPr>
          <a:xfrm>
            <a:off x="5902779" y="2538485"/>
            <a:ext cx="5631996" cy="4139901"/>
          </a:xfrm>
        </p:spPr>
        <p:txBody>
          <a:bodyPr>
            <a:normAutofit fontScale="25000" lnSpcReduction="20000"/>
          </a:bodyPr>
          <a:lstStyle/>
          <a:p>
            <a:pPr marL="0" indent="0">
              <a:lnSpc>
                <a:spcPct val="130000"/>
              </a:lnSpc>
              <a:buNone/>
            </a:pPr>
            <a:r>
              <a:rPr lang="en-AU" sz="6000" dirty="0"/>
              <a:t>If you are unsuccessful, you will also be notified. The notice will include the name of the successful service provider and the total service agreement value. The letter will also contain the contact details of a government officer who you can contact for more information and a debrief on why your Offer was unsuccessful. </a:t>
            </a:r>
          </a:p>
          <a:p>
            <a:pPr marL="0" indent="0">
              <a:lnSpc>
                <a:spcPct val="130000"/>
              </a:lnSpc>
              <a:buNone/>
            </a:pPr>
            <a:r>
              <a:rPr lang="en-AU" sz="6000" dirty="0"/>
              <a:t>Please note a debrief will not include comparisons with any other Offers. Instead, it will include areas where you could have improved your Offer or how you could improve future Offers:</a:t>
            </a:r>
          </a:p>
          <a:p>
            <a:pPr>
              <a:lnSpc>
                <a:spcPct val="130000"/>
              </a:lnSpc>
            </a:pPr>
            <a:r>
              <a:rPr lang="en-AU" sz="6000" dirty="0"/>
              <a:t>identifying capabilities or strengths that could be developed; and</a:t>
            </a:r>
          </a:p>
          <a:p>
            <a:pPr>
              <a:lnSpc>
                <a:spcPct val="130000"/>
              </a:lnSpc>
            </a:pPr>
            <a:r>
              <a:rPr lang="en-AU" sz="6000" dirty="0"/>
              <a:t>improving how you demonstrate your capability and strengths in your Offer.</a:t>
            </a:r>
          </a:p>
          <a:p>
            <a:pPr marL="0" indent="0">
              <a:buNone/>
            </a:pPr>
            <a:endParaRPr lang="fr-FR" dirty="0"/>
          </a:p>
        </p:txBody>
      </p:sp>
    </p:spTree>
    <p:extLst>
      <p:ext uri="{BB962C8B-B14F-4D97-AF65-F5344CB8AC3E}">
        <p14:creationId xmlns:p14="http://schemas.microsoft.com/office/powerpoint/2010/main" val="29359991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8083A-5611-65AD-74F7-02CBE71CA378}"/>
              </a:ext>
            </a:extLst>
          </p:cNvPr>
          <p:cNvSpPr>
            <a:spLocks noGrp="1"/>
          </p:cNvSpPr>
          <p:nvPr>
            <p:ph type="ctrTitle"/>
          </p:nvPr>
        </p:nvSpPr>
        <p:spPr/>
        <p:txBody>
          <a:bodyPr/>
          <a:lstStyle/>
          <a:p>
            <a:r>
              <a:rPr lang="en-AU" dirty="0"/>
              <a:t>What can your organisation do? </a:t>
            </a:r>
            <a:endParaRPr lang="fr-FR" dirty="0"/>
          </a:p>
        </p:txBody>
      </p:sp>
    </p:spTree>
    <p:extLst>
      <p:ext uri="{BB962C8B-B14F-4D97-AF65-F5344CB8AC3E}">
        <p14:creationId xmlns:p14="http://schemas.microsoft.com/office/powerpoint/2010/main" val="13402213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5D1F2-1ED4-A603-43A2-DFBB2FEBAF0F}"/>
              </a:ext>
            </a:extLst>
          </p:cNvPr>
          <p:cNvSpPr>
            <a:spLocks noGrp="1"/>
          </p:cNvSpPr>
          <p:nvPr>
            <p:ph type="title"/>
          </p:nvPr>
        </p:nvSpPr>
        <p:spPr/>
        <p:txBody>
          <a:bodyPr/>
          <a:lstStyle/>
          <a:p>
            <a:r>
              <a:rPr lang="en-AU" dirty="0"/>
              <a:t>Getting government work</a:t>
            </a:r>
            <a:endParaRPr lang="fr-FR" dirty="0"/>
          </a:p>
        </p:txBody>
      </p:sp>
      <p:sp>
        <p:nvSpPr>
          <p:cNvPr id="3" name="Content Placeholder 2">
            <a:extLst>
              <a:ext uri="{FF2B5EF4-FFF2-40B4-BE49-F238E27FC236}">
                <a16:creationId xmlns:a16="http://schemas.microsoft.com/office/drawing/2014/main" id="{C0536B5F-0708-8A5F-F96E-5A1D15E49CF5}"/>
              </a:ext>
            </a:extLst>
          </p:cNvPr>
          <p:cNvSpPr>
            <a:spLocks noGrp="1"/>
          </p:cNvSpPr>
          <p:nvPr>
            <p:ph idx="1"/>
          </p:nvPr>
        </p:nvSpPr>
        <p:spPr>
          <a:xfrm>
            <a:off x="838200" y="1799994"/>
            <a:ext cx="10515600" cy="4059786"/>
          </a:xfrm>
        </p:spPr>
        <p:txBody>
          <a:bodyPr>
            <a:normAutofit/>
          </a:bodyPr>
          <a:lstStyle/>
          <a:p>
            <a:pPr marL="0" indent="0">
              <a:buNone/>
            </a:pPr>
            <a:r>
              <a:rPr lang="en-AU" sz="2200" dirty="0"/>
              <a:t>Now that you know about the WA State Government’s procurement policies, the procurement process and the parts of a Request - let’s move on to the important stuff – what can your organisation do to be best placed to get a service agreement?</a:t>
            </a:r>
          </a:p>
          <a:p>
            <a:pPr marL="0" indent="0">
              <a:buNone/>
            </a:pPr>
            <a:endParaRPr lang="en-AU" sz="2200" dirty="0"/>
          </a:p>
          <a:p>
            <a:pPr marL="0" indent="0">
              <a:buNone/>
            </a:pPr>
            <a:r>
              <a:rPr lang="en-AU" sz="2200" dirty="0"/>
              <a:t>In the next few slides, we will go through:</a:t>
            </a:r>
          </a:p>
          <a:p>
            <a:pPr marL="0" indent="0">
              <a:buNone/>
            </a:pPr>
            <a:endParaRPr lang="fr-FR" dirty="0"/>
          </a:p>
        </p:txBody>
      </p:sp>
      <p:sp>
        <p:nvSpPr>
          <p:cNvPr id="4" name="Rectangle: Rounded Corners 3">
            <a:extLst>
              <a:ext uri="{FF2B5EF4-FFF2-40B4-BE49-F238E27FC236}">
                <a16:creationId xmlns:a16="http://schemas.microsoft.com/office/drawing/2014/main" id="{ABC43893-B2B5-C3A8-313F-373A967F0455}"/>
              </a:ext>
            </a:extLst>
          </p:cNvPr>
          <p:cNvSpPr/>
          <p:nvPr/>
        </p:nvSpPr>
        <p:spPr>
          <a:xfrm>
            <a:off x="838200" y="4288398"/>
            <a:ext cx="2464219" cy="889285"/>
          </a:xfrm>
          <a:prstGeom prst="roundRect">
            <a:avLst>
              <a:gd name="adj" fmla="val 10000"/>
            </a:avLst>
          </a:prstGeom>
          <a:solidFill>
            <a:schemeClr val="accent2"/>
          </a:solidFill>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grpSp>
        <p:nvGrpSpPr>
          <p:cNvPr id="5" name="Group 4">
            <a:extLst>
              <a:ext uri="{FF2B5EF4-FFF2-40B4-BE49-F238E27FC236}">
                <a16:creationId xmlns:a16="http://schemas.microsoft.com/office/drawing/2014/main" id="{B15D267E-F385-316D-5898-91FB29247F51}"/>
              </a:ext>
            </a:extLst>
          </p:cNvPr>
          <p:cNvGrpSpPr/>
          <p:nvPr/>
        </p:nvGrpSpPr>
        <p:grpSpPr>
          <a:xfrm>
            <a:off x="1338820" y="4763988"/>
            <a:ext cx="2528426" cy="991833"/>
            <a:chOff x="500642" y="837164"/>
            <a:chExt cx="4505585" cy="2861046"/>
          </a:xfrm>
        </p:grpSpPr>
        <p:sp>
          <p:nvSpPr>
            <p:cNvPr id="10" name="Rectangle: Rounded Corners 9">
              <a:extLst>
                <a:ext uri="{FF2B5EF4-FFF2-40B4-BE49-F238E27FC236}">
                  <a16:creationId xmlns:a16="http://schemas.microsoft.com/office/drawing/2014/main" id="{11615919-3CF7-23D2-F987-DBE3DA0EF94D}"/>
                </a:ext>
              </a:extLst>
            </p:cNvPr>
            <p:cNvSpPr/>
            <p:nvPr/>
          </p:nvSpPr>
          <p:spPr>
            <a:xfrm>
              <a:off x="500642" y="837164"/>
              <a:ext cx="4505585" cy="2861046"/>
            </a:xfrm>
            <a:prstGeom prst="roundRect">
              <a:avLst>
                <a:gd name="adj" fmla="val 10000"/>
              </a:avLst>
            </a:prstGeom>
            <a:ln>
              <a:solidFill>
                <a:schemeClr val="accent2"/>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Rectangle: Rounded Corners 5">
              <a:extLst>
                <a:ext uri="{FF2B5EF4-FFF2-40B4-BE49-F238E27FC236}">
                  <a16:creationId xmlns:a16="http://schemas.microsoft.com/office/drawing/2014/main" id="{875926E6-0F08-C3B8-2488-E683B216588E}"/>
                </a:ext>
              </a:extLst>
            </p:cNvPr>
            <p:cNvSpPr txBox="1"/>
            <p:nvPr/>
          </p:nvSpPr>
          <p:spPr>
            <a:xfrm>
              <a:off x="584439" y="920961"/>
              <a:ext cx="4337991" cy="2693452"/>
            </a:xfrm>
            <a:prstGeom prst="rect">
              <a:avLst/>
            </a:prstGeom>
            <a:ln>
              <a:solidFill>
                <a:schemeClr val="accent2"/>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600" kern="1200" dirty="0">
                  <a:latin typeface="Neue Haas Grotesk Text Pro" panose="020B0504020202020204" pitchFamily="34" charset="0"/>
                </a:rPr>
                <a:t>What is Tenders WA and why it is important </a:t>
              </a:r>
              <a:endParaRPr lang="en-US" sz="1600" kern="1200" dirty="0">
                <a:latin typeface="Neue Haas Grotesk Text Pro" panose="020B0504020202020204" pitchFamily="34" charset="0"/>
              </a:endParaRPr>
            </a:p>
          </p:txBody>
        </p:sp>
      </p:grpSp>
      <p:sp>
        <p:nvSpPr>
          <p:cNvPr id="6" name="Rectangle: Rounded Corners 5">
            <a:extLst>
              <a:ext uri="{FF2B5EF4-FFF2-40B4-BE49-F238E27FC236}">
                <a16:creationId xmlns:a16="http://schemas.microsoft.com/office/drawing/2014/main" id="{608397B5-E385-8160-1CA6-751926547D8E}"/>
              </a:ext>
            </a:extLst>
          </p:cNvPr>
          <p:cNvSpPr/>
          <p:nvPr/>
        </p:nvSpPr>
        <p:spPr>
          <a:xfrm>
            <a:off x="4693655" y="4288398"/>
            <a:ext cx="2464219" cy="889285"/>
          </a:xfrm>
          <a:prstGeom prst="roundRect">
            <a:avLst>
              <a:gd name="adj" fmla="val 10000"/>
            </a:avLst>
          </a:prstGeom>
          <a:solidFill>
            <a:schemeClr val="accent2"/>
          </a:solidFill>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grpSp>
        <p:nvGrpSpPr>
          <p:cNvPr id="7" name="Group 6">
            <a:extLst>
              <a:ext uri="{FF2B5EF4-FFF2-40B4-BE49-F238E27FC236}">
                <a16:creationId xmlns:a16="http://schemas.microsoft.com/office/drawing/2014/main" id="{6B456D73-035D-1FDA-ED1E-E9C60EE60C67}"/>
              </a:ext>
            </a:extLst>
          </p:cNvPr>
          <p:cNvGrpSpPr/>
          <p:nvPr/>
        </p:nvGrpSpPr>
        <p:grpSpPr>
          <a:xfrm>
            <a:off x="5194275" y="4763988"/>
            <a:ext cx="2627111" cy="991833"/>
            <a:chOff x="6008730" y="837164"/>
            <a:chExt cx="4505585" cy="2861046"/>
          </a:xfrm>
        </p:grpSpPr>
        <p:sp>
          <p:nvSpPr>
            <p:cNvPr id="8" name="Rectangle: Rounded Corners 7">
              <a:extLst>
                <a:ext uri="{FF2B5EF4-FFF2-40B4-BE49-F238E27FC236}">
                  <a16:creationId xmlns:a16="http://schemas.microsoft.com/office/drawing/2014/main" id="{0F9F919E-8A27-D01F-0419-EDEEA3D52769}"/>
                </a:ext>
              </a:extLst>
            </p:cNvPr>
            <p:cNvSpPr/>
            <p:nvPr/>
          </p:nvSpPr>
          <p:spPr>
            <a:xfrm>
              <a:off x="6008730" y="837164"/>
              <a:ext cx="4505585" cy="2861046"/>
            </a:xfrm>
            <a:prstGeom prst="roundRect">
              <a:avLst>
                <a:gd name="adj" fmla="val 10000"/>
              </a:avLst>
            </a:prstGeom>
            <a:ln>
              <a:solidFill>
                <a:schemeClr val="accent2"/>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 name="Rectangle: Rounded Corners 8">
              <a:extLst>
                <a:ext uri="{FF2B5EF4-FFF2-40B4-BE49-F238E27FC236}">
                  <a16:creationId xmlns:a16="http://schemas.microsoft.com/office/drawing/2014/main" id="{2F54E6EA-5F79-5460-EAA5-BC23F6C56B1F}"/>
                </a:ext>
              </a:extLst>
            </p:cNvPr>
            <p:cNvSpPr txBox="1"/>
            <p:nvPr/>
          </p:nvSpPr>
          <p:spPr>
            <a:xfrm>
              <a:off x="6092527" y="920961"/>
              <a:ext cx="4337991" cy="2693452"/>
            </a:xfrm>
            <a:prstGeom prst="rect">
              <a:avLst/>
            </a:prstGeom>
            <a:ln>
              <a:solidFill>
                <a:schemeClr val="accent2"/>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600" kern="1200" dirty="0">
                  <a:latin typeface="Neue Haas Grotesk Text Pro" panose="020B0504020202020204" pitchFamily="34" charset="0"/>
                </a:rPr>
                <a:t>How to find opportunities and market your organisation </a:t>
              </a:r>
              <a:endParaRPr lang="en-US" sz="1600" kern="1200" dirty="0">
                <a:latin typeface="Neue Haas Grotesk Text Pro" panose="020B0504020202020204" pitchFamily="34" charset="0"/>
              </a:endParaRPr>
            </a:p>
          </p:txBody>
        </p:sp>
      </p:grpSp>
      <p:sp>
        <p:nvSpPr>
          <p:cNvPr id="12" name="Rectangle: Rounded Corners 11">
            <a:extLst>
              <a:ext uri="{FF2B5EF4-FFF2-40B4-BE49-F238E27FC236}">
                <a16:creationId xmlns:a16="http://schemas.microsoft.com/office/drawing/2014/main" id="{4A0F2B0A-1B3E-20FB-156C-8E02B9939F76}"/>
              </a:ext>
            </a:extLst>
          </p:cNvPr>
          <p:cNvSpPr/>
          <p:nvPr/>
        </p:nvSpPr>
        <p:spPr>
          <a:xfrm>
            <a:off x="8386213" y="4247851"/>
            <a:ext cx="2464219" cy="889285"/>
          </a:xfrm>
          <a:prstGeom prst="roundRect">
            <a:avLst>
              <a:gd name="adj" fmla="val 10000"/>
            </a:avLst>
          </a:prstGeom>
          <a:solidFill>
            <a:schemeClr val="accent2"/>
          </a:solidFill>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grpSp>
        <p:nvGrpSpPr>
          <p:cNvPr id="13" name="Group 12">
            <a:extLst>
              <a:ext uri="{FF2B5EF4-FFF2-40B4-BE49-F238E27FC236}">
                <a16:creationId xmlns:a16="http://schemas.microsoft.com/office/drawing/2014/main" id="{5833870C-3CCF-5302-18CA-642FE9C8509A}"/>
              </a:ext>
            </a:extLst>
          </p:cNvPr>
          <p:cNvGrpSpPr/>
          <p:nvPr/>
        </p:nvGrpSpPr>
        <p:grpSpPr>
          <a:xfrm>
            <a:off x="8886833" y="4723441"/>
            <a:ext cx="2464219" cy="1032380"/>
            <a:chOff x="6008730" y="837164"/>
            <a:chExt cx="4505585" cy="2861046"/>
          </a:xfrm>
        </p:grpSpPr>
        <p:sp>
          <p:nvSpPr>
            <p:cNvPr id="14" name="Rectangle: Rounded Corners 13">
              <a:extLst>
                <a:ext uri="{FF2B5EF4-FFF2-40B4-BE49-F238E27FC236}">
                  <a16:creationId xmlns:a16="http://schemas.microsoft.com/office/drawing/2014/main" id="{8D62B750-1C45-4BAA-E176-E92E5F34AF67}"/>
                </a:ext>
              </a:extLst>
            </p:cNvPr>
            <p:cNvSpPr/>
            <p:nvPr/>
          </p:nvSpPr>
          <p:spPr>
            <a:xfrm>
              <a:off x="6008730" y="837164"/>
              <a:ext cx="4505585" cy="2861046"/>
            </a:xfrm>
            <a:prstGeom prst="roundRect">
              <a:avLst>
                <a:gd name="adj" fmla="val 10000"/>
              </a:avLst>
            </a:prstGeom>
            <a:ln>
              <a:solidFill>
                <a:schemeClr val="accent2"/>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Rectangle: Rounded Corners 8">
              <a:extLst>
                <a:ext uri="{FF2B5EF4-FFF2-40B4-BE49-F238E27FC236}">
                  <a16:creationId xmlns:a16="http://schemas.microsoft.com/office/drawing/2014/main" id="{4B7E3EC9-0DAE-F4C3-2253-9E5DED368E06}"/>
                </a:ext>
              </a:extLst>
            </p:cNvPr>
            <p:cNvSpPr txBox="1"/>
            <p:nvPr/>
          </p:nvSpPr>
          <p:spPr>
            <a:xfrm>
              <a:off x="6092527" y="920961"/>
              <a:ext cx="4337991" cy="2693452"/>
            </a:xfrm>
            <a:prstGeom prst="rect">
              <a:avLst/>
            </a:prstGeom>
            <a:ln>
              <a:solidFill>
                <a:schemeClr val="accent2"/>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600" kern="1200" dirty="0">
                  <a:latin typeface="Neue Haas Grotesk Text Pro" panose="020B0504020202020204" pitchFamily="34" charset="0"/>
                </a:rPr>
                <a:t>Where to get help or more information</a:t>
              </a:r>
              <a:endParaRPr lang="en-US" sz="1600" kern="1200" dirty="0">
                <a:latin typeface="Neue Haas Grotesk Text Pro" panose="020B0504020202020204" pitchFamily="34" charset="0"/>
              </a:endParaRPr>
            </a:p>
          </p:txBody>
        </p:sp>
      </p:grpSp>
    </p:spTree>
    <p:extLst>
      <p:ext uri="{BB962C8B-B14F-4D97-AF65-F5344CB8AC3E}">
        <p14:creationId xmlns:p14="http://schemas.microsoft.com/office/powerpoint/2010/main" val="9558743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1AA72-B706-C3EE-EE72-3A1059B669EF}"/>
              </a:ext>
            </a:extLst>
          </p:cNvPr>
          <p:cNvSpPr>
            <a:spLocks noGrp="1"/>
          </p:cNvSpPr>
          <p:nvPr>
            <p:ph type="title"/>
          </p:nvPr>
        </p:nvSpPr>
        <p:spPr>
          <a:xfrm>
            <a:off x="838200" y="581258"/>
            <a:ext cx="10515600" cy="1325563"/>
          </a:xfrm>
        </p:spPr>
        <p:txBody>
          <a:bodyPr anchor="ctr">
            <a:normAutofit/>
          </a:bodyPr>
          <a:lstStyle/>
          <a:p>
            <a:r>
              <a:rPr lang="en-AU" dirty="0"/>
              <a:t>What is Tenders WA? </a:t>
            </a:r>
            <a:endParaRPr lang="fr-FR" dirty="0"/>
          </a:p>
        </p:txBody>
      </p:sp>
      <p:graphicFrame>
        <p:nvGraphicFramePr>
          <p:cNvPr id="5" name="Content Placeholder 2">
            <a:extLst>
              <a:ext uri="{FF2B5EF4-FFF2-40B4-BE49-F238E27FC236}">
                <a16:creationId xmlns:a16="http://schemas.microsoft.com/office/drawing/2014/main" id="{433B7A5E-0FA9-4AF9-3798-20D3DFF83E7D}"/>
              </a:ext>
            </a:extLst>
          </p:cNvPr>
          <p:cNvGraphicFramePr>
            <a:graphicFrameLocks noGrp="1"/>
          </p:cNvGraphicFramePr>
          <p:nvPr>
            <p:ph idx="1"/>
            <p:extLst>
              <p:ext uri="{D42A27DB-BD31-4B8C-83A1-F6EECF244321}">
                <p14:modId xmlns:p14="http://schemas.microsoft.com/office/powerpoint/2010/main" val="3419621893"/>
              </p:ext>
            </p:extLst>
          </p:nvPr>
        </p:nvGraphicFramePr>
        <p:xfrm>
          <a:off x="838200" y="1906821"/>
          <a:ext cx="10515600" cy="40500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275806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B4395-17BF-93BC-B48B-709C5AEF868B}"/>
              </a:ext>
            </a:extLst>
          </p:cNvPr>
          <p:cNvSpPr>
            <a:spLocks noGrp="1"/>
          </p:cNvSpPr>
          <p:nvPr>
            <p:ph type="title"/>
          </p:nvPr>
        </p:nvSpPr>
        <p:spPr>
          <a:xfrm>
            <a:off x="838200" y="710293"/>
            <a:ext cx="10515600" cy="698507"/>
          </a:xfrm>
        </p:spPr>
        <p:txBody>
          <a:bodyPr>
            <a:normAutofit/>
          </a:bodyPr>
          <a:lstStyle/>
          <a:p>
            <a:r>
              <a:rPr lang="en-AU" sz="3800" dirty="0"/>
              <a:t>Tenders WA </a:t>
            </a:r>
            <a:endParaRPr lang="fr-FR" sz="3800" dirty="0"/>
          </a:p>
        </p:txBody>
      </p:sp>
      <p:sp>
        <p:nvSpPr>
          <p:cNvPr id="3" name="Content Placeholder 2">
            <a:extLst>
              <a:ext uri="{FF2B5EF4-FFF2-40B4-BE49-F238E27FC236}">
                <a16:creationId xmlns:a16="http://schemas.microsoft.com/office/drawing/2014/main" id="{D27A9CDC-E178-0564-2D29-7C812A16DD02}"/>
              </a:ext>
            </a:extLst>
          </p:cNvPr>
          <p:cNvSpPr>
            <a:spLocks noGrp="1"/>
          </p:cNvSpPr>
          <p:nvPr>
            <p:ph idx="1"/>
          </p:nvPr>
        </p:nvSpPr>
        <p:spPr>
          <a:xfrm>
            <a:off x="838199" y="1376033"/>
            <a:ext cx="11138807" cy="4059786"/>
          </a:xfrm>
        </p:spPr>
        <p:txBody>
          <a:bodyPr>
            <a:noAutofit/>
          </a:bodyPr>
          <a:lstStyle/>
          <a:p>
            <a:pPr marL="0" indent="0">
              <a:lnSpc>
                <a:spcPct val="100000"/>
              </a:lnSpc>
              <a:buNone/>
            </a:pPr>
            <a:r>
              <a:rPr lang="en-AU" sz="1600" dirty="0"/>
              <a:t>It is important to register on Tenders WA as this will enable your organisation to: </a:t>
            </a:r>
          </a:p>
          <a:p>
            <a:pPr>
              <a:lnSpc>
                <a:spcPct val="100000"/>
              </a:lnSpc>
            </a:pPr>
            <a:r>
              <a:rPr lang="en-AU" sz="1600" dirty="0"/>
              <a:t>View Request information and invited Request information (if invited) </a:t>
            </a:r>
          </a:p>
          <a:p>
            <a:pPr>
              <a:lnSpc>
                <a:spcPct val="100000"/>
              </a:lnSpc>
            </a:pPr>
            <a:r>
              <a:rPr lang="en-AU" sz="1600" dirty="0"/>
              <a:t>Download Request documentation </a:t>
            </a:r>
          </a:p>
          <a:p>
            <a:pPr>
              <a:lnSpc>
                <a:spcPct val="100000"/>
              </a:lnSpc>
            </a:pPr>
            <a:r>
              <a:rPr lang="en-AU" sz="1600" dirty="0"/>
              <a:t>Electronically ask questions about specific Requests (if available) </a:t>
            </a:r>
          </a:p>
          <a:p>
            <a:pPr>
              <a:lnSpc>
                <a:spcPct val="100000"/>
              </a:lnSpc>
            </a:pPr>
            <a:r>
              <a:rPr lang="en-AU" sz="1600" dirty="0"/>
              <a:t>Upload your Offers </a:t>
            </a:r>
          </a:p>
          <a:p>
            <a:pPr>
              <a:lnSpc>
                <a:spcPct val="100000"/>
              </a:lnSpc>
            </a:pPr>
            <a:r>
              <a:rPr lang="en-AU" sz="1600" dirty="0"/>
              <a:t>Search for Requests and awarded contracts </a:t>
            </a:r>
          </a:p>
          <a:p>
            <a:pPr>
              <a:lnSpc>
                <a:spcPct val="100000"/>
              </a:lnSpc>
            </a:pPr>
            <a:r>
              <a:rPr lang="en-AU" sz="1600" dirty="0"/>
              <a:t>Receive email alerts for new and amended Requests, invitations for selected Requests and addenda notifications for Requests </a:t>
            </a:r>
          </a:p>
          <a:p>
            <a:pPr marL="0" indent="0">
              <a:lnSpc>
                <a:spcPct val="100000"/>
              </a:lnSpc>
              <a:buNone/>
            </a:pPr>
            <a:r>
              <a:rPr lang="en-AU" sz="1600" dirty="0"/>
              <a:t>You can register your organisation through the home page on </a:t>
            </a:r>
            <a:r>
              <a:rPr lang="en-AU" sz="1600" dirty="0">
                <a:hlinkClick r:id="rId2"/>
              </a:rPr>
              <a:t>Tenders WA</a:t>
            </a:r>
            <a:r>
              <a:rPr lang="en-AU" sz="1600" dirty="0"/>
              <a:t>. </a:t>
            </a:r>
          </a:p>
          <a:p>
            <a:pPr marL="0" indent="0">
              <a:lnSpc>
                <a:spcPct val="100000"/>
              </a:lnSpc>
              <a:buNone/>
            </a:pPr>
            <a:r>
              <a:rPr lang="en-AU" sz="1600" dirty="0"/>
              <a:t>As Tenders WA is used to send email alerts, addenda notifications and other important information, it is critical to keep your organisation details, including your email address, up-to-date at all times. </a:t>
            </a:r>
          </a:p>
          <a:p>
            <a:pPr marL="0" indent="0">
              <a:lnSpc>
                <a:spcPct val="100000"/>
              </a:lnSpc>
              <a:buNone/>
            </a:pPr>
            <a:r>
              <a:rPr lang="en-AU" sz="1600" dirty="0"/>
              <a:t>Tenders WA sends out email alerts – do not only rely solely on this; ensure you check the website yourself regularly for new Requests. </a:t>
            </a:r>
            <a:endParaRPr lang="fr-FR" sz="1600" dirty="0"/>
          </a:p>
        </p:txBody>
      </p:sp>
    </p:spTree>
    <p:extLst>
      <p:ext uri="{BB962C8B-B14F-4D97-AF65-F5344CB8AC3E}">
        <p14:creationId xmlns:p14="http://schemas.microsoft.com/office/powerpoint/2010/main" val="23439863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6646D-D04A-F9E7-0F81-28FA20995EFD}"/>
              </a:ext>
            </a:extLst>
          </p:cNvPr>
          <p:cNvSpPr>
            <a:spLocks noGrp="1"/>
          </p:cNvSpPr>
          <p:nvPr>
            <p:ph type="title"/>
          </p:nvPr>
        </p:nvSpPr>
        <p:spPr/>
        <p:txBody>
          <a:bodyPr/>
          <a:lstStyle/>
          <a:p>
            <a:r>
              <a:rPr lang="en-AU" dirty="0"/>
              <a:t>How to search Tenders WA </a:t>
            </a:r>
            <a:endParaRPr lang="fr-FR" dirty="0"/>
          </a:p>
        </p:txBody>
      </p:sp>
      <p:sp>
        <p:nvSpPr>
          <p:cNvPr id="3" name="Content Placeholder 2">
            <a:extLst>
              <a:ext uri="{FF2B5EF4-FFF2-40B4-BE49-F238E27FC236}">
                <a16:creationId xmlns:a16="http://schemas.microsoft.com/office/drawing/2014/main" id="{C799C7FA-7C24-E642-98F9-D5524A0AA639}"/>
              </a:ext>
            </a:extLst>
          </p:cNvPr>
          <p:cNvSpPr>
            <a:spLocks noGrp="1"/>
          </p:cNvSpPr>
          <p:nvPr>
            <p:ph idx="1"/>
          </p:nvPr>
        </p:nvSpPr>
        <p:spPr>
          <a:xfrm>
            <a:off x="838200" y="1826466"/>
            <a:ext cx="10515600" cy="4059786"/>
          </a:xfrm>
        </p:spPr>
        <p:txBody>
          <a:bodyPr>
            <a:normAutofit/>
          </a:bodyPr>
          <a:lstStyle/>
          <a:p>
            <a:pPr marL="0" indent="0">
              <a:lnSpc>
                <a:spcPct val="100000"/>
              </a:lnSpc>
              <a:buNone/>
            </a:pPr>
            <a:r>
              <a:rPr lang="en-AU" sz="1600" dirty="0"/>
              <a:t>Once you are registered, you can start searching for opportunities. </a:t>
            </a:r>
          </a:p>
          <a:p>
            <a:pPr marL="0" indent="0">
              <a:lnSpc>
                <a:spcPct val="100000"/>
              </a:lnSpc>
              <a:buNone/>
            </a:pPr>
            <a:endParaRPr lang="en-AU" sz="1600" dirty="0"/>
          </a:p>
          <a:p>
            <a:pPr marL="0" indent="0">
              <a:lnSpc>
                <a:spcPct val="100000"/>
              </a:lnSpc>
              <a:buNone/>
            </a:pPr>
            <a:r>
              <a:rPr lang="en-AU" sz="1600" dirty="0"/>
              <a:t>There are multiple ways to search Tenders WA to find current or upcoming Requests. Requests are listed based on how soon they will expire. </a:t>
            </a:r>
          </a:p>
          <a:p>
            <a:pPr marL="0" indent="0">
              <a:lnSpc>
                <a:spcPct val="100000"/>
              </a:lnSpc>
              <a:buNone/>
            </a:pPr>
            <a:endParaRPr lang="en-AU" sz="1600" dirty="0"/>
          </a:p>
          <a:p>
            <a:pPr marL="0" indent="0">
              <a:lnSpc>
                <a:spcPct val="100000"/>
              </a:lnSpc>
              <a:buNone/>
            </a:pPr>
            <a:r>
              <a:rPr lang="en-AU" sz="1600" dirty="0"/>
              <a:t>For further information on how to use Tenders WA, access the help guides </a:t>
            </a:r>
            <a:r>
              <a:rPr lang="en-AU" sz="1600" dirty="0">
                <a:hlinkClick r:id="rId2"/>
              </a:rPr>
              <a:t>here. </a:t>
            </a:r>
            <a:endParaRPr lang="en-AU" sz="1600" dirty="0"/>
          </a:p>
          <a:p>
            <a:pPr marL="0" indent="0">
              <a:buNone/>
            </a:pPr>
            <a:endParaRPr lang="en-AU" sz="2200" dirty="0"/>
          </a:p>
          <a:p>
            <a:pPr marL="0" indent="0">
              <a:buNone/>
            </a:pPr>
            <a:endParaRPr lang="fr-FR" sz="2200" dirty="0"/>
          </a:p>
        </p:txBody>
      </p:sp>
    </p:spTree>
    <p:extLst>
      <p:ext uri="{BB962C8B-B14F-4D97-AF65-F5344CB8AC3E}">
        <p14:creationId xmlns:p14="http://schemas.microsoft.com/office/powerpoint/2010/main" val="21039319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F9318-048D-1446-F893-CDC100E4B692}"/>
              </a:ext>
            </a:extLst>
          </p:cNvPr>
          <p:cNvSpPr>
            <a:spLocks noGrp="1"/>
          </p:cNvSpPr>
          <p:nvPr>
            <p:ph type="title"/>
          </p:nvPr>
        </p:nvSpPr>
        <p:spPr/>
        <p:txBody>
          <a:bodyPr>
            <a:normAutofit/>
          </a:bodyPr>
          <a:lstStyle/>
          <a:p>
            <a:r>
              <a:rPr lang="en-AU" sz="3800" dirty="0"/>
              <a:t>Make sure your organisation information is accessible…</a:t>
            </a:r>
            <a:endParaRPr lang="fr-FR" sz="3800" dirty="0"/>
          </a:p>
        </p:txBody>
      </p:sp>
      <p:sp>
        <p:nvSpPr>
          <p:cNvPr id="3" name="Content Placeholder 2">
            <a:extLst>
              <a:ext uri="{FF2B5EF4-FFF2-40B4-BE49-F238E27FC236}">
                <a16:creationId xmlns:a16="http://schemas.microsoft.com/office/drawing/2014/main" id="{D8D387DE-D2EF-A502-EB5C-8B086F2ECB2F}"/>
              </a:ext>
            </a:extLst>
          </p:cNvPr>
          <p:cNvSpPr>
            <a:spLocks noGrp="1"/>
          </p:cNvSpPr>
          <p:nvPr>
            <p:ph idx="1"/>
          </p:nvPr>
        </p:nvSpPr>
        <p:spPr>
          <a:xfrm>
            <a:off x="838200" y="2066694"/>
            <a:ext cx="10515600" cy="1433888"/>
          </a:xfrm>
        </p:spPr>
        <p:txBody>
          <a:bodyPr>
            <a:normAutofit/>
          </a:bodyPr>
          <a:lstStyle/>
          <a:p>
            <a:pPr marL="0" indent="0">
              <a:buNone/>
            </a:pPr>
            <a:r>
              <a:rPr lang="en-AU" sz="1600" dirty="0"/>
              <a:t>Before an agency buyer chooses an organisation to engage directly or seek verbal or written quotations from, they will generally undertake some ‘desktop’ research of potential providers. This is why it’s important to make sure information is available about your organisation. </a:t>
            </a:r>
          </a:p>
          <a:p>
            <a:pPr marL="0" indent="0">
              <a:buNone/>
            </a:pPr>
            <a:r>
              <a:rPr lang="en-AU" sz="1600" dirty="0"/>
              <a:t>Make sure you think about three important aspects:</a:t>
            </a:r>
          </a:p>
          <a:p>
            <a:pPr marL="0" indent="0">
              <a:buNone/>
            </a:pPr>
            <a:endParaRPr lang="en-AU" dirty="0"/>
          </a:p>
        </p:txBody>
      </p:sp>
      <p:graphicFrame>
        <p:nvGraphicFramePr>
          <p:cNvPr id="4" name="Content Placeholder 2">
            <a:extLst>
              <a:ext uri="{FF2B5EF4-FFF2-40B4-BE49-F238E27FC236}">
                <a16:creationId xmlns:a16="http://schemas.microsoft.com/office/drawing/2014/main" id="{77729A63-B7D2-7ADE-0383-8655EBBD4776}"/>
              </a:ext>
            </a:extLst>
          </p:cNvPr>
          <p:cNvGraphicFramePr>
            <a:graphicFrameLocks/>
          </p:cNvGraphicFramePr>
          <p:nvPr>
            <p:extLst>
              <p:ext uri="{D42A27DB-BD31-4B8C-83A1-F6EECF244321}">
                <p14:modId xmlns:p14="http://schemas.microsoft.com/office/powerpoint/2010/main" val="2046172693"/>
              </p:ext>
            </p:extLst>
          </p:nvPr>
        </p:nvGraphicFramePr>
        <p:xfrm>
          <a:off x="838200" y="3500582"/>
          <a:ext cx="10515600" cy="20193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337602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F9318-048D-1446-F893-CDC100E4B692}"/>
              </a:ext>
            </a:extLst>
          </p:cNvPr>
          <p:cNvSpPr>
            <a:spLocks noGrp="1"/>
          </p:cNvSpPr>
          <p:nvPr>
            <p:ph type="title"/>
          </p:nvPr>
        </p:nvSpPr>
        <p:spPr/>
        <p:txBody>
          <a:bodyPr>
            <a:normAutofit/>
          </a:bodyPr>
          <a:lstStyle/>
          <a:p>
            <a:r>
              <a:rPr lang="en-AU" sz="4000" dirty="0"/>
              <a:t>Ensure your details are current </a:t>
            </a:r>
            <a:endParaRPr lang="fr-FR" sz="4000" dirty="0"/>
          </a:p>
        </p:txBody>
      </p:sp>
      <p:sp>
        <p:nvSpPr>
          <p:cNvPr id="3" name="Content Placeholder 2">
            <a:extLst>
              <a:ext uri="{FF2B5EF4-FFF2-40B4-BE49-F238E27FC236}">
                <a16:creationId xmlns:a16="http://schemas.microsoft.com/office/drawing/2014/main" id="{D8D387DE-D2EF-A502-EB5C-8B086F2ECB2F}"/>
              </a:ext>
            </a:extLst>
          </p:cNvPr>
          <p:cNvSpPr>
            <a:spLocks noGrp="1"/>
          </p:cNvSpPr>
          <p:nvPr>
            <p:ph idx="1"/>
          </p:nvPr>
        </p:nvSpPr>
        <p:spPr>
          <a:xfrm>
            <a:off x="838200" y="2066694"/>
            <a:ext cx="10515600" cy="1433888"/>
          </a:xfrm>
        </p:spPr>
        <p:txBody>
          <a:bodyPr>
            <a:normAutofit/>
          </a:bodyPr>
          <a:lstStyle/>
          <a:p>
            <a:pPr marL="0" indent="0">
              <a:buNone/>
            </a:pPr>
            <a:r>
              <a:rPr lang="en-AU" sz="1600" dirty="0"/>
              <a:t>An organisation’s website is often an agency buyer’s first impression of an organisation and incorrect or out-of-date information can make it difficult to make further enquiries. </a:t>
            </a:r>
          </a:p>
          <a:p>
            <a:pPr marL="0" indent="0">
              <a:buNone/>
            </a:pPr>
            <a:r>
              <a:rPr lang="en-AU" sz="1600" dirty="0"/>
              <a:t>Information that agency buyers look for on an organisation's website can include:</a:t>
            </a:r>
          </a:p>
          <a:p>
            <a:pPr marL="0" indent="0">
              <a:buNone/>
            </a:pPr>
            <a:endParaRPr lang="en-AU" dirty="0"/>
          </a:p>
        </p:txBody>
      </p:sp>
      <p:graphicFrame>
        <p:nvGraphicFramePr>
          <p:cNvPr id="4" name="Content Placeholder 2">
            <a:extLst>
              <a:ext uri="{FF2B5EF4-FFF2-40B4-BE49-F238E27FC236}">
                <a16:creationId xmlns:a16="http://schemas.microsoft.com/office/drawing/2014/main" id="{77729A63-B7D2-7ADE-0383-8655EBBD4776}"/>
              </a:ext>
            </a:extLst>
          </p:cNvPr>
          <p:cNvGraphicFramePr>
            <a:graphicFrameLocks/>
          </p:cNvGraphicFramePr>
          <p:nvPr>
            <p:extLst>
              <p:ext uri="{D42A27DB-BD31-4B8C-83A1-F6EECF244321}">
                <p14:modId xmlns:p14="http://schemas.microsoft.com/office/powerpoint/2010/main" val="700915461"/>
              </p:ext>
            </p:extLst>
          </p:nvPr>
        </p:nvGraphicFramePr>
        <p:xfrm>
          <a:off x="838200" y="3500582"/>
          <a:ext cx="10515600" cy="20193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787418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CAE8B-3B53-7173-092C-408BBA2D587A}"/>
              </a:ext>
            </a:extLst>
          </p:cNvPr>
          <p:cNvSpPr>
            <a:spLocks noGrp="1"/>
          </p:cNvSpPr>
          <p:nvPr>
            <p:ph type="title"/>
          </p:nvPr>
        </p:nvSpPr>
        <p:spPr>
          <a:xfrm>
            <a:off x="838200" y="581258"/>
            <a:ext cx="10515600" cy="1325563"/>
          </a:xfrm>
        </p:spPr>
        <p:txBody>
          <a:bodyPr anchor="ctr">
            <a:normAutofit/>
          </a:bodyPr>
          <a:lstStyle/>
          <a:p>
            <a:r>
              <a:rPr lang="en-AU" dirty="0"/>
              <a:t>Capability and Promotional Material</a:t>
            </a:r>
            <a:endParaRPr lang="fr-FR" dirty="0"/>
          </a:p>
        </p:txBody>
      </p:sp>
      <p:graphicFrame>
        <p:nvGraphicFramePr>
          <p:cNvPr id="5" name="Content Placeholder 2">
            <a:extLst>
              <a:ext uri="{FF2B5EF4-FFF2-40B4-BE49-F238E27FC236}">
                <a16:creationId xmlns:a16="http://schemas.microsoft.com/office/drawing/2014/main" id="{2EA40D2C-C726-A7B1-6C94-1F066C800577}"/>
              </a:ext>
            </a:extLst>
          </p:cNvPr>
          <p:cNvGraphicFramePr>
            <a:graphicFrameLocks noGrp="1"/>
          </p:cNvGraphicFramePr>
          <p:nvPr>
            <p:ph idx="1"/>
            <p:extLst>
              <p:ext uri="{D42A27DB-BD31-4B8C-83A1-F6EECF244321}">
                <p14:modId xmlns:p14="http://schemas.microsoft.com/office/powerpoint/2010/main" val="3767185028"/>
              </p:ext>
            </p:extLst>
          </p:nvPr>
        </p:nvGraphicFramePr>
        <p:xfrm>
          <a:off x="838200" y="2066694"/>
          <a:ext cx="10515600" cy="34658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312032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7484A-6AF3-A7C0-C06B-2A7979DF6A57}"/>
              </a:ext>
            </a:extLst>
          </p:cNvPr>
          <p:cNvSpPr>
            <a:spLocks noGrp="1"/>
          </p:cNvSpPr>
          <p:nvPr>
            <p:ph type="title"/>
          </p:nvPr>
        </p:nvSpPr>
        <p:spPr>
          <a:xfrm>
            <a:off x="838200" y="581258"/>
            <a:ext cx="10515600" cy="1325563"/>
          </a:xfrm>
        </p:spPr>
        <p:txBody>
          <a:bodyPr anchor="ctr">
            <a:normAutofit/>
          </a:bodyPr>
          <a:lstStyle/>
          <a:p>
            <a:r>
              <a:rPr lang="en-AU" dirty="0"/>
              <a:t>Provide examples of your capabilities</a:t>
            </a:r>
            <a:endParaRPr lang="fr-FR" dirty="0"/>
          </a:p>
        </p:txBody>
      </p:sp>
      <p:graphicFrame>
        <p:nvGraphicFramePr>
          <p:cNvPr id="5" name="Content Placeholder 2">
            <a:extLst>
              <a:ext uri="{FF2B5EF4-FFF2-40B4-BE49-F238E27FC236}">
                <a16:creationId xmlns:a16="http://schemas.microsoft.com/office/drawing/2014/main" id="{E821DD39-B2F7-4ACE-592F-33C1F3D51EFF}"/>
              </a:ext>
            </a:extLst>
          </p:cNvPr>
          <p:cNvGraphicFramePr>
            <a:graphicFrameLocks noGrp="1"/>
          </p:cNvGraphicFramePr>
          <p:nvPr>
            <p:ph idx="1"/>
            <p:extLst>
              <p:ext uri="{D42A27DB-BD31-4B8C-83A1-F6EECF244321}">
                <p14:modId xmlns:p14="http://schemas.microsoft.com/office/powerpoint/2010/main" val="1119759225"/>
              </p:ext>
            </p:extLst>
          </p:nvPr>
        </p:nvGraphicFramePr>
        <p:xfrm>
          <a:off x="838200" y="2066694"/>
          <a:ext cx="10515600" cy="40597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714693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A35938-A53D-AF7A-F6EF-7B827BE71A77}"/>
              </a:ext>
            </a:extLst>
          </p:cNvPr>
          <p:cNvSpPr>
            <a:spLocks noGrp="1"/>
          </p:cNvSpPr>
          <p:nvPr>
            <p:ph type="title"/>
          </p:nvPr>
        </p:nvSpPr>
        <p:spPr>
          <a:xfrm>
            <a:off x="838200" y="581258"/>
            <a:ext cx="10515600" cy="1325563"/>
          </a:xfrm>
        </p:spPr>
        <p:txBody>
          <a:bodyPr anchor="ctr">
            <a:normAutofit/>
          </a:bodyPr>
          <a:lstStyle/>
          <a:p>
            <a:r>
              <a:rPr lang="en-AU" dirty="0"/>
              <a:t>Commonwealth Government </a:t>
            </a:r>
            <a:endParaRPr lang="fr-FR" dirty="0"/>
          </a:p>
        </p:txBody>
      </p:sp>
      <p:graphicFrame>
        <p:nvGraphicFramePr>
          <p:cNvPr id="7" name="Content Placeholder 4">
            <a:extLst>
              <a:ext uri="{FF2B5EF4-FFF2-40B4-BE49-F238E27FC236}">
                <a16:creationId xmlns:a16="http://schemas.microsoft.com/office/drawing/2014/main" id="{D2CCC2CD-F612-4404-CF38-01DCB4C35A09}"/>
              </a:ext>
            </a:extLst>
          </p:cNvPr>
          <p:cNvGraphicFramePr>
            <a:graphicFrameLocks noGrp="1"/>
          </p:cNvGraphicFramePr>
          <p:nvPr>
            <p:ph idx="1"/>
            <p:extLst>
              <p:ext uri="{D42A27DB-BD31-4B8C-83A1-F6EECF244321}">
                <p14:modId xmlns:p14="http://schemas.microsoft.com/office/powerpoint/2010/main" val="2589907475"/>
              </p:ext>
            </p:extLst>
          </p:nvPr>
        </p:nvGraphicFramePr>
        <p:xfrm>
          <a:off x="838200" y="2066694"/>
          <a:ext cx="10515600" cy="40597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836121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9E404-3023-5A80-F202-6FD969745FB3}"/>
              </a:ext>
            </a:extLst>
          </p:cNvPr>
          <p:cNvSpPr>
            <a:spLocks noGrp="1"/>
          </p:cNvSpPr>
          <p:nvPr>
            <p:ph type="title"/>
          </p:nvPr>
        </p:nvSpPr>
        <p:spPr/>
        <p:txBody>
          <a:bodyPr/>
          <a:lstStyle/>
          <a:p>
            <a:r>
              <a:rPr lang="en-AU" dirty="0"/>
              <a:t>Helpful Links </a:t>
            </a:r>
            <a:endParaRPr lang="fr-FR" dirty="0"/>
          </a:p>
        </p:txBody>
      </p:sp>
      <p:sp>
        <p:nvSpPr>
          <p:cNvPr id="3" name="Content Placeholder 2">
            <a:extLst>
              <a:ext uri="{FF2B5EF4-FFF2-40B4-BE49-F238E27FC236}">
                <a16:creationId xmlns:a16="http://schemas.microsoft.com/office/drawing/2014/main" id="{CEF94461-C19A-EEC0-A63D-89B222967296}"/>
              </a:ext>
            </a:extLst>
          </p:cNvPr>
          <p:cNvSpPr>
            <a:spLocks noGrp="1"/>
          </p:cNvSpPr>
          <p:nvPr>
            <p:ph idx="1"/>
          </p:nvPr>
        </p:nvSpPr>
        <p:spPr/>
        <p:txBody>
          <a:bodyPr>
            <a:normAutofit/>
          </a:bodyPr>
          <a:lstStyle/>
          <a:p>
            <a:pPr marL="0" indent="0">
              <a:lnSpc>
                <a:spcPct val="120000"/>
              </a:lnSpc>
              <a:buNone/>
            </a:pPr>
            <a:r>
              <a:rPr lang="en-AU" sz="2400" dirty="0"/>
              <a:t>We are now at the end of our journey together. Hopefully you now have a much better understanding about WA State Government procurement processes, and have some tips for how when developing your Offer. If you would still like some more information please look through the resources provided. </a:t>
            </a:r>
            <a:endParaRPr lang="fr-FR" sz="2400" dirty="0"/>
          </a:p>
        </p:txBody>
      </p:sp>
    </p:spTree>
    <p:extLst>
      <p:ext uri="{BB962C8B-B14F-4D97-AF65-F5344CB8AC3E}">
        <p14:creationId xmlns:p14="http://schemas.microsoft.com/office/powerpoint/2010/main" val="40006119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28223-6248-5B6D-0E2D-7C2E315404F4}"/>
              </a:ext>
            </a:extLst>
          </p:cNvPr>
          <p:cNvSpPr>
            <a:spLocks noGrp="1"/>
          </p:cNvSpPr>
          <p:nvPr>
            <p:ph type="title"/>
          </p:nvPr>
        </p:nvSpPr>
        <p:spPr/>
        <p:txBody>
          <a:bodyPr/>
          <a:lstStyle/>
          <a:p>
            <a:r>
              <a:rPr lang="en-AU" dirty="0"/>
              <a:t>Resources</a:t>
            </a:r>
            <a:endParaRPr lang="fr-FR" dirty="0"/>
          </a:p>
        </p:txBody>
      </p:sp>
      <p:sp>
        <p:nvSpPr>
          <p:cNvPr id="3" name="Content Placeholder 2">
            <a:extLst>
              <a:ext uri="{FF2B5EF4-FFF2-40B4-BE49-F238E27FC236}">
                <a16:creationId xmlns:a16="http://schemas.microsoft.com/office/drawing/2014/main" id="{0ABBA083-7BF9-45A5-4C66-2525F8441F45}"/>
              </a:ext>
            </a:extLst>
          </p:cNvPr>
          <p:cNvSpPr>
            <a:spLocks noGrp="1"/>
          </p:cNvSpPr>
          <p:nvPr>
            <p:ph idx="1"/>
          </p:nvPr>
        </p:nvSpPr>
        <p:spPr>
          <a:xfrm>
            <a:off x="838200" y="1881970"/>
            <a:ext cx="10515600" cy="4059786"/>
          </a:xfrm>
        </p:spPr>
        <p:txBody>
          <a:bodyPr>
            <a:normAutofit/>
          </a:bodyPr>
          <a:lstStyle/>
          <a:p>
            <a:pPr marL="0" indent="0">
              <a:lnSpc>
                <a:spcPct val="120000"/>
              </a:lnSpc>
              <a:buNone/>
            </a:pPr>
            <a:r>
              <a:rPr lang="en-AU" sz="1600" b="1" dirty="0"/>
              <a:t>Support from Finance </a:t>
            </a:r>
          </a:p>
          <a:p>
            <a:pPr>
              <a:lnSpc>
                <a:spcPct val="120000"/>
              </a:lnSpc>
            </a:pPr>
            <a:r>
              <a:rPr lang="en-AU" sz="1600" dirty="0"/>
              <a:t>The Community Services Procurement Policy (CSPP) team are here to help you with community services procurement and the DCSP Policy. Their role is to support both sectors in the application of the policy. </a:t>
            </a:r>
          </a:p>
          <a:p>
            <a:pPr>
              <a:lnSpc>
                <a:spcPct val="120000"/>
              </a:lnSpc>
            </a:pPr>
            <a:r>
              <a:rPr lang="en-AU" sz="1600" dirty="0"/>
              <a:t>More information can be found on the </a:t>
            </a:r>
            <a:r>
              <a:rPr lang="en-AU" sz="1600" dirty="0">
                <a:hlinkClick r:id="rId2"/>
              </a:rPr>
              <a:t>supplying community services to the WA State Government </a:t>
            </a:r>
            <a:r>
              <a:rPr lang="en-AU" sz="1600" dirty="0"/>
              <a:t>pages on WA.gov.au. Please also refer to </a:t>
            </a:r>
            <a:r>
              <a:rPr lang="en-AU" sz="1600" dirty="0">
                <a:hlinkClick r:id="rId3"/>
              </a:rPr>
              <a:t>Tenders WA </a:t>
            </a:r>
            <a:r>
              <a:rPr lang="en-AU" sz="1600" dirty="0"/>
              <a:t>for currently advertised community services tenders. </a:t>
            </a:r>
          </a:p>
          <a:p>
            <a:pPr marL="0" indent="0">
              <a:lnSpc>
                <a:spcPct val="120000"/>
              </a:lnSpc>
              <a:buNone/>
            </a:pPr>
            <a:r>
              <a:rPr lang="en-AU" sz="1600" b="1" dirty="0"/>
              <a:t>Training Sessions </a:t>
            </a:r>
          </a:p>
          <a:p>
            <a:pPr>
              <a:lnSpc>
                <a:spcPct val="120000"/>
              </a:lnSpc>
            </a:pPr>
            <a:r>
              <a:rPr lang="fr-FR" sz="1600" dirty="0"/>
              <a:t>The </a:t>
            </a:r>
            <a:r>
              <a:rPr lang="fr-FR" sz="1600" dirty="0" err="1"/>
              <a:t>Department</a:t>
            </a:r>
            <a:r>
              <a:rPr lang="fr-FR" sz="1600" dirty="0"/>
              <a:t> of Finance </a:t>
            </a:r>
            <a:r>
              <a:rPr lang="fr-FR" sz="1600" dirty="0" err="1"/>
              <a:t>offers</a:t>
            </a:r>
            <a:r>
              <a:rPr lang="fr-FR" sz="1600" dirty="0"/>
              <a:t> a </a:t>
            </a:r>
            <a:r>
              <a:rPr lang="fr-FR" sz="1600" dirty="0" err="1"/>
              <a:t>number</a:t>
            </a:r>
            <a:r>
              <a:rPr lang="fr-FR" sz="1600" dirty="0"/>
              <a:t> of </a:t>
            </a:r>
            <a:r>
              <a:rPr lang="fr-FR" sz="1600" dirty="0" err="1"/>
              <a:t>other</a:t>
            </a:r>
            <a:r>
              <a:rPr lang="fr-FR" sz="1600" dirty="0"/>
              <a:t> </a:t>
            </a:r>
            <a:r>
              <a:rPr lang="fr-FR" sz="1600" dirty="0">
                <a:hlinkClick r:id="rId3"/>
              </a:rPr>
              <a:t>training sessions </a:t>
            </a:r>
            <a:r>
              <a:rPr lang="fr-FR" sz="1600" dirty="0"/>
              <a:t>for </a:t>
            </a:r>
            <a:r>
              <a:rPr lang="fr-FR" sz="1600" dirty="0" err="1"/>
              <a:t>community</a:t>
            </a:r>
            <a:r>
              <a:rPr lang="fr-FR" sz="1600" dirty="0"/>
              <a:t> service providers. The WA Council of Social Service (WACOSS) </a:t>
            </a:r>
            <a:r>
              <a:rPr lang="fr-FR" sz="1600" dirty="0" err="1"/>
              <a:t>also</a:t>
            </a:r>
            <a:r>
              <a:rPr lang="fr-FR" sz="1600" dirty="0"/>
              <a:t> </a:t>
            </a:r>
            <a:r>
              <a:rPr lang="fr-FR" sz="1600" dirty="0" err="1"/>
              <a:t>provides</a:t>
            </a:r>
            <a:r>
              <a:rPr lang="fr-FR" sz="1600" dirty="0"/>
              <a:t> </a:t>
            </a:r>
            <a:r>
              <a:rPr lang="fr-FR" sz="1600" dirty="0" err="1"/>
              <a:t>other</a:t>
            </a:r>
            <a:r>
              <a:rPr lang="fr-FR" sz="1600" dirty="0"/>
              <a:t> </a:t>
            </a:r>
            <a:r>
              <a:rPr lang="fr-FR" sz="1600" dirty="0">
                <a:hlinkClick r:id="rId4"/>
              </a:rPr>
              <a:t>training </a:t>
            </a:r>
            <a:r>
              <a:rPr lang="fr-FR" sz="1600" dirty="0" err="1">
                <a:hlinkClick r:id="rId4"/>
              </a:rPr>
              <a:t>opportunities</a:t>
            </a:r>
            <a:r>
              <a:rPr lang="fr-FR" sz="1600" dirty="0"/>
              <a:t>. </a:t>
            </a:r>
          </a:p>
        </p:txBody>
      </p:sp>
    </p:spTree>
    <p:extLst>
      <p:ext uri="{BB962C8B-B14F-4D97-AF65-F5344CB8AC3E}">
        <p14:creationId xmlns:p14="http://schemas.microsoft.com/office/powerpoint/2010/main" val="32673987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28223-6248-5B6D-0E2D-7C2E315404F4}"/>
              </a:ext>
            </a:extLst>
          </p:cNvPr>
          <p:cNvSpPr>
            <a:spLocks noGrp="1"/>
          </p:cNvSpPr>
          <p:nvPr>
            <p:ph type="title"/>
          </p:nvPr>
        </p:nvSpPr>
        <p:spPr/>
        <p:txBody>
          <a:bodyPr/>
          <a:lstStyle/>
          <a:p>
            <a:r>
              <a:rPr lang="en-AU" dirty="0"/>
              <a:t>Resources</a:t>
            </a:r>
            <a:endParaRPr lang="fr-FR" dirty="0"/>
          </a:p>
        </p:txBody>
      </p:sp>
      <p:sp>
        <p:nvSpPr>
          <p:cNvPr id="3" name="Content Placeholder 2">
            <a:extLst>
              <a:ext uri="{FF2B5EF4-FFF2-40B4-BE49-F238E27FC236}">
                <a16:creationId xmlns:a16="http://schemas.microsoft.com/office/drawing/2014/main" id="{0ABBA083-7BF9-45A5-4C66-2525F8441F45}"/>
              </a:ext>
            </a:extLst>
          </p:cNvPr>
          <p:cNvSpPr>
            <a:spLocks noGrp="1"/>
          </p:cNvSpPr>
          <p:nvPr>
            <p:ph idx="1"/>
          </p:nvPr>
        </p:nvSpPr>
        <p:spPr>
          <a:xfrm>
            <a:off x="838200" y="1881970"/>
            <a:ext cx="10515600" cy="4059786"/>
          </a:xfrm>
        </p:spPr>
        <p:txBody>
          <a:bodyPr>
            <a:normAutofit/>
          </a:bodyPr>
          <a:lstStyle/>
          <a:p>
            <a:pPr marL="0" indent="0">
              <a:lnSpc>
                <a:spcPct val="120000"/>
              </a:lnSpc>
              <a:buNone/>
            </a:pPr>
            <a:r>
              <a:rPr lang="en-AU" sz="1800" b="1" dirty="0"/>
              <a:t>Specific Procurement Process</a:t>
            </a:r>
          </a:p>
          <a:p>
            <a:pPr>
              <a:lnSpc>
                <a:spcPct val="120000"/>
              </a:lnSpc>
            </a:pPr>
            <a:r>
              <a:rPr lang="en-AU" sz="1800" dirty="0"/>
              <a:t>Please contact the procurement officer listed in the Request if you have any questions about a specific procurement process that has been advertised. </a:t>
            </a:r>
          </a:p>
          <a:p>
            <a:pPr>
              <a:lnSpc>
                <a:spcPct val="120000"/>
              </a:lnSpc>
            </a:pPr>
            <a:endParaRPr lang="en-AU" sz="1800" dirty="0"/>
          </a:p>
          <a:p>
            <a:pPr marL="0" indent="0">
              <a:lnSpc>
                <a:spcPct val="120000"/>
              </a:lnSpc>
              <a:buNone/>
            </a:pPr>
            <a:r>
              <a:rPr lang="en-AU" sz="1800" b="1" dirty="0">
                <a:solidFill>
                  <a:sysClr val="windowText" lastClr="000000"/>
                </a:solidFill>
              </a:rPr>
              <a:t>General Procurement Direction Delivering Community Services in Partnership Policy (if required)</a:t>
            </a:r>
          </a:p>
          <a:p>
            <a:pPr>
              <a:lnSpc>
                <a:spcPct val="120000"/>
              </a:lnSpc>
            </a:pPr>
            <a:r>
              <a:rPr lang="fr-FR" sz="1800" dirty="0" err="1"/>
              <a:t>Please</a:t>
            </a:r>
            <a:r>
              <a:rPr lang="fr-FR" sz="1800" dirty="0"/>
              <a:t> contact </a:t>
            </a:r>
            <a:r>
              <a:rPr lang="fr-FR" sz="1800" dirty="0">
                <a:hlinkClick r:id="rId2"/>
              </a:rPr>
              <a:t>cspp@finance.wa.gov.au</a:t>
            </a:r>
            <a:r>
              <a:rPr lang="fr-FR" sz="1800" dirty="0"/>
              <a:t> for questions on the </a:t>
            </a:r>
            <a:r>
              <a:rPr lang="fr-FR" sz="1800" dirty="0" err="1"/>
              <a:t>Delivering</a:t>
            </a:r>
            <a:r>
              <a:rPr lang="fr-FR" sz="1800" dirty="0"/>
              <a:t> Community Services in Partnership Policy. </a:t>
            </a:r>
          </a:p>
        </p:txBody>
      </p:sp>
    </p:spTree>
    <p:extLst>
      <p:ext uri="{BB962C8B-B14F-4D97-AF65-F5344CB8AC3E}">
        <p14:creationId xmlns:p14="http://schemas.microsoft.com/office/powerpoint/2010/main" val="13088744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28223-6248-5B6D-0E2D-7C2E315404F4}"/>
              </a:ext>
            </a:extLst>
          </p:cNvPr>
          <p:cNvSpPr>
            <a:spLocks noGrp="1"/>
          </p:cNvSpPr>
          <p:nvPr>
            <p:ph type="title"/>
          </p:nvPr>
        </p:nvSpPr>
        <p:spPr/>
        <p:txBody>
          <a:bodyPr/>
          <a:lstStyle/>
          <a:p>
            <a:r>
              <a:rPr lang="en-AU" dirty="0"/>
              <a:t>Resources</a:t>
            </a:r>
            <a:endParaRPr lang="fr-FR" dirty="0"/>
          </a:p>
        </p:txBody>
      </p:sp>
      <p:sp>
        <p:nvSpPr>
          <p:cNvPr id="3" name="Content Placeholder 2">
            <a:extLst>
              <a:ext uri="{FF2B5EF4-FFF2-40B4-BE49-F238E27FC236}">
                <a16:creationId xmlns:a16="http://schemas.microsoft.com/office/drawing/2014/main" id="{0ABBA083-7BF9-45A5-4C66-2525F8441F45}"/>
              </a:ext>
            </a:extLst>
          </p:cNvPr>
          <p:cNvSpPr>
            <a:spLocks noGrp="1"/>
          </p:cNvSpPr>
          <p:nvPr>
            <p:ph idx="1"/>
          </p:nvPr>
        </p:nvSpPr>
        <p:spPr>
          <a:xfrm>
            <a:off x="838200" y="1881970"/>
            <a:ext cx="10515600" cy="4059786"/>
          </a:xfrm>
        </p:spPr>
        <p:txBody>
          <a:bodyPr>
            <a:normAutofit/>
          </a:bodyPr>
          <a:lstStyle/>
          <a:p>
            <a:pPr marL="0" indent="0">
              <a:lnSpc>
                <a:spcPct val="120000"/>
              </a:lnSpc>
              <a:buNone/>
            </a:pPr>
            <a:r>
              <a:rPr lang="en-AU" sz="1800" b="1" dirty="0"/>
              <a:t>WA Procurement Rules</a:t>
            </a:r>
          </a:p>
          <a:p>
            <a:pPr>
              <a:lnSpc>
                <a:spcPct val="120000"/>
              </a:lnSpc>
            </a:pPr>
            <a:r>
              <a:rPr lang="en-AU" sz="1800" dirty="0"/>
              <a:t>Please contact </a:t>
            </a:r>
            <a:r>
              <a:rPr lang="en-AU" sz="1800" dirty="0">
                <a:hlinkClick r:id="rId2"/>
              </a:rPr>
              <a:t>procurementadvice@finance.wa.gov.au</a:t>
            </a:r>
            <a:r>
              <a:rPr lang="en-AU" sz="1800" dirty="0"/>
              <a:t> for questions on the WA Procurement Rules. </a:t>
            </a:r>
          </a:p>
          <a:p>
            <a:pPr marL="0" indent="0">
              <a:lnSpc>
                <a:spcPct val="120000"/>
              </a:lnSpc>
              <a:buNone/>
            </a:pPr>
            <a:r>
              <a:rPr lang="en-AU" sz="1800" b="1" dirty="0">
                <a:solidFill>
                  <a:sysClr val="windowText" lastClr="000000"/>
                </a:solidFill>
              </a:rPr>
              <a:t>Subscribe to the Community Services Bulletin</a:t>
            </a:r>
          </a:p>
          <a:p>
            <a:pPr>
              <a:lnSpc>
                <a:spcPct val="120000"/>
              </a:lnSpc>
            </a:pPr>
            <a:r>
              <a:rPr lang="fr-FR" sz="1800" dirty="0"/>
              <a:t>If </a:t>
            </a:r>
            <a:r>
              <a:rPr lang="fr-FR" sz="1800" dirty="0" err="1"/>
              <a:t>you’d</a:t>
            </a:r>
            <a:r>
              <a:rPr lang="fr-FR" sz="1800" dirty="0"/>
              <a:t> like to </a:t>
            </a:r>
            <a:r>
              <a:rPr lang="fr-FR" sz="1800" dirty="0" err="1"/>
              <a:t>keep</a:t>
            </a:r>
            <a:r>
              <a:rPr lang="fr-FR" sz="1800" dirty="0"/>
              <a:t> up to date </a:t>
            </a:r>
            <a:r>
              <a:rPr lang="fr-FR" sz="1800" dirty="0" err="1"/>
              <a:t>with</a:t>
            </a:r>
            <a:r>
              <a:rPr lang="fr-FR" sz="1800" dirty="0"/>
              <a:t> </a:t>
            </a:r>
            <a:r>
              <a:rPr lang="fr-FR" sz="1800" dirty="0" err="1"/>
              <a:t>what’s</a:t>
            </a:r>
            <a:r>
              <a:rPr lang="fr-FR" sz="1800" dirty="0"/>
              <a:t> happening in the </a:t>
            </a:r>
            <a:r>
              <a:rPr lang="fr-FR" sz="1800" dirty="0" err="1"/>
              <a:t>procurement</a:t>
            </a:r>
            <a:r>
              <a:rPr lang="fr-FR" sz="1800" dirty="0"/>
              <a:t> of </a:t>
            </a:r>
            <a:r>
              <a:rPr lang="fr-FR" sz="1800" dirty="0" err="1"/>
              <a:t>community</a:t>
            </a:r>
            <a:r>
              <a:rPr lang="fr-FR" sz="1800" dirty="0"/>
              <a:t> services </a:t>
            </a:r>
            <a:r>
              <a:rPr lang="fr-FR" sz="1800" dirty="0" err="1"/>
              <a:t>space</a:t>
            </a:r>
            <a:r>
              <a:rPr lang="fr-FR" sz="1800" dirty="0"/>
              <a:t>, </a:t>
            </a:r>
            <a:r>
              <a:rPr lang="fr-FR" sz="1800" dirty="0" err="1"/>
              <a:t>subscribe</a:t>
            </a:r>
            <a:r>
              <a:rPr lang="fr-FR" sz="1800" dirty="0"/>
              <a:t> to the CSPP Bulletin by emailing </a:t>
            </a:r>
            <a:r>
              <a:rPr lang="fr-FR" sz="1800" dirty="0" err="1"/>
              <a:t>your</a:t>
            </a:r>
            <a:r>
              <a:rPr lang="fr-FR" sz="1800" dirty="0"/>
              <a:t> </a:t>
            </a:r>
            <a:r>
              <a:rPr lang="fr-FR" sz="1800" dirty="0" err="1"/>
              <a:t>name</a:t>
            </a:r>
            <a:r>
              <a:rPr lang="fr-FR" sz="1800" dirty="0"/>
              <a:t> and contact </a:t>
            </a:r>
            <a:r>
              <a:rPr lang="fr-FR" sz="1800" dirty="0" err="1"/>
              <a:t>details</a:t>
            </a:r>
            <a:r>
              <a:rPr lang="fr-FR" sz="1800" dirty="0"/>
              <a:t> to </a:t>
            </a:r>
            <a:r>
              <a:rPr lang="fr-FR" sz="1800" dirty="0">
                <a:hlinkClick r:id="rId3"/>
              </a:rPr>
              <a:t>cspp@finance.wa.gov.au</a:t>
            </a:r>
            <a:r>
              <a:rPr lang="fr-FR" sz="1800" dirty="0"/>
              <a:t>  </a:t>
            </a:r>
          </a:p>
        </p:txBody>
      </p:sp>
    </p:spTree>
    <p:extLst>
      <p:ext uri="{BB962C8B-B14F-4D97-AF65-F5344CB8AC3E}">
        <p14:creationId xmlns:p14="http://schemas.microsoft.com/office/powerpoint/2010/main" val="8320267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3A662-2DD6-D125-1B60-F6AA21A91FD9}"/>
              </a:ext>
            </a:extLst>
          </p:cNvPr>
          <p:cNvSpPr>
            <a:spLocks noGrp="1"/>
          </p:cNvSpPr>
          <p:nvPr>
            <p:ph type="ctrTitle"/>
          </p:nvPr>
        </p:nvSpPr>
        <p:spPr>
          <a:xfrm>
            <a:off x="1524000" y="1348866"/>
            <a:ext cx="9144000" cy="2387600"/>
          </a:xfrm>
        </p:spPr>
        <p:txBody>
          <a:bodyPr>
            <a:normAutofit fontScale="90000"/>
          </a:bodyPr>
          <a:lstStyle/>
          <a:p>
            <a:r>
              <a:rPr lang="en-AU" dirty="0"/>
              <a:t>Thank you and good luck! </a:t>
            </a:r>
            <a:br>
              <a:rPr lang="en-AU" dirty="0"/>
            </a:br>
            <a:br>
              <a:rPr lang="en-AU" dirty="0"/>
            </a:br>
            <a:r>
              <a:rPr lang="en-AU" sz="2000" b="0" dirty="0"/>
              <a:t>You have now completed the module: </a:t>
            </a:r>
            <a:br>
              <a:rPr lang="en-AU" sz="2000" b="0" dirty="0"/>
            </a:br>
            <a:br>
              <a:rPr lang="en-AU" sz="2000" b="0" dirty="0"/>
            </a:br>
            <a:br>
              <a:rPr lang="en-AU" sz="2800" dirty="0"/>
            </a:br>
            <a:r>
              <a:rPr lang="en-AU" sz="2800" dirty="0"/>
              <a:t>Supplying Community Services to WA State Government</a:t>
            </a:r>
            <a:endParaRPr lang="fr-FR" sz="2800" dirty="0"/>
          </a:p>
        </p:txBody>
      </p:sp>
      <p:sp>
        <p:nvSpPr>
          <p:cNvPr id="3" name="Subtitle 2">
            <a:extLst>
              <a:ext uri="{FF2B5EF4-FFF2-40B4-BE49-F238E27FC236}">
                <a16:creationId xmlns:a16="http://schemas.microsoft.com/office/drawing/2014/main" id="{0A21FD88-1D90-DBE2-C263-3748C72F79BF}"/>
              </a:ext>
            </a:extLst>
          </p:cNvPr>
          <p:cNvSpPr>
            <a:spLocks noGrp="1"/>
          </p:cNvSpPr>
          <p:nvPr>
            <p:ph type="subTitle" idx="1"/>
          </p:nvPr>
        </p:nvSpPr>
        <p:spPr>
          <a:xfrm>
            <a:off x="1524000" y="4222488"/>
            <a:ext cx="9144000" cy="1655762"/>
          </a:xfrm>
        </p:spPr>
        <p:txBody>
          <a:bodyPr>
            <a:noAutofit/>
          </a:bodyPr>
          <a:lstStyle/>
          <a:p>
            <a:r>
              <a:rPr lang="en-AU" sz="1600" dirty="0"/>
              <a:t>Should you have any feedback on this training module – please contact </a:t>
            </a:r>
            <a:r>
              <a:rPr lang="en-AU" sz="1600" dirty="0">
                <a:hlinkClick r:id="rId2"/>
              </a:rPr>
              <a:t>proceducation@finance.wa.gov.au</a:t>
            </a:r>
            <a:r>
              <a:rPr lang="en-AU" sz="1600" dirty="0"/>
              <a:t> </a:t>
            </a:r>
          </a:p>
          <a:p>
            <a:endParaRPr lang="en-AU" sz="1600" dirty="0"/>
          </a:p>
          <a:p>
            <a:r>
              <a:rPr lang="en-AU" sz="1600" dirty="0"/>
              <a:t>Thank you for your time. </a:t>
            </a:r>
          </a:p>
          <a:p>
            <a:endParaRPr lang="en-AU" sz="1600" dirty="0"/>
          </a:p>
          <a:p>
            <a:r>
              <a:rPr lang="en-AU" sz="1600" dirty="0"/>
              <a:t>To exit this module, please press ESC. </a:t>
            </a:r>
            <a:endParaRPr lang="fr-FR" sz="1600" dirty="0"/>
          </a:p>
        </p:txBody>
      </p:sp>
    </p:spTree>
    <p:extLst>
      <p:ext uri="{BB962C8B-B14F-4D97-AF65-F5344CB8AC3E}">
        <p14:creationId xmlns:p14="http://schemas.microsoft.com/office/powerpoint/2010/main" val="30243575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A35938-A53D-AF7A-F6EF-7B827BE71A77}"/>
              </a:ext>
            </a:extLst>
          </p:cNvPr>
          <p:cNvSpPr>
            <a:spLocks noGrp="1"/>
          </p:cNvSpPr>
          <p:nvPr>
            <p:ph type="title"/>
          </p:nvPr>
        </p:nvSpPr>
        <p:spPr>
          <a:xfrm>
            <a:off x="838200" y="581258"/>
            <a:ext cx="10515600" cy="1325563"/>
          </a:xfrm>
        </p:spPr>
        <p:txBody>
          <a:bodyPr anchor="ctr">
            <a:normAutofit/>
          </a:bodyPr>
          <a:lstStyle/>
          <a:p>
            <a:r>
              <a:rPr lang="en-AU" dirty="0"/>
              <a:t>WA State Government </a:t>
            </a:r>
            <a:endParaRPr lang="fr-FR" dirty="0"/>
          </a:p>
        </p:txBody>
      </p:sp>
      <p:graphicFrame>
        <p:nvGraphicFramePr>
          <p:cNvPr id="7" name="Content Placeholder 4">
            <a:extLst>
              <a:ext uri="{FF2B5EF4-FFF2-40B4-BE49-F238E27FC236}">
                <a16:creationId xmlns:a16="http://schemas.microsoft.com/office/drawing/2014/main" id="{EE78BBAA-C4AF-526B-4371-D6020911CE71}"/>
              </a:ext>
            </a:extLst>
          </p:cNvPr>
          <p:cNvGraphicFramePr>
            <a:graphicFrameLocks noGrp="1"/>
          </p:cNvGraphicFramePr>
          <p:nvPr>
            <p:ph idx="1"/>
            <p:extLst>
              <p:ext uri="{D42A27DB-BD31-4B8C-83A1-F6EECF244321}">
                <p14:modId xmlns:p14="http://schemas.microsoft.com/office/powerpoint/2010/main" val="4065273561"/>
              </p:ext>
            </p:extLst>
          </p:nvPr>
        </p:nvGraphicFramePr>
        <p:xfrm>
          <a:off x="838200" y="2066694"/>
          <a:ext cx="10515600" cy="40597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94085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A35938-A53D-AF7A-F6EF-7B827BE71A77}"/>
              </a:ext>
            </a:extLst>
          </p:cNvPr>
          <p:cNvSpPr>
            <a:spLocks noGrp="1"/>
          </p:cNvSpPr>
          <p:nvPr>
            <p:ph type="title"/>
          </p:nvPr>
        </p:nvSpPr>
        <p:spPr>
          <a:xfrm>
            <a:off x="838200" y="581258"/>
            <a:ext cx="10515600" cy="1325563"/>
          </a:xfrm>
        </p:spPr>
        <p:txBody>
          <a:bodyPr anchor="ctr">
            <a:normAutofit/>
          </a:bodyPr>
          <a:lstStyle/>
          <a:p>
            <a:r>
              <a:rPr lang="en-AU" dirty="0"/>
              <a:t>Local Government </a:t>
            </a:r>
            <a:endParaRPr lang="fr-FR" dirty="0"/>
          </a:p>
        </p:txBody>
      </p:sp>
      <p:graphicFrame>
        <p:nvGraphicFramePr>
          <p:cNvPr id="7" name="Content Placeholder 4">
            <a:extLst>
              <a:ext uri="{FF2B5EF4-FFF2-40B4-BE49-F238E27FC236}">
                <a16:creationId xmlns:a16="http://schemas.microsoft.com/office/drawing/2014/main" id="{E92DBF0F-BE88-4ABD-63B3-0485CE8D667D}"/>
              </a:ext>
            </a:extLst>
          </p:cNvPr>
          <p:cNvGraphicFramePr>
            <a:graphicFrameLocks noGrp="1"/>
          </p:cNvGraphicFramePr>
          <p:nvPr>
            <p:ph idx="1"/>
            <p:extLst>
              <p:ext uri="{D42A27DB-BD31-4B8C-83A1-F6EECF244321}">
                <p14:modId xmlns:p14="http://schemas.microsoft.com/office/powerpoint/2010/main" val="2462508147"/>
              </p:ext>
            </p:extLst>
          </p:nvPr>
        </p:nvGraphicFramePr>
        <p:xfrm>
          <a:off x="838200" y="2066694"/>
          <a:ext cx="10515600" cy="40597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51794881"/>
      </p:ext>
    </p:extLst>
  </p:cSld>
  <p:clrMapOvr>
    <a:masterClrMapping/>
  </p:clrMapOvr>
</p:sld>
</file>

<file path=ppt/theme/theme1.xml><?xml version="1.0" encoding="utf-8"?>
<a:theme xmlns:a="http://schemas.openxmlformats.org/drawingml/2006/main" name="Office Theme">
  <a:themeElements>
    <a:clrScheme name="FINANCE">
      <a:dk1>
        <a:srgbClr val="000000"/>
      </a:dk1>
      <a:lt1>
        <a:srgbClr val="FFFFFF"/>
      </a:lt1>
      <a:dk2>
        <a:srgbClr val="44546A"/>
      </a:dk2>
      <a:lt2>
        <a:srgbClr val="E7E6E6"/>
      </a:lt2>
      <a:accent1>
        <a:srgbClr val="8A1853"/>
      </a:accent1>
      <a:accent2>
        <a:srgbClr val="ED7D31"/>
      </a:accent2>
      <a:accent3>
        <a:srgbClr val="008F9E"/>
      </a:accent3>
      <a:accent4>
        <a:srgbClr val="DFC241"/>
      </a:accent4>
      <a:accent5>
        <a:srgbClr val="B5D9CC"/>
      </a:accent5>
      <a:accent6>
        <a:srgbClr val="E86489"/>
      </a:accent6>
      <a:hlink>
        <a:srgbClr val="000000"/>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oF Presentation" id="{585F45AD-3526-4AC0-981E-FA094CC34206}" vid="{9CB5F639-0C01-4B0B-9B41-51E01965F9EB}"/>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oF Presentation" id="{585F45AD-3526-4AC0-981E-FA094CC34206}" vid="{3A181B33-9222-480C-B9D1-68F12B4EC4A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650D78C179DEA44932723DDC911C9E8" ma:contentTypeVersion="16" ma:contentTypeDescription="Create a new document." ma:contentTypeScope="" ma:versionID="dde06a6458787689ee6697d2c8024596">
  <xsd:schema xmlns:xsd="http://www.w3.org/2001/XMLSchema" xmlns:xs="http://www.w3.org/2001/XMLSchema" xmlns:p="http://schemas.microsoft.com/office/2006/metadata/properties" xmlns:ns2="b6c74bb8-d2af-452a-8a88-51fabc8cd707" xmlns:ns3="01c7521d-0c31-44d8-b7b0-c5d24b3ae955" targetNamespace="http://schemas.microsoft.com/office/2006/metadata/properties" ma:root="true" ma:fieldsID="8542c2a4d0c9cf86b4924c4991d94253" ns2:_="" ns3:_="">
    <xsd:import namespace="b6c74bb8-d2af-452a-8a88-51fabc8cd707"/>
    <xsd:import namespace="01c7521d-0c31-44d8-b7b0-c5d24b3ae95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c74bb8-d2af-452a-8a88-51fabc8cd7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ebd1d07-dfa9-44ce-be9f-3bcf6381f533"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1c7521d-0c31-44d8-b7b0-c5d24b3ae95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baffda3-8ff2-47a0-8271-78ef32c4df67}" ma:internalName="TaxCatchAll" ma:showField="CatchAllData" ma:web="01c7521d-0c31-44d8-b7b0-c5d24b3ae95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1c7521d-0c31-44d8-b7b0-c5d24b3ae955" xsi:nil="true"/>
    <lcf76f155ced4ddcb4097134ff3c332f xmlns="b6c74bb8-d2af-452a-8a88-51fabc8cd70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9D1D10F-90AC-4B61-8AC4-CEDA0724A4F6}">
  <ds:schemaRefs>
    <ds:schemaRef ds:uri="01c7521d-0c31-44d8-b7b0-c5d24b3ae955"/>
    <ds:schemaRef ds:uri="b6c74bb8-d2af-452a-8a88-51fabc8cd70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409D2EC-8FA5-45E6-AD23-49621B56F377}">
  <ds:schemaRefs>
    <ds:schemaRef ds:uri="http://schemas.microsoft.com/sharepoint/v3/contenttype/forms"/>
  </ds:schemaRefs>
</ds:datastoreItem>
</file>

<file path=customXml/itemProps3.xml><?xml version="1.0" encoding="utf-8"?>
<ds:datastoreItem xmlns:ds="http://schemas.openxmlformats.org/officeDocument/2006/customXml" ds:itemID="{12BACC03-2418-4B7D-87E4-51462BAEAA11}">
  <ds:schemaRefs>
    <ds:schemaRef ds:uri="http://schemas.openxmlformats.org/package/2006/metadata/core-properties"/>
    <ds:schemaRef ds:uri="http://purl.org/dc/terms/"/>
    <ds:schemaRef ds:uri="http://www.w3.org/XML/1998/namespace"/>
    <ds:schemaRef ds:uri="http://schemas.microsoft.com/office/infopath/2007/PartnerControls"/>
    <ds:schemaRef ds:uri="http://schemas.microsoft.com/office/2006/documentManagement/types"/>
    <ds:schemaRef ds:uri="01c7521d-0c31-44d8-b7b0-c5d24b3ae955"/>
    <ds:schemaRef ds:uri="http://schemas.microsoft.com/office/2006/metadata/properties"/>
    <ds:schemaRef ds:uri="http://purl.org/dc/elements/1.1/"/>
    <ds:schemaRef ds:uri="b6c74bb8-d2af-452a-8a88-51fabc8cd707"/>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DoF Presentation</Template>
  <TotalTime>8772</TotalTime>
  <Words>7448</Words>
  <Application>Microsoft Office PowerPoint</Application>
  <PresentationFormat>Widescreen</PresentationFormat>
  <Paragraphs>463</Paragraphs>
  <Slides>74</Slides>
  <Notes>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74</vt:i4>
      </vt:variant>
    </vt:vector>
  </HeadingPairs>
  <TitlesOfParts>
    <vt:vector size="79" baseType="lpstr">
      <vt:lpstr>Arial</vt:lpstr>
      <vt:lpstr>Calibri</vt:lpstr>
      <vt:lpstr>Neue Haas Grotesk Text Pro</vt:lpstr>
      <vt:lpstr>Office Theme</vt:lpstr>
      <vt:lpstr>Custom Design</vt:lpstr>
      <vt:lpstr>Providing Community Services to the WA State Government </vt:lpstr>
      <vt:lpstr>PowerPoint Presentation</vt:lpstr>
      <vt:lpstr>Contents Page</vt:lpstr>
      <vt:lpstr>Introduction</vt:lpstr>
      <vt:lpstr>Is this module applicable to your organisation? </vt:lpstr>
      <vt:lpstr>Which level of government are you interested in? </vt:lpstr>
      <vt:lpstr>Commonwealth Government </vt:lpstr>
      <vt:lpstr>WA State Government </vt:lpstr>
      <vt:lpstr>Local Government </vt:lpstr>
      <vt:lpstr>Commonly used words and phrases</vt:lpstr>
      <vt:lpstr>Definitions </vt:lpstr>
      <vt:lpstr>Definitions </vt:lpstr>
      <vt:lpstr>Procurement policies </vt:lpstr>
      <vt:lpstr>Procurement policies</vt:lpstr>
      <vt:lpstr>WA Procurement Rules (The Rules)</vt:lpstr>
      <vt:lpstr>The Rules</vt:lpstr>
      <vt:lpstr>The Rules</vt:lpstr>
      <vt:lpstr>Delivering Community Services in Partnership Policy </vt:lpstr>
      <vt:lpstr>DCSP Policy Summary </vt:lpstr>
      <vt:lpstr>DCSP Policy Summary continued…</vt:lpstr>
      <vt:lpstr>Tendering for Outcomes </vt:lpstr>
      <vt:lpstr>Individual Outcome</vt:lpstr>
      <vt:lpstr>Community Outcome</vt:lpstr>
      <vt:lpstr>Community Outcome</vt:lpstr>
      <vt:lpstr>Planning in Partnership and Co-design</vt:lpstr>
      <vt:lpstr>Co-design activities and methods</vt:lpstr>
      <vt:lpstr>Co-design activities and methods</vt:lpstr>
      <vt:lpstr>Government buying journey </vt:lpstr>
      <vt:lpstr>How government engages service providers</vt:lpstr>
      <vt:lpstr>Grants</vt:lpstr>
      <vt:lpstr>Preferred Service Providers </vt:lpstr>
      <vt:lpstr>What is a Request? </vt:lpstr>
      <vt:lpstr>Elements of a Request</vt:lpstr>
      <vt:lpstr>Service Requirements</vt:lpstr>
      <vt:lpstr>Closing Time</vt:lpstr>
      <vt:lpstr>Methods of Submission </vt:lpstr>
      <vt:lpstr>Tender Briefings </vt:lpstr>
      <vt:lpstr>Contact Person</vt:lpstr>
      <vt:lpstr>Service Agreement Details </vt:lpstr>
      <vt:lpstr>Parts of a Request to respond to </vt:lpstr>
      <vt:lpstr>Organisation Identity Details </vt:lpstr>
      <vt:lpstr>Mandatory Requirements </vt:lpstr>
      <vt:lpstr>Compliance and Disclosures </vt:lpstr>
      <vt:lpstr>Insurance Requirements </vt:lpstr>
      <vt:lpstr>Qualitative Requirements</vt:lpstr>
      <vt:lpstr>Qualitative Requirements</vt:lpstr>
      <vt:lpstr>Pricing Schedule </vt:lpstr>
      <vt:lpstr>What to remember when responding to a Request </vt:lpstr>
      <vt:lpstr>When the Request is released</vt:lpstr>
      <vt:lpstr>When the Request is released</vt:lpstr>
      <vt:lpstr>When the Request is released</vt:lpstr>
      <vt:lpstr>When developing your Offer </vt:lpstr>
      <vt:lpstr>When developing your Offer </vt:lpstr>
      <vt:lpstr>When developing your Offer </vt:lpstr>
      <vt:lpstr>When developing your Offer </vt:lpstr>
      <vt:lpstr>After submitting your Offer </vt:lpstr>
      <vt:lpstr>How will your Offer be assessed? </vt:lpstr>
      <vt:lpstr>How will your Offer be assessed? </vt:lpstr>
      <vt:lpstr>How will your Offer be assessed? </vt:lpstr>
      <vt:lpstr>Awarding the Service Agreement </vt:lpstr>
      <vt:lpstr>What can your organisation do? </vt:lpstr>
      <vt:lpstr>Getting government work</vt:lpstr>
      <vt:lpstr>What is Tenders WA? </vt:lpstr>
      <vt:lpstr>Tenders WA </vt:lpstr>
      <vt:lpstr>How to search Tenders WA </vt:lpstr>
      <vt:lpstr>Make sure your organisation information is accessible…</vt:lpstr>
      <vt:lpstr>Ensure your details are current </vt:lpstr>
      <vt:lpstr>Capability and Promotional Material</vt:lpstr>
      <vt:lpstr>Provide examples of your capabilities</vt:lpstr>
      <vt:lpstr>Helpful Links </vt:lpstr>
      <vt:lpstr>Resources</vt:lpstr>
      <vt:lpstr>Resources</vt:lpstr>
      <vt:lpstr>Resources</vt:lpstr>
      <vt:lpstr>Thank you and good luck!   You have now completed the module:    Supplying Community Services to WA State Government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Providing Community Services to the WA State Government </dc:title>
  <dc:creator>Dodos, Claire</dc:creator>
  <cp:lastModifiedBy>Dodos, Claire</cp:lastModifiedBy>
  <cp:revision>2</cp:revision>
  <dcterms:created xsi:type="dcterms:W3CDTF">2023-05-25T09:22:16Z</dcterms:created>
  <dcterms:modified xsi:type="dcterms:W3CDTF">2023-07-04T07:19:31Z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0x010100E650D78C179DEA44932723DDC911C9E8</vt:lpwstr>
  </property>
  <property fmtid="{D5CDD505-2E9C-101B-9397-08002B2CF9AE}" pid="3" name="MediaServiceImageTags">
    <vt:lpwstr/>
  </property>
</Properties>
</file>