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5" r:id="rId3"/>
    <p:sldId id="265" r:id="rId4"/>
    <p:sldId id="268" r:id="rId5"/>
    <p:sldId id="340" r:id="rId6"/>
    <p:sldId id="269" r:id="rId7"/>
    <p:sldId id="284" r:id="rId8"/>
    <p:sldId id="282" r:id="rId9"/>
    <p:sldId id="338" r:id="rId10"/>
    <p:sldId id="266" r:id="rId11"/>
    <p:sldId id="337" r:id="rId12"/>
    <p:sldId id="341" r:id="rId13"/>
    <p:sldId id="270" r:id="rId14"/>
    <p:sldId id="382" r:id="rId15"/>
    <p:sldId id="267" r:id="rId16"/>
    <p:sldId id="283" r:id="rId17"/>
    <p:sldId id="339" r:id="rId18"/>
    <p:sldId id="272" r:id="rId19"/>
    <p:sldId id="285" r:id="rId20"/>
    <p:sldId id="311" r:id="rId21"/>
    <p:sldId id="313" r:id="rId22"/>
    <p:sldId id="314" r:id="rId23"/>
    <p:sldId id="386" r:id="rId24"/>
    <p:sldId id="387" r:id="rId25"/>
    <p:sldId id="315" r:id="rId26"/>
    <p:sldId id="273" r:id="rId27"/>
    <p:sldId id="287" r:id="rId28"/>
    <p:sldId id="384" r:id="rId29"/>
    <p:sldId id="385" r:id="rId30"/>
    <p:sldId id="288" r:id="rId31"/>
    <p:sldId id="289" r:id="rId32"/>
    <p:sldId id="388" r:id="rId33"/>
    <p:sldId id="274" r:id="rId34"/>
    <p:sldId id="293" r:id="rId35"/>
    <p:sldId id="389" r:id="rId36"/>
    <p:sldId id="390" r:id="rId37"/>
    <p:sldId id="391" r:id="rId38"/>
    <p:sldId id="392" r:id="rId39"/>
    <p:sldId id="294" r:id="rId40"/>
    <p:sldId id="295" r:id="rId41"/>
    <p:sldId id="394" r:id="rId42"/>
    <p:sldId id="319" r:id="rId43"/>
    <p:sldId id="275" r:id="rId44"/>
    <p:sldId id="395" r:id="rId45"/>
    <p:sldId id="393" r:id="rId46"/>
    <p:sldId id="296" r:id="rId47"/>
    <p:sldId id="396" r:id="rId48"/>
    <p:sldId id="297" r:id="rId49"/>
    <p:sldId id="298" r:id="rId50"/>
    <p:sldId id="397" r:id="rId51"/>
    <p:sldId id="317" r:id="rId52"/>
    <p:sldId id="405" r:id="rId53"/>
    <p:sldId id="305" r:id="rId54"/>
    <p:sldId id="398" r:id="rId55"/>
    <p:sldId id="299" r:id="rId56"/>
    <p:sldId id="399" r:id="rId57"/>
    <p:sldId id="400" r:id="rId58"/>
    <p:sldId id="300" r:id="rId59"/>
    <p:sldId id="301" r:id="rId60"/>
    <p:sldId id="318" r:id="rId61"/>
    <p:sldId id="277" r:id="rId62"/>
    <p:sldId id="402" r:id="rId63"/>
    <p:sldId id="401" r:id="rId64"/>
    <p:sldId id="302" r:id="rId65"/>
    <p:sldId id="303" r:id="rId66"/>
    <p:sldId id="304" r:id="rId67"/>
    <p:sldId id="403" r:id="rId68"/>
    <p:sldId id="342" r:id="rId69"/>
    <p:sldId id="279" r:id="rId70"/>
    <p:sldId id="336" r:id="rId71"/>
    <p:sldId id="316" r:id="rId72"/>
    <p:sldId id="312" r:id="rId73"/>
    <p:sldId id="280" r:id="rId74"/>
    <p:sldId id="332" r:id="rId75"/>
    <p:sldId id="281" r:id="rId76"/>
    <p:sldId id="306" r:id="rId77"/>
    <p:sldId id="321" r:id="rId78"/>
    <p:sldId id="320" r:id="rId79"/>
    <p:sldId id="343" r:id="rId80"/>
    <p:sldId id="307" r:id="rId81"/>
    <p:sldId id="324" r:id="rId82"/>
    <p:sldId id="308" r:id="rId83"/>
    <p:sldId id="325" r:id="rId84"/>
    <p:sldId id="383" r:id="rId85"/>
    <p:sldId id="344" r:id="rId86"/>
    <p:sldId id="323" r:id="rId87"/>
    <p:sldId id="328" r:id="rId88"/>
    <p:sldId id="329" r:id="rId89"/>
    <p:sldId id="347" r:id="rId90"/>
    <p:sldId id="330" r:id="rId91"/>
    <p:sldId id="348" r:id="rId92"/>
    <p:sldId id="349" r:id="rId93"/>
    <p:sldId id="333" r:id="rId94"/>
    <p:sldId id="351" r:id="rId95"/>
    <p:sldId id="331" r:id="rId96"/>
    <p:sldId id="352" r:id="rId97"/>
    <p:sldId id="334" r:id="rId98"/>
    <p:sldId id="345" r:id="rId99"/>
    <p:sldId id="310" r:id="rId100"/>
    <p:sldId id="364" r:id="rId101"/>
    <p:sldId id="353" r:id="rId102"/>
    <p:sldId id="354" r:id="rId103"/>
    <p:sldId id="355" r:id="rId104"/>
    <p:sldId id="356" r:id="rId105"/>
    <p:sldId id="357" r:id="rId106"/>
    <p:sldId id="358" r:id="rId107"/>
    <p:sldId id="360" r:id="rId108"/>
    <p:sldId id="359" r:id="rId109"/>
    <p:sldId id="363" r:id="rId110"/>
    <p:sldId id="371" r:id="rId111"/>
    <p:sldId id="372" r:id="rId112"/>
    <p:sldId id="373" r:id="rId113"/>
    <p:sldId id="406" r:id="rId114"/>
    <p:sldId id="410" r:id="rId115"/>
    <p:sldId id="407" r:id="rId116"/>
    <p:sldId id="408" r:id="rId117"/>
    <p:sldId id="409" r:id="rId118"/>
    <p:sldId id="374" r:id="rId119"/>
    <p:sldId id="404" r:id="rId120"/>
    <p:sldId id="361" r:id="rId121"/>
    <p:sldId id="365" r:id="rId122"/>
    <p:sldId id="366" r:id="rId123"/>
    <p:sldId id="367" r:id="rId124"/>
    <p:sldId id="368" r:id="rId125"/>
    <p:sldId id="370" r:id="rId126"/>
    <p:sldId id="369" r:id="rId127"/>
    <p:sldId id="375" r:id="rId128"/>
    <p:sldId id="376" r:id="rId129"/>
    <p:sldId id="378" r:id="rId130"/>
    <p:sldId id="379" r:id="rId131"/>
    <p:sldId id="380" r:id="rId132"/>
    <p:sldId id="381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howGuides="1">
      <p:cViewPr varScale="1">
        <p:scale>
          <a:sx n="113" d="100"/>
          <a:sy n="113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6.xml" Id="rId117" /><Relationship Type="http://schemas.openxmlformats.org/officeDocument/2006/relationships/slide" Target="slides/slide20.xml" Id="rId21" /><Relationship Type="http://schemas.openxmlformats.org/officeDocument/2006/relationships/slide" Target="slides/slide41.xml" Id="rId42" /><Relationship Type="http://schemas.openxmlformats.org/officeDocument/2006/relationships/slide" Target="slides/slide62.xml" Id="rId63" /><Relationship Type="http://schemas.openxmlformats.org/officeDocument/2006/relationships/slide" Target="slides/slide83.xml" Id="rId84" /><Relationship Type="http://schemas.openxmlformats.org/officeDocument/2006/relationships/customXml" Target="../customXml/item1.xml" Id="rId138" /><Relationship Type="http://schemas.openxmlformats.org/officeDocument/2006/relationships/slide" Target="slides/slide15.xml" Id="rId16" /><Relationship Type="http://schemas.openxmlformats.org/officeDocument/2006/relationships/slide" Target="slides/slide106.xml" Id="rId107" /><Relationship Type="http://schemas.openxmlformats.org/officeDocument/2006/relationships/slide" Target="slides/slide10.xml" Id="rId11" /><Relationship Type="http://schemas.openxmlformats.org/officeDocument/2006/relationships/slide" Target="slides/slide31.xml" Id="rId32" /><Relationship Type="http://schemas.openxmlformats.org/officeDocument/2006/relationships/slide" Target="slides/slide36.xml" Id="rId37" /><Relationship Type="http://schemas.openxmlformats.org/officeDocument/2006/relationships/slide" Target="slides/slide52.xml" Id="rId53" /><Relationship Type="http://schemas.openxmlformats.org/officeDocument/2006/relationships/slide" Target="slides/slide57.xml" Id="rId58" /><Relationship Type="http://schemas.openxmlformats.org/officeDocument/2006/relationships/slide" Target="slides/slide73.xml" Id="rId74" /><Relationship Type="http://schemas.openxmlformats.org/officeDocument/2006/relationships/slide" Target="slides/slide78.xml" Id="rId79" /><Relationship Type="http://schemas.openxmlformats.org/officeDocument/2006/relationships/slide" Target="slides/slide101.xml" Id="rId102" /><Relationship Type="http://schemas.openxmlformats.org/officeDocument/2006/relationships/slide" Target="slides/slide122.xml" Id="rId123" /><Relationship Type="http://schemas.openxmlformats.org/officeDocument/2006/relationships/slide" Target="slides/slide127.xml" Id="rId128" /><Relationship Type="http://schemas.openxmlformats.org/officeDocument/2006/relationships/slide" Target="slides/slide4.xml" Id="rId5" /><Relationship Type="http://schemas.openxmlformats.org/officeDocument/2006/relationships/slide" Target="slides/slide89.xml" Id="rId90" /><Relationship Type="http://schemas.openxmlformats.org/officeDocument/2006/relationships/slide" Target="slides/slide94.xml" Id="rId95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42.xml" Id="rId43" /><Relationship Type="http://schemas.openxmlformats.org/officeDocument/2006/relationships/slide" Target="slides/slide47.xml" Id="rId48" /><Relationship Type="http://schemas.openxmlformats.org/officeDocument/2006/relationships/slide" Target="slides/slide63.xml" Id="rId64" /><Relationship Type="http://schemas.openxmlformats.org/officeDocument/2006/relationships/slide" Target="slides/slide68.xml" Id="rId69" /><Relationship Type="http://schemas.openxmlformats.org/officeDocument/2006/relationships/slide" Target="slides/slide112.xml" Id="rId113" /><Relationship Type="http://schemas.openxmlformats.org/officeDocument/2006/relationships/slide" Target="slides/slide117.xml" Id="rId118" /><Relationship Type="http://schemas.openxmlformats.org/officeDocument/2006/relationships/presProps" Target="presProps.xml" Id="rId134" /><Relationship Type="http://schemas.openxmlformats.org/officeDocument/2006/relationships/customXml" Target="../customXml/item2.xml" Id="rId139" /><Relationship Type="http://schemas.openxmlformats.org/officeDocument/2006/relationships/slide" Target="slides/slide79.xml" Id="rId80" /><Relationship Type="http://schemas.openxmlformats.org/officeDocument/2006/relationships/slide" Target="slides/slide84.xml" Id="rId85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32.xml" Id="rId33" /><Relationship Type="http://schemas.openxmlformats.org/officeDocument/2006/relationships/slide" Target="slides/slide37.xml" Id="rId38" /><Relationship Type="http://schemas.openxmlformats.org/officeDocument/2006/relationships/slide" Target="slides/slide58.xml" Id="rId59" /><Relationship Type="http://schemas.openxmlformats.org/officeDocument/2006/relationships/slide" Target="slides/slide102.xml" Id="rId103" /><Relationship Type="http://schemas.openxmlformats.org/officeDocument/2006/relationships/slide" Target="slides/slide107.xml" Id="rId108" /><Relationship Type="http://schemas.openxmlformats.org/officeDocument/2006/relationships/slide" Target="slides/slide123.xml" Id="rId124" /><Relationship Type="http://schemas.openxmlformats.org/officeDocument/2006/relationships/slide" Target="slides/slide128.xml" Id="rId129" /><Relationship Type="http://schemas.openxmlformats.org/officeDocument/2006/relationships/slide" Target="slides/slide53.xml" Id="rId54" /><Relationship Type="http://schemas.openxmlformats.org/officeDocument/2006/relationships/slide" Target="slides/slide69.xml" Id="rId70" /><Relationship Type="http://schemas.openxmlformats.org/officeDocument/2006/relationships/slide" Target="slides/slide74.xml" Id="rId75" /><Relationship Type="http://schemas.openxmlformats.org/officeDocument/2006/relationships/slide" Target="slides/slide90.xml" Id="rId91" /><Relationship Type="http://schemas.openxmlformats.org/officeDocument/2006/relationships/slide" Target="slides/slide95.xml" Id="rId9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slide" Target="slides/slide48.xml" Id="rId49" /><Relationship Type="http://schemas.openxmlformats.org/officeDocument/2006/relationships/slide" Target="slides/slide113.xml" Id="rId114" /><Relationship Type="http://schemas.openxmlformats.org/officeDocument/2006/relationships/slide" Target="slides/slide118.xml" Id="rId119" /><Relationship Type="http://schemas.openxmlformats.org/officeDocument/2006/relationships/slide" Target="slides/slide43.xml" Id="rId44" /><Relationship Type="http://schemas.openxmlformats.org/officeDocument/2006/relationships/slide" Target="slides/slide59.xml" Id="rId60" /><Relationship Type="http://schemas.openxmlformats.org/officeDocument/2006/relationships/slide" Target="slides/slide64.xml" Id="rId65" /><Relationship Type="http://schemas.openxmlformats.org/officeDocument/2006/relationships/slide" Target="slides/slide80.xml" Id="rId81" /><Relationship Type="http://schemas.openxmlformats.org/officeDocument/2006/relationships/slide" Target="slides/slide85.xml" Id="rId86" /><Relationship Type="http://schemas.openxmlformats.org/officeDocument/2006/relationships/slide" Target="slides/slide129.xml" Id="rId130" /><Relationship Type="http://schemas.openxmlformats.org/officeDocument/2006/relationships/viewProps" Target="viewProps.xml" Id="rId135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38.xml" Id="rId39" /><Relationship Type="http://schemas.openxmlformats.org/officeDocument/2006/relationships/slide" Target="slides/slide108.xml" Id="rId109" /><Relationship Type="http://schemas.openxmlformats.org/officeDocument/2006/relationships/slide" Target="slides/slide33.xml" Id="rId34" /><Relationship Type="http://schemas.openxmlformats.org/officeDocument/2006/relationships/slide" Target="slides/slide49.xml" Id="rId50" /><Relationship Type="http://schemas.openxmlformats.org/officeDocument/2006/relationships/slide" Target="slides/slide54.xml" Id="rId55" /><Relationship Type="http://schemas.openxmlformats.org/officeDocument/2006/relationships/slide" Target="slides/slide75.xml" Id="rId76" /><Relationship Type="http://schemas.openxmlformats.org/officeDocument/2006/relationships/slide" Target="slides/slide96.xml" Id="rId97" /><Relationship Type="http://schemas.openxmlformats.org/officeDocument/2006/relationships/slide" Target="slides/slide103.xml" Id="rId104" /><Relationship Type="http://schemas.openxmlformats.org/officeDocument/2006/relationships/slide" Target="slides/slide119.xml" Id="rId120" /><Relationship Type="http://schemas.openxmlformats.org/officeDocument/2006/relationships/slide" Target="slides/slide124.xml" Id="rId125" /><Relationship Type="http://schemas.openxmlformats.org/officeDocument/2006/relationships/slide" Target="slides/slide6.xml" Id="rId7" /><Relationship Type="http://schemas.openxmlformats.org/officeDocument/2006/relationships/slide" Target="slides/slide70.xml" Id="rId71" /><Relationship Type="http://schemas.openxmlformats.org/officeDocument/2006/relationships/slide" Target="slides/slide91.xml" Id="rId92" /><Relationship Type="http://schemas.openxmlformats.org/officeDocument/2006/relationships/slide" Target="slides/slide1.xml" Id="rId2" /><Relationship Type="http://schemas.openxmlformats.org/officeDocument/2006/relationships/slide" Target="slides/slide28.xml" Id="rId29" /><Relationship Type="http://schemas.openxmlformats.org/officeDocument/2006/relationships/slide" Target="slides/slide23.xml" Id="rId24" /><Relationship Type="http://schemas.openxmlformats.org/officeDocument/2006/relationships/slide" Target="slides/slide39.xml" Id="rId40" /><Relationship Type="http://schemas.openxmlformats.org/officeDocument/2006/relationships/slide" Target="slides/slide44.xml" Id="rId45" /><Relationship Type="http://schemas.openxmlformats.org/officeDocument/2006/relationships/slide" Target="slides/slide65.xml" Id="rId66" /><Relationship Type="http://schemas.openxmlformats.org/officeDocument/2006/relationships/slide" Target="slides/slide86.xml" Id="rId87" /><Relationship Type="http://schemas.openxmlformats.org/officeDocument/2006/relationships/slide" Target="slides/slide109.xml" Id="rId110" /><Relationship Type="http://schemas.openxmlformats.org/officeDocument/2006/relationships/slide" Target="slides/slide114.xml" Id="rId115" /><Relationship Type="http://schemas.openxmlformats.org/officeDocument/2006/relationships/slide" Target="slides/slide130.xml" Id="rId131" /><Relationship Type="http://schemas.openxmlformats.org/officeDocument/2006/relationships/theme" Target="theme/theme1.xml" Id="rId136" /><Relationship Type="http://schemas.openxmlformats.org/officeDocument/2006/relationships/slide" Target="slides/slide60.xml" Id="rId61" /><Relationship Type="http://schemas.openxmlformats.org/officeDocument/2006/relationships/slide" Target="slides/slide81.xml" Id="rId82" /><Relationship Type="http://schemas.openxmlformats.org/officeDocument/2006/relationships/slide" Target="slides/slide18.xml" Id="rId19" /><Relationship Type="http://schemas.openxmlformats.org/officeDocument/2006/relationships/slide" Target="slides/slide13.xml" Id="rId14" /><Relationship Type="http://schemas.openxmlformats.org/officeDocument/2006/relationships/slide" Target="slides/slide29.xml" Id="rId30" /><Relationship Type="http://schemas.openxmlformats.org/officeDocument/2006/relationships/slide" Target="slides/slide34.xml" Id="rId35" /><Relationship Type="http://schemas.openxmlformats.org/officeDocument/2006/relationships/slide" Target="slides/slide55.xml" Id="rId56" /><Relationship Type="http://schemas.openxmlformats.org/officeDocument/2006/relationships/slide" Target="slides/slide76.xml" Id="rId77" /><Relationship Type="http://schemas.openxmlformats.org/officeDocument/2006/relationships/slide" Target="slides/slide99.xml" Id="rId100" /><Relationship Type="http://schemas.openxmlformats.org/officeDocument/2006/relationships/slide" Target="slides/slide104.xml" Id="rId105" /><Relationship Type="http://schemas.openxmlformats.org/officeDocument/2006/relationships/slide" Target="slides/slide125.xml" Id="rId126" /><Relationship Type="http://schemas.openxmlformats.org/officeDocument/2006/relationships/slide" Target="slides/slide7.xml" Id="rId8" /><Relationship Type="http://schemas.openxmlformats.org/officeDocument/2006/relationships/slide" Target="slides/slide50.xml" Id="rId51" /><Relationship Type="http://schemas.openxmlformats.org/officeDocument/2006/relationships/slide" Target="slides/slide71.xml" Id="rId72" /><Relationship Type="http://schemas.openxmlformats.org/officeDocument/2006/relationships/slide" Target="slides/slide92.xml" Id="rId93" /><Relationship Type="http://schemas.openxmlformats.org/officeDocument/2006/relationships/slide" Target="slides/slide97.xml" Id="rId98" /><Relationship Type="http://schemas.openxmlformats.org/officeDocument/2006/relationships/slide" Target="slides/slide120.xml" Id="rId121" /><Relationship Type="http://schemas.openxmlformats.org/officeDocument/2006/relationships/slide" Target="slides/slide2.xml" Id="rId3" /><Relationship Type="http://schemas.openxmlformats.org/officeDocument/2006/relationships/slide" Target="slides/slide24.xml" Id="rId25" /><Relationship Type="http://schemas.openxmlformats.org/officeDocument/2006/relationships/slide" Target="slides/slide45.xml" Id="rId46" /><Relationship Type="http://schemas.openxmlformats.org/officeDocument/2006/relationships/slide" Target="slides/slide66.xml" Id="rId67" /><Relationship Type="http://schemas.openxmlformats.org/officeDocument/2006/relationships/slide" Target="slides/slide115.xml" Id="rId116" /><Relationship Type="http://schemas.openxmlformats.org/officeDocument/2006/relationships/tableStyles" Target="tableStyles.xml" Id="rId137" /><Relationship Type="http://schemas.openxmlformats.org/officeDocument/2006/relationships/slide" Target="slides/slide19.xml" Id="rId20" /><Relationship Type="http://schemas.openxmlformats.org/officeDocument/2006/relationships/slide" Target="slides/slide40.xml" Id="rId41" /><Relationship Type="http://schemas.openxmlformats.org/officeDocument/2006/relationships/slide" Target="slides/slide61.xml" Id="rId62" /><Relationship Type="http://schemas.openxmlformats.org/officeDocument/2006/relationships/slide" Target="slides/slide82.xml" Id="rId83" /><Relationship Type="http://schemas.openxmlformats.org/officeDocument/2006/relationships/slide" Target="slides/slide87.xml" Id="rId88" /><Relationship Type="http://schemas.openxmlformats.org/officeDocument/2006/relationships/slide" Target="slides/slide110.xml" Id="rId111" /><Relationship Type="http://schemas.openxmlformats.org/officeDocument/2006/relationships/slide" Target="slides/slide131.xml" Id="rId132" /><Relationship Type="http://schemas.openxmlformats.org/officeDocument/2006/relationships/slide" Target="slides/slide14.xml" Id="rId15" /><Relationship Type="http://schemas.openxmlformats.org/officeDocument/2006/relationships/slide" Target="slides/slide35.xml" Id="rId36" /><Relationship Type="http://schemas.openxmlformats.org/officeDocument/2006/relationships/slide" Target="slides/slide56.xml" Id="rId57" /><Relationship Type="http://schemas.openxmlformats.org/officeDocument/2006/relationships/slide" Target="slides/slide105.xml" Id="rId106" /><Relationship Type="http://schemas.openxmlformats.org/officeDocument/2006/relationships/slide" Target="slides/slide126.xml" Id="rId127" /><Relationship Type="http://schemas.openxmlformats.org/officeDocument/2006/relationships/slide" Target="slides/slide9.xml" Id="rId10" /><Relationship Type="http://schemas.openxmlformats.org/officeDocument/2006/relationships/slide" Target="slides/slide30.xml" Id="rId31" /><Relationship Type="http://schemas.openxmlformats.org/officeDocument/2006/relationships/slide" Target="slides/slide51.xml" Id="rId52" /><Relationship Type="http://schemas.openxmlformats.org/officeDocument/2006/relationships/slide" Target="slides/slide72.xml" Id="rId73" /><Relationship Type="http://schemas.openxmlformats.org/officeDocument/2006/relationships/slide" Target="slides/slide77.xml" Id="rId78" /><Relationship Type="http://schemas.openxmlformats.org/officeDocument/2006/relationships/slide" Target="slides/slide93.xml" Id="rId94" /><Relationship Type="http://schemas.openxmlformats.org/officeDocument/2006/relationships/slide" Target="slides/slide98.xml" Id="rId99" /><Relationship Type="http://schemas.openxmlformats.org/officeDocument/2006/relationships/slide" Target="slides/slide100.xml" Id="rId101" /><Relationship Type="http://schemas.openxmlformats.org/officeDocument/2006/relationships/slide" Target="slides/slide121.xml" Id="rId122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25.xml" Id="rId26" /><Relationship Type="http://schemas.openxmlformats.org/officeDocument/2006/relationships/slide" Target="slides/slide46.xml" Id="rId47" /><Relationship Type="http://schemas.openxmlformats.org/officeDocument/2006/relationships/slide" Target="slides/slide67.xml" Id="rId68" /><Relationship Type="http://schemas.openxmlformats.org/officeDocument/2006/relationships/slide" Target="slides/slide88.xml" Id="rId89" /><Relationship Type="http://schemas.openxmlformats.org/officeDocument/2006/relationships/slide" Target="slides/slide111.xml" Id="rId112" /><Relationship Type="http://schemas.openxmlformats.org/officeDocument/2006/relationships/slide" Target="slides/slide132.xml" Id="rId133" /><Relationship Type="http://schemas.openxmlformats.org/officeDocument/2006/relationships/customXml" Target="/customXML/item3.xml" Id="Rd209e8afd5764af1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text, screenshot, nature&#10;&#10;Description automatically generated">
            <a:extLst>
              <a:ext uri="{FF2B5EF4-FFF2-40B4-BE49-F238E27FC236}">
                <a16:creationId xmlns:a16="http://schemas.microsoft.com/office/drawing/2014/main" id="{CAFBF599-9FB0-495F-984F-79FAD05D3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A84D9C-32C7-4210-9954-C583DD7FBD2D}"/>
              </a:ext>
            </a:extLst>
          </p:cNvPr>
          <p:cNvSpPr txBox="1">
            <a:spLocks/>
          </p:cNvSpPr>
          <p:nvPr userDrawn="1"/>
        </p:nvSpPr>
        <p:spPr>
          <a:xfrm>
            <a:off x="1524000" y="2512128"/>
            <a:ext cx="9144000" cy="1833743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CoastWA Training</a:t>
            </a:r>
          </a:p>
          <a:p>
            <a:r>
              <a:rPr lang="en-AU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module title]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7E2AB3-C085-470C-8E43-40F9BBEEC35E}"/>
              </a:ext>
            </a:extLst>
          </p:cNvPr>
          <p:cNvSpPr txBox="1">
            <a:spLocks/>
          </p:cNvSpPr>
          <p:nvPr userDrawn="1"/>
        </p:nvSpPr>
        <p:spPr>
          <a:xfrm>
            <a:off x="8399282" y="5958033"/>
            <a:ext cx="3995851" cy="683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</a:p>
          <a:p>
            <a:r>
              <a:rPr lang="en-AU" sz="2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consultant name]</a:t>
            </a:r>
          </a:p>
        </p:txBody>
      </p:sp>
    </p:spTree>
    <p:extLst>
      <p:ext uri="{BB962C8B-B14F-4D97-AF65-F5344CB8AC3E}">
        <p14:creationId xmlns:p14="http://schemas.microsoft.com/office/powerpoint/2010/main" val="181278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4FCD7A4D-F48D-427F-901C-2C77C485E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1D5F38A-7AE3-4CD0-8AF1-C06DCEDF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937A7-D4DC-40BB-A603-9610DF3B99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144125" cy="454342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54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F7C47-E366-343D-5751-0F883B32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36"/>
            <a:ext cx="10501200" cy="76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6BC4D-8571-6C93-983E-12E262AD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5513"/>
            <a:ext cx="10515600" cy="3811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CE7BF-3BCF-997C-ABB4-5B38ECED1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50D39-9892-1D4E-A699-4DECC75BBAE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62F1C-8F43-32EA-6116-9298652A5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C829-EE1E-A0D2-5406-5901F075B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326BF-93D7-EC46-AB8F-87EBAEBC67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CE90F-94FB-0F4E-46CC-073492CE048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5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0829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000" kern="1200" dirty="0">
          <a:solidFill>
            <a:schemeClr val="accent1">
              <a:lumMod val="50000"/>
            </a:schemeClr>
          </a:solidFill>
          <a:latin typeface="Univers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Univers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Univers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Univers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Univers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Univers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text, screenshot, nature&#10;&#10;Description automatically generated">
            <a:extLst>
              <a:ext uri="{FF2B5EF4-FFF2-40B4-BE49-F238E27FC236}">
                <a16:creationId xmlns:a16="http://schemas.microsoft.com/office/drawing/2014/main" id="{102D5A35-0701-4925-82D3-0BDBC3D66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006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6876C8-ADF8-4548-A49B-E707441C1F5E}"/>
              </a:ext>
            </a:extLst>
          </p:cNvPr>
          <p:cNvSpPr txBox="1">
            <a:spLocks/>
          </p:cNvSpPr>
          <p:nvPr/>
        </p:nvSpPr>
        <p:spPr>
          <a:xfrm>
            <a:off x="1524000" y="2512128"/>
            <a:ext cx="9144000" cy="1833743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CoastWA Training</a:t>
            </a:r>
          </a:p>
          <a:p>
            <a:r>
              <a:rPr lang="en-AU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Protection Works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1EBB9FA-18A6-44B4-ABAF-D1DA99312319}"/>
              </a:ext>
            </a:extLst>
          </p:cNvPr>
          <p:cNvSpPr txBox="1">
            <a:spLocks/>
          </p:cNvSpPr>
          <p:nvPr/>
        </p:nvSpPr>
        <p:spPr>
          <a:xfrm>
            <a:off x="8399282" y="5958033"/>
            <a:ext cx="3995851" cy="683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</a:p>
          <a:p>
            <a:r>
              <a:rPr lang="en-AU" sz="2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Trent Hunt - M P Rogers &amp; Associates</a:t>
            </a:r>
          </a:p>
        </p:txBody>
      </p:sp>
    </p:spTree>
    <p:extLst>
      <p:ext uri="{BB962C8B-B14F-4D97-AF65-F5344CB8AC3E}">
        <p14:creationId xmlns:p14="http://schemas.microsoft.com/office/powerpoint/2010/main" val="136258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17-BB15-4062-AC1A-68C58FAB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Coastal Protection 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AB38F-CAF4-4EE8-945D-DE96384FA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Protection of assets from the action of the ocean</a:t>
            </a:r>
          </a:p>
          <a:p>
            <a:r>
              <a:rPr lang="en-AU" dirty="0"/>
              <a:t>Long history of coastal protection – not new</a:t>
            </a:r>
          </a:p>
          <a:p>
            <a:r>
              <a:rPr lang="en-AU" dirty="0"/>
              <a:t>Records of coastal protection from 7,000 years ago </a:t>
            </a:r>
          </a:p>
          <a:p>
            <a:r>
              <a:rPr lang="en-AU" dirty="0"/>
              <a:t>Often functional seawalls – last line of defence</a:t>
            </a:r>
          </a:p>
          <a:p>
            <a:r>
              <a:rPr lang="en-AU" dirty="0"/>
              <a:t>Typically earth bunds, clay and stone</a:t>
            </a:r>
          </a:p>
        </p:txBody>
      </p:sp>
    </p:spTree>
    <p:extLst>
      <p:ext uri="{BB962C8B-B14F-4D97-AF65-F5344CB8AC3E}">
        <p14:creationId xmlns:p14="http://schemas.microsoft.com/office/powerpoint/2010/main" val="7719321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498002"/>
            <a:ext cx="10501200" cy="763200"/>
          </a:xfrm>
        </p:spPr>
        <p:txBody>
          <a:bodyPr/>
          <a:lstStyle/>
          <a:p>
            <a:r>
              <a:rPr lang="en-GB" dirty="0"/>
              <a:t>South Thomson Seawall</a:t>
            </a:r>
          </a:p>
        </p:txBody>
      </p:sp>
    </p:spTree>
    <p:extLst>
      <p:ext uri="{BB962C8B-B14F-4D97-AF65-F5344CB8AC3E}">
        <p14:creationId xmlns:p14="http://schemas.microsoft.com/office/powerpoint/2010/main" val="9103612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Thomson Seawall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Site identified as a coastal hotspot</a:t>
            </a:r>
          </a:p>
          <a:p>
            <a:r>
              <a:rPr lang="en-GB" dirty="0"/>
              <a:t>Ongoing erosion</a:t>
            </a:r>
          </a:p>
          <a:p>
            <a:r>
              <a:rPr lang="en-GB" dirty="0"/>
              <a:t>Limited buffer to holiday chalets</a:t>
            </a:r>
          </a:p>
          <a:p>
            <a:r>
              <a:rPr lang="en-GB" dirty="0"/>
              <a:t>CHRMAP assessment completed</a:t>
            </a:r>
          </a:p>
          <a:p>
            <a:r>
              <a:rPr lang="en-GB" dirty="0"/>
              <a:t>Protect via seawall selected as option</a:t>
            </a:r>
          </a:p>
          <a:p>
            <a:r>
              <a:rPr lang="en-GB" dirty="0"/>
              <a:t>Step through detailed design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0BA0F-05EC-157D-5106-5966D079A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56999" y="971642"/>
            <a:ext cx="3600000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E3E6A-677C-8853-DD40-6965F4A1A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56999" y="3868737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897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Thomson Seawall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Functional considerations determined</a:t>
            </a:r>
          </a:p>
          <a:p>
            <a:pPr lvl="1"/>
            <a:r>
              <a:rPr lang="en-GB" dirty="0"/>
              <a:t>Protect apartments for the long term (50 years)</a:t>
            </a:r>
          </a:p>
          <a:p>
            <a:pPr lvl="1"/>
            <a:r>
              <a:rPr lang="en-GB" dirty="0"/>
              <a:t>Provide as much useable beach as possible (seasonal)</a:t>
            </a:r>
          </a:p>
          <a:p>
            <a:pPr lvl="1"/>
            <a:r>
              <a:rPr lang="en-GB" dirty="0"/>
              <a:t>Minimise impact on existing trees</a:t>
            </a:r>
          </a:p>
          <a:p>
            <a:pPr lvl="1"/>
            <a:r>
              <a:rPr lang="en-GB" dirty="0"/>
              <a:t>Allow restoration of dune veg landward of the seawall</a:t>
            </a:r>
          </a:p>
          <a:p>
            <a:pPr lvl="1"/>
            <a:r>
              <a:rPr lang="en-GB" dirty="0"/>
              <a:t>Retain beach access to the south</a:t>
            </a:r>
          </a:p>
          <a:p>
            <a:r>
              <a:rPr lang="en-GB" dirty="0"/>
              <a:t>The design was based on these considerations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3620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Thomson Seawall – Site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Survey was completed to allow design</a:t>
            </a:r>
          </a:p>
          <a:p>
            <a:r>
              <a:rPr lang="en-GB" dirty="0"/>
              <a:t>Geotechnical assessment was completed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F1B22-B174-8833-6D18-68021E6980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666" y="3255433"/>
            <a:ext cx="4317999" cy="323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2B8F4-B0A4-EE47-362B-3C7D35823FAC}"/>
              </a:ext>
            </a:extLst>
          </p:cNvPr>
          <p:cNvSpPr txBox="1"/>
          <p:nvPr/>
        </p:nvSpPr>
        <p:spPr>
          <a:xfrm>
            <a:off x="5663620" y="3329822"/>
            <a:ext cx="249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/>
              <a:t>TREES FOR RETENTION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600A0-A576-1E45-7162-6005C847B5B6}"/>
              </a:ext>
            </a:extLst>
          </p:cNvPr>
          <p:cNvSpPr txBox="1"/>
          <p:nvPr/>
        </p:nvSpPr>
        <p:spPr>
          <a:xfrm>
            <a:off x="7280753" y="5519987"/>
            <a:ext cx="1321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BEDROCK</a:t>
            </a:r>
          </a:p>
        </p:txBody>
      </p:sp>
    </p:spTree>
    <p:extLst>
      <p:ext uri="{BB962C8B-B14F-4D97-AF65-F5344CB8AC3E}">
        <p14:creationId xmlns:p14="http://schemas.microsoft.com/office/powerpoint/2010/main" val="24809263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36"/>
            <a:ext cx="10718800" cy="763200"/>
          </a:xfrm>
        </p:spPr>
        <p:txBody>
          <a:bodyPr>
            <a:normAutofit fontScale="90000"/>
          </a:bodyPr>
          <a:lstStyle/>
          <a:p>
            <a:r>
              <a:rPr lang="en-GB" dirty="0"/>
              <a:t>South Thomson Seawall – </a:t>
            </a:r>
            <a:r>
              <a:rPr lang="en-GB" dirty="0" err="1"/>
              <a:t>Metocean</a:t>
            </a:r>
            <a:r>
              <a:rPr lang="en-GB" dirty="0"/>
              <a:t>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Waves and water levels critical </a:t>
            </a:r>
            <a:r>
              <a:rPr lang="en-GB" dirty="0" err="1"/>
              <a:t>metocean</a:t>
            </a:r>
            <a:r>
              <a:rPr lang="en-GB" dirty="0"/>
              <a:t> conditions</a:t>
            </a:r>
          </a:p>
          <a:p>
            <a:r>
              <a:rPr lang="en-GB" dirty="0"/>
              <a:t>Assessment of design conditions completed</a:t>
            </a:r>
          </a:p>
          <a:p>
            <a:r>
              <a:rPr lang="en-GB" dirty="0"/>
              <a:t>Considered waves in 200 year ARI</a:t>
            </a:r>
          </a:p>
          <a:p>
            <a:r>
              <a:rPr lang="en-GB" dirty="0"/>
              <a:t>Considered combined water levels</a:t>
            </a:r>
          </a:p>
          <a:p>
            <a:r>
              <a:rPr lang="en-GB" dirty="0"/>
              <a:t>Included allowances for SLR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C94D4D-C842-6908-C1F6-9FA1AAC1F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718" y="3083456"/>
            <a:ext cx="4199583" cy="349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08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36"/>
            <a:ext cx="10718800" cy="763200"/>
          </a:xfrm>
        </p:spPr>
        <p:txBody>
          <a:bodyPr>
            <a:normAutofit fontScale="90000"/>
          </a:bodyPr>
          <a:lstStyle/>
          <a:p>
            <a:r>
              <a:rPr lang="en-GB" dirty="0"/>
              <a:t>South Thomson Seawall – </a:t>
            </a:r>
            <a:r>
              <a:rPr lang="en-GB" dirty="0" err="1"/>
              <a:t>Metocean</a:t>
            </a:r>
            <a:r>
              <a:rPr lang="en-GB" dirty="0"/>
              <a:t>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Metocean</a:t>
            </a:r>
            <a:r>
              <a:rPr lang="en-GB" dirty="0"/>
              <a:t> conditions used to determine:</a:t>
            </a:r>
          </a:p>
          <a:p>
            <a:pPr lvl="1"/>
            <a:r>
              <a:rPr lang="en-GB" dirty="0"/>
              <a:t>Appropriate crest height</a:t>
            </a:r>
          </a:p>
          <a:p>
            <a:pPr lvl="1"/>
            <a:r>
              <a:rPr lang="en-GB" dirty="0"/>
              <a:t>Potential wave overtopping</a:t>
            </a:r>
          </a:p>
          <a:p>
            <a:pPr lvl="1"/>
            <a:r>
              <a:rPr lang="en-GB" dirty="0"/>
              <a:t>Potential scour and toe levels</a:t>
            </a:r>
          </a:p>
          <a:p>
            <a:pPr lvl="1"/>
            <a:r>
              <a:rPr lang="en-GB" dirty="0"/>
              <a:t>Required rock armour size</a:t>
            </a:r>
          </a:p>
          <a:p>
            <a:r>
              <a:rPr lang="en-GB" dirty="0"/>
              <a:t>Determined via established </a:t>
            </a:r>
            <a:br>
              <a:rPr lang="en-GB" dirty="0"/>
            </a:br>
            <a:r>
              <a:rPr lang="en-GB" dirty="0"/>
              <a:t>calculations and criteria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9C8B69-9546-4293-0101-0442E9F4B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164" y="2754742"/>
            <a:ext cx="5079836" cy="31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159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36"/>
            <a:ext cx="10718800" cy="763200"/>
          </a:xfrm>
        </p:spPr>
        <p:txBody>
          <a:bodyPr>
            <a:normAutofit/>
          </a:bodyPr>
          <a:lstStyle/>
          <a:p>
            <a:r>
              <a:rPr lang="en-GB" dirty="0"/>
              <a:t>South Thomson Seawall –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Key components of design</a:t>
            </a:r>
          </a:p>
          <a:p>
            <a:pPr lvl="1"/>
            <a:r>
              <a:rPr lang="en-GB" dirty="0"/>
              <a:t>Crest height</a:t>
            </a:r>
          </a:p>
          <a:p>
            <a:pPr lvl="1"/>
            <a:r>
              <a:rPr lang="en-GB" dirty="0"/>
              <a:t>Toe level</a:t>
            </a:r>
          </a:p>
          <a:p>
            <a:pPr lvl="1"/>
            <a:r>
              <a:rPr lang="en-GB" dirty="0"/>
              <a:t>Materials</a:t>
            </a:r>
          </a:p>
          <a:p>
            <a:pPr lvl="1"/>
            <a:r>
              <a:rPr lang="en-GB" dirty="0"/>
              <a:t>Rock armour size</a:t>
            </a:r>
          </a:p>
          <a:p>
            <a:pPr lvl="1"/>
            <a:r>
              <a:rPr lang="en-GB" dirty="0"/>
              <a:t>Filter layer</a:t>
            </a:r>
          </a:p>
          <a:p>
            <a:pPr lvl="1"/>
            <a:r>
              <a:rPr lang="en-GB" dirty="0"/>
              <a:t>Geotextile</a:t>
            </a:r>
          </a:p>
          <a:p>
            <a:pPr lvl="1"/>
            <a:r>
              <a:rPr lang="en-GB" dirty="0"/>
              <a:t>Slope</a:t>
            </a:r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26F0E-F3C9-83C5-94A1-22656EBF7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13"/>
          <a:stretch/>
        </p:blipFill>
        <p:spPr>
          <a:xfrm>
            <a:off x="4783665" y="2593760"/>
            <a:ext cx="7168421" cy="39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23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36"/>
            <a:ext cx="10718800" cy="763200"/>
          </a:xfrm>
        </p:spPr>
        <p:txBody>
          <a:bodyPr>
            <a:normAutofit/>
          </a:bodyPr>
          <a:lstStyle/>
          <a:p>
            <a:r>
              <a:rPr lang="en-GB" dirty="0"/>
              <a:t>South Thomson Seawall – Impacts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Impacts of the seawall considered:</a:t>
            </a:r>
          </a:p>
          <a:p>
            <a:pPr lvl="1"/>
            <a:r>
              <a:rPr lang="en-GB" dirty="0"/>
              <a:t>Likely edge effects – downdrift erosion</a:t>
            </a:r>
          </a:p>
          <a:p>
            <a:pPr lvl="1"/>
            <a:r>
              <a:rPr lang="en-GB" dirty="0"/>
              <a:t>Likely loss of beach – seasonal initially and long term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9C928-4C4A-F06A-1D58-E52B9375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159" y="3429000"/>
            <a:ext cx="4498146" cy="3057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91A1E-C27E-92B9-E102-AE3B49500001}"/>
              </a:ext>
            </a:extLst>
          </p:cNvPr>
          <p:cNvSpPr txBox="1"/>
          <p:nvPr/>
        </p:nvSpPr>
        <p:spPr>
          <a:xfrm>
            <a:off x="964113" y="6224666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Boateng &amp; Gray, 2014</a:t>
            </a:r>
          </a:p>
        </p:txBody>
      </p:sp>
    </p:spTree>
    <p:extLst>
      <p:ext uri="{BB962C8B-B14F-4D97-AF65-F5344CB8AC3E}">
        <p14:creationId xmlns:p14="http://schemas.microsoft.com/office/powerpoint/2010/main" val="36414453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36"/>
            <a:ext cx="10718800" cy="763200"/>
          </a:xfrm>
        </p:spPr>
        <p:txBody>
          <a:bodyPr>
            <a:normAutofit/>
          </a:bodyPr>
          <a:lstStyle/>
          <a:p>
            <a:r>
              <a:rPr lang="en-GB" dirty="0"/>
              <a:t>South Thomson Seawall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AD096F-4CDC-BE39-27DA-D0F69F373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10ACF-B32B-618A-14A7-A8983B75B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10" y="2106083"/>
            <a:ext cx="10439579" cy="44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49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665800"/>
            <a:ext cx="10501200" cy="763200"/>
          </a:xfrm>
        </p:spPr>
        <p:txBody>
          <a:bodyPr/>
          <a:lstStyle/>
          <a:p>
            <a:r>
              <a:rPr lang="en-AU" dirty="0"/>
              <a:t>Lessons - Success &amp; Failures</a:t>
            </a:r>
          </a:p>
        </p:txBody>
      </p:sp>
    </p:spTree>
    <p:extLst>
      <p:ext uri="{BB962C8B-B14F-4D97-AF65-F5344CB8AC3E}">
        <p14:creationId xmlns:p14="http://schemas.microsoft.com/office/powerpoint/2010/main" val="130990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17-BB15-4062-AC1A-68C58FAB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History of Coastal Protection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FC650-D84D-B26D-AD4C-FD67DFBD2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4" y="4309401"/>
            <a:ext cx="3420533" cy="2298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34C6A4-8D3F-B64C-C7F0-D068572CAD60}"/>
              </a:ext>
            </a:extLst>
          </p:cNvPr>
          <p:cNvSpPr txBox="1"/>
          <p:nvPr/>
        </p:nvSpPr>
        <p:spPr>
          <a:xfrm>
            <a:off x="523846" y="6275389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Griffith University,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6418B-087E-CF89-D4A0-DF831518B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753" y="1298004"/>
            <a:ext cx="3895129" cy="2983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C8EADD-80CD-74DB-8415-B37EC2093453}"/>
              </a:ext>
            </a:extLst>
          </p:cNvPr>
          <p:cNvSpPr txBox="1"/>
          <p:nvPr/>
        </p:nvSpPr>
        <p:spPr>
          <a:xfrm>
            <a:off x="6755964" y="5256875"/>
            <a:ext cx="1549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Tumblr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C5A412-4670-C2F6-A533-E50538C5C21A}"/>
              </a:ext>
            </a:extLst>
          </p:cNvPr>
          <p:cNvSpPr txBox="1"/>
          <p:nvPr/>
        </p:nvSpPr>
        <p:spPr>
          <a:xfrm>
            <a:off x="9632179" y="1442818"/>
            <a:ext cx="2351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THESSALONICA 1860s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82493-7D14-409C-BAEA-0F49264C8803}"/>
              </a:ext>
            </a:extLst>
          </p:cNvPr>
          <p:cNvSpPr txBox="1"/>
          <p:nvPr/>
        </p:nvSpPr>
        <p:spPr>
          <a:xfrm>
            <a:off x="2277393" y="4392669"/>
            <a:ext cx="199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GOLD COAST 1967</a:t>
            </a:r>
          </a:p>
        </p:txBody>
      </p:sp>
      <p:pic>
        <p:nvPicPr>
          <p:cNvPr id="1026" name="Picture 2" descr="This 7000-year-old wall was the earliest known defense against rising seas.  It failed | Science | AAAS">
            <a:extLst>
              <a:ext uri="{FF2B5EF4-FFF2-40B4-BE49-F238E27FC236}">
                <a16:creationId xmlns:a16="http://schemas.microsoft.com/office/drawing/2014/main" id="{CEF19B14-661C-5D5E-F7E1-29A53590A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494" y="1931937"/>
            <a:ext cx="3973760" cy="22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39AC6-59F0-DD40-7FC2-6D9D6EFCBEB3}"/>
              </a:ext>
            </a:extLst>
          </p:cNvPr>
          <p:cNvSpPr txBox="1"/>
          <p:nvPr/>
        </p:nvSpPr>
        <p:spPr>
          <a:xfrm>
            <a:off x="523846" y="3882166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Griffith University, 2015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2E096-194A-FACF-9E3C-48051248EB8F}"/>
              </a:ext>
            </a:extLst>
          </p:cNvPr>
          <p:cNvSpPr txBox="1"/>
          <p:nvPr/>
        </p:nvSpPr>
        <p:spPr>
          <a:xfrm>
            <a:off x="3975843" y="2012553"/>
            <a:ext cx="1079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6F459-7BD0-4B35-D0CF-6DCF176A0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124" y="4091716"/>
            <a:ext cx="4104159" cy="2671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3177CA-96D4-D48A-2DD5-C968FCC6AE42}"/>
              </a:ext>
            </a:extLst>
          </p:cNvPr>
          <p:cNvSpPr txBox="1"/>
          <p:nvPr/>
        </p:nvSpPr>
        <p:spPr>
          <a:xfrm>
            <a:off x="8440496" y="4002303"/>
            <a:ext cx="2134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Abdullah Freres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6536BC-9582-90CA-E92F-7F80C081A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701" y="1931936"/>
            <a:ext cx="2688576" cy="20147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172F42-0F24-E210-ED68-0F4A5568A1CC}"/>
              </a:ext>
            </a:extLst>
          </p:cNvPr>
          <p:cNvSpPr txBox="1"/>
          <p:nvPr/>
        </p:nvSpPr>
        <p:spPr>
          <a:xfrm>
            <a:off x="6682255" y="1931936"/>
            <a:ext cx="1267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BATROUN ~100 BC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4A4672-7900-EE54-4C63-6E27AFB6CF38}"/>
              </a:ext>
            </a:extLst>
          </p:cNvPr>
          <p:cNvSpPr txBox="1"/>
          <p:nvPr/>
        </p:nvSpPr>
        <p:spPr>
          <a:xfrm>
            <a:off x="6058412" y="3717716"/>
            <a:ext cx="1767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Flickr </a:t>
            </a:r>
            <a:r>
              <a:rPr lang="en-A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holymoor</a:t>
            </a:r>
            <a:endParaRPr lang="en-A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1072B0-C98C-97D3-0A32-8D3F6957AEEF}"/>
              </a:ext>
            </a:extLst>
          </p:cNvPr>
          <p:cNvSpPr txBox="1"/>
          <p:nvPr/>
        </p:nvSpPr>
        <p:spPr>
          <a:xfrm>
            <a:off x="4765124" y="4125091"/>
            <a:ext cx="239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PASCAGOULA BEACH 1929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98377C-C15A-0EA9-1BD6-BDEE0984F654}"/>
              </a:ext>
            </a:extLst>
          </p:cNvPr>
          <p:cNvSpPr txBox="1"/>
          <p:nvPr/>
        </p:nvSpPr>
        <p:spPr>
          <a:xfrm>
            <a:off x="3975843" y="6501764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A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Wixon</a:t>
            </a:r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 Collection</a:t>
            </a:r>
          </a:p>
        </p:txBody>
      </p:sp>
    </p:spTree>
    <p:extLst>
      <p:ext uri="{BB962C8B-B14F-4D97-AF65-F5344CB8AC3E}">
        <p14:creationId xmlns:p14="http://schemas.microsoft.com/office/powerpoint/2010/main" val="37200823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E356C-150F-FCA9-69E1-757AC50F3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Success and failure often not as obvious as they seem</a:t>
            </a:r>
          </a:p>
          <a:p>
            <a:r>
              <a:rPr lang="en-AU" dirty="0"/>
              <a:t>Completely dependent on their design criteria and objectives</a:t>
            </a:r>
          </a:p>
          <a:p>
            <a:pPr lvl="1"/>
            <a:r>
              <a:rPr lang="en-AU" dirty="0" err="1"/>
              <a:t>eg</a:t>
            </a:r>
            <a:r>
              <a:rPr lang="en-AU" dirty="0"/>
              <a:t> a structure that was designed as a temporary structure, and fails after 10 years is a success, not failure</a:t>
            </a:r>
          </a:p>
          <a:p>
            <a:pPr lvl="1"/>
            <a:r>
              <a:rPr lang="en-AU" dirty="0"/>
              <a:t>Performed exactly as intended</a:t>
            </a:r>
          </a:p>
          <a:p>
            <a:r>
              <a:rPr lang="en-AU" dirty="0"/>
              <a:t>Often failure is due to unintended consequences</a:t>
            </a:r>
          </a:p>
          <a:p>
            <a:r>
              <a:rPr lang="en-AU" dirty="0"/>
              <a:t>Can be from poor design, undue consideration of impacts, lack of maintenance, overloading or other reasons</a:t>
            </a:r>
          </a:p>
        </p:txBody>
      </p:sp>
    </p:spTree>
    <p:extLst>
      <p:ext uri="{BB962C8B-B14F-4D97-AF65-F5344CB8AC3E}">
        <p14:creationId xmlns:p14="http://schemas.microsoft.com/office/powerpoint/2010/main" val="28304663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Lessons – Guerin St Groyne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F6047-132B-900A-3FCD-D3C6588435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Installed to protect property</a:t>
            </a:r>
          </a:p>
          <a:p>
            <a:r>
              <a:rPr lang="en-AU" dirty="0"/>
              <a:t>Effective at that aim</a:t>
            </a:r>
          </a:p>
          <a:p>
            <a:r>
              <a:rPr lang="en-AU" dirty="0"/>
              <a:t>Also trapped seagrass</a:t>
            </a:r>
          </a:p>
          <a:p>
            <a:r>
              <a:rPr lang="en-AU" dirty="0"/>
              <a:t>Impacts unforeseen</a:t>
            </a:r>
          </a:p>
          <a:p>
            <a:r>
              <a:rPr lang="en-AU" dirty="0"/>
              <a:t>Impacted residents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87659-91F5-3F8E-93E9-411D0D5C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63" y="2162465"/>
            <a:ext cx="6423566" cy="40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266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Lessons – Kwinana Bulk Terminal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F6047-132B-900A-3FCD-D3C6588435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Seawall installed as temporary </a:t>
            </a:r>
            <a:br>
              <a:rPr lang="en-AU" dirty="0"/>
            </a:br>
            <a:r>
              <a:rPr lang="en-AU" dirty="0"/>
              <a:t>works in 2013 to protect critical </a:t>
            </a:r>
            <a:br>
              <a:rPr lang="en-AU" dirty="0"/>
            </a:br>
            <a:r>
              <a:rPr lang="en-AU" dirty="0"/>
              <a:t>port assets</a:t>
            </a:r>
          </a:p>
          <a:p>
            <a:r>
              <a:rPr lang="en-AU" dirty="0"/>
              <a:t>Installed with 3-5 year design life </a:t>
            </a:r>
            <a:br>
              <a:rPr lang="en-AU" dirty="0"/>
            </a:br>
            <a:r>
              <a:rPr lang="en-AU" dirty="0"/>
              <a:t>to allow long term plan</a:t>
            </a:r>
          </a:p>
          <a:p>
            <a:r>
              <a:rPr lang="en-AU" dirty="0"/>
              <a:t>Damaged in 2020 and required </a:t>
            </a:r>
            <a:br>
              <a:rPr lang="en-AU" dirty="0"/>
            </a:br>
            <a:r>
              <a:rPr lang="en-AU" dirty="0"/>
              <a:t>replacement</a:t>
            </a:r>
          </a:p>
          <a:p>
            <a:r>
              <a:rPr lang="en-AU" dirty="0"/>
              <a:t>Works “failed,” but met their</a:t>
            </a:r>
            <a:br>
              <a:rPr lang="en-AU" dirty="0"/>
            </a:br>
            <a:r>
              <a:rPr lang="en-AU" dirty="0"/>
              <a:t>objective and performed as </a:t>
            </a:r>
            <a:br>
              <a:rPr lang="en-AU" dirty="0"/>
            </a:br>
            <a:r>
              <a:rPr lang="en-AU" dirty="0"/>
              <a:t>expected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C63D0-6872-37DB-6CA9-572B650A2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926" y="2827866"/>
            <a:ext cx="4937008" cy="27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745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Lessons – Port Hedland Seawalls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F6047-132B-900A-3FCD-D3C6588435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Various structures and seawalls</a:t>
            </a:r>
            <a:br>
              <a:rPr lang="en-AU" dirty="0"/>
            </a:br>
            <a:r>
              <a:rPr lang="en-AU" dirty="0"/>
              <a:t>around the Town</a:t>
            </a:r>
          </a:p>
          <a:p>
            <a:r>
              <a:rPr lang="en-AU" dirty="0"/>
              <a:t>Performing reasonably in </a:t>
            </a:r>
            <a:br>
              <a:rPr lang="en-AU" dirty="0"/>
            </a:br>
            <a:r>
              <a:rPr lang="en-AU" dirty="0"/>
              <a:t>typical conditions</a:t>
            </a:r>
          </a:p>
          <a:p>
            <a:r>
              <a:rPr lang="en-AU" dirty="0"/>
              <a:t>TC Veronica (2019) caused </a:t>
            </a:r>
            <a:br>
              <a:rPr lang="en-AU" dirty="0"/>
            </a:br>
            <a:r>
              <a:rPr lang="en-AU" dirty="0"/>
              <a:t>widespread erosion and damage</a:t>
            </a:r>
          </a:p>
          <a:p>
            <a:r>
              <a:rPr lang="en-AU" dirty="0"/>
              <a:t>Structures “failed” due to </a:t>
            </a:r>
            <a:br>
              <a:rPr lang="en-AU" dirty="0"/>
            </a:br>
            <a:r>
              <a:rPr lang="en-AU" dirty="0"/>
              <a:t>exceedance of design conditions</a:t>
            </a:r>
          </a:p>
          <a:p>
            <a:r>
              <a:rPr lang="en-AU" dirty="0"/>
              <a:t>Design conditions need to be </a:t>
            </a:r>
            <a:br>
              <a:rPr lang="en-AU" dirty="0"/>
            </a:br>
            <a:r>
              <a:rPr lang="en-AU" dirty="0"/>
              <a:t>carefully considered and risk </a:t>
            </a:r>
            <a:br>
              <a:rPr lang="en-AU" dirty="0"/>
            </a:br>
            <a:r>
              <a:rPr lang="en-AU" dirty="0"/>
              <a:t>of exceedance understood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A0C8B-3997-A34B-B9E6-AB27F461D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262" y="2036763"/>
            <a:ext cx="5806593" cy="43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96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665800"/>
            <a:ext cx="10501200" cy="763200"/>
          </a:xfrm>
        </p:spPr>
        <p:txBody>
          <a:bodyPr/>
          <a:lstStyle/>
          <a:p>
            <a:r>
              <a:rPr lang="en-AU" dirty="0"/>
              <a:t>Integrated Coastal Protection Works</a:t>
            </a:r>
          </a:p>
        </p:txBody>
      </p:sp>
    </p:spTree>
    <p:extLst>
      <p:ext uri="{BB962C8B-B14F-4D97-AF65-F5344CB8AC3E}">
        <p14:creationId xmlns:p14="http://schemas.microsoft.com/office/powerpoint/2010/main" val="36652065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Rockingham Foreshore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B7587CF-D828-0984-41C0-61E787A52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144125" cy="4543425"/>
          </a:xfrm>
        </p:spPr>
        <p:txBody>
          <a:bodyPr/>
          <a:lstStyle/>
          <a:p>
            <a:r>
              <a:rPr lang="en-AU" dirty="0"/>
              <a:t>Required protection</a:t>
            </a:r>
          </a:p>
          <a:p>
            <a:r>
              <a:rPr lang="en-AU" dirty="0"/>
              <a:t>Incorporates seawalls into landscape</a:t>
            </a:r>
          </a:p>
          <a:p>
            <a:r>
              <a:rPr lang="en-AU" dirty="0"/>
              <a:t>Landscape design and</a:t>
            </a:r>
            <a:br>
              <a:rPr lang="en-AU" dirty="0"/>
            </a:br>
            <a:r>
              <a:rPr lang="en-AU" dirty="0"/>
              <a:t>community input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12573-6638-BB9C-E49A-3C1418268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9" b="20173"/>
          <a:stretch/>
        </p:blipFill>
        <p:spPr>
          <a:xfrm>
            <a:off x="1007532" y="4087079"/>
            <a:ext cx="7323667" cy="249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322C07-B921-51D3-B808-B79F79AF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45" y="1127603"/>
            <a:ext cx="3736620" cy="28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68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Barangaroo, Sydney Harbour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B7587CF-D828-0984-41C0-61E787A52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144125" cy="4543425"/>
          </a:xfrm>
        </p:spPr>
        <p:txBody>
          <a:bodyPr/>
          <a:lstStyle/>
          <a:p>
            <a:r>
              <a:rPr lang="en-AU" dirty="0"/>
              <a:t>Required protection</a:t>
            </a:r>
          </a:p>
          <a:p>
            <a:r>
              <a:rPr lang="en-AU" dirty="0"/>
              <a:t>Used local materials</a:t>
            </a:r>
          </a:p>
          <a:p>
            <a:r>
              <a:rPr lang="en-AU" dirty="0"/>
              <a:t>Considerable landscape design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B53F3-AF9F-5814-C57C-85DFF5FF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967" y="2036762"/>
            <a:ext cx="6279356" cy="41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246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Sanur, Bali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570CB-1BF6-4848-A4F4-EF98BC660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783" y="1848809"/>
            <a:ext cx="6126788" cy="459509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B7587CF-D828-0984-41C0-61E787A52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144125" cy="4543425"/>
          </a:xfrm>
        </p:spPr>
        <p:txBody>
          <a:bodyPr/>
          <a:lstStyle/>
          <a:p>
            <a:r>
              <a:rPr lang="en-AU" dirty="0"/>
              <a:t>Incorporates many structures</a:t>
            </a:r>
          </a:p>
          <a:p>
            <a:r>
              <a:rPr lang="en-AU" dirty="0"/>
              <a:t>Groynes, breakwaters</a:t>
            </a:r>
          </a:p>
          <a:p>
            <a:r>
              <a:rPr lang="en-AU" dirty="0"/>
              <a:t>Provides useable beach</a:t>
            </a:r>
          </a:p>
          <a:p>
            <a:r>
              <a:rPr lang="en-AU" dirty="0"/>
              <a:t>Planned with </a:t>
            </a:r>
            <a:r>
              <a:rPr lang="en-AU" dirty="0" err="1"/>
              <a:t>forshore</a:t>
            </a:r>
            <a:r>
              <a:rPr lang="en-AU" dirty="0"/>
              <a:t> </a:t>
            </a:r>
            <a:r>
              <a:rPr lang="en-AU" dirty="0" err="1"/>
              <a:t>devt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22111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DBBE-BFDF-5D82-E4D7-E102E0D4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193203"/>
            <a:ext cx="10501200" cy="763200"/>
          </a:xfrm>
        </p:spPr>
        <p:txBody>
          <a:bodyPr/>
          <a:lstStyle/>
          <a:p>
            <a:r>
              <a:rPr lang="en-AU" dirty="0"/>
              <a:t>Questions / Discussion?</a:t>
            </a:r>
          </a:p>
        </p:txBody>
      </p:sp>
    </p:spTree>
    <p:extLst>
      <p:ext uri="{BB962C8B-B14F-4D97-AF65-F5344CB8AC3E}">
        <p14:creationId xmlns:p14="http://schemas.microsoft.com/office/powerpoint/2010/main" val="22257018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D6B0-C9B4-852B-0C86-010CECC1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738918"/>
            <a:ext cx="10501200" cy="763200"/>
          </a:xfrm>
        </p:spPr>
        <p:txBody>
          <a:bodyPr/>
          <a:lstStyle/>
          <a:p>
            <a:r>
              <a:rPr lang="en-AU" dirty="0"/>
              <a:t>Additional</a:t>
            </a:r>
          </a:p>
        </p:txBody>
      </p:sp>
    </p:spTree>
    <p:extLst>
      <p:ext uri="{BB962C8B-B14F-4D97-AF65-F5344CB8AC3E}">
        <p14:creationId xmlns:p14="http://schemas.microsoft.com/office/powerpoint/2010/main" val="62621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387935"/>
            <a:ext cx="10501200" cy="1685301"/>
          </a:xfrm>
        </p:spPr>
        <p:txBody>
          <a:bodyPr>
            <a:normAutofit/>
          </a:bodyPr>
          <a:lstStyle/>
          <a:p>
            <a:r>
              <a:rPr lang="en-AU" dirty="0"/>
              <a:t>When to Protect? </a:t>
            </a:r>
            <a:br>
              <a:rPr lang="en-AU" dirty="0"/>
            </a:br>
            <a:r>
              <a:rPr lang="en-AU" dirty="0"/>
              <a:t>Current Context</a:t>
            </a:r>
          </a:p>
        </p:txBody>
      </p:sp>
    </p:spTree>
    <p:extLst>
      <p:ext uri="{BB962C8B-B14F-4D97-AF65-F5344CB8AC3E}">
        <p14:creationId xmlns:p14="http://schemas.microsoft.com/office/powerpoint/2010/main" val="12112314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430270"/>
            <a:ext cx="10501200" cy="763200"/>
          </a:xfrm>
        </p:spPr>
        <p:txBody>
          <a:bodyPr/>
          <a:lstStyle/>
          <a:p>
            <a:r>
              <a:rPr lang="en-AU" dirty="0"/>
              <a:t>Catherine Point</a:t>
            </a:r>
          </a:p>
        </p:txBody>
      </p:sp>
    </p:spTree>
    <p:extLst>
      <p:ext uri="{BB962C8B-B14F-4D97-AF65-F5344CB8AC3E}">
        <p14:creationId xmlns:p14="http://schemas.microsoft.com/office/powerpoint/2010/main" val="9492402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Catherine Point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South Fremantle Power Station </a:t>
            </a:r>
            <a:br>
              <a:rPr lang="en-GB" dirty="0"/>
            </a:br>
            <a:r>
              <a:rPr lang="en-GB" dirty="0"/>
              <a:t>constructed in 1940s</a:t>
            </a:r>
          </a:p>
          <a:p>
            <a:r>
              <a:rPr lang="en-GB" dirty="0"/>
              <a:t>Relied on seawater intake</a:t>
            </a:r>
          </a:p>
          <a:p>
            <a:r>
              <a:rPr lang="en-GB" dirty="0"/>
              <a:t>Protective seawalls built to </a:t>
            </a:r>
            <a:br>
              <a:rPr lang="en-GB" dirty="0"/>
            </a:br>
            <a:r>
              <a:rPr lang="en-GB" dirty="0"/>
              <a:t>protect intake from filling with sand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9E57A-50C9-B881-9034-CC5334000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468" y="1473199"/>
            <a:ext cx="4715933" cy="5203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3747F-C027-7881-636D-5F752051D88F}"/>
              </a:ext>
            </a:extLst>
          </p:cNvPr>
          <p:cNvSpPr txBox="1"/>
          <p:nvPr/>
        </p:nvSpPr>
        <p:spPr>
          <a:xfrm>
            <a:off x="7120468" y="6337864"/>
            <a:ext cx="214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1953</a:t>
            </a:r>
          </a:p>
        </p:txBody>
      </p:sp>
    </p:spTree>
    <p:extLst>
      <p:ext uri="{BB962C8B-B14F-4D97-AF65-F5344CB8AC3E}">
        <p14:creationId xmlns:p14="http://schemas.microsoft.com/office/powerpoint/2010/main" val="22008896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Catherine Point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Around 1960s dredged channels constructed through </a:t>
            </a:r>
            <a:r>
              <a:rPr lang="en-GB" dirty="0" err="1"/>
              <a:t>Parmelia</a:t>
            </a:r>
            <a:r>
              <a:rPr lang="en-GB" dirty="0"/>
              <a:t> and Success Banks</a:t>
            </a:r>
          </a:p>
          <a:p>
            <a:r>
              <a:rPr lang="en-GB" dirty="0"/>
              <a:t>Dredged material “</a:t>
            </a:r>
            <a:r>
              <a:rPr lang="en-GB" dirty="0" err="1"/>
              <a:t>sidecast</a:t>
            </a:r>
            <a:r>
              <a:rPr lang="en-GB" dirty="0"/>
              <a:t>”</a:t>
            </a:r>
          </a:p>
          <a:p>
            <a:r>
              <a:rPr lang="en-GB" dirty="0"/>
              <a:t>Provided an artificial slug of sand to feed onshore</a:t>
            </a:r>
          </a:p>
          <a:p>
            <a:r>
              <a:rPr lang="en-GB" dirty="0"/>
              <a:t>Large accretion on shore around Catherine Point</a:t>
            </a:r>
          </a:p>
          <a:p>
            <a:r>
              <a:rPr lang="en-GB" dirty="0"/>
              <a:t>Led to increased transport to the Power Station: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Issues with seawater intake</a:t>
            </a:r>
          </a:p>
          <a:p>
            <a:r>
              <a:rPr lang="en-GB" dirty="0"/>
              <a:t>Catherine Point groyne constructed in 1960s to control sediment transport to the Power Station</a:t>
            </a:r>
          </a:p>
        </p:txBody>
      </p:sp>
    </p:spTree>
    <p:extLst>
      <p:ext uri="{BB962C8B-B14F-4D97-AF65-F5344CB8AC3E}">
        <p14:creationId xmlns:p14="http://schemas.microsoft.com/office/powerpoint/2010/main" val="48395452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Catherine Point 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0D2F8-981F-D626-A62D-5F8DBB50A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Onshore feed continued</a:t>
            </a:r>
          </a:p>
          <a:p>
            <a:r>
              <a:rPr lang="en-AU" dirty="0"/>
              <a:t>Quickly filled with sand</a:t>
            </a:r>
          </a:p>
          <a:p>
            <a:r>
              <a:rPr lang="en-AU" dirty="0"/>
              <a:t>Realised additional works were </a:t>
            </a:r>
            <a:br>
              <a:rPr lang="en-AU" dirty="0"/>
            </a:br>
            <a:r>
              <a:rPr lang="en-AU" dirty="0"/>
              <a:t>required</a:t>
            </a:r>
          </a:p>
          <a:p>
            <a:r>
              <a:rPr lang="en-AU" dirty="0"/>
              <a:t>Groyne was extended</a:t>
            </a:r>
          </a:p>
          <a:p>
            <a:r>
              <a:rPr lang="en-AU" dirty="0"/>
              <a:t>Eventually, accretion became so </a:t>
            </a:r>
            <a:br>
              <a:rPr lang="en-AU" dirty="0"/>
            </a:br>
            <a:r>
              <a:rPr lang="en-AU" dirty="0"/>
              <a:t>much of an issue that Power Station</a:t>
            </a:r>
            <a:br>
              <a:rPr lang="en-AU" dirty="0"/>
            </a:br>
            <a:r>
              <a:rPr lang="en-AU" dirty="0"/>
              <a:t>was shut 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AE6AB-F286-B201-5044-2A439EC57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90" y="1724864"/>
            <a:ext cx="5030210" cy="4955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63219-38B6-2046-F78E-399BFEB2632E}"/>
              </a:ext>
            </a:extLst>
          </p:cNvPr>
          <p:cNvSpPr txBox="1"/>
          <p:nvPr/>
        </p:nvSpPr>
        <p:spPr>
          <a:xfrm>
            <a:off x="7027334" y="6241634"/>
            <a:ext cx="214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</a:p>
        </p:txBody>
      </p:sp>
    </p:spTree>
    <p:extLst>
      <p:ext uri="{BB962C8B-B14F-4D97-AF65-F5344CB8AC3E}">
        <p14:creationId xmlns:p14="http://schemas.microsoft.com/office/powerpoint/2010/main" val="25414696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Catherine Point 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49352-EDFB-6282-F994-FCDFBF462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BBFA3-ED59-65AF-07B7-D05A7D4C2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4" y="1890269"/>
            <a:ext cx="3078437" cy="4689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BC0B1E-FA0F-D806-1F75-AB140083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009" y="1890268"/>
            <a:ext cx="3086038" cy="46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692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Catherine Point History 1984 - 2022</a:t>
            </a:r>
          </a:p>
        </p:txBody>
      </p:sp>
      <p:pic>
        <p:nvPicPr>
          <p:cNvPr id="3" name="Google Earth - Google Chrome 2023-08-06 21-19-19">
            <a:hlinkClick r:id="" action="ppaction://media"/>
            <a:extLst>
              <a:ext uri="{FF2B5EF4-FFF2-40B4-BE49-F238E27FC236}">
                <a16:creationId xmlns:a16="http://schemas.microsoft.com/office/drawing/2014/main" id="{7CF9B78A-0366-A994-F11D-374B1207F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07" t="17042" r="28155"/>
          <a:stretch/>
        </p:blipFill>
        <p:spPr>
          <a:xfrm>
            <a:off x="5130801" y="2006495"/>
            <a:ext cx="6581550" cy="4760538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8E996BB-2453-BC2C-A616-36F1D460B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144125" cy="4543425"/>
          </a:xfrm>
        </p:spPr>
        <p:txBody>
          <a:bodyPr/>
          <a:lstStyle/>
          <a:p>
            <a:r>
              <a:rPr lang="en-AU" dirty="0"/>
              <a:t>From the 1990’s, </a:t>
            </a:r>
            <a:br>
              <a:rPr lang="en-AU" dirty="0"/>
            </a:br>
            <a:r>
              <a:rPr lang="en-AU" dirty="0"/>
              <a:t>onshore feed stopped</a:t>
            </a:r>
          </a:p>
          <a:p>
            <a:r>
              <a:rPr lang="en-AU" dirty="0"/>
              <a:t>Area north of Catherine </a:t>
            </a:r>
            <a:br>
              <a:rPr lang="en-AU" dirty="0"/>
            </a:br>
            <a:r>
              <a:rPr lang="en-AU" dirty="0"/>
              <a:t>Point eroding</a:t>
            </a:r>
          </a:p>
          <a:p>
            <a:r>
              <a:rPr lang="en-AU" dirty="0"/>
              <a:t>Threatening assets </a:t>
            </a:r>
          </a:p>
        </p:txBody>
      </p:sp>
    </p:spTree>
    <p:extLst>
      <p:ext uri="{BB962C8B-B14F-4D97-AF65-F5344CB8AC3E}">
        <p14:creationId xmlns:p14="http://schemas.microsoft.com/office/powerpoint/2010/main" val="42346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Catherine Point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B139D-A438-0466-E784-3C411D4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2012 Catherine Point Groyne refurbished</a:t>
            </a:r>
          </a:p>
          <a:p>
            <a:r>
              <a:rPr lang="en-AU" dirty="0"/>
              <a:t>Structure improved to contemporary conditions</a:t>
            </a:r>
          </a:p>
          <a:p>
            <a:r>
              <a:rPr lang="en-AU" dirty="0"/>
              <a:t>Was not extended due to concerns with impacts</a:t>
            </a:r>
          </a:p>
          <a:p>
            <a:r>
              <a:rPr lang="en-AU" dirty="0"/>
              <a:t>Continued erosion require further</a:t>
            </a:r>
            <a:br>
              <a:rPr lang="en-AU" dirty="0"/>
            </a:br>
            <a:r>
              <a:rPr lang="en-AU" dirty="0"/>
              <a:t>coastal adaptation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E9E1A-9B12-0B15-1104-B261FA3C8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0" y="3599480"/>
            <a:ext cx="4099592" cy="30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77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379469"/>
            <a:ext cx="10501200" cy="763200"/>
          </a:xfrm>
        </p:spPr>
        <p:txBody>
          <a:bodyPr/>
          <a:lstStyle/>
          <a:p>
            <a:r>
              <a:rPr lang="en-AU" dirty="0"/>
              <a:t>C Y O’Connor Engineered Reef Trial</a:t>
            </a:r>
          </a:p>
        </p:txBody>
      </p:sp>
    </p:spTree>
    <p:extLst>
      <p:ext uri="{BB962C8B-B14F-4D97-AF65-F5344CB8AC3E}">
        <p14:creationId xmlns:p14="http://schemas.microsoft.com/office/powerpoint/2010/main" val="26624671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 Y O’Connor Engineered Reef Trial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B139D-A438-0466-E784-3C411D4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Ongoing erosion required further coastal adaptation</a:t>
            </a:r>
          </a:p>
          <a:p>
            <a:r>
              <a:rPr lang="en-AU" dirty="0"/>
              <a:t>City received CAP grant funding to trial an “engineered” artificial reef</a:t>
            </a:r>
          </a:p>
          <a:p>
            <a:r>
              <a:rPr lang="en-AU" dirty="0"/>
              <a:t>Artificial reef installed offshore to attenuate wave energy from reaching the shore</a:t>
            </a:r>
          </a:p>
          <a:p>
            <a:r>
              <a:rPr lang="en-AU" dirty="0"/>
              <a:t>Additional benefits of habitat creation and recreation</a:t>
            </a:r>
          </a:p>
        </p:txBody>
      </p:sp>
    </p:spTree>
    <p:extLst>
      <p:ext uri="{BB962C8B-B14F-4D97-AF65-F5344CB8AC3E}">
        <p14:creationId xmlns:p14="http://schemas.microsoft.com/office/powerpoint/2010/main" val="22761445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 Y O’Connor Engineered Reef Trial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5ECD8-E0F7-BD2A-26FA-084D77BBE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62A39-8D59-3DE7-87E9-F109B4B65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55"/>
          <a:stretch/>
        </p:blipFill>
        <p:spPr>
          <a:xfrm>
            <a:off x="956082" y="2249223"/>
            <a:ext cx="4540148" cy="3966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3ED298-BC2B-3A3F-1F7C-05EFB6573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62" y="2325423"/>
            <a:ext cx="4712598" cy="39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5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When to Protect?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SPP2.6 states that Coastal Protection Works:</a:t>
            </a:r>
          </a:p>
          <a:p>
            <a:pPr lvl="1"/>
            <a:r>
              <a:rPr lang="en-AU" i="1" dirty="0"/>
              <a:t>Are only considered after all other options for avoiding and adapting to coastal hazards have been explored.</a:t>
            </a:r>
          </a:p>
          <a:p>
            <a:pPr lvl="1"/>
            <a:r>
              <a:rPr lang="en-AU" i="1" dirty="0"/>
              <a:t>Should only be supported where it is demonstrated there are no significant negative impacts on the adjacent environment within the sediment cell.</a:t>
            </a:r>
          </a:p>
          <a:p>
            <a:pPr lvl="1"/>
            <a:r>
              <a:rPr lang="en-AU" i="1" dirty="0"/>
              <a:t>Should only be supported in conjunction with appropriate funding arrangements for construction and maintenance. </a:t>
            </a:r>
          </a:p>
        </p:txBody>
      </p:sp>
    </p:spTree>
    <p:extLst>
      <p:ext uri="{BB962C8B-B14F-4D97-AF65-F5344CB8AC3E}">
        <p14:creationId xmlns:p14="http://schemas.microsoft.com/office/powerpoint/2010/main" val="41280034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 Y O’Connor Engineered Reef Trial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5ECD8-E0F7-BD2A-26FA-084D77BBE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3F1B0-E0FA-48D3-8065-23D72AB0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28" y="2081022"/>
            <a:ext cx="6460067" cy="44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80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 Y O’Connor Engineered Reef Trial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5ECD8-E0F7-BD2A-26FA-084D77BBE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Modelling estimated attenuation</a:t>
            </a:r>
          </a:p>
          <a:p>
            <a:r>
              <a:rPr lang="en-AU" dirty="0"/>
              <a:t>Reduced with increased WL</a:t>
            </a:r>
          </a:p>
          <a:p>
            <a:r>
              <a:rPr lang="en-AU" dirty="0"/>
              <a:t>“Potential” for accretion behind</a:t>
            </a:r>
          </a:p>
          <a:p>
            <a:r>
              <a:rPr lang="en-AU" dirty="0"/>
              <a:t>Relies on sediment feed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0904C-EF02-F64C-E9A2-CC755CAE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213" y="1833527"/>
            <a:ext cx="4622242" cy="4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871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 Y O’Connor Engineered Reef Trial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5ECD8-E0F7-BD2A-26FA-084D77BBE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21640-2873-B209-D23C-BF2E1046E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458" y="2311401"/>
            <a:ext cx="5039999" cy="37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28E26-ABDC-61D1-8290-94FE854FB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227" y="2311401"/>
            <a:ext cx="4540963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7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When to Protect?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250343" cy="1260619"/>
          </a:xfrm>
        </p:spPr>
        <p:txBody>
          <a:bodyPr>
            <a:normAutofit/>
          </a:bodyPr>
          <a:lstStyle/>
          <a:p>
            <a:r>
              <a:rPr lang="en-AU" sz="2400" dirty="0"/>
              <a:t>WA Coastal Zone Strategy identifies a range of items to be addressed prior to coastal protection works being implemented.  These include: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1CFE7F-B2DD-F6D9-6176-3C6A16D8A51B}"/>
              </a:ext>
            </a:extLst>
          </p:cNvPr>
          <p:cNvSpPr txBox="1">
            <a:spLocks/>
          </p:cNvSpPr>
          <p:nvPr/>
        </p:nvSpPr>
        <p:spPr>
          <a:xfrm>
            <a:off x="625763" y="2884054"/>
            <a:ext cx="10250343" cy="3683001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AU" i="1" dirty="0"/>
              <a:t>Consistent with a CHRMAP</a:t>
            </a:r>
          </a:p>
          <a:p>
            <a:pPr lvl="1"/>
            <a:r>
              <a:rPr lang="en-AU" i="1" dirty="0"/>
              <a:t>Primary purpose is for public benefit</a:t>
            </a:r>
          </a:p>
          <a:p>
            <a:pPr lvl="1"/>
            <a:r>
              <a:rPr lang="en-AU" i="1" dirty="0"/>
              <a:t>Impacts can be sustainably managed</a:t>
            </a:r>
          </a:p>
          <a:p>
            <a:pPr lvl="1"/>
            <a:r>
              <a:rPr lang="en-AU" i="1" dirty="0"/>
              <a:t>Foreshore is in a vested reserve</a:t>
            </a:r>
          </a:p>
          <a:p>
            <a:pPr lvl="1"/>
            <a:r>
              <a:rPr lang="en-AU" i="1" dirty="0"/>
              <a:t>Coastal manager accepts ownership and responsibility</a:t>
            </a:r>
          </a:p>
          <a:p>
            <a:pPr lvl="1"/>
            <a:r>
              <a:rPr lang="en-AU" i="1" dirty="0"/>
              <a:t>Designed to minimise ongoing management costs</a:t>
            </a:r>
          </a:p>
          <a:p>
            <a:pPr lvl="1"/>
            <a:r>
              <a:rPr lang="en-AU" i="1" dirty="0"/>
              <a:t>A financial plan is in place</a:t>
            </a:r>
          </a:p>
          <a:p>
            <a:pPr lvl="1"/>
            <a:r>
              <a:rPr lang="en-AU" i="1" dirty="0"/>
              <a:t>Funding arrangements are based on a user pays principle</a:t>
            </a:r>
          </a:p>
          <a:p>
            <a:pPr lvl="1"/>
            <a:r>
              <a:rPr lang="en-AU" i="1" dirty="0"/>
              <a:t>A CBA demonstrates public benefit and a positive return</a:t>
            </a:r>
          </a:p>
          <a:p>
            <a:pPr lvl="1"/>
            <a:r>
              <a:rPr lang="en-AU" i="1" dirty="0"/>
              <a:t>The quantity, source and availability of sand nourishment is determined</a:t>
            </a:r>
          </a:p>
          <a:p>
            <a:pPr lvl="1"/>
            <a:r>
              <a:rPr lang="en-AU" i="1" dirty="0"/>
              <a:t>Works are appropriately designed by qualified engineers</a:t>
            </a:r>
          </a:p>
          <a:p>
            <a:pPr lvl="1"/>
            <a:r>
              <a:rPr lang="en-AU" i="1" dirty="0"/>
              <a:t>Protection measures are reviewed on an ongoing basis</a:t>
            </a:r>
          </a:p>
          <a:p>
            <a:pPr lvl="1"/>
            <a:r>
              <a:rPr lang="en-AU" i="1" dirty="0"/>
              <a:t>Temporary measures should be considered if there is an imminent threat</a:t>
            </a:r>
          </a:p>
          <a:p>
            <a:pPr lvl="1"/>
            <a:r>
              <a:rPr lang="en-AU" i="1" dirty="0"/>
              <a:t>Temporary measures should not inhibit the range of future options</a:t>
            </a:r>
          </a:p>
        </p:txBody>
      </p:sp>
    </p:spTree>
    <p:extLst>
      <p:ext uri="{BB962C8B-B14F-4D97-AF65-F5344CB8AC3E}">
        <p14:creationId xmlns:p14="http://schemas.microsoft.com/office/powerpoint/2010/main" val="101204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When to Protect?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Coastal Hazard Assessment identifies coastal risks</a:t>
            </a:r>
          </a:p>
          <a:p>
            <a:r>
              <a:rPr lang="en-AU" dirty="0"/>
              <a:t>Coastal Hazard Risk Management Adaptation Planning process has been completed</a:t>
            </a:r>
          </a:p>
          <a:p>
            <a:r>
              <a:rPr lang="en-AU" dirty="0"/>
              <a:t>Adaptation options have been considered:</a:t>
            </a:r>
          </a:p>
          <a:p>
            <a:pPr lvl="1"/>
            <a:r>
              <a:rPr lang="en-AU" dirty="0"/>
              <a:t>Retreat is not possible / feasible</a:t>
            </a:r>
          </a:p>
          <a:p>
            <a:pPr lvl="1"/>
            <a:r>
              <a:rPr lang="en-AU" dirty="0"/>
              <a:t>Risks can not be tolerated or accommodated</a:t>
            </a:r>
          </a:p>
          <a:p>
            <a:r>
              <a:rPr lang="en-AU" dirty="0"/>
              <a:t>Under SPP2.6, protection is a last resort</a:t>
            </a:r>
          </a:p>
          <a:p>
            <a:r>
              <a:rPr lang="en-AU" dirty="0"/>
              <a:t>If coastal protection identified as appropriate, </a:t>
            </a:r>
            <a:br>
              <a:rPr lang="en-AU" dirty="0"/>
            </a:br>
            <a:r>
              <a:rPr lang="en-AU" dirty="0"/>
              <a:t>the primary purpose needs to be public benefit </a:t>
            </a:r>
            <a:br>
              <a:rPr lang="en-AU" dirty="0"/>
            </a:br>
            <a:r>
              <a:rPr lang="en-AU" dirty="0"/>
              <a:t>(</a:t>
            </a:r>
            <a:r>
              <a:rPr lang="en-AU" i="1" dirty="0"/>
              <a:t>WA Coastal Zone Strategy</a:t>
            </a:r>
            <a:r>
              <a:rPr lang="en-AU" dirty="0"/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E82B9-8EB7-EB6C-6694-CCA117A3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086" y="3120363"/>
            <a:ext cx="3882002" cy="30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When to Protect?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10122"/>
            <a:ext cx="10144125" cy="4543425"/>
          </a:xfrm>
        </p:spPr>
        <p:txBody>
          <a:bodyPr/>
          <a:lstStyle/>
          <a:p>
            <a:r>
              <a:rPr lang="en-AU" dirty="0"/>
              <a:t>Can be for coastally dependent infrastructure; </a:t>
            </a:r>
            <a:r>
              <a:rPr lang="en-AU" dirty="0" err="1"/>
              <a:t>eg</a:t>
            </a:r>
            <a:endParaRPr lang="en-AU" dirty="0"/>
          </a:p>
          <a:p>
            <a:pPr lvl="1"/>
            <a:r>
              <a:rPr lang="en-AU" dirty="0"/>
              <a:t>Marinas</a:t>
            </a:r>
          </a:p>
          <a:p>
            <a:pPr lvl="1"/>
            <a:r>
              <a:rPr lang="en-AU" dirty="0"/>
              <a:t>Boat Launching facilities</a:t>
            </a:r>
          </a:p>
          <a:p>
            <a:r>
              <a:rPr lang="en-AU" dirty="0"/>
              <a:t>Where retreat is not an option; </a:t>
            </a:r>
            <a:r>
              <a:rPr lang="en-AU" dirty="0" err="1"/>
              <a:t>eg</a:t>
            </a:r>
            <a:endParaRPr lang="en-AU" dirty="0"/>
          </a:p>
          <a:p>
            <a:pPr lvl="1"/>
            <a:r>
              <a:rPr lang="en-AU" dirty="0"/>
              <a:t>High value coastal nodes of significant community value</a:t>
            </a:r>
          </a:p>
          <a:p>
            <a:pPr lvl="1"/>
            <a:r>
              <a:rPr lang="en-AU" dirty="0"/>
              <a:t>High value infrastructure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7F1B8-8CDB-3C2F-47EE-39807705C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987" y="4360021"/>
            <a:ext cx="6885359" cy="2271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F85CC-6831-1D2F-41D8-497D8C35B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659" y="2541199"/>
            <a:ext cx="3531942" cy="39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77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938269"/>
            <a:ext cx="10501200" cy="763200"/>
          </a:xfrm>
        </p:spPr>
        <p:txBody>
          <a:bodyPr/>
          <a:lstStyle/>
          <a:p>
            <a:r>
              <a:rPr lang="en-AU" dirty="0"/>
              <a:t>Types of Coastal Protection</a:t>
            </a:r>
          </a:p>
        </p:txBody>
      </p:sp>
    </p:spTree>
    <p:extLst>
      <p:ext uri="{BB962C8B-B14F-4D97-AF65-F5344CB8AC3E}">
        <p14:creationId xmlns:p14="http://schemas.microsoft.com/office/powerpoint/2010/main" val="412036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Types of Coastal 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Typically, “soft” and “hard” protection options</a:t>
            </a:r>
          </a:p>
          <a:p>
            <a:r>
              <a:rPr lang="en-AU" dirty="0"/>
              <a:t>Soft protection options include:</a:t>
            </a:r>
          </a:p>
          <a:p>
            <a:pPr lvl="1"/>
            <a:r>
              <a:rPr lang="en-AU" dirty="0"/>
              <a:t>Nature based solutions</a:t>
            </a:r>
          </a:p>
          <a:p>
            <a:pPr lvl="1"/>
            <a:r>
              <a:rPr lang="en-AU" dirty="0"/>
              <a:t>Sand nourishment </a:t>
            </a:r>
          </a:p>
          <a:p>
            <a:r>
              <a:rPr lang="en-AU" dirty="0"/>
              <a:t>Hard protection options include:</a:t>
            </a:r>
          </a:p>
          <a:p>
            <a:pPr lvl="1"/>
            <a:r>
              <a:rPr lang="en-AU" dirty="0"/>
              <a:t>Seawalls</a:t>
            </a:r>
          </a:p>
          <a:p>
            <a:pPr lvl="1"/>
            <a:r>
              <a:rPr lang="en-AU" dirty="0"/>
              <a:t>Groynes</a:t>
            </a:r>
          </a:p>
          <a:p>
            <a:pPr lvl="1"/>
            <a:r>
              <a:rPr lang="en-AU" dirty="0"/>
              <a:t>Offshore breakwaters / headlands</a:t>
            </a:r>
          </a:p>
          <a:p>
            <a:r>
              <a:rPr lang="en-AU" dirty="0"/>
              <a:t>Options can be combined to complement each 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12D45-9BEC-91C6-0EFF-5CE107059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153" y="2720254"/>
            <a:ext cx="4518947" cy="2008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FC0A9-741E-BD3F-680D-56FDE6AA24D2}"/>
              </a:ext>
            </a:extLst>
          </p:cNvPr>
          <p:cNvSpPr txBox="1"/>
          <p:nvPr/>
        </p:nvSpPr>
        <p:spPr>
          <a:xfrm>
            <a:off x="10285561" y="3924608"/>
            <a:ext cx="1332000" cy="79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A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CoastAdapt</a:t>
            </a:r>
            <a:endParaRPr lang="en-A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Types of Coastal 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Extremely site and project dependent</a:t>
            </a:r>
          </a:p>
          <a:p>
            <a:r>
              <a:rPr lang="en-AU" dirty="0"/>
              <a:t>Not one size fits all</a:t>
            </a:r>
          </a:p>
          <a:p>
            <a:r>
              <a:rPr lang="en-AU" dirty="0"/>
              <a:t>All require a strong understanding of the coastal processes</a:t>
            </a:r>
          </a:p>
          <a:p>
            <a:r>
              <a:rPr lang="en-AU" dirty="0"/>
              <a:t>Require careful consideration of design criteria and objectives, </a:t>
            </a:r>
            <a:r>
              <a:rPr lang="en-AU" dirty="0" err="1"/>
              <a:t>eg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Protection from erosion or inundation</a:t>
            </a:r>
          </a:p>
          <a:p>
            <a:pPr lvl="1"/>
            <a:r>
              <a:rPr lang="en-AU" dirty="0"/>
              <a:t>Design life</a:t>
            </a:r>
          </a:p>
          <a:p>
            <a:pPr lvl="1"/>
            <a:r>
              <a:rPr lang="en-AU" dirty="0"/>
              <a:t>Acceptable level of maintenance</a:t>
            </a:r>
          </a:p>
          <a:p>
            <a:pPr lvl="1"/>
            <a:r>
              <a:rPr lang="en-AU" dirty="0"/>
              <a:t>Additional complementary works required</a:t>
            </a:r>
          </a:p>
        </p:txBody>
      </p:sp>
    </p:spTree>
    <p:extLst>
      <p:ext uri="{BB962C8B-B14F-4D97-AF65-F5344CB8AC3E}">
        <p14:creationId xmlns:p14="http://schemas.microsoft.com/office/powerpoint/2010/main" val="76759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17-BB15-4062-AC1A-68C58FAB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Session Schedule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E229DF6-BFB9-5AC8-3483-FD7E1078C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922224"/>
              </p:ext>
            </p:extLst>
          </p:nvPr>
        </p:nvGraphicFramePr>
        <p:xfrm>
          <a:off x="1001485" y="1931936"/>
          <a:ext cx="6664697" cy="462280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5196115">
                  <a:extLst>
                    <a:ext uri="{9D8B030D-6E8A-4147-A177-3AD203B41FA5}">
                      <a16:colId xmlns:a16="http://schemas.microsoft.com/office/drawing/2014/main" val="3298200662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3350949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Coastal Protection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to Protect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Types of Coastal Protection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mins</a:t>
                      </a:r>
                      <a:endParaRPr kumimoji="0" lang="en-A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8558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8" algn="l"/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kumimoji="0" lang="en-A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mins</a:t>
                      </a:r>
                      <a:endParaRPr kumimoji="0" lang="en-A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4526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Types of Coastal Protection (</a:t>
                      </a:r>
                      <a:r>
                        <a:rPr kumimoji="0" lang="en-AU" sz="20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</a:t>
                      </a: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Protection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 &amp; Approvals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Considerations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mins</a:t>
                      </a:r>
                    </a:p>
                    <a:p>
                      <a:pPr algn="l"/>
                      <a:endParaRPr kumimoji="0" lang="en-AU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8157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8" algn="l"/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kumimoji="0" lang="en-A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mins</a:t>
                      </a:r>
                      <a:endParaRPr kumimoji="0" lang="en-A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21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Case Examples</a:t>
                      </a:r>
                      <a:endParaRPr kumimoji="0" lang="en-AU" sz="2000" b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mins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1313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0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Further Questions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mins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4821749"/>
                  </a:ext>
                </a:extLst>
              </a:tr>
            </a:tbl>
          </a:graphicData>
        </a:graphic>
      </p:graphicFrame>
      <p:pic>
        <p:nvPicPr>
          <p:cNvPr id="1026" name="E6E11460-B344-4379-81C4-F37E5ECAAA18" descr="IMG_4845.jpg">
            <a:extLst>
              <a:ext uri="{FF2B5EF4-FFF2-40B4-BE49-F238E27FC236}">
                <a16:creationId xmlns:a16="http://schemas.microsoft.com/office/drawing/2014/main" id="{FE7ECA6F-5AC4-1678-DF9C-6EF7008F4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6720" y="1550336"/>
            <a:ext cx="3800258" cy="50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990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Nature Based Protection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Natural ecosystems can provide protection against coastal erosion and inundation</a:t>
            </a:r>
          </a:p>
          <a:p>
            <a:r>
              <a:rPr lang="en-AU" dirty="0"/>
              <a:t>Include items such as:</a:t>
            </a:r>
          </a:p>
          <a:p>
            <a:pPr lvl="1"/>
            <a:r>
              <a:rPr lang="en-AU" dirty="0"/>
              <a:t>Beach and dune systems</a:t>
            </a:r>
          </a:p>
          <a:p>
            <a:pPr lvl="1"/>
            <a:r>
              <a:rPr lang="en-AU" dirty="0"/>
              <a:t>Revegetation</a:t>
            </a:r>
          </a:p>
          <a:p>
            <a:pPr lvl="1"/>
            <a:r>
              <a:rPr lang="en-AU" dirty="0"/>
              <a:t>Salt marshes</a:t>
            </a:r>
          </a:p>
          <a:p>
            <a:pPr lvl="1"/>
            <a:r>
              <a:rPr lang="en-AU" dirty="0"/>
              <a:t>Mangroves</a:t>
            </a:r>
          </a:p>
          <a:p>
            <a:pPr lvl="1"/>
            <a:r>
              <a:rPr lang="en-AU" dirty="0"/>
              <a:t>Seagrass</a:t>
            </a:r>
          </a:p>
          <a:p>
            <a:pPr lvl="1"/>
            <a:r>
              <a:rPr lang="en-AU" dirty="0"/>
              <a:t>Shellfish and coral reefs</a:t>
            </a:r>
          </a:p>
          <a:p>
            <a:r>
              <a:rPr lang="en-AU" dirty="0"/>
              <a:t>Attracting increased attention, </a:t>
            </a:r>
            <a:br>
              <a:rPr lang="en-AU" dirty="0"/>
            </a:br>
            <a:r>
              <a:rPr lang="en-AU" dirty="0"/>
              <a:t>research and effort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28A4A-7565-C6A0-3E52-49FA6FEB0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964" y="3043648"/>
            <a:ext cx="4535343" cy="264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7C964-3EDB-74F9-5856-53055EAC24FE}"/>
              </a:ext>
            </a:extLst>
          </p:cNvPr>
          <p:cNvSpPr txBox="1"/>
          <p:nvPr/>
        </p:nvSpPr>
        <p:spPr>
          <a:xfrm>
            <a:off x="6424761" y="5427654"/>
            <a:ext cx="1332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IUCN</a:t>
            </a:r>
          </a:p>
        </p:txBody>
      </p:sp>
    </p:spTree>
    <p:extLst>
      <p:ext uri="{BB962C8B-B14F-4D97-AF65-F5344CB8AC3E}">
        <p14:creationId xmlns:p14="http://schemas.microsoft.com/office/powerpoint/2010/main" val="1804149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Nature Based Protection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Sand Nourishment and artificial reefs are nature based options but discussed separately</a:t>
            </a:r>
          </a:p>
          <a:p>
            <a:r>
              <a:rPr lang="en-AU" dirty="0"/>
              <a:t>Other Nature Based options often more appropriate for lower energy environments (</a:t>
            </a:r>
            <a:r>
              <a:rPr lang="en-AU" dirty="0" err="1"/>
              <a:t>eg</a:t>
            </a:r>
            <a:r>
              <a:rPr lang="en-AU" dirty="0"/>
              <a:t> estuaries)</a:t>
            </a:r>
          </a:p>
          <a:p>
            <a:r>
              <a:rPr lang="en-AU" dirty="0"/>
              <a:t>On the Swan River, DBCA and others putting considerable effort into nature based and bioengineering treatments</a:t>
            </a:r>
          </a:p>
          <a:p>
            <a:r>
              <a:rPr lang="en-AU" dirty="0"/>
              <a:t>Often require space</a:t>
            </a:r>
          </a:p>
          <a:p>
            <a:r>
              <a:rPr lang="en-AU" dirty="0"/>
              <a:t>On open coast, often require hybrid treatments – combination with harder protection options</a:t>
            </a:r>
          </a:p>
        </p:txBody>
      </p:sp>
    </p:spTree>
    <p:extLst>
      <p:ext uri="{BB962C8B-B14F-4D97-AF65-F5344CB8AC3E}">
        <p14:creationId xmlns:p14="http://schemas.microsoft.com/office/powerpoint/2010/main" val="3399892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Nature Based Protection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91A54-0DE7-9341-090C-8ADE63292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69816" y="2004288"/>
            <a:ext cx="7887856" cy="4285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72476-8234-5C0E-E58F-E62CAB0DFD6D}"/>
              </a:ext>
            </a:extLst>
          </p:cNvPr>
          <p:cNvSpPr txBox="1"/>
          <p:nvPr/>
        </p:nvSpPr>
        <p:spPr>
          <a:xfrm>
            <a:off x="6871854" y="2138046"/>
            <a:ext cx="189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WALLS, NEDLANDS</a:t>
            </a:r>
          </a:p>
        </p:txBody>
      </p:sp>
    </p:spTree>
    <p:extLst>
      <p:ext uri="{BB962C8B-B14F-4D97-AF65-F5344CB8AC3E}">
        <p14:creationId xmlns:p14="http://schemas.microsoft.com/office/powerpoint/2010/main" val="1931265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Nature Based Protection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0AB20-9A0A-FD95-14F8-11B2FD28A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07" y="1942317"/>
            <a:ext cx="8024283" cy="4413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23A308-3EED-3886-E6C7-00EC69896920}"/>
              </a:ext>
            </a:extLst>
          </p:cNvPr>
          <p:cNvSpPr txBox="1"/>
          <p:nvPr/>
        </p:nvSpPr>
        <p:spPr>
          <a:xfrm>
            <a:off x="7114133" y="2199989"/>
            <a:ext cx="2029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MUSSELL REEF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028A1-FE89-A3FD-4727-8DEB390F1106}"/>
              </a:ext>
            </a:extLst>
          </p:cNvPr>
          <p:cNvSpPr txBox="1"/>
          <p:nvPr/>
        </p:nvSpPr>
        <p:spPr>
          <a:xfrm>
            <a:off x="541923" y="6031442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Nature Conservancy</a:t>
            </a:r>
          </a:p>
        </p:txBody>
      </p:sp>
    </p:spTree>
    <p:extLst>
      <p:ext uri="{BB962C8B-B14F-4D97-AF65-F5344CB8AC3E}">
        <p14:creationId xmlns:p14="http://schemas.microsoft.com/office/powerpoint/2010/main" val="165017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Nature Based Protection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88B9D-82F2-A1C7-59FC-792A0F7E4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9788" y="2031999"/>
            <a:ext cx="8837746" cy="4394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E170B-DA0B-1360-44ED-80E2D8DD581C}"/>
              </a:ext>
            </a:extLst>
          </p:cNvPr>
          <p:cNvSpPr txBox="1"/>
          <p:nvPr/>
        </p:nvSpPr>
        <p:spPr>
          <a:xfrm>
            <a:off x="6316115" y="2184594"/>
            <a:ext cx="2029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SEAWALL, EAST FREMANTLE</a:t>
            </a:r>
          </a:p>
        </p:txBody>
      </p:sp>
    </p:spTree>
    <p:extLst>
      <p:ext uri="{BB962C8B-B14F-4D97-AF65-F5344CB8AC3E}">
        <p14:creationId xmlns:p14="http://schemas.microsoft.com/office/powerpoint/2010/main" val="2350961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Nature Based Options – pros and cons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2E4F3E2-10D9-C2F0-F6C3-67E7F0B79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319865"/>
              </p:ext>
            </p:extLst>
          </p:nvPr>
        </p:nvGraphicFramePr>
        <p:xfrm>
          <a:off x="932873" y="2131060"/>
          <a:ext cx="10049452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726">
                  <a:extLst>
                    <a:ext uri="{9D8B030D-6E8A-4147-A177-3AD203B41FA5}">
                      <a16:colId xmlns:a16="http://schemas.microsoft.com/office/drawing/2014/main" val="1485778612"/>
                    </a:ext>
                  </a:extLst>
                </a:gridCol>
                <a:gridCol w="5024726">
                  <a:extLst>
                    <a:ext uri="{9D8B030D-6E8A-4147-A177-3AD203B41FA5}">
                      <a16:colId xmlns:a16="http://schemas.microsoft.com/office/drawing/2014/main" val="315257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Provides ecological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certainty of protection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4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sustainable and potentially self healing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Generally appropriate for lower energy environments </a:t>
                      </a:r>
                      <a:r>
                        <a:rPr lang="en-A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</a:t>
                      </a: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estuaries and mangroves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0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flexibility in terms of future adaptation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open coast typically require combination with other protection 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5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technically effective, are cost efficient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knowledge increasing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7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51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Involves placing sand on the beach, nearshore or dunes to offset the erosion risk</a:t>
            </a:r>
          </a:p>
          <a:p>
            <a:r>
              <a:rPr lang="en-AU" dirty="0"/>
              <a:t>Can re-establish the beach or dunes, or provide a sediment supply</a:t>
            </a:r>
          </a:p>
          <a:p>
            <a:r>
              <a:rPr lang="en-AU" dirty="0"/>
              <a:t>Can provide a direct buffer to coastal erosion</a:t>
            </a:r>
          </a:p>
          <a:p>
            <a:r>
              <a:rPr lang="en-AU" dirty="0"/>
              <a:t>Can be associated with hard structures, or require frequent or ongoing episodic placement</a:t>
            </a:r>
          </a:p>
          <a:p>
            <a:r>
              <a:rPr lang="en-AU" dirty="0"/>
              <a:t>Various sources (other coastal areas, terrestrial, offshore)</a:t>
            </a:r>
          </a:p>
          <a:p>
            <a:r>
              <a:rPr lang="en-AU" dirty="0"/>
              <a:t>Various methods of placement</a:t>
            </a:r>
          </a:p>
        </p:txBody>
      </p:sp>
    </p:spTree>
    <p:extLst>
      <p:ext uri="{BB962C8B-B14F-4D97-AF65-F5344CB8AC3E}">
        <p14:creationId xmlns:p14="http://schemas.microsoft.com/office/powerpoint/2010/main" val="3084929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 via Dredge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F79DB-9843-2651-5EA1-4DF8A007C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53" y="1931936"/>
            <a:ext cx="9307401" cy="4521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97D653-5284-00FA-05F2-FFCEA48CF2B8}"/>
              </a:ext>
            </a:extLst>
          </p:cNvPr>
          <p:cNvSpPr txBox="1"/>
          <p:nvPr/>
        </p:nvSpPr>
        <p:spPr>
          <a:xfrm>
            <a:off x="1149654" y="2092181"/>
            <a:ext cx="1898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PORT BEACH</a:t>
            </a:r>
          </a:p>
        </p:txBody>
      </p:sp>
    </p:spTree>
    <p:extLst>
      <p:ext uri="{BB962C8B-B14F-4D97-AF65-F5344CB8AC3E}">
        <p14:creationId xmlns:p14="http://schemas.microsoft.com/office/powerpoint/2010/main" val="319027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 / Bypassing via Pumping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90729-CAF5-FD6C-D1BA-DC578D7A0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855" y="1931936"/>
            <a:ext cx="9544091" cy="4673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59F0F4-3345-BDAC-3607-072AA40D02B0}"/>
              </a:ext>
            </a:extLst>
          </p:cNvPr>
          <p:cNvSpPr txBox="1"/>
          <p:nvPr/>
        </p:nvSpPr>
        <p:spPr>
          <a:xfrm>
            <a:off x="1657927" y="2107166"/>
            <a:ext cx="1898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COOGEE</a:t>
            </a:r>
          </a:p>
        </p:txBody>
      </p:sp>
    </p:spTree>
    <p:extLst>
      <p:ext uri="{BB962C8B-B14F-4D97-AF65-F5344CB8AC3E}">
        <p14:creationId xmlns:p14="http://schemas.microsoft.com/office/powerpoint/2010/main" val="3797806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 via Truck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EFA18-0E1F-9436-8147-0E5AC093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27" y="1931936"/>
            <a:ext cx="9097817" cy="46912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A2B372-5660-123F-BFD6-1E16B2E6FB28}"/>
              </a:ext>
            </a:extLst>
          </p:cNvPr>
          <p:cNvSpPr txBox="1"/>
          <p:nvPr/>
        </p:nvSpPr>
        <p:spPr>
          <a:xfrm>
            <a:off x="8197270" y="2110361"/>
            <a:ext cx="189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WHITEHILL RD, GERALDTON</a:t>
            </a:r>
          </a:p>
        </p:txBody>
      </p:sp>
    </p:spTree>
    <p:extLst>
      <p:ext uri="{BB962C8B-B14F-4D97-AF65-F5344CB8AC3E}">
        <p14:creationId xmlns:p14="http://schemas.microsoft.com/office/powerpoint/2010/main" val="418827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What is coastal protection?</a:t>
            </a:r>
          </a:p>
          <a:p>
            <a:r>
              <a:rPr lang="en-AU" dirty="0"/>
              <a:t>When is coastal protection appropriate?</a:t>
            </a:r>
          </a:p>
          <a:p>
            <a:r>
              <a:rPr lang="en-AU" dirty="0"/>
              <a:t>What are key types of coastal protection?</a:t>
            </a:r>
          </a:p>
          <a:p>
            <a:r>
              <a:rPr lang="en-AU" dirty="0"/>
              <a:t>When should you consider different forms of </a:t>
            </a:r>
            <a:br>
              <a:rPr lang="en-AU" dirty="0"/>
            </a:br>
            <a:r>
              <a:rPr lang="en-AU" dirty="0"/>
              <a:t>coastal protection? </a:t>
            </a:r>
          </a:p>
          <a:p>
            <a:r>
              <a:rPr lang="en-AU" dirty="0"/>
              <a:t>What needs to be considered in selection </a:t>
            </a:r>
            <a:br>
              <a:rPr lang="en-AU" dirty="0"/>
            </a:br>
            <a:r>
              <a:rPr lang="en-AU" dirty="0"/>
              <a:t>and design?</a:t>
            </a:r>
          </a:p>
          <a:p>
            <a:r>
              <a:rPr lang="en-AU" dirty="0"/>
              <a:t>What impacts should be considered?</a:t>
            </a:r>
          </a:p>
          <a:p>
            <a:r>
              <a:rPr lang="en-AU" dirty="0"/>
              <a:t>Funding and approvals</a:t>
            </a:r>
          </a:p>
          <a:p>
            <a:r>
              <a:rPr lang="en-AU" dirty="0"/>
              <a:t>Examples and case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8B5FC-764A-7880-13FD-171DB85B7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1" y="1550336"/>
            <a:ext cx="4424426" cy="49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85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 –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Requires a strong understanding of coastal processes</a:t>
            </a:r>
          </a:p>
          <a:p>
            <a:pPr lvl="1"/>
            <a:r>
              <a:rPr lang="en-AU" dirty="0"/>
              <a:t>Dictates volumes of sand placed, where, when and how often</a:t>
            </a:r>
          </a:p>
          <a:p>
            <a:r>
              <a:rPr lang="en-AU" dirty="0"/>
              <a:t>Placed sand will often move at an increased rate</a:t>
            </a:r>
          </a:p>
          <a:p>
            <a:r>
              <a:rPr lang="en-AU" dirty="0"/>
              <a:t>Not always visible and may move quickly – public perceptions can vary</a:t>
            </a:r>
          </a:p>
          <a:p>
            <a:pPr lvl="1"/>
            <a:r>
              <a:rPr lang="en-AU" dirty="0"/>
              <a:t>“</a:t>
            </a:r>
            <a:r>
              <a:rPr lang="en-AU" i="1" dirty="0"/>
              <a:t>throwing money into the water</a:t>
            </a:r>
            <a:r>
              <a:rPr lang="en-AU" dirty="0"/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28C3D-3C00-3F14-19AC-8B2EA8067C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908" y="4143959"/>
            <a:ext cx="5394037" cy="25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10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 – pros and cons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2E4F3E2-10D9-C2F0-F6C3-67E7F0B79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37930"/>
              </p:ext>
            </p:extLst>
          </p:nvPr>
        </p:nvGraphicFramePr>
        <p:xfrm>
          <a:off x="932873" y="2131060"/>
          <a:ext cx="10049452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726">
                  <a:extLst>
                    <a:ext uri="{9D8B030D-6E8A-4147-A177-3AD203B41FA5}">
                      <a16:colId xmlns:a16="http://schemas.microsoft.com/office/drawing/2014/main" val="1485778612"/>
                    </a:ext>
                  </a:extLst>
                </a:gridCol>
                <a:gridCol w="5024726">
                  <a:extLst>
                    <a:ext uri="{9D8B030D-6E8A-4147-A177-3AD203B41FA5}">
                      <a16:colId xmlns:a16="http://schemas.microsoft.com/office/drawing/2014/main" val="315257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a buffer to acute storm erosion, proportional to the amount of nourishment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Placed beach nourishment can be lost at quicker rates during storm events or under typical</a:t>
                      </a:r>
                    </a:p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longshore transport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4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sediment feed to downdrift beaches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Doesn’t provide guaranteed protection to any landward infrastructure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0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Generally maintains beach amenity</a:t>
                      </a:r>
                    </a:p>
                    <a:p>
                      <a:pPr marL="0" algn="l" defTabSz="914400" rtl="0" eaLnBrk="1" latinLnBrk="0" hangingPunct="1"/>
                      <a:endParaRPr lang="en-AU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maintenance in the form of additional and ongoing beach nourishment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5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the greatest flexibility in terms of future adaptation</a:t>
                      </a:r>
                    </a:p>
                    <a:p>
                      <a:pPr marL="0" algn="l" defTabSz="914400" rtl="0" eaLnBrk="1" latinLnBrk="0" hangingPunct="1"/>
                      <a:endParaRPr lang="en-AU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Very expensive – high ongoing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Typically viewed as soft, low impact option</a:t>
                      </a:r>
                    </a:p>
                    <a:p>
                      <a:pPr marL="0" algn="l" defTabSz="914400" rtl="0" eaLnBrk="1" latinLnBrk="0" hangingPunct="1"/>
                      <a:endParaRPr lang="en-AU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U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7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957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Sand Nourishment – potential impacts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2869-32FB-B1AB-9EF0-A4B3E14FE9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10144125" cy="4543425"/>
          </a:xfrm>
        </p:spPr>
        <p:txBody>
          <a:bodyPr/>
          <a:lstStyle/>
          <a:p>
            <a:r>
              <a:rPr lang="en-AU" dirty="0"/>
              <a:t>Turbid plumes</a:t>
            </a:r>
          </a:p>
          <a:p>
            <a:r>
              <a:rPr lang="en-AU" dirty="0"/>
              <a:t>Can affect seagrass and other benthic habitat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B5788-2FD0-8746-3366-9A112930A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273" y="2985852"/>
            <a:ext cx="7444856" cy="36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4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Typically linear structures constructed to retain and protect land, assets and infrastructure behind them</a:t>
            </a:r>
          </a:p>
          <a:p>
            <a:r>
              <a:rPr lang="en-AU" dirty="0"/>
              <a:t>Can protect from coastal erosion and inundation risks</a:t>
            </a:r>
          </a:p>
          <a:p>
            <a:r>
              <a:rPr lang="en-AU" dirty="0"/>
              <a:t>Wide range of forms:</a:t>
            </a:r>
          </a:p>
          <a:p>
            <a:pPr lvl="1"/>
            <a:r>
              <a:rPr lang="en-AU" dirty="0"/>
              <a:t>Revetments</a:t>
            </a:r>
          </a:p>
          <a:p>
            <a:pPr lvl="1"/>
            <a:r>
              <a:rPr lang="en-AU" dirty="0"/>
              <a:t>Vertical walls</a:t>
            </a:r>
          </a:p>
          <a:p>
            <a:r>
              <a:rPr lang="en-AU" dirty="0"/>
              <a:t>Wide range of materials:</a:t>
            </a:r>
          </a:p>
          <a:p>
            <a:pPr lvl="1"/>
            <a:r>
              <a:rPr lang="en-AU" dirty="0"/>
              <a:t>Rock</a:t>
            </a:r>
          </a:p>
          <a:p>
            <a:pPr lvl="1"/>
            <a:r>
              <a:rPr lang="en-AU" dirty="0"/>
              <a:t>Blocks</a:t>
            </a:r>
          </a:p>
          <a:p>
            <a:pPr lvl="1"/>
            <a:r>
              <a:rPr lang="en-AU" dirty="0"/>
              <a:t>Concrete</a:t>
            </a:r>
          </a:p>
          <a:p>
            <a:pPr lvl="1"/>
            <a:r>
              <a:rPr lang="en-AU" dirty="0"/>
              <a:t>GSC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F167A-8D9D-540C-0290-B3F20291C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453" y="3429000"/>
            <a:ext cx="4230255" cy="31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62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Rock Revetment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5AE98E-E4B2-43BA-2D94-ED9C9E537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591" y="2041238"/>
            <a:ext cx="10292457" cy="4341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1945A-9A72-215C-7508-F6CD0BB48F5A}"/>
              </a:ext>
            </a:extLst>
          </p:cNvPr>
          <p:cNvSpPr txBox="1"/>
          <p:nvPr/>
        </p:nvSpPr>
        <p:spPr>
          <a:xfrm>
            <a:off x="8263534" y="2218851"/>
            <a:ext cx="3075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THOMSON BAY, ROTTNEST</a:t>
            </a:r>
          </a:p>
        </p:txBody>
      </p:sp>
    </p:spTree>
    <p:extLst>
      <p:ext uri="{BB962C8B-B14F-4D97-AF65-F5344CB8AC3E}">
        <p14:creationId xmlns:p14="http://schemas.microsoft.com/office/powerpoint/2010/main" val="2488019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GSC (short term)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84D479-07F5-5095-D212-ED7407562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1949491"/>
            <a:ext cx="9652000" cy="43985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484184-B349-905B-8CDA-36B7F19DF108}"/>
              </a:ext>
            </a:extLst>
          </p:cNvPr>
          <p:cNvSpPr txBox="1"/>
          <p:nvPr/>
        </p:nvSpPr>
        <p:spPr>
          <a:xfrm>
            <a:off x="8432800" y="2178894"/>
            <a:ext cx="2242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WATERMANS BAY</a:t>
            </a:r>
          </a:p>
        </p:txBody>
      </p:sp>
    </p:spTree>
    <p:extLst>
      <p:ext uri="{BB962C8B-B14F-4D97-AF65-F5344CB8AC3E}">
        <p14:creationId xmlns:p14="http://schemas.microsoft.com/office/powerpoint/2010/main" val="222347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Vertical &amp; Functional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AE2B5B-DB54-5E32-88FC-493056A47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80" y="1898083"/>
            <a:ext cx="8316075" cy="46525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E21C37-E150-CACF-571C-FDC73AFFF041}"/>
              </a:ext>
            </a:extLst>
          </p:cNvPr>
          <p:cNvSpPr txBox="1"/>
          <p:nvPr/>
        </p:nvSpPr>
        <p:spPr>
          <a:xfrm>
            <a:off x="7515409" y="2042772"/>
            <a:ext cx="171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ROCKINGHAM</a:t>
            </a:r>
          </a:p>
        </p:txBody>
      </p:sp>
    </p:spTree>
    <p:extLst>
      <p:ext uri="{BB962C8B-B14F-4D97-AF65-F5344CB8AC3E}">
        <p14:creationId xmlns:p14="http://schemas.microsoft.com/office/powerpoint/2010/main" val="1130096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- Buried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64EE0-E3A4-5F86-1421-21AE69473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368" y="1849375"/>
            <a:ext cx="9408777" cy="4692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2DA8E-DC09-B125-9BB9-A2D889CB2E25}"/>
              </a:ext>
            </a:extLst>
          </p:cNvPr>
          <p:cNvSpPr txBox="1"/>
          <p:nvPr/>
        </p:nvSpPr>
        <p:spPr>
          <a:xfrm>
            <a:off x="1118368" y="1931936"/>
            <a:ext cx="269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BUNBURY BACK BEACH</a:t>
            </a:r>
          </a:p>
        </p:txBody>
      </p:sp>
    </p:spTree>
    <p:extLst>
      <p:ext uri="{BB962C8B-B14F-4D97-AF65-F5344CB8AC3E}">
        <p14:creationId xmlns:p14="http://schemas.microsoft.com/office/powerpoint/2010/main" val="3153178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Local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6ED89-475F-A714-974A-D4BC7779B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27" y="1931936"/>
            <a:ext cx="10016836" cy="4570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645A8-8F30-7BED-6622-87594C36DF71}"/>
              </a:ext>
            </a:extLst>
          </p:cNvPr>
          <p:cNvSpPr txBox="1"/>
          <p:nvPr/>
        </p:nvSpPr>
        <p:spPr>
          <a:xfrm>
            <a:off x="1062182" y="2005827"/>
            <a:ext cx="2695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BROOME TOWN BEACH</a:t>
            </a:r>
          </a:p>
        </p:txBody>
      </p:sp>
    </p:spTree>
    <p:extLst>
      <p:ext uri="{BB962C8B-B14F-4D97-AF65-F5344CB8AC3E}">
        <p14:creationId xmlns:p14="http://schemas.microsoft.com/office/powerpoint/2010/main" val="1443761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-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Provide direct and effective protection</a:t>
            </a:r>
          </a:p>
          <a:p>
            <a:r>
              <a:rPr lang="en-AU" dirty="0"/>
              <a:t>Can result in loss of sandy beach in front of wall – they protect the land behind not the beach in front</a:t>
            </a:r>
          </a:p>
          <a:p>
            <a:r>
              <a:rPr lang="en-AU" dirty="0"/>
              <a:t>Can be imposing and change the appearance of the coast</a:t>
            </a:r>
          </a:p>
          <a:p>
            <a:r>
              <a:rPr lang="en-AU" dirty="0"/>
              <a:t>Require maintenance and ultimately replacement</a:t>
            </a:r>
          </a:p>
        </p:txBody>
      </p:sp>
    </p:spTree>
    <p:extLst>
      <p:ext uri="{BB962C8B-B14F-4D97-AF65-F5344CB8AC3E}">
        <p14:creationId xmlns:p14="http://schemas.microsoft.com/office/powerpoint/2010/main" val="402155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 &amp; Documents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WA Coastal Zone Strategy</a:t>
            </a:r>
          </a:p>
          <a:p>
            <a:r>
              <a:rPr lang="en-AU" dirty="0"/>
              <a:t>SPP2.6 State Coastal Planning Policy</a:t>
            </a:r>
          </a:p>
          <a:p>
            <a:r>
              <a:rPr lang="en-AU" dirty="0"/>
              <a:t>SPP2.6 State Coastal Planning Policy Guidelines</a:t>
            </a:r>
          </a:p>
          <a:p>
            <a:r>
              <a:rPr lang="en-AU" dirty="0"/>
              <a:t>Coastal hazard risk management and adaptation planning guidelines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55527-850B-0485-0828-078D981A8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95" y="4606979"/>
            <a:ext cx="2529875" cy="1788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013B-5A44-A56D-A12A-7A13A5DAB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36" b="39102"/>
          <a:stretch/>
        </p:blipFill>
        <p:spPr>
          <a:xfrm>
            <a:off x="3367589" y="4574578"/>
            <a:ext cx="2645750" cy="1626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1B578-69EB-9262-7D3F-106427617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254" y="4574578"/>
            <a:ext cx="2529875" cy="1664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AD643-F2C7-F895-6DDE-EE63ABAE9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133" y="4457933"/>
            <a:ext cx="2530800" cy="17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57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pros and cons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A3DA9E1-196C-F7DD-00B3-2D9D8433F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07240"/>
              </p:ext>
            </p:extLst>
          </p:nvPr>
        </p:nvGraphicFramePr>
        <p:xfrm>
          <a:off x="932873" y="2131060"/>
          <a:ext cx="100494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726">
                  <a:extLst>
                    <a:ext uri="{9D8B030D-6E8A-4147-A177-3AD203B41FA5}">
                      <a16:colId xmlns:a16="http://schemas.microsoft.com/office/drawing/2014/main" val="1485778612"/>
                    </a:ext>
                  </a:extLst>
                </a:gridCol>
                <a:gridCol w="5024726">
                  <a:extLst>
                    <a:ext uri="{9D8B030D-6E8A-4147-A177-3AD203B41FA5}">
                      <a16:colId xmlns:a16="http://schemas.microsoft.com/office/drawing/2014/main" val="315257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Effectively protects landward infrastructure and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exposed during storm conditions or due to sustained erosion with increasing frequency/extent over the longer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4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 and design are well understood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 lead to narrower or lost beaches from storm or sustained erosion with increasing frequency/extent over the longer term</a:t>
                      </a:r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0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buried or vegetated (depending on location) to minimise visual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capital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5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access to the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7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674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Potential Impacts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37E8F9-EC95-9A52-A35F-8C9759524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Downdrift and flanking erosion</a:t>
            </a:r>
          </a:p>
          <a:p>
            <a:r>
              <a:rPr lang="en-AU" dirty="0"/>
              <a:t>Often lose beach in front of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C7A2D-3EBE-69A6-2AB0-E1DE8D58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246" y="3059546"/>
            <a:ext cx="4498146" cy="3057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010348-D7F8-C289-17DF-B8433DF64C32}"/>
              </a:ext>
            </a:extLst>
          </p:cNvPr>
          <p:cNvSpPr txBox="1"/>
          <p:nvPr/>
        </p:nvSpPr>
        <p:spPr>
          <a:xfrm>
            <a:off x="838200" y="5855212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Boateng &amp; Gray, 2014</a:t>
            </a:r>
          </a:p>
        </p:txBody>
      </p:sp>
    </p:spTree>
    <p:extLst>
      <p:ext uri="{BB962C8B-B14F-4D97-AF65-F5344CB8AC3E}">
        <p14:creationId xmlns:p14="http://schemas.microsoft.com/office/powerpoint/2010/main" val="4202017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Seawalls – typical impacts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BD41A-523E-4228-1FB6-8FA13A389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800" y="2005827"/>
            <a:ext cx="9144000" cy="4542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99840-38BF-1080-F585-EEFC46B3E317}"/>
              </a:ext>
            </a:extLst>
          </p:cNvPr>
          <p:cNvSpPr txBox="1"/>
          <p:nvPr/>
        </p:nvSpPr>
        <p:spPr>
          <a:xfrm>
            <a:off x="7134090" y="2077868"/>
            <a:ext cx="352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QUINNS BEACH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D30E9-AE05-7FE1-4BEA-B57FA4CBE464}"/>
              </a:ext>
            </a:extLst>
          </p:cNvPr>
          <p:cNvSpPr txBox="1"/>
          <p:nvPr/>
        </p:nvSpPr>
        <p:spPr>
          <a:xfrm>
            <a:off x="6362854" y="3259723"/>
            <a:ext cx="352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GSC Revetment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BD355-B53E-0AF1-B3B5-512EA3C5C7C4}"/>
              </a:ext>
            </a:extLst>
          </p:cNvPr>
          <p:cNvSpPr txBox="1"/>
          <p:nvPr/>
        </p:nvSpPr>
        <p:spPr>
          <a:xfrm>
            <a:off x="6042618" y="2790560"/>
            <a:ext cx="352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Limestone Block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C2B54-6057-1AFB-F3EF-013D56E2BEC5}"/>
              </a:ext>
            </a:extLst>
          </p:cNvPr>
          <p:cNvSpPr txBox="1"/>
          <p:nvPr/>
        </p:nvSpPr>
        <p:spPr>
          <a:xfrm>
            <a:off x="7060199" y="4432553"/>
            <a:ext cx="352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Beach requires nourishment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1EF29-818A-5221-692B-0C0B1042EF33}"/>
              </a:ext>
            </a:extLst>
          </p:cNvPr>
          <p:cNvSpPr txBox="1"/>
          <p:nvPr/>
        </p:nvSpPr>
        <p:spPr>
          <a:xfrm>
            <a:off x="5581380" y="5436106"/>
            <a:ext cx="185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Rock revetment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CB0A2B-6913-418D-5C57-B57AD9CF98C6}"/>
              </a:ext>
            </a:extLst>
          </p:cNvPr>
          <p:cNvCxnSpPr>
            <a:cxnSpLocks/>
          </p:cNvCxnSpPr>
          <p:nvPr/>
        </p:nvCxnSpPr>
        <p:spPr>
          <a:xfrm flipV="1">
            <a:off x="7204364" y="5227782"/>
            <a:ext cx="738909" cy="3006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B04B51-F5EA-933A-DA66-4E034FADEB13}"/>
              </a:ext>
            </a:extLst>
          </p:cNvPr>
          <p:cNvCxnSpPr>
            <a:cxnSpLocks/>
          </p:cNvCxnSpPr>
          <p:nvPr/>
        </p:nvCxnSpPr>
        <p:spPr>
          <a:xfrm flipH="1">
            <a:off x="6751782" y="3107772"/>
            <a:ext cx="687108" cy="5643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DBA403-E178-BB55-945E-A57C65CAC4C2}"/>
              </a:ext>
            </a:extLst>
          </p:cNvPr>
          <p:cNvCxnSpPr>
            <a:cxnSpLocks/>
          </p:cNvCxnSpPr>
          <p:nvPr/>
        </p:nvCxnSpPr>
        <p:spPr>
          <a:xfrm flipH="1">
            <a:off x="7625620" y="3509899"/>
            <a:ext cx="622453" cy="5055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A75DD7-3016-4E7A-4ED4-82E35560D4DB}"/>
              </a:ext>
            </a:extLst>
          </p:cNvPr>
          <p:cNvSpPr txBox="1"/>
          <p:nvPr/>
        </p:nvSpPr>
        <p:spPr>
          <a:xfrm>
            <a:off x="1602543" y="2147247"/>
            <a:ext cx="5269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provides protection of assets from overtopping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A0F63E-7DA6-1861-112A-98C64205E08B}"/>
              </a:ext>
            </a:extLst>
          </p:cNvPr>
          <p:cNvSpPr txBox="1"/>
          <p:nvPr/>
        </p:nvSpPr>
        <p:spPr>
          <a:xfrm>
            <a:off x="2135522" y="4601830"/>
            <a:ext cx="2634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Low level protection allows creation of vegetated dune</a:t>
            </a:r>
          </a:p>
        </p:txBody>
      </p:sp>
    </p:spTree>
    <p:extLst>
      <p:ext uri="{BB962C8B-B14F-4D97-AF65-F5344CB8AC3E}">
        <p14:creationId xmlns:p14="http://schemas.microsoft.com/office/powerpoint/2010/main" val="2394549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Shore perpendicular structures which stop or restrict the movement of sand </a:t>
            </a:r>
          </a:p>
          <a:p>
            <a:r>
              <a:rPr lang="en-AU" dirty="0"/>
              <a:t>Provide protection to assets behind the beach/foreshore</a:t>
            </a:r>
          </a:p>
          <a:p>
            <a:r>
              <a:rPr lang="en-AU" dirty="0"/>
              <a:t>Primarily effective where there is longshore sand supply</a:t>
            </a:r>
          </a:p>
          <a:p>
            <a:r>
              <a:rPr lang="en-AU" dirty="0"/>
              <a:t>Provide beaches, but can segment the coast</a:t>
            </a:r>
          </a:p>
          <a:p>
            <a:r>
              <a:rPr lang="en-AU" dirty="0"/>
              <a:t>Typically constructed from rock in WA, but can include timber, GSCs, concrete, sheet piles </a:t>
            </a:r>
          </a:p>
          <a:p>
            <a:r>
              <a:rPr lang="en-AU" dirty="0"/>
              <a:t>Often completed in conjunction with sand nourishment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6630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- Rock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AB6936-5954-C31E-3FB7-A36A0CDFD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25" y="2078181"/>
            <a:ext cx="9741117" cy="4248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3C2647-8762-6702-3C73-DF624239448E}"/>
              </a:ext>
            </a:extLst>
          </p:cNvPr>
          <p:cNvSpPr txBox="1"/>
          <p:nvPr/>
        </p:nvSpPr>
        <p:spPr>
          <a:xfrm>
            <a:off x="9130456" y="2252959"/>
            <a:ext cx="1802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BEACH</a:t>
            </a:r>
          </a:p>
        </p:txBody>
      </p:sp>
    </p:spTree>
    <p:extLst>
      <p:ext uri="{BB962C8B-B14F-4D97-AF65-F5344CB8AC3E}">
        <p14:creationId xmlns:p14="http://schemas.microsoft.com/office/powerpoint/2010/main" val="3406580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64E12-D8A2-6786-4656-744BCE873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1931936"/>
            <a:ext cx="8959273" cy="4754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70EAC4-5BD2-A9E3-C21C-612383B38161}"/>
              </a:ext>
            </a:extLst>
          </p:cNvPr>
          <p:cNvSpPr txBox="1"/>
          <p:nvPr/>
        </p:nvSpPr>
        <p:spPr>
          <a:xfrm>
            <a:off x="1088518" y="6345479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Shire of Broome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3FBC6-1C64-6B84-6064-E67D9977BD3F}"/>
              </a:ext>
            </a:extLst>
          </p:cNvPr>
          <p:cNvSpPr txBox="1"/>
          <p:nvPr/>
        </p:nvSpPr>
        <p:spPr>
          <a:xfrm>
            <a:off x="7241309" y="2012814"/>
            <a:ext cx="265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BROOME TOWN BEACH</a:t>
            </a:r>
          </a:p>
        </p:txBody>
      </p:sp>
    </p:spTree>
    <p:extLst>
      <p:ext uri="{BB962C8B-B14F-4D97-AF65-F5344CB8AC3E}">
        <p14:creationId xmlns:p14="http://schemas.microsoft.com/office/powerpoint/2010/main" val="2117312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– GSC (short term)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806A1-E2F1-5D94-23CB-7540DDDD0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056" y="2230897"/>
            <a:ext cx="5400000" cy="40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697110-D49B-3BC8-59D2-FBFD6E070C44}"/>
              </a:ext>
            </a:extLst>
          </p:cNvPr>
          <p:cNvSpPr txBox="1"/>
          <p:nvPr/>
        </p:nvSpPr>
        <p:spPr>
          <a:xfrm>
            <a:off x="10187838" y="2391902"/>
            <a:ext cx="1802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BUSSELTON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76BDA1-37D8-CA0A-39F3-B7A2FB92B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2752" y="2230896"/>
            <a:ext cx="5400000" cy="405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CB0CE0-950E-C7EB-26B4-3C8228610562}"/>
              </a:ext>
            </a:extLst>
          </p:cNvPr>
          <p:cNvSpPr txBox="1"/>
          <p:nvPr/>
        </p:nvSpPr>
        <p:spPr>
          <a:xfrm>
            <a:off x="2569290" y="2391902"/>
            <a:ext cx="352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SUNSET BEACH, GERALDTON</a:t>
            </a:r>
          </a:p>
        </p:txBody>
      </p:sp>
    </p:spTree>
    <p:extLst>
      <p:ext uri="{BB962C8B-B14F-4D97-AF65-F5344CB8AC3E}">
        <p14:creationId xmlns:p14="http://schemas.microsoft.com/office/powerpoint/2010/main" val="3516893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– Sheet Pile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AF692-D1D5-FD9C-1583-3FCC61706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26" y="2032001"/>
            <a:ext cx="10240449" cy="4488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1D8B5-EC74-835E-048C-7BBD8BF86BC8}"/>
              </a:ext>
            </a:extLst>
          </p:cNvPr>
          <p:cNvSpPr txBox="1"/>
          <p:nvPr/>
        </p:nvSpPr>
        <p:spPr>
          <a:xfrm>
            <a:off x="9978209" y="2160596"/>
            <a:ext cx="147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DENHAM</a:t>
            </a:r>
          </a:p>
        </p:txBody>
      </p:sp>
    </p:spTree>
    <p:extLst>
      <p:ext uri="{BB962C8B-B14F-4D97-AF65-F5344CB8AC3E}">
        <p14:creationId xmlns:p14="http://schemas.microsoft.com/office/powerpoint/2010/main" val="2817837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-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Requires a strong understanding of coastal processes</a:t>
            </a:r>
          </a:p>
          <a:p>
            <a:pPr lvl="1"/>
            <a:r>
              <a:rPr lang="en-AU" dirty="0"/>
              <a:t>Dictates length, height, spacing and number of groynes</a:t>
            </a:r>
          </a:p>
          <a:p>
            <a:r>
              <a:rPr lang="en-AU" dirty="0"/>
              <a:t>Wave conditions dictate armour size</a:t>
            </a:r>
          </a:p>
          <a:p>
            <a:r>
              <a:rPr lang="en-AU" dirty="0"/>
              <a:t>Groynes aim to interrupt sediment transport – </a:t>
            </a:r>
            <a:r>
              <a:rPr lang="en-AU" b="1" dirty="0"/>
              <a:t>will</a:t>
            </a:r>
            <a:r>
              <a:rPr lang="en-AU" dirty="0"/>
              <a:t> cause down drift erosion</a:t>
            </a:r>
          </a:p>
          <a:p>
            <a:r>
              <a:rPr lang="en-AU" dirty="0"/>
              <a:t>Can be offset with sand nourishment – may require ongoing placement</a:t>
            </a:r>
          </a:p>
        </p:txBody>
      </p:sp>
    </p:spTree>
    <p:extLst>
      <p:ext uri="{BB962C8B-B14F-4D97-AF65-F5344CB8AC3E}">
        <p14:creationId xmlns:p14="http://schemas.microsoft.com/office/powerpoint/2010/main" val="1136718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– pros and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043C20-3C3F-6F22-8F6E-8D0D416D0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349542"/>
              </p:ext>
            </p:extLst>
          </p:nvPr>
        </p:nvGraphicFramePr>
        <p:xfrm>
          <a:off x="932873" y="2131060"/>
          <a:ext cx="10049452" cy="334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726">
                  <a:extLst>
                    <a:ext uri="{9D8B030D-6E8A-4147-A177-3AD203B41FA5}">
                      <a16:colId xmlns:a16="http://schemas.microsoft.com/office/drawing/2014/main" val="1485778612"/>
                    </a:ext>
                  </a:extLst>
                </a:gridCol>
                <a:gridCol w="5024726">
                  <a:extLst>
                    <a:ext uri="{9D8B030D-6E8A-4147-A177-3AD203B41FA5}">
                      <a16:colId xmlns:a16="http://schemas.microsoft.com/office/drawing/2014/main" val="315257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beach compartments that maintain beach amenity adjacent to the groynes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Doesn’t provide direct protection to the landward infrastructure along the entire extent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4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strategically located to provide some protection to more critical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 requires some level of maintenance in the form of beach nourishment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0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 are generally well understood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erosive pressures to adjacent shorelines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56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Relatively lower maintenance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 and compartmentalise the shoreline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 the potential to trap seagrass wrack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capital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616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529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481069"/>
            <a:ext cx="10501200" cy="763200"/>
          </a:xfrm>
        </p:spPr>
        <p:txBody>
          <a:bodyPr/>
          <a:lstStyle/>
          <a:p>
            <a:r>
              <a:rPr lang="en-AU" dirty="0"/>
              <a:t>What is Coastal Protection?</a:t>
            </a:r>
          </a:p>
        </p:txBody>
      </p:sp>
    </p:spTree>
    <p:extLst>
      <p:ext uri="{BB962C8B-B14F-4D97-AF65-F5344CB8AC3E}">
        <p14:creationId xmlns:p14="http://schemas.microsoft.com/office/powerpoint/2010/main" val="2175858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–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10EAB-93A0-47A3-C389-3F10C9542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1" y="2604654"/>
            <a:ext cx="6179087" cy="3019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778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Groynes – typical impact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53C70E-30D9-B5A1-6E78-D05730B0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36" y="1985845"/>
            <a:ext cx="6970471" cy="4618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E4119-C8C6-BDE4-512F-E6E80F47E50B}"/>
              </a:ext>
            </a:extLst>
          </p:cNvPr>
          <p:cNvSpPr txBox="1"/>
          <p:nvPr/>
        </p:nvSpPr>
        <p:spPr>
          <a:xfrm>
            <a:off x="2041236" y="2064663"/>
            <a:ext cx="1918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CITY BEACH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75873F0-F822-B2B6-42F9-965889586AA0}"/>
              </a:ext>
            </a:extLst>
          </p:cNvPr>
          <p:cNvSpPr/>
          <p:nvPr/>
        </p:nvSpPr>
        <p:spPr>
          <a:xfrm flipH="1" flipV="1">
            <a:off x="3188625" y="3285834"/>
            <a:ext cx="609600" cy="1625600"/>
          </a:xfrm>
          <a:prstGeom prst="downArrow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61482-80F9-CA90-8D90-453F7034B7F8}"/>
              </a:ext>
            </a:extLst>
          </p:cNvPr>
          <p:cNvSpPr txBox="1"/>
          <p:nvPr/>
        </p:nvSpPr>
        <p:spPr>
          <a:xfrm>
            <a:off x="4887430" y="5034858"/>
            <a:ext cx="210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Accretion – wide beach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E7906-3395-B44E-C88C-C33134D48C15}"/>
              </a:ext>
            </a:extLst>
          </p:cNvPr>
          <p:cNvSpPr txBox="1"/>
          <p:nvPr/>
        </p:nvSpPr>
        <p:spPr>
          <a:xfrm>
            <a:off x="5921206" y="3438236"/>
            <a:ext cx="210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 – narrow beach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C6590-747B-13AA-471E-4CCBD2895935}"/>
              </a:ext>
            </a:extLst>
          </p:cNvPr>
          <p:cNvSpPr txBox="1"/>
          <p:nvPr/>
        </p:nvSpPr>
        <p:spPr>
          <a:xfrm>
            <a:off x="2384870" y="3313530"/>
            <a:ext cx="615553" cy="16255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Net longshore transport direction</a:t>
            </a:r>
          </a:p>
        </p:txBody>
      </p:sp>
    </p:spTree>
    <p:extLst>
      <p:ext uri="{BB962C8B-B14F-4D97-AF65-F5344CB8AC3E}">
        <p14:creationId xmlns:p14="http://schemas.microsoft.com/office/powerpoint/2010/main" val="1759358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45" y="2822045"/>
            <a:ext cx="10501200" cy="763200"/>
          </a:xfrm>
        </p:spPr>
        <p:txBody>
          <a:bodyPr>
            <a:normAutofit/>
          </a:bodyPr>
          <a:lstStyle/>
          <a:p>
            <a:r>
              <a:rPr lang="en-AU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6192856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Breakwaters / Headlands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8604" y="2019291"/>
            <a:ext cx="10144125" cy="4543425"/>
          </a:xfrm>
        </p:spPr>
        <p:txBody>
          <a:bodyPr>
            <a:normAutofit/>
          </a:bodyPr>
          <a:lstStyle/>
          <a:p>
            <a:r>
              <a:rPr lang="en-AU" dirty="0"/>
              <a:t>Offshore breakwaters or headlands are emergent (above water) barriers</a:t>
            </a:r>
          </a:p>
          <a:p>
            <a:r>
              <a:rPr lang="en-AU" dirty="0"/>
              <a:t>They effectively block wave energy and create a lower wave energy section of beach behind</a:t>
            </a:r>
          </a:p>
          <a:p>
            <a:r>
              <a:rPr lang="en-AU" dirty="0"/>
              <a:t>This area is characterised by a salient where sand accretes in</a:t>
            </a:r>
          </a:p>
          <a:p>
            <a:r>
              <a:rPr lang="en-AU" dirty="0"/>
              <a:t>They are most suited to embayed coastlines where low or negligible net alongshore sediment transport reduces down drift impacts</a:t>
            </a:r>
          </a:p>
        </p:txBody>
      </p:sp>
    </p:spTree>
    <p:extLst>
      <p:ext uri="{BB962C8B-B14F-4D97-AF65-F5344CB8AC3E}">
        <p14:creationId xmlns:p14="http://schemas.microsoft.com/office/powerpoint/2010/main" val="2301535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Breakwaters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7B2B1-6B1B-0BD8-8F49-920DFE2E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45" y="2026864"/>
            <a:ext cx="8679682" cy="4410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46DC3-8822-0049-9AA8-2D74ED066354}"/>
              </a:ext>
            </a:extLst>
          </p:cNvPr>
          <p:cNvSpPr txBox="1"/>
          <p:nvPr/>
        </p:nvSpPr>
        <p:spPr>
          <a:xfrm>
            <a:off x="7493191" y="2148336"/>
            <a:ext cx="214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EAST FREMANTLE</a:t>
            </a:r>
          </a:p>
        </p:txBody>
      </p:sp>
    </p:spTree>
    <p:extLst>
      <p:ext uri="{BB962C8B-B14F-4D97-AF65-F5344CB8AC3E}">
        <p14:creationId xmlns:p14="http://schemas.microsoft.com/office/powerpoint/2010/main" val="1172418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Breakwaters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80507E-E8B8-A94E-1DEE-228770146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422" y="2013527"/>
            <a:ext cx="9439148" cy="4608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9FAB4-B434-A193-7136-F438671AE873}"/>
              </a:ext>
            </a:extLst>
          </p:cNvPr>
          <p:cNvSpPr txBox="1"/>
          <p:nvPr/>
        </p:nvSpPr>
        <p:spPr>
          <a:xfrm>
            <a:off x="8387868" y="2197542"/>
            <a:ext cx="214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KWINANA BEACH</a:t>
            </a:r>
          </a:p>
        </p:txBody>
      </p:sp>
    </p:spTree>
    <p:extLst>
      <p:ext uri="{BB962C8B-B14F-4D97-AF65-F5344CB8AC3E}">
        <p14:creationId xmlns:p14="http://schemas.microsoft.com/office/powerpoint/2010/main" val="676358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Breakwaters – Shore Connected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7B2B1-6B1B-0BD8-8F49-920DFE2E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45" y="2026864"/>
            <a:ext cx="8679682" cy="4410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AF7B4-38AE-6459-4FDE-90D4871EB7D9}"/>
              </a:ext>
            </a:extLst>
          </p:cNvPr>
          <p:cNvSpPr txBox="1"/>
          <p:nvPr/>
        </p:nvSpPr>
        <p:spPr>
          <a:xfrm>
            <a:off x="1026486" y="2132887"/>
            <a:ext cx="214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EAST FREMANTLE</a:t>
            </a:r>
          </a:p>
        </p:txBody>
      </p:sp>
    </p:spTree>
    <p:extLst>
      <p:ext uri="{BB962C8B-B14F-4D97-AF65-F5344CB8AC3E}">
        <p14:creationId xmlns:p14="http://schemas.microsoft.com/office/powerpoint/2010/main" val="1918749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Breakwaters - Offshore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D88E-9333-EF4A-4E53-0272D92F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582" y="1931937"/>
            <a:ext cx="9462190" cy="4676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A0037-FF79-9206-DC8F-A32B4CD1E201}"/>
              </a:ext>
            </a:extLst>
          </p:cNvPr>
          <p:cNvSpPr txBox="1"/>
          <p:nvPr/>
        </p:nvSpPr>
        <p:spPr>
          <a:xfrm>
            <a:off x="7067067" y="6141468"/>
            <a:ext cx="3194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SOUTH PERTH SWAN HABITAT</a:t>
            </a:r>
          </a:p>
        </p:txBody>
      </p:sp>
    </p:spTree>
    <p:extLst>
      <p:ext uri="{BB962C8B-B14F-4D97-AF65-F5344CB8AC3E}">
        <p14:creationId xmlns:p14="http://schemas.microsoft.com/office/powerpoint/2010/main" val="1467224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Breakwaters -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Require a strong understanding of coastal processes</a:t>
            </a:r>
          </a:p>
          <a:p>
            <a:pPr lvl="1"/>
            <a:r>
              <a:rPr lang="en-AU" dirty="0"/>
              <a:t>Dictates length, height, spacing and number of headlands</a:t>
            </a:r>
          </a:p>
          <a:p>
            <a:r>
              <a:rPr lang="en-AU" dirty="0"/>
              <a:t>Wave conditions dictate armour size</a:t>
            </a:r>
          </a:p>
          <a:p>
            <a:r>
              <a:rPr lang="en-AU" dirty="0"/>
              <a:t>Headlands aim to interrupt sediment transport – </a:t>
            </a:r>
            <a:r>
              <a:rPr lang="en-AU" b="1" dirty="0"/>
              <a:t>will</a:t>
            </a:r>
            <a:r>
              <a:rPr lang="en-AU" dirty="0"/>
              <a:t> cause down drift erosion</a:t>
            </a:r>
          </a:p>
          <a:p>
            <a:r>
              <a:rPr lang="en-AU" dirty="0"/>
              <a:t>Can be offset with sand nourishment – may require ongoing placement</a:t>
            </a:r>
          </a:p>
        </p:txBody>
      </p:sp>
    </p:spTree>
    <p:extLst>
      <p:ext uri="{BB962C8B-B14F-4D97-AF65-F5344CB8AC3E}">
        <p14:creationId xmlns:p14="http://schemas.microsoft.com/office/powerpoint/2010/main" val="155993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Breakwaters / Headlands – pros and cons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C0D875-8B0F-DCB7-3704-1612579CC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271360"/>
              </p:ext>
            </p:extLst>
          </p:nvPr>
        </p:nvGraphicFramePr>
        <p:xfrm>
          <a:off x="932873" y="2131060"/>
          <a:ext cx="10049452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726">
                  <a:extLst>
                    <a:ext uri="{9D8B030D-6E8A-4147-A177-3AD203B41FA5}">
                      <a16:colId xmlns:a16="http://schemas.microsoft.com/office/drawing/2014/main" val="1485778612"/>
                    </a:ext>
                  </a:extLst>
                </a:gridCol>
                <a:gridCol w="5024726">
                  <a:extLst>
                    <a:ext uri="{9D8B030D-6E8A-4147-A177-3AD203B41FA5}">
                      <a16:colId xmlns:a16="http://schemas.microsoft.com/office/drawing/2014/main" val="315257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beach compartments that maintain beach amenity adjacent to the groynes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Doesn’t provide direct protection to the landward infrastructure along the entire extent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4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strategically located to provide some protection to more critical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 requires some level of maintenance in the form of beach nourishment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0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allow continuous beach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erosive pressures to adjacent shorelines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5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 are generally well understood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Compartmentalise the shoreline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 the potential to trap seagrass wrack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capital cost and relatively higher maintenance costs due to in water 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69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Coastal 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Under SPP2.6 coastal protection works are:</a:t>
            </a:r>
          </a:p>
          <a:p>
            <a:pPr marL="457200" lvl="1" indent="0">
              <a:buNone/>
            </a:pPr>
            <a:r>
              <a:rPr lang="en-AU" dirty="0"/>
              <a:t>“</a:t>
            </a:r>
            <a:r>
              <a:rPr lang="en-AU" i="1" dirty="0"/>
              <a:t>any permanent or periodic work undertaken primarily to alter physical coastal processes and/or manage the effects of coastal hazards.” </a:t>
            </a:r>
          </a:p>
          <a:p>
            <a:r>
              <a:rPr lang="en-AU" dirty="0"/>
              <a:t>Coastal protection works typically protect infrastructure or assets from the action of the ocean - coastal hazards</a:t>
            </a:r>
          </a:p>
          <a:p>
            <a:r>
              <a:rPr lang="en-AU" dirty="0"/>
              <a:t>Most frequently installed in response to coastal hazards</a:t>
            </a:r>
          </a:p>
        </p:txBody>
      </p:sp>
    </p:spTree>
    <p:extLst>
      <p:ext uri="{BB962C8B-B14F-4D97-AF65-F5344CB8AC3E}">
        <p14:creationId xmlns:p14="http://schemas.microsoft.com/office/powerpoint/2010/main" val="3642351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Headlands – typical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82E538-0BC9-7396-84C6-CA209D2C2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"/>
          <a:stretch/>
        </p:blipFill>
        <p:spPr>
          <a:xfrm>
            <a:off x="944598" y="2024299"/>
            <a:ext cx="7137220" cy="4616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8FB2F-761A-92E8-36AB-F5121231A1DF}"/>
              </a:ext>
            </a:extLst>
          </p:cNvPr>
          <p:cNvSpPr txBox="1"/>
          <p:nvPr/>
        </p:nvSpPr>
        <p:spPr>
          <a:xfrm>
            <a:off x="1082048" y="2161084"/>
            <a:ext cx="1918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GERALDTON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AC9471B-10FE-FE64-2F1B-2908D6935CC4}"/>
              </a:ext>
            </a:extLst>
          </p:cNvPr>
          <p:cNvSpPr/>
          <p:nvPr/>
        </p:nvSpPr>
        <p:spPr>
          <a:xfrm flipH="1" flipV="1">
            <a:off x="3612116" y="3448240"/>
            <a:ext cx="609600" cy="1625600"/>
          </a:xfrm>
          <a:prstGeom prst="downArrow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B30B8-5320-5114-8CCD-338BB2D8C56E}"/>
              </a:ext>
            </a:extLst>
          </p:cNvPr>
          <p:cNvSpPr txBox="1"/>
          <p:nvPr/>
        </p:nvSpPr>
        <p:spPr>
          <a:xfrm>
            <a:off x="3000423" y="5725326"/>
            <a:ext cx="210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FFFF00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Accretion – wider beach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E277D-804D-1CB2-2D68-C1FC5B1D4D45}"/>
              </a:ext>
            </a:extLst>
          </p:cNvPr>
          <p:cNvSpPr txBox="1"/>
          <p:nvPr/>
        </p:nvSpPr>
        <p:spPr>
          <a:xfrm>
            <a:off x="3916916" y="2194170"/>
            <a:ext cx="210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 – narrow beach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6AD69-849F-0E2F-8E6F-0B03E984E02D}"/>
              </a:ext>
            </a:extLst>
          </p:cNvPr>
          <p:cNvSpPr txBox="1"/>
          <p:nvPr/>
        </p:nvSpPr>
        <p:spPr>
          <a:xfrm>
            <a:off x="2809743" y="3448240"/>
            <a:ext cx="615553" cy="16255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longshore transport direction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4377B6-A6C8-4279-D84C-7AAC5649D23F}"/>
              </a:ext>
            </a:extLst>
          </p:cNvPr>
          <p:cNvSpPr txBox="1"/>
          <p:nvPr/>
        </p:nvSpPr>
        <p:spPr>
          <a:xfrm>
            <a:off x="1726501" y="2783200"/>
            <a:ext cx="308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 nourishment to offset erosion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4E7933-B77B-341C-095A-229717F74C2C}"/>
              </a:ext>
            </a:extLst>
          </p:cNvPr>
          <p:cNvCxnSpPr/>
          <p:nvPr/>
        </p:nvCxnSpPr>
        <p:spPr>
          <a:xfrm>
            <a:off x="4682836" y="3057236"/>
            <a:ext cx="637309" cy="6636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AE71F8-FBEF-1498-DF8E-8232FF7BED95}"/>
              </a:ext>
            </a:extLst>
          </p:cNvPr>
          <p:cNvSpPr txBox="1"/>
          <p:nvPr/>
        </p:nvSpPr>
        <p:spPr>
          <a:xfrm>
            <a:off x="4882812" y="4287368"/>
            <a:ext cx="191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TOMBOLO</a:t>
            </a:r>
          </a:p>
        </p:txBody>
      </p:sp>
    </p:spTree>
    <p:extLst>
      <p:ext uri="{BB962C8B-B14F-4D97-AF65-F5344CB8AC3E}">
        <p14:creationId xmlns:p14="http://schemas.microsoft.com/office/powerpoint/2010/main" val="2829507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Submerged artificial reefs are constructed off the shoreline, to reduce wave energy impacting the coast</a:t>
            </a:r>
          </a:p>
          <a:p>
            <a:r>
              <a:rPr lang="en-AU" dirty="0"/>
              <a:t>They do not block waves – no direct protection</a:t>
            </a:r>
          </a:p>
          <a:p>
            <a:r>
              <a:rPr lang="en-AU" dirty="0"/>
              <a:t>During storm events with high water levels, their effectiveness in protecting the beach is reduced </a:t>
            </a:r>
          </a:p>
          <a:p>
            <a:r>
              <a:rPr lang="en-AU" dirty="0"/>
              <a:t>Can offer the opportunity for other objectives such as creating marine habitat and surfing breaks</a:t>
            </a:r>
          </a:p>
          <a:p>
            <a:r>
              <a:rPr lang="en-AU" dirty="0"/>
              <a:t>Most suited to embayed coastlines where low longshore sediment transport reduces down drift impacts</a:t>
            </a:r>
          </a:p>
          <a:p>
            <a:r>
              <a:rPr lang="en-AU" dirty="0"/>
              <a:t>Various materials including rock, GSC, concrete and others</a:t>
            </a:r>
          </a:p>
        </p:txBody>
      </p:sp>
    </p:spTree>
    <p:extLst>
      <p:ext uri="{BB962C8B-B14F-4D97-AF65-F5344CB8AC3E}">
        <p14:creationId xmlns:p14="http://schemas.microsoft.com/office/powerpoint/2010/main" val="70031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7F74B-C994-D11A-A651-DC5CE9A2AD5D}"/>
              </a:ext>
            </a:extLst>
          </p:cNvPr>
          <p:cNvSpPr txBox="1"/>
          <p:nvPr/>
        </p:nvSpPr>
        <p:spPr>
          <a:xfrm>
            <a:off x="9077374" y="3465784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DHI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82EE1-89B7-85CE-53F1-746B961FE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36" y="1931936"/>
            <a:ext cx="8783782" cy="4776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34CF3-A725-37EF-4ECB-2CF54A381183}"/>
              </a:ext>
            </a:extLst>
          </p:cNvPr>
          <p:cNvSpPr txBox="1"/>
          <p:nvPr/>
        </p:nvSpPr>
        <p:spPr>
          <a:xfrm>
            <a:off x="923636" y="6357865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Raised Water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6E3C6-CED0-5C14-EE1B-B455BC6B6F86}"/>
              </a:ext>
            </a:extLst>
          </p:cNvPr>
          <p:cNvSpPr txBox="1"/>
          <p:nvPr/>
        </p:nvSpPr>
        <p:spPr>
          <a:xfrm>
            <a:off x="6501680" y="1997776"/>
            <a:ext cx="32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NARROWNECK, GOLD COAST</a:t>
            </a:r>
          </a:p>
        </p:txBody>
      </p:sp>
    </p:spTree>
    <p:extLst>
      <p:ext uri="{BB962C8B-B14F-4D97-AF65-F5344CB8AC3E}">
        <p14:creationId xmlns:p14="http://schemas.microsoft.com/office/powerpoint/2010/main" val="1753429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52EE7-814C-51A1-0101-759BB06F57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73" y="1869591"/>
            <a:ext cx="9809791" cy="468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7F74B-C994-D11A-A651-DC5CE9A2AD5D}"/>
              </a:ext>
            </a:extLst>
          </p:cNvPr>
          <p:cNvSpPr txBox="1"/>
          <p:nvPr/>
        </p:nvSpPr>
        <p:spPr>
          <a:xfrm>
            <a:off x="8085256" y="6237850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DHI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3E5C2-D436-E0AE-289E-31FB720F1EA7}"/>
              </a:ext>
            </a:extLst>
          </p:cNvPr>
          <p:cNvSpPr txBox="1"/>
          <p:nvPr/>
        </p:nvSpPr>
        <p:spPr>
          <a:xfrm>
            <a:off x="7436233" y="2023692"/>
            <a:ext cx="3090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PALM BEACH, GOLD COAST</a:t>
            </a:r>
          </a:p>
        </p:txBody>
      </p:sp>
    </p:spTree>
    <p:extLst>
      <p:ext uri="{BB962C8B-B14F-4D97-AF65-F5344CB8AC3E}">
        <p14:creationId xmlns:p14="http://schemas.microsoft.com/office/powerpoint/2010/main" val="3486075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06035-9CAB-FFE7-17DD-22866D577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45659"/>
            <a:ext cx="6301509" cy="475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26BF74-F69B-C445-8C81-7E9984E2E7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9"/>
          <a:stretch/>
        </p:blipFill>
        <p:spPr>
          <a:xfrm rot="5400000">
            <a:off x="8016700" y="1738881"/>
            <a:ext cx="1807213" cy="22207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4B5D3F-E22B-961A-5516-1AF7CE20C382}"/>
              </a:ext>
            </a:extLst>
          </p:cNvPr>
          <p:cNvSpPr txBox="1"/>
          <p:nvPr/>
        </p:nvSpPr>
        <p:spPr>
          <a:xfrm>
            <a:off x="869469" y="2114152"/>
            <a:ext cx="2583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 Y O’CONNOR BEACH</a:t>
            </a:r>
          </a:p>
        </p:txBody>
      </p:sp>
    </p:spTree>
    <p:extLst>
      <p:ext uri="{BB962C8B-B14F-4D97-AF65-F5344CB8AC3E}">
        <p14:creationId xmlns:p14="http://schemas.microsoft.com/office/powerpoint/2010/main" val="3705148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 -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Clear objectives required – coastal protection or other (</a:t>
            </a:r>
            <a:r>
              <a:rPr lang="en-AU" dirty="0" err="1"/>
              <a:t>eg</a:t>
            </a:r>
            <a:r>
              <a:rPr lang="en-AU" dirty="0"/>
              <a:t>) surfing, habitat?</a:t>
            </a:r>
          </a:p>
          <a:p>
            <a:r>
              <a:rPr lang="en-AU" dirty="0"/>
              <a:t>Often multi-purpose applications compromise effectiveness of each objective</a:t>
            </a:r>
          </a:p>
          <a:p>
            <a:r>
              <a:rPr lang="en-AU" dirty="0"/>
              <a:t>Require a strong understanding of coastal processes</a:t>
            </a:r>
          </a:p>
          <a:p>
            <a:r>
              <a:rPr lang="en-AU" dirty="0"/>
              <a:t>Can impact the marine habitat, positively and negatively</a:t>
            </a:r>
          </a:p>
        </p:txBody>
      </p:sp>
    </p:spTree>
    <p:extLst>
      <p:ext uri="{BB962C8B-B14F-4D97-AF65-F5344CB8AC3E}">
        <p14:creationId xmlns:p14="http://schemas.microsoft.com/office/powerpoint/2010/main" val="1972204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 – pros and cons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BEA7755-9CEF-7A56-58B7-F2E1D856F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01808"/>
              </p:ext>
            </p:extLst>
          </p:nvPr>
        </p:nvGraphicFramePr>
        <p:xfrm>
          <a:off x="905165" y="2131060"/>
          <a:ext cx="10049452" cy="359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726">
                  <a:extLst>
                    <a:ext uri="{9D8B030D-6E8A-4147-A177-3AD203B41FA5}">
                      <a16:colId xmlns:a16="http://schemas.microsoft.com/office/drawing/2014/main" val="1485778612"/>
                    </a:ext>
                  </a:extLst>
                </a:gridCol>
                <a:gridCol w="5024726">
                  <a:extLst>
                    <a:ext uri="{9D8B030D-6E8A-4147-A177-3AD203B41FA5}">
                      <a16:colId xmlns:a16="http://schemas.microsoft.com/office/drawing/2014/main" val="315257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53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visual impact than other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direct protection to the shoreline behind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49838"/>
                  </a:ext>
                </a:extLst>
              </a:tr>
              <a:tr h="151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Provides 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Lose effectiveness in storm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0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provide additional complementary benefits </a:t>
                      </a:r>
                      <a:r>
                        <a:rPr lang="en-A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</a:t>
                      </a: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surfing, snorkelling</a:t>
                      </a:r>
                    </a:p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Lose effectiveness with sea level rise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5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 requires some level of maintenance in the form of beach nourishment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9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capital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Relatively higher maintenance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erosive pressures to adjacent shorelines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79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3881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Artificial Reefs – Typical Impacts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173A9-7C84-06B5-3549-1C4AFD95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79" y="2049584"/>
            <a:ext cx="6382641" cy="4458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532DE-EC9C-383B-6718-2439FB552A0B}"/>
              </a:ext>
            </a:extLst>
          </p:cNvPr>
          <p:cNvSpPr txBox="1"/>
          <p:nvPr/>
        </p:nvSpPr>
        <p:spPr>
          <a:xfrm>
            <a:off x="5009546" y="6246296"/>
            <a:ext cx="2515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Ranasinghe et al 2010</a:t>
            </a:r>
          </a:p>
        </p:txBody>
      </p:sp>
    </p:spTree>
    <p:extLst>
      <p:ext uri="{BB962C8B-B14F-4D97-AF65-F5344CB8AC3E}">
        <p14:creationId xmlns:p14="http://schemas.microsoft.com/office/powerpoint/2010/main" val="1537020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1888402"/>
            <a:ext cx="10501200" cy="1311997"/>
          </a:xfrm>
        </p:spPr>
        <p:txBody>
          <a:bodyPr>
            <a:normAutofit/>
          </a:bodyPr>
          <a:lstStyle/>
          <a:p>
            <a:r>
              <a:rPr lang="en-AU" dirty="0"/>
              <a:t>Which Coastal Protection Type is </a:t>
            </a:r>
            <a:br>
              <a:rPr lang="en-AU" dirty="0"/>
            </a:br>
            <a:r>
              <a:rPr lang="en-AU" dirty="0"/>
              <a:t>Suitable?</a:t>
            </a:r>
          </a:p>
        </p:txBody>
      </p:sp>
    </p:spTree>
    <p:extLst>
      <p:ext uri="{BB962C8B-B14F-4D97-AF65-F5344CB8AC3E}">
        <p14:creationId xmlns:p14="http://schemas.microsoft.com/office/powerpoint/2010/main" val="15082820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Coastal Protection Type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Not one size fits all, and project dependent</a:t>
            </a:r>
          </a:p>
          <a:p>
            <a:r>
              <a:rPr lang="en-AU" dirty="0"/>
              <a:t>Depends strongly on:</a:t>
            </a:r>
          </a:p>
          <a:p>
            <a:pPr lvl="1"/>
            <a:r>
              <a:rPr lang="en-AU" dirty="0"/>
              <a:t>Project objectives</a:t>
            </a:r>
          </a:p>
          <a:p>
            <a:pPr lvl="1"/>
            <a:r>
              <a:rPr lang="en-AU" dirty="0"/>
              <a:t>Community values and sentiments</a:t>
            </a:r>
          </a:p>
          <a:p>
            <a:pPr lvl="1"/>
            <a:r>
              <a:rPr lang="en-AU" dirty="0"/>
              <a:t>Site conditions</a:t>
            </a:r>
          </a:p>
          <a:p>
            <a:pPr lvl="1"/>
            <a:r>
              <a:rPr lang="en-AU" dirty="0"/>
              <a:t>Timeframes</a:t>
            </a:r>
          </a:p>
          <a:p>
            <a:pPr lvl="1"/>
            <a:r>
              <a:rPr lang="en-AU" dirty="0"/>
              <a:t>Potential impacts</a:t>
            </a:r>
          </a:p>
          <a:p>
            <a:r>
              <a:rPr lang="en-AU" dirty="0"/>
              <a:t>ALL have impacts, pros and cons</a:t>
            </a:r>
          </a:p>
          <a:p>
            <a:r>
              <a:rPr lang="en-AU" dirty="0"/>
              <a:t>Typically assessed using Multi Criteria Analysis (MCA) and Cost Benefit Analysis (CBA)</a:t>
            </a:r>
          </a:p>
        </p:txBody>
      </p:sp>
    </p:spTree>
    <p:extLst>
      <p:ext uri="{BB962C8B-B14F-4D97-AF65-F5344CB8AC3E}">
        <p14:creationId xmlns:p14="http://schemas.microsoft.com/office/powerpoint/2010/main" val="274488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Coastal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6239933" cy="4543425"/>
          </a:xfrm>
        </p:spPr>
        <p:txBody>
          <a:bodyPr/>
          <a:lstStyle/>
          <a:p>
            <a:r>
              <a:rPr lang="en-AU" dirty="0"/>
              <a:t>Defined under SPP2.6 as:</a:t>
            </a:r>
          </a:p>
          <a:p>
            <a:pPr marL="457200" lvl="1" indent="0">
              <a:buNone/>
            </a:pPr>
            <a:r>
              <a:rPr lang="en-AU" dirty="0"/>
              <a:t>“</a:t>
            </a:r>
            <a:r>
              <a:rPr lang="en-AU" i="1" dirty="0"/>
              <a:t>the consequence of coastal processes that affect the environment and safety of people</a:t>
            </a:r>
            <a:r>
              <a:rPr lang="en-AU" dirty="0"/>
              <a:t>.”</a:t>
            </a:r>
          </a:p>
          <a:p>
            <a:r>
              <a:rPr lang="en-AU" dirty="0"/>
              <a:t>Can include:</a:t>
            </a:r>
          </a:p>
          <a:p>
            <a:pPr lvl="1"/>
            <a:r>
              <a:rPr lang="en-AU" dirty="0"/>
              <a:t>Erosion</a:t>
            </a:r>
          </a:p>
          <a:p>
            <a:pPr lvl="1"/>
            <a:r>
              <a:rPr lang="en-AU" dirty="0"/>
              <a:t>Accretion</a:t>
            </a:r>
          </a:p>
          <a:p>
            <a:pPr lvl="1"/>
            <a:r>
              <a:rPr lang="en-AU" dirty="0"/>
              <a:t>Inundation (flooding)</a:t>
            </a:r>
          </a:p>
          <a:p>
            <a:r>
              <a:rPr lang="en-AU" dirty="0"/>
              <a:t>Coastal protection works typically aim to protect from erosion and/or inundation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6FDED-95AD-8E77-BBF9-C5FB23E9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80" y="1916807"/>
            <a:ext cx="3312000" cy="1081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D3E5E-F0D4-99A8-9BF1-FEEF2B8D5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180" y="3260317"/>
            <a:ext cx="3312000" cy="1198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E61C4-83B5-41F9-6AE5-C8109A715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80" y="4720255"/>
            <a:ext cx="3312000" cy="14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761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Hybrid &amp; Combined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Hybrid or combination options can incorporate nature based or bioinspired solutions into “harder” protection options</a:t>
            </a:r>
          </a:p>
          <a:p>
            <a:r>
              <a:rPr lang="en-AU" dirty="0"/>
              <a:t>Could include:</a:t>
            </a:r>
          </a:p>
          <a:p>
            <a:pPr lvl="1"/>
            <a:r>
              <a:rPr lang="en-AU" dirty="0"/>
              <a:t>Nature based inspirations (</a:t>
            </a:r>
            <a:r>
              <a:rPr lang="en-AU" dirty="0" err="1"/>
              <a:t>eg</a:t>
            </a:r>
            <a:r>
              <a:rPr lang="en-AU" dirty="0"/>
              <a:t> rock pools in rock structures)</a:t>
            </a:r>
          </a:p>
          <a:p>
            <a:pPr lvl="1"/>
            <a:r>
              <a:rPr lang="en-AU" dirty="0"/>
              <a:t>Temporary harder options (through establishment) </a:t>
            </a:r>
          </a:p>
          <a:p>
            <a:pPr lvl="1"/>
            <a:r>
              <a:rPr lang="en-AU" dirty="0"/>
              <a:t>Combined nature based and hard options</a:t>
            </a:r>
          </a:p>
          <a:p>
            <a:r>
              <a:rPr lang="en-AU" dirty="0"/>
              <a:t>Hybrid approaches can offer significant advantages in sustainability and habitat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3C139-D1B0-243E-FC9E-F393B59E3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292" y="4723722"/>
            <a:ext cx="3709940" cy="193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063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Typical Selection &amp; Design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CE12B-6062-0B16-68EE-6BE2108215AF}"/>
              </a:ext>
            </a:extLst>
          </p:cNvPr>
          <p:cNvSpPr txBox="1"/>
          <p:nvPr/>
        </p:nvSpPr>
        <p:spPr>
          <a:xfrm>
            <a:off x="1136073" y="2341409"/>
            <a:ext cx="1533236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Coastal processes and hazards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2B1D40-CFA7-045B-D01E-B49D63DFAB0F}"/>
              </a:ext>
            </a:extLst>
          </p:cNvPr>
          <p:cNvCxnSpPr/>
          <p:nvPr/>
        </p:nvCxnSpPr>
        <p:spPr>
          <a:xfrm>
            <a:off x="2669309" y="2801109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BAB600-8886-8846-62DA-F5D1A62B72CC}"/>
              </a:ext>
            </a:extLst>
          </p:cNvPr>
          <p:cNvSpPr txBox="1"/>
          <p:nvPr/>
        </p:nvSpPr>
        <p:spPr>
          <a:xfrm>
            <a:off x="3141783" y="2341408"/>
            <a:ext cx="1533236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Develop concept options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42A71E-028D-66A0-36DE-E3EC85B56AD6}"/>
              </a:ext>
            </a:extLst>
          </p:cNvPr>
          <p:cNvCxnSpPr/>
          <p:nvPr/>
        </p:nvCxnSpPr>
        <p:spPr>
          <a:xfrm>
            <a:off x="4675019" y="2786966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674C9D-F55E-D76D-394B-9F3595B4200E}"/>
              </a:ext>
            </a:extLst>
          </p:cNvPr>
          <p:cNvSpPr txBox="1"/>
          <p:nvPr/>
        </p:nvSpPr>
        <p:spPr>
          <a:xfrm>
            <a:off x="5147493" y="2327265"/>
            <a:ext cx="1533236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Multi criteria analysis</a:t>
            </a:r>
          </a:p>
          <a:p>
            <a:pPr algn="ctr"/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9D8C3F-010B-42F1-24CA-B0D9E0A253CB}"/>
              </a:ext>
            </a:extLst>
          </p:cNvPr>
          <p:cNvCxnSpPr/>
          <p:nvPr/>
        </p:nvCxnSpPr>
        <p:spPr>
          <a:xfrm>
            <a:off x="6680729" y="2786966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3DD66F-4725-0934-0062-B4D71B01B796}"/>
              </a:ext>
            </a:extLst>
          </p:cNvPr>
          <p:cNvSpPr txBox="1"/>
          <p:nvPr/>
        </p:nvSpPr>
        <p:spPr>
          <a:xfrm>
            <a:off x="7153202" y="2327265"/>
            <a:ext cx="2369489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Comprehensive concept  development of appropriate options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D528461-C571-6ABE-D3F5-27B8C329BF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9283" y="2779839"/>
            <a:ext cx="7608429" cy="696868"/>
          </a:xfrm>
          <a:prstGeom prst="bentConnector3">
            <a:avLst>
              <a:gd name="adj1" fmla="val -3414"/>
            </a:avLst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016717-1374-9934-D8C1-2C70CB32AEFF}"/>
              </a:ext>
            </a:extLst>
          </p:cNvPr>
          <p:cNvCxnSpPr>
            <a:cxnSpLocks/>
          </p:cNvCxnSpPr>
          <p:nvPr/>
        </p:nvCxnSpPr>
        <p:spPr>
          <a:xfrm>
            <a:off x="1909282" y="3476707"/>
            <a:ext cx="0" cy="236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CEC32E-6D92-A57E-5401-B6C3F06404A8}"/>
              </a:ext>
            </a:extLst>
          </p:cNvPr>
          <p:cNvSpPr txBox="1"/>
          <p:nvPr/>
        </p:nvSpPr>
        <p:spPr>
          <a:xfrm>
            <a:off x="1136073" y="3720485"/>
            <a:ext cx="1533236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Cost Benefit Analysis</a:t>
            </a:r>
          </a:p>
          <a:p>
            <a:pPr algn="ctr"/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417CBD-BA65-02BA-8333-24B2DB5FC47B}"/>
              </a:ext>
            </a:extLst>
          </p:cNvPr>
          <p:cNvCxnSpPr/>
          <p:nvPr/>
        </p:nvCxnSpPr>
        <p:spPr>
          <a:xfrm>
            <a:off x="2669309" y="4180185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40793F-E480-B6CF-9CFA-FDF0498FF5EB}"/>
              </a:ext>
            </a:extLst>
          </p:cNvPr>
          <p:cNvSpPr txBox="1"/>
          <p:nvPr/>
        </p:nvSpPr>
        <p:spPr>
          <a:xfrm>
            <a:off x="5546074" y="3712934"/>
            <a:ext cx="2171904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Develop preliminary design of appropriate options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9EBE03-BD98-98DE-741B-89369880C6F2}"/>
              </a:ext>
            </a:extLst>
          </p:cNvPr>
          <p:cNvCxnSpPr/>
          <p:nvPr/>
        </p:nvCxnSpPr>
        <p:spPr>
          <a:xfrm>
            <a:off x="7717978" y="4165359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2E99A6A-60EF-CB2B-E5AC-FF8DA4FA1B2E}"/>
              </a:ext>
            </a:extLst>
          </p:cNvPr>
          <p:cNvSpPr txBox="1"/>
          <p:nvPr/>
        </p:nvSpPr>
        <p:spPr>
          <a:xfrm>
            <a:off x="8190452" y="3710627"/>
            <a:ext cx="1232188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Multi criteria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115F08-7461-43B8-12DF-E30FE10BCF82}"/>
              </a:ext>
            </a:extLst>
          </p:cNvPr>
          <p:cNvSpPr txBox="1"/>
          <p:nvPr/>
        </p:nvSpPr>
        <p:spPr>
          <a:xfrm>
            <a:off x="1136073" y="5127750"/>
            <a:ext cx="1749582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Detailed design of selected option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3DE706CA-5FCC-A2F5-F3C8-B422094A3B0A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1909282" y="4170328"/>
            <a:ext cx="7513358" cy="691899"/>
          </a:xfrm>
          <a:prstGeom prst="bentConnector3">
            <a:avLst>
              <a:gd name="adj1" fmla="val -4641"/>
            </a:avLst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0169DE-471D-7447-1F87-D67E633A8070}"/>
              </a:ext>
            </a:extLst>
          </p:cNvPr>
          <p:cNvCxnSpPr>
            <a:cxnSpLocks/>
          </p:cNvCxnSpPr>
          <p:nvPr/>
        </p:nvCxnSpPr>
        <p:spPr>
          <a:xfrm>
            <a:off x="1909281" y="4872600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3A42AA4-FE12-CAB8-60A0-D854D225D671}"/>
              </a:ext>
            </a:extLst>
          </p:cNvPr>
          <p:cNvSpPr txBox="1"/>
          <p:nvPr/>
        </p:nvSpPr>
        <p:spPr>
          <a:xfrm>
            <a:off x="3215385" y="5134852"/>
            <a:ext cx="2064255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Construction / Implementation</a:t>
            </a:r>
          </a:p>
          <a:p>
            <a:pPr algn="ctr"/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D2C653-4AD5-61B4-4A6C-A265AE218165}"/>
              </a:ext>
            </a:extLst>
          </p:cNvPr>
          <p:cNvCxnSpPr/>
          <p:nvPr/>
        </p:nvCxnSpPr>
        <p:spPr>
          <a:xfrm>
            <a:off x="5274733" y="5580408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3F9A47-EBC0-7A88-E45D-428B53BBA474}"/>
              </a:ext>
            </a:extLst>
          </p:cNvPr>
          <p:cNvSpPr txBox="1"/>
          <p:nvPr/>
        </p:nvSpPr>
        <p:spPr>
          <a:xfrm>
            <a:off x="5747207" y="5120707"/>
            <a:ext cx="2059348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Monitoring and maintenance</a:t>
            </a:r>
          </a:p>
          <a:p>
            <a:pPr algn="ctr"/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E60C10-E482-572D-3CB0-2DEDE45C7063}"/>
              </a:ext>
            </a:extLst>
          </p:cNvPr>
          <p:cNvSpPr txBox="1"/>
          <p:nvPr/>
        </p:nvSpPr>
        <p:spPr>
          <a:xfrm>
            <a:off x="8608759" y="5127749"/>
            <a:ext cx="2066285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Community consultation through each stage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7C1B-18B2-9388-8C60-8E768FD36635}"/>
              </a:ext>
            </a:extLst>
          </p:cNvPr>
          <p:cNvSpPr txBox="1"/>
          <p:nvPr/>
        </p:nvSpPr>
        <p:spPr>
          <a:xfrm>
            <a:off x="3146882" y="3712976"/>
            <a:ext cx="1926718" cy="91940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Confirm or determine project objectives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783E56-A2F1-B5F4-26F2-37AA675D795B}"/>
              </a:ext>
            </a:extLst>
          </p:cNvPr>
          <p:cNvCxnSpPr/>
          <p:nvPr/>
        </p:nvCxnSpPr>
        <p:spPr>
          <a:xfrm>
            <a:off x="5073600" y="4177211"/>
            <a:ext cx="472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072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 Criteria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An MCA is a framework for assessing and selecting appropriate options</a:t>
            </a:r>
          </a:p>
          <a:p>
            <a:r>
              <a:rPr lang="en-AU" dirty="0"/>
              <a:t>Requires consideration of success criteria</a:t>
            </a:r>
          </a:p>
          <a:p>
            <a:pPr lvl="1"/>
            <a:r>
              <a:rPr lang="en-AU" dirty="0"/>
              <a:t>Technical, environmental, social, economic and cultural </a:t>
            </a:r>
          </a:p>
          <a:p>
            <a:r>
              <a:rPr lang="en-AU" dirty="0"/>
              <a:t>Selection of appropriate criteria, weighting and scoring system is critical</a:t>
            </a:r>
          </a:p>
          <a:p>
            <a:r>
              <a:rPr lang="en-AU" dirty="0"/>
              <a:t>Ranks various protection options</a:t>
            </a:r>
          </a:p>
        </p:txBody>
      </p:sp>
    </p:spTree>
    <p:extLst>
      <p:ext uri="{BB962C8B-B14F-4D97-AF65-F5344CB8AC3E}">
        <p14:creationId xmlns:p14="http://schemas.microsoft.com/office/powerpoint/2010/main" val="4510140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 Criteria Analysis (example)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Aims to initially narrow options – identify potential options and those which are inappropriate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5921A99-4EF5-565D-5973-64A7C5C68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573184"/>
              </p:ext>
            </p:extLst>
          </p:nvPr>
        </p:nvGraphicFramePr>
        <p:xfrm>
          <a:off x="281708" y="3105727"/>
          <a:ext cx="11628584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473">
                  <a:extLst>
                    <a:ext uri="{9D8B030D-6E8A-4147-A177-3AD203B41FA5}">
                      <a16:colId xmlns:a16="http://schemas.microsoft.com/office/drawing/2014/main" val="2252202369"/>
                    </a:ext>
                  </a:extLst>
                </a:gridCol>
                <a:gridCol w="1120958">
                  <a:extLst>
                    <a:ext uri="{9D8B030D-6E8A-4147-A177-3AD203B41FA5}">
                      <a16:colId xmlns:a16="http://schemas.microsoft.com/office/drawing/2014/main" val="3769966797"/>
                    </a:ext>
                  </a:extLst>
                </a:gridCol>
                <a:gridCol w="947987">
                  <a:extLst>
                    <a:ext uri="{9D8B030D-6E8A-4147-A177-3AD203B41FA5}">
                      <a16:colId xmlns:a16="http://schemas.microsoft.com/office/drawing/2014/main" val="2602949316"/>
                    </a:ext>
                  </a:extLst>
                </a:gridCol>
                <a:gridCol w="1182255">
                  <a:extLst>
                    <a:ext uri="{9D8B030D-6E8A-4147-A177-3AD203B41FA5}">
                      <a16:colId xmlns:a16="http://schemas.microsoft.com/office/drawing/2014/main" val="2620457397"/>
                    </a:ext>
                  </a:extLst>
                </a:gridCol>
                <a:gridCol w="1260764">
                  <a:extLst>
                    <a:ext uri="{9D8B030D-6E8A-4147-A177-3AD203B41FA5}">
                      <a16:colId xmlns:a16="http://schemas.microsoft.com/office/drawing/2014/main" val="2403929163"/>
                    </a:ext>
                  </a:extLst>
                </a:gridCol>
                <a:gridCol w="1260764">
                  <a:extLst>
                    <a:ext uri="{9D8B030D-6E8A-4147-A177-3AD203B41FA5}">
                      <a16:colId xmlns:a16="http://schemas.microsoft.com/office/drawing/2014/main" val="3682012537"/>
                    </a:ext>
                  </a:extLst>
                </a:gridCol>
                <a:gridCol w="1691095">
                  <a:extLst>
                    <a:ext uri="{9D8B030D-6E8A-4147-A177-3AD203B41FA5}">
                      <a16:colId xmlns:a16="http://schemas.microsoft.com/office/drawing/2014/main" val="1730579579"/>
                    </a:ext>
                  </a:extLst>
                </a:gridCol>
                <a:gridCol w="1057144">
                  <a:extLst>
                    <a:ext uri="{9D8B030D-6E8A-4147-A177-3AD203B41FA5}">
                      <a16:colId xmlns:a16="http://schemas.microsoft.com/office/drawing/2014/main" val="4055213142"/>
                    </a:ext>
                  </a:extLst>
                </a:gridCol>
                <a:gridCol w="1057144">
                  <a:extLst>
                    <a:ext uri="{9D8B030D-6E8A-4147-A177-3AD203B41FA5}">
                      <a16:colId xmlns:a16="http://schemas.microsoft.com/office/drawing/2014/main" val="342974517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9723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AU" dirty="0"/>
                        <a:t>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Adaptability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beach for 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foreshore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Preserve beach / dunes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 / maintenance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738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 Nourishment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27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424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Groynes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2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3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Reef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188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99210B-81EB-48EE-E6EB-23FEA085688A}"/>
              </a:ext>
            </a:extLst>
          </p:cNvPr>
          <p:cNvSpPr txBox="1"/>
          <p:nvPr/>
        </p:nvSpPr>
        <p:spPr>
          <a:xfrm>
            <a:off x="236056" y="6061395"/>
            <a:ext cx="245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Indicative example only</a:t>
            </a:r>
          </a:p>
        </p:txBody>
      </p:sp>
    </p:spTree>
    <p:extLst>
      <p:ext uri="{BB962C8B-B14F-4D97-AF65-F5344CB8AC3E}">
        <p14:creationId xmlns:p14="http://schemas.microsoft.com/office/powerpoint/2010/main" val="6616874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 Criteria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Selection and understanding of criteria is critical</a:t>
            </a:r>
          </a:p>
          <a:p>
            <a:r>
              <a:rPr lang="en-AU" dirty="0"/>
              <a:t>Different criteria will have different rankings, within the same general theme</a:t>
            </a:r>
          </a:p>
          <a:p>
            <a:r>
              <a:rPr lang="en-AU" dirty="0"/>
              <a:t>For example, a seawall will have negative environmental benefit on the beach in front of the wall, but a positive environmental benefit for a foreshore behind the wall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21090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Cost Benefit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CBA process assists in refining appropriate range of options and prioritising options</a:t>
            </a:r>
          </a:p>
          <a:p>
            <a:r>
              <a:rPr lang="en-AU" dirty="0"/>
              <a:t>Identifies costs associated with each option along with benefits</a:t>
            </a:r>
          </a:p>
          <a:p>
            <a:r>
              <a:rPr lang="en-AU" dirty="0"/>
              <a:t>These include economic (capital or maintenance cost) along with social and environment (loss of foreshore or provision of beach)</a:t>
            </a:r>
          </a:p>
          <a:p>
            <a:r>
              <a:rPr lang="en-AU" dirty="0"/>
              <a:t>Considered over the planning timeframe or life of the projects</a:t>
            </a:r>
          </a:p>
          <a:p>
            <a:r>
              <a:rPr lang="en-AU" dirty="0"/>
              <a:t>Require accurate estimate of costs – need concepts</a:t>
            </a:r>
          </a:p>
        </p:txBody>
      </p:sp>
    </p:spTree>
    <p:extLst>
      <p:ext uri="{BB962C8B-B14F-4D97-AF65-F5344CB8AC3E}">
        <p14:creationId xmlns:p14="http://schemas.microsoft.com/office/powerpoint/2010/main" val="3877447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Whole of life costs need to be considered</a:t>
            </a:r>
          </a:p>
          <a:p>
            <a:r>
              <a:rPr lang="en-AU" dirty="0"/>
              <a:t>Capital and maintenance</a:t>
            </a:r>
          </a:p>
          <a:p>
            <a:r>
              <a:rPr lang="en-AU" dirty="0"/>
              <a:t>Construction costs vary widely with design, method of construction, location and individual Contractor</a:t>
            </a:r>
          </a:p>
          <a:p>
            <a:r>
              <a:rPr lang="en-AU" dirty="0"/>
              <a:t>Maintenance:</a:t>
            </a:r>
          </a:p>
          <a:p>
            <a:pPr lvl="1"/>
            <a:r>
              <a:rPr lang="en-AU" dirty="0"/>
              <a:t>Typical marine structure maintenance 1% of capital cost pa</a:t>
            </a:r>
          </a:p>
          <a:p>
            <a:pPr lvl="1"/>
            <a:r>
              <a:rPr lang="en-AU" dirty="0"/>
              <a:t>Episodic maintenance typically most cost effective</a:t>
            </a:r>
          </a:p>
          <a:p>
            <a:pPr lvl="1"/>
            <a:r>
              <a:rPr lang="en-AU" dirty="0"/>
              <a:t>Typically carried out at intervals of around 10 years</a:t>
            </a:r>
          </a:p>
        </p:txBody>
      </p:sp>
    </p:spTree>
    <p:extLst>
      <p:ext uri="{BB962C8B-B14F-4D97-AF65-F5344CB8AC3E}">
        <p14:creationId xmlns:p14="http://schemas.microsoft.com/office/powerpoint/2010/main" val="3908817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Appropriate concepts critical for accurate cost estimates</a:t>
            </a:r>
          </a:p>
          <a:p>
            <a:r>
              <a:rPr lang="en-AU" dirty="0"/>
              <a:t>Costs vary based on items such as:</a:t>
            </a:r>
          </a:p>
          <a:p>
            <a:pPr lvl="1"/>
            <a:r>
              <a:rPr lang="en-AU" dirty="0"/>
              <a:t>Depth of water</a:t>
            </a:r>
          </a:p>
          <a:p>
            <a:pPr lvl="1"/>
            <a:r>
              <a:rPr lang="en-AU" dirty="0"/>
              <a:t>Materials and availability</a:t>
            </a:r>
          </a:p>
          <a:p>
            <a:pPr lvl="1"/>
            <a:r>
              <a:rPr lang="en-AU" dirty="0"/>
              <a:t>Exposure</a:t>
            </a:r>
          </a:p>
          <a:p>
            <a:pPr lvl="1"/>
            <a:r>
              <a:rPr lang="en-AU" dirty="0"/>
              <a:t>Geotechnical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2085821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Relative Costs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5EF8A5C-CD4F-B670-F50B-DDF645E9C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98025"/>
              </p:ext>
            </p:extLst>
          </p:nvPr>
        </p:nvGraphicFramePr>
        <p:xfrm>
          <a:off x="838200" y="2011344"/>
          <a:ext cx="10252366" cy="346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403">
                  <a:extLst>
                    <a:ext uri="{9D8B030D-6E8A-4147-A177-3AD203B41FA5}">
                      <a16:colId xmlns:a16="http://schemas.microsoft.com/office/drawing/2014/main" val="3819009028"/>
                    </a:ext>
                  </a:extLst>
                </a:gridCol>
                <a:gridCol w="1612342">
                  <a:extLst>
                    <a:ext uri="{9D8B030D-6E8A-4147-A177-3AD203B41FA5}">
                      <a16:colId xmlns:a16="http://schemas.microsoft.com/office/drawing/2014/main" val="3906715525"/>
                    </a:ext>
                  </a:extLst>
                </a:gridCol>
                <a:gridCol w="1542473">
                  <a:extLst>
                    <a:ext uri="{9D8B030D-6E8A-4147-A177-3AD203B41FA5}">
                      <a16:colId xmlns:a16="http://schemas.microsoft.com/office/drawing/2014/main" val="3743494291"/>
                    </a:ext>
                  </a:extLst>
                </a:gridCol>
                <a:gridCol w="4431148">
                  <a:extLst>
                    <a:ext uri="{9D8B030D-6E8A-4147-A177-3AD203B41FA5}">
                      <a16:colId xmlns:a16="http://schemas.microsoft.com/office/drawing/2014/main" val="3814154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Protection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 Costs</a:t>
                      </a:r>
                    </a:p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26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Based (</a:t>
                      </a:r>
                      <a:r>
                        <a:rPr lang="en-A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</a:t>
                      </a: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reveg</a:t>
                      </a: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cost, more labour intensive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106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 Nourishment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ongoing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640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capital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75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capital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38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relative capital and maintenance costs due to in water 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89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Reef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  <a:p>
                      <a:endParaRPr lang="en-A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 also require other protection works, increasing total project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4766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6EE378-057A-BCA4-A18A-AB066869A523}"/>
              </a:ext>
            </a:extLst>
          </p:cNvPr>
          <p:cNvSpPr txBox="1"/>
          <p:nvPr/>
        </p:nvSpPr>
        <p:spPr>
          <a:xfrm>
            <a:off x="789356" y="5965325"/>
            <a:ext cx="6700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Direct costs only – does not consider loss of opportunity costs</a:t>
            </a:r>
          </a:p>
        </p:txBody>
      </p:sp>
    </p:spTree>
    <p:extLst>
      <p:ext uri="{BB962C8B-B14F-4D97-AF65-F5344CB8AC3E}">
        <p14:creationId xmlns:p14="http://schemas.microsoft.com/office/powerpoint/2010/main" val="2588428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540336"/>
            <a:ext cx="10501200" cy="763200"/>
          </a:xfrm>
        </p:spPr>
        <p:txBody>
          <a:bodyPr/>
          <a:lstStyle/>
          <a:p>
            <a:r>
              <a:rPr lang="en-AU" dirty="0"/>
              <a:t>Approvals &amp; Funding</a:t>
            </a:r>
          </a:p>
        </p:txBody>
      </p:sp>
    </p:spTree>
    <p:extLst>
      <p:ext uri="{BB962C8B-B14F-4D97-AF65-F5344CB8AC3E}">
        <p14:creationId xmlns:p14="http://schemas.microsoft.com/office/powerpoint/2010/main" val="135306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Coastal Erosion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Immediate Threat</a:t>
            </a:r>
          </a:p>
          <a:p>
            <a:r>
              <a:rPr lang="en-AU" dirty="0"/>
              <a:t>Fear</a:t>
            </a:r>
          </a:p>
          <a:p>
            <a:r>
              <a:rPr lang="en-AU" dirty="0"/>
              <a:t>Public outcry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F8C3A-22C5-DAA1-5A7E-4BCB9CC642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678" y="1717704"/>
            <a:ext cx="6805234" cy="48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990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Approvals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Approval requirements will vary depending on the scale of works, location, structure and potential for impacts</a:t>
            </a:r>
          </a:p>
          <a:p>
            <a:r>
              <a:rPr lang="en-AU" dirty="0"/>
              <a:t>Typical key approval authorities may include:</a:t>
            </a:r>
          </a:p>
          <a:p>
            <a:pPr lvl="1"/>
            <a:r>
              <a:rPr lang="en-AU" dirty="0"/>
              <a:t>Department of Planning, Lands &amp; Heritage (planning approvals)</a:t>
            </a:r>
          </a:p>
          <a:p>
            <a:pPr lvl="1"/>
            <a:r>
              <a:rPr lang="en-AU" dirty="0"/>
              <a:t>Department of Planning, Lands &amp; Heritage (heritage approvals)</a:t>
            </a:r>
          </a:p>
          <a:p>
            <a:pPr lvl="1"/>
            <a:r>
              <a:rPr lang="en-AU" dirty="0"/>
              <a:t>Environmental Protection Authority (Public Environmental Review)</a:t>
            </a:r>
          </a:p>
          <a:p>
            <a:pPr lvl="1"/>
            <a:r>
              <a:rPr lang="en-AU" dirty="0"/>
              <a:t>Department of Transport (jetty licence)</a:t>
            </a:r>
          </a:p>
          <a:p>
            <a:pPr lvl="1"/>
            <a:r>
              <a:rPr lang="en-AU" dirty="0"/>
              <a:t>Department of Biodiversity, Conservation &amp; Attractions (approvals in marine parks, Swan River)</a:t>
            </a:r>
          </a:p>
          <a:p>
            <a:pPr lvl="1"/>
            <a:r>
              <a:rPr lang="en-AU" dirty="0"/>
              <a:t>Local government (planning &amp; building approvals)</a:t>
            </a:r>
          </a:p>
          <a:p>
            <a:r>
              <a:rPr lang="en-AU" dirty="0"/>
              <a:t>Processes and approvals will vary for each project</a:t>
            </a:r>
          </a:p>
        </p:txBody>
      </p:sp>
    </p:spTree>
    <p:extLst>
      <p:ext uri="{BB962C8B-B14F-4D97-AF65-F5344CB8AC3E}">
        <p14:creationId xmlns:p14="http://schemas.microsoft.com/office/powerpoint/2010/main" val="26257504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Approvals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Along with formal approval, comment and consultation will be required with key stakeholders</a:t>
            </a:r>
          </a:p>
          <a:p>
            <a:pPr lvl="1"/>
            <a:r>
              <a:rPr lang="en-AU" dirty="0"/>
              <a:t>Local community</a:t>
            </a:r>
          </a:p>
          <a:p>
            <a:pPr lvl="1"/>
            <a:r>
              <a:rPr lang="en-AU" dirty="0"/>
              <a:t>Reference groups</a:t>
            </a:r>
          </a:p>
          <a:p>
            <a:pPr lvl="1"/>
            <a:r>
              <a:rPr lang="en-AU" dirty="0"/>
              <a:t>DPLH</a:t>
            </a:r>
          </a:p>
          <a:p>
            <a:pPr lvl="1"/>
            <a:r>
              <a:rPr lang="en-AU" dirty="0"/>
              <a:t>DoT</a:t>
            </a:r>
          </a:p>
          <a:p>
            <a:pPr lvl="1"/>
            <a:r>
              <a:rPr lang="en-AU" dirty="0"/>
              <a:t>Port Authorities</a:t>
            </a:r>
          </a:p>
          <a:p>
            <a:r>
              <a:rPr lang="en-AU" dirty="0"/>
              <a:t>Other approvals or advice may be required for aspects of construction, based on impacts:</a:t>
            </a:r>
          </a:p>
          <a:p>
            <a:pPr lvl="1"/>
            <a:r>
              <a:rPr lang="en-AU" dirty="0"/>
              <a:t>Department of Water &amp; Environmental Regulation (ASS, contamination, dewatering)</a:t>
            </a:r>
          </a:p>
        </p:txBody>
      </p:sp>
    </p:spTree>
    <p:extLst>
      <p:ext uri="{BB962C8B-B14F-4D97-AF65-F5344CB8AC3E}">
        <p14:creationId xmlns:p14="http://schemas.microsoft.com/office/powerpoint/2010/main" val="12014578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Funding of Coastal Protection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Funding of coastal works the responsibility of the proponent</a:t>
            </a:r>
          </a:p>
          <a:p>
            <a:r>
              <a:rPr lang="en-AU" dirty="0"/>
              <a:t>User / beneficiary pays principle applies</a:t>
            </a:r>
          </a:p>
          <a:p>
            <a:r>
              <a:rPr lang="en-AU" dirty="0"/>
              <a:t>SPP2.6 requires the proponent to demonstrate funding as part of the CHRMAP process</a:t>
            </a:r>
          </a:p>
          <a:p>
            <a:r>
              <a:rPr lang="en-AU" dirty="0"/>
              <a:t>Benefit Distribution Analysis will be specifically covered in a future module</a:t>
            </a:r>
          </a:p>
          <a:p>
            <a:r>
              <a:rPr lang="en-AU" dirty="0"/>
              <a:t>Funding of capital and maintenance costs critical to be considered prior to selection and implementation</a:t>
            </a:r>
          </a:p>
          <a:p>
            <a:r>
              <a:rPr lang="en-AU" dirty="0"/>
              <a:t>Number of funding opportunities</a:t>
            </a:r>
          </a:p>
          <a:p>
            <a:pPr lvl="1"/>
            <a:r>
              <a:rPr lang="en-AU" dirty="0"/>
              <a:t>Planning</a:t>
            </a:r>
          </a:p>
          <a:p>
            <a:pPr lvl="1"/>
            <a:r>
              <a:rPr lang="en-AU" dirty="0"/>
              <a:t>Design</a:t>
            </a:r>
          </a:p>
          <a:p>
            <a:pPr lvl="1"/>
            <a:r>
              <a:rPr lang="en-AU" dirty="0"/>
              <a:t>Implementation</a:t>
            </a:r>
          </a:p>
          <a:p>
            <a:pPr lvl="1"/>
            <a:r>
              <a:rPr lang="en-AU" dirty="0"/>
              <a:t>Maintenance and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2080962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Sources of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In addition to municipal funds:</a:t>
            </a:r>
          </a:p>
          <a:p>
            <a:pPr lvl="1"/>
            <a:r>
              <a:rPr lang="en-AU" dirty="0"/>
              <a:t>Coastal Adaptation &amp; Protection grants (DoT)</a:t>
            </a:r>
          </a:p>
          <a:p>
            <a:pPr lvl="2"/>
            <a:r>
              <a:rPr lang="en-AU" dirty="0"/>
              <a:t>Design, monitoring, data collection &amp; construction</a:t>
            </a:r>
          </a:p>
          <a:p>
            <a:pPr lvl="1"/>
            <a:r>
              <a:rPr lang="en-AU" dirty="0"/>
              <a:t>Hotspot Coastal Adaptation &amp; Protection grants (DoT)</a:t>
            </a:r>
          </a:p>
          <a:p>
            <a:pPr lvl="2"/>
            <a:r>
              <a:rPr lang="en-AU" dirty="0"/>
              <a:t>For relevant identified coastal hotspots</a:t>
            </a:r>
          </a:p>
          <a:p>
            <a:pPr lvl="1"/>
            <a:r>
              <a:rPr lang="en-AU" dirty="0"/>
              <a:t>Coastal Management Plan Assistance Program (DPLH)</a:t>
            </a:r>
          </a:p>
          <a:p>
            <a:pPr lvl="2"/>
            <a:r>
              <a:rPr lang="en-AU" dirty="0"/>
              <a:t>Planning related projects, including options assessment – not construction</a:t>
            </a:r>
          </a:p>
          <a:p>
            <a:pPr lvl="1"/>
            <a:r>
              <a:rPr lang="en-AU" dirty="0"/>
              <a:t>Disaster Ready Fund (NEMA)</a:t>
            </a:r>
          </a:p>
          <a:p>
            <a:pPr lvl="1"/>
            <a:r>
              <a:rPr lang="en-AU" dirty="0" err="1"/>
              <a:t>Coastwest</a:t>
            </a:r>
            <a:r>
              <a:rPr lang="en-AU" dirty="0"/>
              <a:t> Grants (DPLH)</a:t>
            </a:r>
          </a:p>
          <a:p>
            <a:pPr lvl="2"/>
            <a:r>
              <a:rPr lang="en-AU" dirty="0"/>
              <a:t>Can fund softer works, but not capital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868571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Sources of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AU" dirty="0" err="1"/>
              <a:t>Lotterywest</a:t>
            </a:r>
            <a:r>
              <a:rPr lang="en-AU" dirty="0"/>
              <a:t> Grants (</a:t>
            </a:r>
            <a:r>
              <a:rPr lang="en-AU" dirty="0" err="1"/>
              <a:t>Lotterywest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Royalties for Regions (DPIRD)</a:t>
            </a:r>
          </a:p>
          <a:p>
            <a:pPr lvl="2"/>
            <a:r>
              <a:rPr lang="en-AU" dirty="0"/>
              <a:t>Regional WA</a:t>
            </a:r>
          </a:p>
          <a:p>
            <a:pPr lvl="1"/>
            <a:r>
              <a:rPr lang="en-AU" dirty="0"/>
              <a:t>State Natural Resource Management Grants (NRM)</a:t>
            </a:r>
          </a:p>
          <a:p>
            <a:pPr lvl="1"/>
            <a:r>
              <a:rPr lang="en-AU" dirty="0"/>
              <a:t>Riverbank Grants Scheme (DBCA)</a:t>
            </a:r>
          </a:p>
          <a:p>
            <a:pPr lvl="2"/>
            <a:r>
              <a:rPr lang="en-AU" dirty="0"/>
              <a:t>For works on the Swan &amp; Canning Estuary</a:t>
            </a:r>
          </a:p>
          <a:p>
            <a:pPr lvl="1"/>
            <a:r>
              <a:rPr lang="en-AU" dirty="0"/>
              <a:t>Growing  Regions Program (formerly Building Better Regions Fund)</a:t>
            </a:r>
          </a:p>
          <a:p>
            <a:pPr lvl="2"/>
            <a:r>
              <a:rPr lang="en-AU" dirty="0"/>
              <a:t>For works in regional and rural areas</a:t>
            </a:r>
          </a:p>
          <a:p>
            <a:pPr lvl="1"/>
            <a:r>
              <a:rPr lang="en-AU" dirty="0"/>
              <a:t>Recreational Boating Facilities Scheme (DoT)</a:t>
            </a:r>
          </a:p>
          <a:p>
            <a:pPr lvl="2"/>
            <a:r>
              <a:rPr lang="en-AU" dirty="0"/>
              <a:t>Solely for boating facilities</a:t>
            </a:r>
          </a:p>
          <a:p>
            <a:r>
              <a:rPr lang="en-AU" dirty="0"/>
              <a:t>WALGA can also assist local governments with facilitating funding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3514682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0" y="2269403"/>
            <a:ext cx="10501200" cy="763200"/>
          </a:xfrm>
        </p:spPr>
        <p:txBody>
          <a:bodyPr/>
          <a:lstStyle/>
          <a:p>
            <a:r>
              <a:rPr lang="en-AU" dirty="0"/>
              <a:t>Design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1618587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Design of Coastal Protection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Design of all coastal protection works requires key inputs and criteria</a:t>
            </a:r>
          </a:p>
          <a:p>
            <a:r>
              <a:rPr lang="en-AU" dirty="0"/>
              <a:t>Functional inputs</a:t>
            </a:r>
          </a:p>
          <a:p>
            <a:pPr lvl="1"/>
            <a:r>
              <a:rPr lang="en-AU" dirty="0"/>
              <a:t>Objectives</a:t>
            </a:r>
          </a:p>
          <a:p>
            <a:pPr lvl="1"/>
            <a:r>
              <a:rPr lang="en-AU" dirty="0"/>
              <a:t>Accessibility</a:t>
            </a:r>
          </a:p>
          <a:p>
            <a:pPr lvl="1"/>
            <a:r>
              <a:rPr lang="en-AU" dirty="0"/>
              <a:t>Safety</a:t>
            </a:r>
          </a:p>
          <a:p>
            <a:r>
              <a:rPr lang="en-AU" dirty="0"/>
              <a:t>Environmental inputs</a:t>
            </a:r>
          </a:p>
          <a:p>
            <a:pPr lvl="1"/>
            <a:r>
              <a:rPr lang="en-AU" dirty="0"/>
              <a:t>Physical conditions (waves, water levels)</a:t>
            </a:r>
          </a:p>
          <a:p>
            <a:pPr lvl="1"/>
            <a:r>
              <a:rPr lang="en-AU" dirty="0"/>
              <a:t>Site conditions (surveys, depths of water)</a:t>
            </a:r>
          </a:p>
          <a:p>
            <a:r>
              <a:rPr lang="en-AU" dirty="0"/>
              <a:t>Coastal processes</a:t>
            </a:r>
          </a:p>
          <a:p>
            <a:pPr lvl="1"/>
            <a:r>
              <a:rPr lang="en-AU" dirty="0"/>
              <a:t>Sediment transport and impacts</a:t>
            </a:r>
          </a:p>
        </p:txBody>
      </p:sp>
    </p:spTree>
    <p:extLst>
      <p:ext uri="{BB962C8B-B14F-4D97-AF65-F5344CB8AC3E}">
        <p14:creationId xmlns:p14="http://schemas.microsoft.com/office/powerpoint/2010/main" val="3005814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Functional Design Input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Considers the general objectives, such as:</a:t>
            </a:r>
          </a:p>
          <a:p>
            <a:pPr lvl="1"/>
            <a:r>
              <a:rPr lang="en-AU" dirty="0"/>
              <a:t>What is being protected?</a:t>
            </a:r>
          </a:p>
          <a:p>
            <a:pPr lvl="1"/>
            <a:r>
              <a:rPr lang="en-AU" dirty="0"/>
              <a:t>General standard – </a:t>
            </a:r>
            <a:r>
              <a:rPr lang="en-AU" dirty="0" err="1"/>
              <a:t>ie</a:t>
            </a:r>
            <a:r>
              <a:rPr lang="en-AU" dirty="0"/>
              <a:t> high value or low cost</a:t>
            </a:r>
          </a:p>
          <a:p>
            <a:pPr lvl="1"/>
            <a:r>
              <a:rPr lang="en-AU" dirty="0"/>
              <a:t>Are the works accessible?</a:t>
            </a:r>
          </a:p>
          <a:p>
            <a:r>
              <a:rPr lang="en-AU" dirty="0"/>
              <a:t>Are the works safe?</a:t>
            </a:r>
          </a:p>
          <a:p>
            <a:r>
              <a:rPr lang="en-AU" dirty="0"/>
              <a:t>Use of ultimate protection works</a:t>
            </a:r>
          </a:p>
          <a:p>
            <a:r>
              <a:rPr lang="en-AU" dirty="0"/>
              <a:t>Materials</a:t>
            </a:r>
          </a:p>
          <a:p>
            <a:r>
              <a:rPr lang="en-AU" dirty="0"/>
              <a:t>Cultural or heritage inputs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960C6-E7B8-5300-389A-369610880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868" y="3429000"/>
            <a:ext cx="5986418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Design Criteria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Design life</a:t>
            </a:r>
          </a:p>
          <a:p>
            <a:r>
              <a:rPr lang="en-AU" dirty="0"/>
              <a:t>Design conditions and events</a:t>
            </a:r>
          </a:p>
          <a:p>
            <a:pPr lvl="1"/>
            <a:r>
              <a:rPr lang="en-AU" dirty="0"/>
              <a:t>Dependent on design life and value</a:t>
            </a:r>
          </a:p>
          <a:p>
            <a:r>
              <a:rPr lang="en-AU" dirty="0"/>
              <a:t>Maintenance requirements</a:t>
            </a:r>
          </a:p>
          <a:p>
            <a:r>
              <a:rPr lang="en-AU" dirty="0"/>
              <a:t>Loading (where relevant)</a:t>
            </a:r>
          </a:p>
          <a:p>
            <a:r>
              <a:rPr lang="en-AU" dirty="0"/>
              <a:t>Requires consideration of appropriate Standards</a:t>
            </a:r>
          </a:p>
        </p:txBody>
      </p:sp>
    </p:spTree>
    <p:extLst>
      <p:ext uri="{BB962C8B-B14F-4D97-AF65-F5344CB8AC3E}">
        <p14:creationId xmlns:p14="http://schemas.microsoft.com/office/powerpoint/2010/main" val="512376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Design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Design life </a:t>
            </a:r>
          </a:p>
          <a:p>
            <a:pPr lvl="1"/>
            <a:r>
              <a:rPr lang="en-AU" dirty="0"/>
              <a:t>Temporary or short term ~5 years</a:t>
            </a:r>
          </a:p>
          <a:p>
            <a:pPr lvl="1"/>
            <a:r>
              <a:rPr lang="en-AU" dirty="0"/>
              <a:t>Typical design life - 50 years</a:t>
            </a:r>
          </a:p>
          <a:p>
            <a:pPr lvl="1"/>
            <a:r>
              <a:rPr lang="en-AU" dirty="0"/>
              <a:t>High value design life - 100 years</a:t>
            </a:r>
          </a:p>
          <a:p>
            <a:r>
              <a:rPr lang="en-AU" dirty="0"/>
              <a:t>Affects design event – two are linked</a:t>
            </a:r>
          </a:p>
          <a:p>
            <a:r>
              <a:rPr lang="en-AU" dirty="0"/>
              <a:t>May affect level of maintenance required</a:t>
            </a:r>
          </a:p>
          <a:p>
            <a:r>
              <a:rPr lang="en-AU" dirty="0"/>
              <a:t>May affect MCA or CBA</a:t>
            </a:r>
          </a:p>
          <a:p>
            <a:pPr lvl="1"/>
            <a:r>
              <a:rPr lang="en-AU" dirty="0" err="1"/>
              <a:t>eg</a:t>
            </a:r>
            <a:r>
              <a:rPr lang="en-AU" dirty="0"/>
              <a:t>, 5 year design life may make alternative protection options more beneficial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C470D-6B89-07FE-97C5-51C18B75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18" y="2351462"/>
            <a:ext cx="4721496" cy="20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7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Coastal Inundation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Often in response to experienced floods</a:t>
            </a:r>
          </a:p>
          <a:p>
            <a:r>
              <a:rPr lang="en-AU" dirty="0"/>
              <a:t>Address wave overtopping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2F7BF0-7C9A-0C99-1B8D-FECD561AE3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636" y="2625499"/>
            <a:ext cx="5988050" cy="3764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6C02A-DAAF-6035-60FD-81C70BB1279E}"/>
              </a:ext>
            </a:extLst>
          </p:cNvPr>
          <p:cNvSpPr txBox="1"/>
          <p:nvPr/>
        </p:nvSpPr>
        <p:spPr>
          <a:xfrm>
            <a:off x="9204677" y="2704523"/>
            <a:ext cx="239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Univers Light" panose="020B0403020202020204" pitchFamily="34" charset="0"/>
              </a:rPr>
              <a:t>SWAN RIVER, COMO</a:t>
            </a:r>
          </a:p>
        </p:txBody>
      </p:sp>
    </p:spTree>
    <p:extLst>
      <p:ext uri="{BB962C8B-B14F-4D97-AF65-F5344CB8AC3E}">
        <p14:creationId xmlns:p14="http://schemas.microsoft.com/office/powerpoint/2010/main" val="19580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7978-F3BB-5119-57C6-0F5DD23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Inputs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BC8C6-3F07-1CCD-A206-67025F6F5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Metocean</a:t>
            </a:r>
            <a:r>
              <a:rPr lang="en-GB" dirty="0"/>
              <a:t> conditions</a:t>
            </a:r>
          </a:p>
          <a:p>
            <a:pPr lvl="1"/>
            <a:r>
              <a:rPr lang="en-GB" dirty="0"/>
              <a:t>Waves</a:t>
            </a:r>
          </a:p>
          <a:p>
            <a:pPr lvl="1"/>
            <a:r>
              <a:rPr lang="en-GB" dirty="0"/>
              <a:t>Water Levels</a:t>
            </a:r>
          </a:p>
          <a:p>
            <a:pPr lvl="1"/>
            <a:r>
              <a:rPr lang="en-GB" dirty="0"/>
              <a:t>Winds</a:t>
            </a:r>
          </a:p>
          <a:p>
            <a:pPr lvl="1"/>
            <a:r>
              <a:rPr lang="en-GB" dirty="0"/>
              <a:t>Currents</a:t>
            </a:r>
          </a:p>
          <a:p>
            <a:r>
              <a:rPr lang="en-GB" dirty="0"/>
              <a:t>Discussed in the coastal processes module</a:t>
            </a:r>
          </a:p>
          <a:p>
            <a:r>
              <a:rPr lang="en-GB" dirty="0"/>
              <a:t>Need site specific conditions</a:t>
            </a:r>
          </a:p>
          <a:p>
            <a:r>
              <a:rPr lang="en-GB" dirty="0"/>
              <a:t>Ideally, would have measurements at the proposed site</a:t>
            </a:r>
          </a:p>
          <a:p>
            <a:pPr lvl="1"/>
            <a:r>
              <a:rPr lang="en-GB" dirty="0"/>
              <a:t>May depend on size of project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25756-FEA2-CE99-B152-B2142FE87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475" y="1092200"/>
            <a:ext cx="4886325" cy="25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81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7978-F3BB-5119-57C6-0F5DD23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Physical Inputs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BC8C6-3F07-1CCD-A206-67025F6F5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Regional measurements available from DoT Coastal Data 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92538-B2C0-FC5D-EB0C-B5741157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66" y="2570078"/>
            <a:ext cx="6226481" cy="41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077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7978-F3BB-5119-57C6-0F5DD23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Physical Inputs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BC8C6-3F07-1CCD-A206-67025F6F5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36763"/>
            <a:ext cx="5303527" cy="4543425"/>
          </a:xfrm>
        </p:spPr>
        <p:txBody>
          <a:bodyPr/>
          <a:lstStyle/>
          <a:p>
            <a:r>
              <a:rPr lang="en-GB" dirty="0"/>
              <a:t>Typically, may use available extreme analysis of available measurements, combined with numerical modelling</a:t>
            </a:r>
          </a:p>
          <a:p>
            <a:r>
              <a:rPr lang="en-GB" dirty="0"/>
              <a:t>Ensure modelling is calibrated and validated</a:t>
            </a:r>
          </a:p>
          <a:p>
            <a:r>
              <a:rPr lang="en-GB" dirty="0"/>
              <a:t>Design conditions critical to be determined for the project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72DFC-F67E-F59E-7BE6-5A34C8F7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73" y="1716100"/>
            <a:ext cx="5303527" cy="45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643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7978-F3BB-5119-57C6-0F5DD23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BC8C6-3F07-1CCD-A206-67025F6F5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Survey – bathymetry and topography</a:t>
            </a:r>
          </a:p>
          <a:p>
            <a:pPr lvl="1"/>
            <a:r>
              <a:rPr lang="en-GB" dirty="0"/>
              <a:t>Offshore and onshore important</a:t>
            </a:r>
          </a:p>
          <a:p>
            <a:r>
              <a:rPr lang="en-GB" dirty="0"/>
              <a:t>Geotechnical conditions</a:t>
            </a:r>
          </a:p>
          <a:p>
            <a:r>
              <a:rPr lang="en-GB" dirty="0"/>
              <a:t>Contamination</a:t>
            </a:r>
          </a:p>
          <a:p>
            <a:r>
              <a:rPr lang="en-GB" dirty="0"/>
              <a:t>Connection to assets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C4894-109D-A57B-6750-863F46A8C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24"/>
          <a:stretch/>
        </p:blipFill>
        <p:spPr>
          <a:xfrm>
            <a:off x="6723592" y="1002018"/>
            <a:ext cx="4258733" cy="56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992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Crest Levels &amp; Overtopping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For structures, the crest level is important to limit inundation and damage from wave overtopping</a:t>
            </a:r>
          </a:p>
          <a:p>
            <a:r>
              <a:rPr lang="en-GB" dirty="0"/>
              <a:t>Wave overtopping can damage assets behind or pose a hazard to pedestrians or other users</a:t>
            </a:r>
          </a:p>
          <a:p>
            <a:r>
              <a:rPr lang="en-GB" dirty="0"/>
              <a:t>Needs consideration during </a:t>
            </a:r>
            <a:br>
              <a:rPr lang="en-GB" dirty="0"/>
            </a:br>
            <a:r>
              <a:rPr lang="en-GB" dirty="0"/>
              <a:t>design conditions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29460-C594-04B6-502B-019F48990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17" y="3429000"/>
            <a:ext cx="4098892" cy="30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15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Coastal Processes &amp; Potential Impacts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Existing coastal processes need to be understood</a:t>
            </a:r>
          </a:p>
          <a:p>
            <a:pPr lvl="1"/>
            <a:r>
              <a:rPr lang="en-GB" dirty="0"/>
              <a:t>Directions and scales of sediment transport</a:t>
            </a:r>
          </a:p>
          <a:p>
            <a:r>
              <a:rPr lang="en-GB" dirty="0"/>
              <a:t>Coastal protection structures largely prevent loss of sediment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They will therefore impact sediment feed to adjacent beaches</a:t>
            </a:r>
          </a:p>
          <a:p>
            <a:r>
              <a:rPr lang="en-GB" dirty="0"/>
              <a:t>What are the likely impacts?</a:t>
            </a:r>
          </a:p>
          <a:p>
            <a:pPr lvl="1"/>
            <a:r>
              <a:rPr lang="en-GB" dirty="0"/>
              <a:t>There will be impacts</a:t>
            </a:r>
          </a:p>
          <a:p>
            <a:pPr lvl="1"/>
            <a:r>
              <a:rPr lang="en-GB" dirty="0"/>
              <a:t>Changes to sediment transport patterns and local dynamics</a:t>
            </a:r>
          </a:p>
          <a:p>
            <a:pPr lvl="1"/>
            <a:r>
              <a:rPr lang="en-GB" dirty="0"/>
              <a:t>Potential down drift or adjacent erosion</a:t>
            </a:r>
          </a:p>
          <a:p>
            <a:r>
              <a:rPr lang="en-GB" dirty="0"/>
              <a:t>Can be done through conceptual models or </a:t>
            </a:r>
            <a:br>
              <a:rPr lang="en-GB" dirty="0"/>
            </a:br>
            <a:r>
              <a:rPr lang="en-GB" dirty="0"/>
              <a:t>detailed numerical modelling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06C48-AD0E-BE92-F8E0-5ED483224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900" y="4852890"/>
            <a:ext cx="4917196" cy="16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593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Potential Impacts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Environmental impacts on items such as vegetation, benthic habitat and water quality</a:t>
            </a:r>
          </a:p>
          <a:p>
            <a:r>
              <a:rPr lang="en-GB" dirty="0"/>
              <a:t>Social impacts on items such as recreation, amenity, surfing</a:t>
            </a:r>
          </a:p>
          <a:p>
            <a:r>
              <a:rPr lang="en-GB" dirty="0"/>
              <a:t>Cultural impacts on heritage or other important sites </a:t>
            </a:r>
          </a:p>
        </p:txBody>
      </p:sp>
    </p:spTree>
    <p:extLst>
      <p:ext uri="{BB962C8B-B14F-4D97-AF65-F5344CB8AC3E}">
        <p14:creationId xmlns:p14="http://schemas.microsoft.com/office/powerpoint/2010/main" val="5016125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122-E24A-3E07-802D-6ACFE3D8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Design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4A00-171F-2318-C1C3-C6A8B70F8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Constructability</a:t>
            </a:r>
          </a:p>
          <a:p>
            <a:pPr lvl="1"/>
            <a:r>
              <a:rPr lang="en-GB" dirty="0"/>
              <a:t>May be in unsuitable conditions</a:t>
            </a:r>
          </a:p>
          <a:p>
            <a:pPr lvl="1"/>
            <a:r>
              <a:rPr lang="en-GB" dirty="0"/>
              <a:t>Materials may be difficult to source</a:t>
            </a:r>
          </a:p>
          <a:p>
            <a:pPr lvl="1"/>
            <a:r>
              <a:rPr lang="en-GB" dirty="0"/>
              <a:t>Local materials</a:t>
            </a:r>
          </a:p>
          <a:p>
            <a:pPr lvl="1"/>
            <a:r>
              <a:rPr lang="en-GB" dirty="0"/>
              <a:t>Limited marine Contractors</a:t>
            </a:r>
          </a:p>
          <a:p>
            <a:r>
              <a:rPr lang="en-GB" dirty="0"/>
              <a:t>Monitoring and maintenance</a:t>
            </a:r>
          </a:p>
          <a:p>
            <a:pPr lvl="1"/>
            <a:r>
              <a:rPr lang="en-GB" dirty="0"/>
              <a:t>Acceptable levels of maintenance </a:t>
            </a:r>
          </a:p>
          <a:p>
            <a:pPr lvl="1"/>
            <a:r>
              <a:rPr lang="en-GB" dirty="0"/>
              <a:t>Regular monitoring required</a:t>
            </a:r>
          </a:p>
          <a:p>
            <a:pPr lvl="1"/>
            <a:r>
              <a:rPr lang="en-GB" dirty="0"/>
              <a:t>Access for maintenance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F8C2E-276B-A738-C1F7-0C2CD3E21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33" y="2156883"/>
            <a:ext cx="5206999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680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48803"/>
            <a:ext cx="10501200" cy="763200"/>
          </a:xfrm>
        </p:spPr>
        <p:txBody>
          <a:bodyPr/>
          <a:lstStyle/>
          <a:p>
            <a:r>
              <a:rPr lang="en-AU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6923270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ECDD-EE23-4DC3-A81F-24C47A2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23BC-50E3-4B12-9569-4569A808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Seawall – South Thomson</a:t>
            </a:r>
          </a:p>
          <a:p>
            <a:pPr lvl="1"/>
            <a:r>
              <a:rPr lang="en-AU" dirty="0"/>
              <a:t>Design process for Coastal Protection Works</a:t>
            </a:r>
          </a:p>
          <a:p>
            <a:r>
              <a:rPr lang="en-AU" dirty="0"/>
              <a:t>Lessons – Success &amp; “Failure”</a:t>
            </a:r>
          </a:p>
          <a:p>
            <a:r>
              <a:rPr lang="en-AU" dirty="0"/>
              <a:t>Integrated Coastal Protection</a:t>
            </a:r>
            <a:br>
              <a:rPr lang="en-AU" dirty="0"/>
            </a:br>
            <a:r>
              <a:rPr lang="en-AU" dirty="0"/>
              <a:t>Works</a:t>
            </a:r>
          </a:p>
          <a:p>
            <a:pPr lvl="1"/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A565D-DCE4-CC55-B1D0-414FB4EA5F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05898"/>
            <a:ext cx="4365720" cy="32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d3c4172d526e4b2384ade4b889302c76" /></Relationships>
</file>

<file path=customXML/item3.xml><?xml version="1.0" encoding="utf-8"?>
<metadata xmlns="http://www.objective.com/ecm/document/metadata/CD7BL30DF8E14B84ACE761E4E8F12C00" version="1.0.0">
  <systemFields>
    <field name="Objective-Id">
      <value order="0">A12976591</value>
    </field>
    <field name="Objective-Title">
      <value order="0">!Coastal Protection Works - Final Powerpoint slides</value>
    </field>
    <field name="Objective-Description">
      <value order="0"/>
    </field>
    <field name="Objective-CreationStamp">
      <value order="0">2023-09-27T06:24:41Z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2023-09-27T06:24:44Z</value>
    </field>
    <field name="Objective-Owner">
      <value order="0">Bishopp, Sam PLN</value>
    </field>
    <field name="Objective-Path">
      <value order="0">Objective Global Folder:Department of Planning:01 Corporate:Core Functions:Coastal Management:Planning:CoastWA:Community Engagement, Training and Education:2. Training Module - Coastal Protection Works</value>
    </field>
    <field name="Objective-Parent">
      <value order="0">2. Training Module - Coastal Protection Works</value>
    </field>
    <field name="Objective-State">
      <value order="0">Being Drafted</value>
    </field>
    <field name="Objective-VersionId">
      <value order="0">vA18667095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PLH2020P0266</value>
    </field>
    <field name="Objective-Classification">
      <value order="0"/>
    </field>
    <field name="Objective-Caveats">
      <value order="0"/>
    </field>
  </systemFields>
  <catalogues>
    <catalogue name="PLH Scanned Document Type Catalogue" type="type" ori="id:cL90">
      <field name="Objective-Correspondence (DoL)">
        <value order="0">Internal</value>
      </field>
      <field name="Objective-Document Type (DoL)">
        <value order="0">Other</value>
      </field>
      <field name="Objective-Author (DoL)">
        <value order="0">Sam Bishopp</value>
      </field>
      <field name="Objective-Author Organisation (DoL)">
        <value order="0"/>
      </field>
      <field name="Objective-External Identifier (DoL)">
        <value order="0"/>
      </field>
      <field name="Objective-Addressee (DoL)">
        <value order="0"/>
      </field>
      <field name="Objective-Addressee Organisation (DoL)">
        <value order="0">Planning, Lands and Heritage Department of</value>
      </field>
      <field name="Objective-Date Written (DoL)">
        <value order="0">2023-09-04T16:00:00Z</value>
      </field>
      <field name="Objective-Date Received (DoL)">
        <value order="0"/>
      </field>
      <field name="Objective-Attached (DoL)">
        <value order="0">No</value>
      </field>
      <field name="Objective-Notes (DoL)">
        <value order="0"/>
      </field>
      <field name="Objective-OCR Status">
        <value order="0"/>
      </field>
      <field name="Objective-Connect Creator (DoL)">
        <value order="0"/>
      </field>
      <field name="Objective-Disposal Review Date - Hard Copy (DoL)">
        <value order="0"/>
      </field>
      <field name="Objective-Disposal Status">
        <value order="0"/>
      </field>
      <field name="Objective-Disposed On">
        <value order="0"/>
      </field>
      <field name="Objective-Disposed Document Status">
        <value order="0"/>
      </field>
      <field name="Objective-Editing Reserved To">
        <value order="0"/>
      </field>
    </catalogue>
  </catalogues>
</metadata>
</file>

<file path=customXML/itemProps3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CD7BL30DF8E14B84ACE761E4E8F12C00"/>
  </ds:schemaRefs>
</ds:datastoreItem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B851C629615F4EB11CE203E3677EFB" ma:contentTypeVersion="14" ma:contentTypeDescription="Create a new document." ma:contentTypeScope="" ma:versionID="2d028ef65f6c24707a4728828cbf5c0d">
  <xsd:schema xmlns:xsd="http://www.w3.org/2001/XMLSchema" xmlns:xs="http://www.w3.org/2001/XMLSchema" xmlns:p="http://schemas.microsoft.com/office/2006/metadata/properties" xmlns:ns2="e3cbac65-beef-4762-bc32-9fe9d4be5273" xmlns:ns3="230d4a6f-58fc-4089-a56b-74980a1a2aff" targetNamespace="http://schemas.microsoft.com/office/2006/metadata/properties" ma:root="true" ma:fieldsID="e4c75f69b9aaaf82d9fbf16237709bee" ns2:_="" ns3:_="">
    <xsd:import namespace="e3cbac65-beef-4762-bc32-9fe9d4be5273"/>
    <xsd:import namespace="230d4a6f-58fc-4089-a56b-74980a1a2a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bac65-beef-4762-bc32-9fe9d4be5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cda960-8aa1-4f8f-99b7-d9d8e49141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d4a6f-58fc-4089-a56b-74980a1a2a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ad58fce-e258-406d-8240-789833bcc9b0}" ma:internalName="TaxCatchAll" ma:showField="CatchAllData" ma:web="230d4a6f-58fc-4089-a56b-74980a1a2a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7AC543-C9D1-4585-AD4D-0154BCCDF19B}"/>
</file>

<file path=customXml/itemProps2.xml><?xml version="1.0" encoding="utf-8"?>
<ds:datastoreItem xmlns:ds="http://schemas.openxmlformats.org/officeDocument/2006/customXml" ds:itemID="{020421F5-06DE-4B74-8A6B-831A3B977B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9100</TotalTime>
  <Words>4341</Words>
  <Application>Microsoft Office PowerPoint</Application>
  <PresentationFormat>Widescreen</PresentationFormat>
  <Paragraphs>766</Paragraphs>
  <Slides>132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8" baseType="lpstr">
      <vt:lpstr>Arial</vt:lpstr>
      <vt:lpstr>Calibri</vt:lpstr>
      <vt:lpstr>Univers</vt:lpstr>
      <vt:lpstr>Univers Light</vt:lpstr>
      <vt:lpstr>Wingdings</vt:lpstr>
      <vt:lpstr>Office Theme</vt:lpstr>
      <vt:lpstr>PowerPoint Presentation</vt:lpstr>
      <vt:lpstr>Session Schedule</vt:lpstr>
      <vt:lpstr>Overview</vt:lpstr>
      <vt:lpstr>References &amp; Documents</vt:lpstr>
      <vt:lpstr>What is Coastal Protection?</vt:lpstr>
      <vt:lpstr>What is Coastal Protection</vt:lpstr>
      <vt:lpstr>Coastal Hazards</vt:lpstr>
      <vt:lpstr>Coastal Erosion</vt:lpstr>
      <vt:lpstr>Coastal Inundation</vt:lpstr>
      <vt:lpstr>Coastal Protection Works </vt:lpstr>
      <vt:lpstr>History of Coastal Protection </vt:lpstr>
      <vt:lpstr>When to Protect?  Current Context</vt:lpstr>
      <vt:lpstr>When to Protect?</vt:lpstr>
      <vt:lpstr>When to Protect?</vt:lpstr>
      <vt:lpstr>When to Protect?</vt:lpstr>
      <vt:lpstr>When to Protect? </vt:lpstr>
      <vt:lpstr>Types of Coastal Protection</vt:lpstr>
      <vt:lpstr>Types of Coastal Protection</vt:lpstr>
      <vt:lpstr>Types of Coastal Protection</vt:lpstr>
      <vt:lpstr>Nature Based Protection Options</vt:lpstr>
      <vt:lpstr>Nature Based Protection Options</vt:lpstr>
      <vt:lpstr>Nature Based Protection</vt:lpstr>
      <vt:lpstr>Nature Based Protection</vt:lpstr>
      <vt:lpstr>Nature Based Protection</vt:lpstr>
      <vt:lpstr>Nature Based Options – pros and cons</vt:lpstr>
      <vt:lpstr>Sand Nourishment</vt:lpstr>
      <vt:lpstr>Sand Nourishment via Dredge</vt:lpstr>
      <vt:lpstr>Sand Nourishment / Bypassing via Pumping</vt:lpstr>
      <vt:lpstr>Sand Nourishment via Truck</vt:lpstr>
      <vt:lpstr>Sand Nourishment – considerations</vt:lpstr>
      <vt:lpstr>Sand Nourishment – pros and cons</vt:lpstr>
      <vt:lpstr>Sand Nourishment – potential impacts</vt:lpstr>
      <vt:lpstr>Seawalls</vt:lpstr>
      <vt:lpstr>Seawalls – Rock Revetment</vt:lpstr>
      <vt:lpstr>Seawalls – GSC (short term)</vt:lpstr>
      <vt:lpstr>Seawalls – Vertical &amp; Functional</vt:lpstr>
      <vt:lpstr>Seawalls - Buried</vt:lpstr>
      <vt:lpstr>Seawalls – Local Materials</vt:lpstr>
      <vt:lpstr>Seawalls - considerations</vt:lpstr>
      <vt:lpstr>Seawalls – pros and cons</vt:lpstr>
      <vt:lpstr>Seawalls – Potential Impacts</vt:lpstr>
      <vt:lpstr>Seawalls – typical impacts</vt:lpstr>
      <vt:lpstr>Groynes</vt:lpstr>
      <vt:lpstr>Groynes - Rock</vt:lpstr>
      <vt:lpstr>Groynes</vt:lpstr>
      <vt:lpstr>Groynes – GSC (short term)</vt:lpstr>
      <vt:lpstr>Groynes – Sheet Pile</vt:lpstr>
      <vt:lpstr>Groynes - considerations</vt:lpstr>
      <vt:lpstr>Groynes – pros and cons</vt:lpstr>
      <vt:lpstr>Groynes – Impact</vt:lpstr>
      <vt:lpstr>Groynes – typical impact</vt:lpstr>
      <vt:lpstr>Break</vt:lpstr>
      <vt:lpstr>Breakwaters / Headlands</vt:lpstr>
      <vt:lpstr>Breakwaters</vt:lpstr>
      <vt:lpstr>Breakwaters</vt:lpstr>
      <vt:lpstr>Breakwaters – Shore Connected</vt:lpstr>
      <vt:lpstr>Breakwaters - Offshore</vt:lpstr>
      <vt:lpstr>Breakwaters - considerations</vt:lpstr>
      <vt:lpstr>Breakwaters / Headlands – pros and cons</vt:lpstr>
      <vt:lpstr>Headlands – typical impact</vt:lpstr>
      <vt:lpstr>Artificial Reefs</vt:lpstr>
      <vt:lpstr>Artificial Reefs</vt:lpstr>
      <vt:lpstr>Artificial Reefs</vt:lpstr>
      <vt:lpstr>Artificial Reefs</vt:lpstr>
      <vt:lpstr>Artificial Reefs - considerations</vt:lpstr>
      <vt:lpstr>Artificial Reefs – pros and cons</vt:lpstr>
      <vt:lpstr>Artificial Reefs – Typical Impacts</vt:lpstr>
      <vt:lpstr>Which Coastal Protection Type is  Suitable?</vt:lpstr>
      <vt:lpstr>Which Coastal Protection Type</vt:lpstr>
      <vt:lpstr>Hybrid &amp; Combined Options</vt:lpstr>
      <vt:lpstr>Typical Selection &amp; Design Process</vt:lpstr>
      <vt:lpstr>Multi Criteria Analysis</vt:lpstr>
      <vt:lpstr>Multi Criteria Analysis (example)</vt:lpstr>
      <vt:lpstr>Multi Criteria Analysis</vt:lpstr>
      <vt:lpstr>Cost Benefit Analysis</vt:lpstr>
      <vt:lpstr>Costs</vt:lpstr>
      <vt:lpstr>Costs</vt:lpstr>
      <vt:lpstr>Relative Costs</vt:lpstr>
      <vt:lpstr>Approvals &amp; Funding</vt:lpstr>
      <vt:lpstr>Approvals</vt:lpstr>
      <vt:lpstr>Approvals</vt:lpstr>
      <vt:lpstr>Funding of Coastal Protection Works</vt:lpstr>
      <vt:lpstr>Sources of Funding</vt:lpstr>
      <vt:lpstr>Sources of Funding</vt:lpstr>
      <vt:lpstr>Design Considerations</vt:lpstr>
      <vt:lpstr>Design of Coastal Protection Works</vt:lpstr>
      <vt:lpstr>Functional Design Input </vt:lpstr>
      <vt:lpstr>Design Criteria</vt:lpstr>
      <vt:lpstr>Design Life</vt:lpstr>
      <vt:lpstr>Physical Inputs </vt:lpstr>
      <vt:lpstr>Physical Inputs </vt:lpstr>
      <vt:lpstr>Physical Inputs</vt:lpstr>
      <vt:lpstr>Site Conditions</vt:lpstr>
      <vt:lpstr>Crest Levels &amp; Overtopping</vt:lpstr>
      <vt:lpstr>Coastal Processes &amp; Potential Impacts</vt:lpstr>
      <vt:lpstr>Other Potential Impacts</vt:lpstr>
      <vt:lpstr>Other Design Considerations</vt:lpstr>
      <vt:lpstr>Case Studies</vt:lpstr>
      <vt:lpstr>Case Studies</vt:lpstr>
      <vt:lpstr>South Thomson Seawall</vt:lpstr>
      <vt:lpstr>South Thomson Seawall</vt:lpstr>
      <vt:lpstr>South Thomson Seawall</vt:lpstr>
      <vt:lpstr>South Thomson Seawall – Site Conditions</vt:lpstr>
      <vt:lpstr>South Thomson Seawall – Metocean Conditions</vt:lpstr>
      <vt:lpstr>South Thomson Seawall – Metocean Conditions</vt:lpstr>
      <vt:lpstr>South Thomson Seawall – Section</vt:lpstr>
      <vt:lpstr>South Thomson Seawall – Impacts</vt:lpstr>
      <vt:lpstr>South Thomson Seawall</vt:lpstr>
      <vt:lpstr>Lessons - Success &amp; Failures</vt:lpstr>
      <vt:lpstr>Lessons</vt:lpstr>
      <vt:lpstr>Lessons – Guerin St Groyne</vt:lpstr>
      <vt:lpstr>Lessons – Kwinana Bulk Terminal</vt:lpstr>
      <vt:lpstr>Lessons – Port Hedland Seawalls</vt:lpstr>
      <vt:lpstr>Integrated Coastal Protection Works</vt:lpstr>
      <vt:lpstr>Rockingham Foreshore</vt:lpstr>
      <vt:lpstr>Barangaroo, Sydney Harbour</vt:lpstr>
      <vt:lpstr>Sanur, Bali</vt:lpstr>
      <vt:lpstr>Questions / Discussion?</vt:lpstr>
      <vt:lpstr>Additional</vt:lpstr>
      <vt:lpstr>Catherine Point</vt:lpstr>
      <vt:lpstr>Catherine Point History</vt:lpstr>
      <vt:lpstr>Catherine Point History</vt:lpstr>
      <vt:lpstr>Catherine Point History</vt:lpstr>
      <vt:lpstr>Catherine Point History</vt:lpstr>
      <vt:lpstr>Catherine Point History 1984 - 2022</vt:lpstr>
      <vt:lpstr>Catherine Point</vt:lpstr>
      <vt:lpstr>C Y O’Connor Engineered Reef Trial</vt:lpstr>
      <vt:lpstr>C Y O’Connor Engineered Reef Trial</vt:lpstr>
      <vt:lpstr>C Y O’Connor Engineered Reef Trial</vt:lpstr>
      <vt:lpstr>C Y O’Connor Engineered Reef Trial</vt:lpstr>
      <vt:lpstr>C Y O’Connor Engineered Reef Trial</vt:lpstr>
      <vt:lpstr>C Y O’Connor Engineered Reef Trial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Mason</dc:creator>
  <cp:lastModifiedBy>Trent Hunt</cp:lastModifiedBy>
  <cp:revision>51</cp:revision>
  <dcterms:created xsi:type="dcterms:W3CDTF">2023-06-13T03:33:32Z</dcterms:created>
  <dcterms:modified xsi:type="dcterms:W3CDTF">2023-08-14T00:30:33Z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5ff7bd-6ef4-450c-bc55-dc2da037f935_Enabled">
    <vt:lpwstr>true</vt:lpwstr>
  </property>
  <property fmtid="{D5CDD505-2E9C-101B-9397-08002B2CF9AE}" pid="3" name="MSIP_Label_a55ff7bd-6ef4-450c-bc55-dc2da037f935_SetDate">
    <vt:lpwstr>2023-06-13T03:40:17Z</vt:lpwstr>
  </property>
  <property fmtid="{D5CDD505-2E9C-101B-9397-08002B2CF9AE}" pid="4" name="MSIP_Label_a55ff7bd-6ef4-450c-bc55-dc2da037f935_Method">
    <vt:lpwstr>Privileged</vt:lpwstr>
  </property>
  <property fmtid="{D5CDD505-2E9C-101B-9397-08002B2CF9AE}" pid="5" name="MSIP_Label_a55ff7bd-6ef4-450c-bc55-dc2da037f935_Name">
    <vt:lpwstr>Official</vt:lpwstr>
  </property>
  <property fmtid="{D5CDD505-2E9C-101B-9397-08002B2CF9AE}" pid="6" name="MSIP_Label_a55ff7bd-6ef4-450c-bc55-dc2da037f935_SiteId">
    <vt:lpwstr>1077f4f6-6cad-4f1d-9994-9421a25eaa3f</vt:lpwstr>
  </property>
  <property fmtid="{D5CDD505-2E9C-101B-9397-08002B2CF9AE}" pid="7" name="MSIP_Label_a55ff7bd-6ef4-450c-bc55-dc2da037f935_ActionId">
    <vt:lpwstr>248a3e69-e370-4333-bdff-621f2e5be318</vt:lpwstr>
  </property>
  <property fmtid="{D5CDD505-2E9C-101B-9397-08002B2CF9AE}" pid="8" name="MSIP_Label_a55ff7bd-6ef4-450c-bc55-dc2da037f935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  <property fmtid="{D5CDD505-2E9C-101B-9397-08002B2CF9AE}" pid="11" name="Objective-Id">
    <vt:lpwstr>A12976591</vt:lpwstr>
  </property>
  <property fmtid="{D5CDD505-2E9C-101B-9397-08002B2CF9AE}" pid="12" name="Objective-Title">
    <vt:lpwstr>!Coastal Protection Works - Final Powerpoint slides</vt:lpwstr>
  </property>
  <property fmtid="{D5CDD505-2E9C-101B-9397-08002B2CF9AE}" pid="13" name="Objective-Description">
    <vt:lpwstr/>
  </property>
  <property fmtid="{D5CDD505-2E9C-101B-9397-08002B2CF9AE}" pid="14" name="Objective-CreationStamp">
    <vt:filetime>2023-09-27T06:24:41Z</vt:filetime>
  </property>
  <property fmtid="{D5CDD505-2E9C-101B-9397-08002B2CF9AE}" pid="15" name="Objective-IsApproved">
    <vt:bool>false</vt:bool>
  </property>
  <property fmtid="{D5CDD505-2E9C-101B-9397-08002B2CF9AE}" pid="16" name="Objective-IsPublished">
    <vt:bool>false</vt:bool>
  </property>
  <property fmtid="{D5CDD505-2E9C-101B-9397-08002B2CF9AE}" pid="17" name="Objective-DatePublished">
    <vt:lpwstr/>
  </property>
  <property fmtid="{D5CDD505-2E9C-101B-9397-08002B2CF9AE}" pid="18" name="Objective-ModificationStamp">
    <vt:filetime>2023-09-27T06:24:44Z</vt:filetime>
  </property>
  <property fmtid="{D5CDD505-2E9C-101B-9397-08002B2CF9AE}" pid="19" name="Objective-Owner">
    <vt:lpwstr>Bishopp, Sam PLN</vt:lpwstr>
  </property>
  <property fmtid="{D5CDD505-2E9C-101B-9397-08002B2CF9AE}" pid="20" name="Objective-Path">
    <vt:lpwstr>Objective Global Folder:Department of Planning:01 Corporate:Core Functions:Coastal Management:Planning:CoastWA:Community Engagement, Training and Education:2. Training Module - Coastal Protection Works:</vt:lpwstr>
  </property>
  <property fmtid="{D5CDD505-2E9C-101B-9397-08002B2CF9AE}" pid="21" name="Objective-Parent">
    <vt:lpwstr>2. Training Module - Coastal Protection Works</vt:lpwstr>
  </property>
  <property fmtid="{D5CDD505-2E9C-101B-9397-08002B2CF9AE}" pid="22" name="Objective-State">
    <vt:lpwstr>Being Drafted</vt:lpwstr>
  </property>
  <property fmtid="{D5CDD505-2E9C-101B-9397-08002B2CF9AE}" pid="23" name="Objective-VersionId">
    <vt:lpwstr>vA18667095</vt:lpwstr>
  </property>
  <property fmtid="{D5CDD505-2E9C-101B-9397-08002B2CF9AE}" pid="24" name="Objective-Version">
    <vt:lpwstr>0.1</vt:lpwstr>
  </property>
  <property fmtid="{D5CDD505-2E9C-101B-9397-08002B2CF9AE}" pid="25" name="Objective-VersionNumber">
    <vt:r8>1</vt:r8>
  </property>
  <property fmtid="{D5CDD505-2E9C-101B-9397-08002B2CF9AE}" pid="26" name="Objective-VersionComment">
    <vt:lpwstr>First version</vt:lpwstr>
  </property>
  <property fmtid="{D5CDD505-2E9C-101B-9397-08002B2CF9AE}" pid="27" name="Objective-FileNumber">
    <vt:lpwstr>PLH2020P0266</vt:lpwstr>
  </property>
  <property fmtid="{D5CDD505-2E9C-101B-9397-08002B2CF9AE}" pid="28" name="Objective-Classification">
    <vt:lpwstr>[Inherited - none]</vt:lpwstr>
  </property>
  <property fmtid="{D5CDD505-2E9C-101B-9397-08002B2CF9AE}" pid="29" name="Objective-Caveats">
    <vt:lpwstr/>
  </property>
  <property fmtid="{D5CDD505-2E9C-101B-9397-08002B2CF9AE}" pid="30" name="Objective-Correspondence (DoL)">
    <vt:lpwstr>Internal</vt:lpwstr>
  </property>
  <property fmtid="{D5CDD505-2E9C-101B-9397-08002B2CF9AE}" pid="31" name="Objective-Document Type (DoL)">
    <vt:lpwstr>Other</vt:lpwstr>
  </property>
  <property fmtid="{D5CDD505-2E9C-101B-9397-08002B2CF9AE}" pid="32" name="Objective-Author (DoL)">
    <vt:lpwstr>Sam Bishopp</vt:lpwstr>
  </property>
  <property fmtid="{D5CDD505-2E9C-101B-9397-08002B2CF9AE}" pid="33" name="Objective-Author Organisation (DoL)">
    <vt:lpwstr/>
  </property>
  <property fmtid="{D5CDD505-2E9C-101B-9397-08002B2CF9AE}" pid="34" name="Objective-External Identifier (DoL)">
    <vt:lpwstr/>
  </property>
  <property fmtid="{D5CDD505-2E9C-101B-9397-08002B2CF9AE}" pid="35" name="Objective-Addressee (DoL)">
    <vt:lpwstr/>
  </property>
  <property fmtid="{D5CDD505-2E9C-101B-9397-08002B2CF9AE}" pid="36" name="Objective-Addressee Organisation (DoL)">
    <vt:lpwstr>Planning, Lands and Heritage Department of</vt:lpwstr>
  </property>
  <property fmtid="{D5CDD505-2E9C-101B-9397-08002B2CF9AE}" pid="37" name="Objective-Date Written (DoL)">
    <vt:filetime>2023-09-04T16:00:00Z</vt:filetime>
  </property>
  <property fmtid="{D5CDD505-2E9C-101B-9397-08002B2CF9AE}" pid="38" name="Objective-Date Received (DoL)">
    <vt:lpwstr/>
  </property>
  <property fmtid="{D5CDD505-2E9C-101B-9397-08002B2CF9AE}" pid="39" name="Objective-Attached (DoL)">
    <vt:lpwstr>No</vt:lpwstr>
  </property>
  <property fmtid="{D5CDD505-2E9C-101B-9397-08002B2CF9AE}" pid="40" name="Objective-Notes (DoL)">
    <vt:lpwstr/>
  </property>
  <property fmtid="{D5CDD505-2E9C-101B-9397-08002B2CF9AE}" pid="41" name="Objective-OCR Status">
    <vt:lpwstr/>
  </property>
  <property fmtid="{D5CDD505-2E9C-101B-9397-08002B2CF9AE}" pid="42" name="Objective-Connect Creator (DoL)">
    <vt:lpwstr/>
  </property>
  <property fmtid="{D5CDD505-2E9C-101B-9397-08002B2CF9AE}" pid="43" name="Objective-Disposal Review Date - Hard Copy (DoL)">
    <vt:lpwstr/>
  </property>
  <property fmtid="{D5CDD505-2E9C-101B-9397-08002B2CF9AE}" pid="44" name="Objective-Disposal Status">
    <vt:lpwstr/>
  </property>
  <property fmtid="{D5CDD505-2E9C-101B-9397-08002B2CF9AE}" pid="45" name="Objective-Disposed On">
    <vt:lpwstr/>
  </property>
  <property fmtid="{D5CDD505-2E9C-101B-9397-08002B2CF9AE}" pid="46" name="Objective-Disposed Document Status">
    <vt:lpwstr/>
  </property>
  <property fmtid="{D5CDD505-2E9C-101B-9397-08002B2CF9AE}" pid="47" name="Objective-Editing Reserved To">
    <vt:lpwstr/>
  </property>
  <property fmtid="{D5CDD505-2E9C-101B-9397-08002B2CF9AE}" pid="48" name="Objective-Comment">
    <vt:lpwstr/>
  </property>
</Properties>
</file>