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56" r:id="rId5"/>
    <p:sldId id="302" r:id="rId6"/>
    <p:sldId id="267" r:id="rId7"/>
    <p:sldId id="268" r:id="rId8"/>
    <p:sldId id="269" r:id="rId9"/>
    <p:sldId id="270" r:id="rId10"/>
    <p:sldId id="271" r:id="rId11"/>
    <p:sldId id="272" r:id="rId12"/>
    <p:sldId id="274" r:id="rId13"/>
    <p:sldId id="275" r:id="rId14"/>
    <p:sldId id="276" r:id="rId15"/>
    <p:sldId id="277" r:id="rId16"/>
    <p:sldId id="306" r:id="rId17"/>
    <p:sldId id="305" r:id="rId18"/>
    <p:sldId id="307" r:id="rId19"/>
    <p:sldId id="278" r:id="rId20"/>
    <p:sldId id="279" r:id="rId21"/>
    <p:sldId id="280" r:id="rId22"/>
    <p:sldId id="281" r:id="rId23"/>
    <p:sldId id="282" r:id="rId24"/>
    <p:sldId id="285" r:id="rId25"/>
    <p:sldId id="286" r:id="rId26"/>
    <p:sldId id="287" r:id="rId27"/>
    <p:sldId id="288" r:id="rId28"/>
    <p:sldId id="289" r:id="rId29"/>
    <p:sldId id="290" r:id="rId30"/>
    <p:sldId id="291" r:id="rId31"/>
    <p:sldId id="292" r:id="rId32"/>
    <p:sldId id="293" r:id="rId33"/>
    <p:sldId id="295" r:id="rId34"/>
    <p:sldId id="296" r:id="rId35"/>
    <p:sldId id="297" r:id="rId36"/>
    <p:sldId id="298" r:id="rId37"/>
    <p:sldId id="299" r:id="rId38"/>
    <p:sldId id="301"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72F6BC-3453-4404-9601-8CCBAB95C8AC}" v="23" dt="2023-09-15T09:15:43.391"/>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35.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presProps" Target="presProps.xml" Id="rId42" /><Relationship Type="http://schemas.microsoft.com/office/2015/10/relationships/revisionInfo" Target="revisionInfo.xml" Id="rId47" /><Relationship Type="http://schemas.openxmlformats.org/officeDocument/2006/relationships/slide" Target="slides/slide3.xml" Id="rId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notesMaster" Target="notesMasters/notesMaster1.xml" Id="rId40" /><Relationship Type="http://schemas.openxmlformats.org/officeDocument/2006/relationships/tableStyles" Target="tableStyles.xml" Id="rId45"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theme" Target="theme/theme1.xml" Id="rId44"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viewProps" Target="viewProps.xml" Id="rId43" /><Relationship Type="http://schemas.openxmlformats.org/officeDocument/2006/relationships/slide" Target="slides/slide4.xml" Id="rId8"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microsoft.com/office/2016/11/relationships/changesInfo" Target="changesInfos/changesInfo1.xml" Id="rId46" /><Relationship Type="http://schemas.openxmlformats.org/officeDocument/2006/relationships/slide" Target="slides/slide16.xml" Id="rId20" /><Relationship Type="http://schemas.openxmlformats.org/officeDocument/2006/relationships/tags" Target="tags/tag1.xml" Id="rId41" /><Relationship Type="http://schemas.openxmlformats.org/officeDocument/2006/relationships/customXml" Target="/customXML/item4.xml" Id="Re5129896d7ef4f08"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Leck" userId="ca299697-3d85-427c-831e-0f4185f13c9b" providerId="ADAL" clId="{D472F6BC-3453-4404-9601-8CCBAB95C8AC}"/>
    <pc:docChg chg="custSel delSld modSld">
      <pc:chgData name="Sarah Leck" userId="ca299697-3d85-427c-831e-0f4185f13c9b" providerId="ADAL" clId="{D472F6BC-3453-4404-9601-8CCBAB95C8AC}" dt="2023-09-15T09:09:59.907" v="36"/>
      <pc:docMkLst>
        <pc:docMk/>
      </pc:docMkLst>
      <pc:sldChg chg="addSp delSp modSp mod modTransition delAnim modAnim">
        <pc:chgData name="Sarah Leck" userId="ca299697-3d85-427c-831e-0f4185f13c9b" providerId="ADAL" clId="{D472F6BC-3453-4404-9601-8CCBAB95C8AC}" dt="2023-09-15T09:09:59.907" v="36"/>
        <pc:sldMkLst>
          <pc:docMk/>
          <pc:sldMk cId="1362589029" sldId="256"/>
        </pc:sldMkLst>
        <pc:picChg chg="add del mod">
          <ac:chgData name="Sarah Leck" userId="ca299697-3d85-427c-831e-0f4185f13c9b" providerId="ADAL" clId="{D472F6BC-3453-4404-9601-8CCBAB95C8AC}" dt="2023-09-15T07:16:18.328" v="17" actId="478"/>
          <ac:picMkLst>
            <pc:docMk/>
            <pc:sldMk cId="1362589029" sldId="256"/>
            <ac:picMk id="15" creationId="{4F54EBE4-FC10-070B-E197-7242CA151388}"/>
          </ac:picMkLst>
        </pc:picChg>
        <pc:picChg chg="add del mod">
          <ac:chgData name="Sarah Leck" userId="ca299697-3d85-427c-831e-0f4185f13c9b" providerId="ADAL" clId="{D472F6BC-3453-4404-9601-8CCBAB95C8AC}" dt="2023-09-15T07:22:45.161" v="34"/>
          <ac:picMkLst>
            <pc:docMk/>
            <pc:sldMk cId="1362589029" sldId="256"/>
            <ac:picMk id="20" creationId="{0571BA1E-EF1E-6C91-96A9-585583FE6AC5}"/>
          </ac:picMkLst>
        </pc:picChg>
        <pc:picChg chg="add del mod">
          <ac:chgData name="Sarah Leck" userId="ca299697-3d85-427c-831e-0f4185f13c9b" providerId="ADAL" clId="{D472F6BC-3453-4404-9601-8CCBAB95C8AC}" dt="2023-09-15T09:09:59.907" v="36"/>
          <ac:picMkLst>
            <pc:docMk/>
            <pc:sldMk cId="1362589029" sldId="256"/>
            <ac:picMk id="21" creationId="{1396D267-D458-A34E-8409-43A549BC4EE6}"/>
          </ac:picMkLst>
        </pc:picChg>
      </pc:sldChg>
      <pc:sldChg chg="del">
        <pc:chgData name="Sarah Leck" userId="ca299697-3d85-427c-831e-0f4185f13c9b" providerId="ADAL" clId="{D472F6BC-3453-4404-9601-8CCBAB95C8AC}" dt="2023-09-15T02:29:35.569" v="0" actId="47"/>
        <pc:sldMkLst>
          <pc:docMk/>
          <pc:sldMk cId="771932105" sldId="266"/>
        </pc:sldMkLst>
      </pc:sldChg>
      <pc:sldChg chg="addSp delSp modSp modTransition modAnim">
        <pc:chgData name="Sarah Leck" userId="ca299697-3d85-427c-831e-0f4185f13c9b" providerId="ADAL" clId="{D472F6BC-3453-4404-9601-8CCBAB95C8AC}" dt="2023-09-15T09:09:59.907" v="36"/>
        <pc:sldMkLst>
          <pc:docMk/>
          <pc:sldMk cId="4144747206" sldId="267"/>
        </pc:sldMkLst>
        <pc:picChg chg="add del mod">
          <ac:chgData name="Sarah Leck" userId="ca299697-3d85-427c-831e-0f4185f13c9b" providerId="ADAL" clId="{D472F6BC-3453-4404-9601-8CCBAB95C8AC}" dt="2023-09-15T09:09:59.907" v="36"/>
          <ac:picMkLst>
            <pc:docMk/>
            <pc:sldMk cId="4144747206" sldId="267"/>
            <ac:picMk id="7" creationId="{80415D2C-8C9E-62A0-710E-362F4DA0B086}"/>
          </ac:picMkLst>
        </pc:picChg>
      </pc:sldChg>
      <pc:sldChg chg="addSp delSp modSp mod modTransition delAnim modAnim">
        <pc:chgData name="Sarah Leck" userId="ca299697-3d85-427c-831e-0f4185f13c9b" providerId="ADAL" clId="{D472F6BC-3453-4404-9601-8CCBAB95C8AC}" dt="2023-09-15T09:09:59.907" v="36"/>
        <pc:sldMkLst>
          <pc:docMk/>
          <pc:sldMk cId="3035411230" sldId="268"/>
        </pc:sldMkLst>
        <pc:picChg chg="add del mod">
          <ac:chgData name="Sarah Leck" userId="ca299697-3d85-427c-831e-0f4185f13c9b" providerId="ADAL" clId="{D472F6BC-3453-4404-9601-8CCBAB95C8AC}" dt="2023-09-15T07:16:22.703" v="19" actId="478"/>
          <ac:picMkLst>
            <pc:docMk/>
            <pc:sldMk cId="3035411230" sldId="268"/>
            <ac:picMk id="5" creationId="{B5FE9AF6-B798-626E-A0CB-3B6E3F1DBF2A}"/>
          </ac:picMkLst>
        </pc:picChg>
        <pc:picChg chg="add del mod">
          <ac:chgData name="Sarah Leck" userId="ca299697-3d85-427c-831e-0f4185f13c9b" providerId="ADAL" clId="{D472F6BC-3453-4404-9601-8CCBAB95C8AC}" dt="2023-09-15T07:22:45.161" v="34"/>
          <ac:picMkLst>
            <pc:docMk/>
            <pc:sldMk cId="3035411230" sldId="268"/>
            <ac:picMk id="6" creationId="{760169EB-FC92-5A8D-6487-69918D07D581}"/>
          </ac:picMkLst>
        </pc:picChg>
        <pc:picChg chg="add del mod">
          <ac:chgData name="Sarah Leck" userId="ca299697-3d85-427c-831e-0f4185f13c9b" providerId="ADAL" clId="{D472F6BC-3453-4404-9601-8CCBAB95C8AC}" dt="2023-09-15T09:09:59.907" v="36"/>
          <ac:picMkLst>
            <pc:docMk/>
            <pc:sldMk cId="3035411230" sldId="268"/>
            <ac:picMk id="7" creationId="{F8E4098B-5ADF-795D-2734-BD2E34B29B90}"/>
          </ac:picMkLst>
        </pc:picChg>
      </pc:sldChg>
      <pc:sldChg chg="addSp delSp modSp mod modTransition delAnim modAnim">
        <pc:chgData name="Sarah Leck" userId="ca299697-3d85-427c-831e-0f4185f13c9b" providerId="ADAL" clId="{D472F6BC-3453-4404-9601-8CCBAB95C8AC}" dt="2023-09-15T09:09:59.907" v="36"/>
        <pc:sldMkLst>
          <pc:docMk/>
          <pc:sldMk cId="4173039144" sldId="269"/>
        </pc:sldMkLst>
        <pc:picChg chg="add del mod">
          <ac:chgData name="Sarah Leck" userId="ca299697-3d85-427c-831e-0f4185f13c9b" providerId="ADAL" clId="{D472F6BC-3453-4404-9601-8CCBAB95C8AC}" dt="2023-09-15T07:10:21.002" v="14"/>
          <ac:picMkLst>
            <pc:docMk/>
            <pc:sldMk cId="4173039144" sldId="269"/>
            <ac:picMk id="8" creationId="{FE21FED7-4D4F-FDC5-948D-3F4D574F1DAB}"/>
          </ac:picMkLst>
        </pc:picChg>
        <pc:picChg chg="add del mod ord">
          <ac:chgData name="Sarah Leck" userId="ca299697-3d85-427c-831e-0f4185f13c9b" providerId="ADAL" clId="{D472F6BC-3453-4404-9601-8CCBAB95C8AC}" dt="2023-09-15T07:11:20.517" v="15"/>
          <ac:picMkLst>
            <pc:docMk/>
            <pc:sldMk cId="4173039144" sldId="269"/>
            <ac:picMk id="24" creationId="{4DB5D64F-9366-EBD0-1541-20585C0660A4}"/>
          </ac:picMkLst>
        </pc:picChg>
        <pc:picChg chg="add del mod">
          <ac:chgData name="Sarah Leck" userId="ca299697-3d85-427c-831e-0f4185f13c9b" providerId="ADAL" clId="{D472F6BC-3453-4404-9601-8CCBAB95C8AC}" dt="2023-09-15T07:16:24.833" v="20" actId="478"/>
          <ac:picMkLst>
            <pc:docMk/>
            <pc:sldMk cId="4173039144" sldId="269"/>
            <ac:picMk id="25" creationId="{619F3E68-1854-2444-A17D-C6141342A440}"/>
          </ac:picMkLst>
        </pc:picChg>
        <pc:picChg chg="add del mod">
          <ac:chgData name="Sarah Leck" userId="ca299697-3d85-427c-831e-0f4185f13c9b" providerId="ADAL" clId="{D472F6BC-3453-4404-9601-8CCBAB95C8AC}" dt="2023-09-15T07:22:45.161" v="34"/>
          <ac:picMkLst>
            <pc:docMk/>
            <pc:sldMk cId="4173039144" sldId="269"/>
            <ac:picMk id="27" creationId="{542605D8-4AC2-2193-8A9E-E2787BEB5F43}"/>
          </ac:picMkLst>
        </pc:picChg>
        <pc:picChg chg="add del mod">
          <ac:chgData name="Sarah Leck" userId="ca299697-3d85-427c-831e-0f4185f13c9b" providerId="ADAL" clId="{D472F6BC-3453-4404-9601-8CCBAB95C8AC}" dt="2023-09-15T09:09:59.907" v="36"/>
          <ac:picMkLst>
            <pc:docMk/>
            <pc:sldMk cId="4173039144" sldId="269"/>
            <ac:picMk id="28" creationId="{5DE89ACD-797A-71B6-59EC-C027B632CE3B}"/>
          </ac:picMkLst>
        </pc:picChg>
      </pc:sldChg>
      <pc:sldChg chg="addSp delSp modSp mod modTransition delAnim modAnim">
        <pc:chgData name="Sarah Leck" userId="ca299697-3d85-427c-831e-0f4185f13c9b" providerId="ADAL" clId="{D472F6BC-3453-4404-9601-8CCBAB95C8AC}" dt="2023-09-15T09:09:59.907" v="36"/>
        <pc:sldMkLst>
          <pc:docMk/>
          <pc:sldMk cId="3783262577" sldId="270"/>
        </pc:sldMkLst>
        <pc:picChg chg="add del mod">
          <ac:chgData name="Sarah Leck" userId="ca299697-3d85-427c-831e-0f4185f13c9b" providerId="ADAL" clId="{D472F6BC-3453-4404-9601-8CCBAB95C8AC}" dt="2023-09-15T07:16:27.502" v="21" actId="478"/>
          <ac:picMkLst>
            <pc:docMk/>
            <pc:sldMk cId="3783262577" sldId="270"/>
            <ac:picMk id="10" creationId="{0D6C92A7-0AA0-5D63-51AB-28894A3A6826}"/>
          </ac:picMkLst>
        </pc:picChg>
        <pc:picChg chg="add del mod">
          <ac:chgData name="Sarah Leck" userId="ca299697-3d85-427c-831e-0f4185f13c9b" providerId="ADAL" clId="{D472F6BC-3453-4404-9601-8CCBAB95C8AC}" dt="2023-09-15T07:22:45.161" v="34"/>
          <ac:picMkLst>
            <pc:docMk/>
            <pc:sldMk cId="3783262577" sldId="270"/>
            <ac:picMk id="11" creationId="{3EAB8E0F-A2AB-2B69-9CE3-D68583F622A0}"/>
          </ac:picMkLst>
        </pc:picChg>
        <pc:picChg chg="add del mod">
          <ac:chgData name="Sarah Leck" userId="ca299697-3d85-427c-831e-0f4185f13c9b" providerId="ADAL" clId="{D472F6BC-3453-4404-9601-8CCBAB95C8AC}" dt="2023-09-15T09:09:59.907" v="36"/>
          <ac:picMkLst>
            <pc:docMk/>
            <pc:sldMk cId="3783262577" sldId="270"/>
            <ac:picMk id="12" creationId="{1ABDE719-1A63-B5EF-1CF7-126CB84F150F}"/>
          </ac:picMkLst>
        </pc:picChg>
      </pc:sldChg>
      <pc:sldChg chg="addSp delSp modSp mod modTransition delAnim modAnim">
        <pc:chgData name="Sarah Leck" userId="ca299697-3d85-427c-831e-0f4185f13c9b" providerId="ADAL" clId="{D472F6BC-3453-4404-9601-8CCBAB95C8AC}" dt="2023-09-15T09:09:59.907" v="36"/>
        <pc:sldMkLst>
          <pc:docMk/>
          <pc:sldMk cId="1931542691" sldId="271"/>
        </pc:sldMkLst>
        <pc:picChg chg="add del mod">
          <ac:chgData name="Sarah Leck" userId="ca299697-3d85-427c-831e-0f4185f13c9b" providerId="ADAL" clId="{D472F6BC-3453-4404-9601-8CCBAB95C8AC}" dt="2023-09-15T07:16:30.045" v="22" actId="478"/>
          <ac:picMkLst>
            <pc:docMk/>
            <pc:sldMk cId="1931542691" sldId="271"/>
            <ac:picMk id="11" creationId="{A526C3EB-7AA7-DF27-0139-EFE66EC6D667}"/>
          </ac:picMkLst>
        </pc:picChg>
        <pc:picChg chg="add del mod">
          <ac:chgData name="Sarah Leck" userId="ca299697-3d85-427c-831e-0f4185f13c9b" providerId="ADAL" clId="{D472F6BC-3453-4404-9601-8CCBAB95C8AC}" dt="2023-09-15T07:22:45.161" v="34"/>
          <ac:picMkLst>
            <pc:docMk/>
            <pc:sldMk cId="1931542691" sldId="271"/>
            <ac:picMk id="12" creationId="{10FE6576-96BF-3DCE-4EEA-809E9FF943C2}"/>
          </ac:picMkLst>
        </pc:picChg>
        <pc:picChg chg="add del mod">
          <ac:chgData name="Sarah Leck" userId="ca299697-3d85-427c-831e-0f4185f13c9b" providerId="ADAL" clId="{D472F6BC-3453-4404-9601-8CCBAB95C8AC}" dt="2023-09-15T09:09:59.907" v="36"/>
          <ac:picMkLst>
            <pc:docMk/>
            <pc:sldMk cId="1931542691" sldId="271"/>
            <ac:picMk id="13" creationId="{C8DB2A43-22CF-6EF9-B603-20B290C688D9}"/>
          </ac:picMkLst>
        </pc:picChg>
      </pc:sldChg>
      <pc:sldChg chg="addSp delSp modSp mod modTransition delAnim modAnim">
        <pc:chgData name="Sarah Leck" userId="ca299697-3d85-427c-831e-0f4185f13c9b" providerId="ADAL" clId="{D472F6BC-3453-4404-9601-8CCBAB95C8AC}" dt="2023-09-15T09:09:59.907" v="36"/>
        <pc:sldMkLst>
          <pc:docMk/>
          <pc:sldMk cId="2269780050" sldId="272"/>
        </pc:sldMkLst>
        <pc:picChg chg="add del mod">
          <ac:chgData name="Sarah Leck" userId="ca299697-3d85-427c-831e-0f4185f13c9b" providerId="ADAL" clId="{D472F6BC-3453-4404-9601-8CCBAB95C8AC}" dt="2023-09-15T07:16:31.969" v="23" actId="478"/>
          <ac:picMkLst>
            <pc:docMk/>
            <pc:sldMk cId="2269780050" sldId="272"/>
            <ac:picMk id="17" creationId="{81F4C477-A0C3-40A1-E017-A4949C7E6C1A}"/>
          </ac:picMkLst>
        </pc:picChg>
        <pc:picChg chg="add del mod">
          <ac:chgData name="Sarah Leck" userId="ca299697-3d85-427c-831e-0f4185f13c9b" providerId="ADAL" clId="{D472F6BC-3453-4404-9601-8CCBAB95C8AC}" dt="2023-09-15T07:22:45.161" v="34"/>
          <ac:picMkLst>
            <pc:docMk/>
            <pc:sldMk cId="2269780050" sldId="272"/>
            <ac:picMk id="18" creationId="{D69A7346-4B17-EE7A-A60B-61E68F32818B}"/>
          </ac:picMkLst>
        </pc:picChg>
        <pc:picChg chg="add del mod">
          <ac:chgData name="Sarah Leck" userId="ca299697-3d85-427c-831e-0f4185f13c9b" providerId="ADAL" clId="{D472F6BC-3453-4404-9601-8CCBAB95C8AC}" dt="2023-09-15T09:09:59.907" v="36"/>
          <ac:picMkLst>
            <pc:docMk/>
            <pc:sldMk cId="2269780050" sldId="272"/>
            <ac:picMk id="19" creationId="{7EDA1C88-261E-8250-2FE8-E76AB7E7ABC4}"/>
          </ac:picMkLst>
        </pc:picChg>
      </pc:sldChg>
      <pc:sldChg chg="del">
        <pc:chgData name="Sarah Leck" userId="ca299697-3d85-427c-831e-0f4185f13c9b" providerId="ADAL" clId="{D472F6BC-3453-4404-9601-8CCBAB95C8AC}" dt="2023-09-15T02:29:46.123" v="3" actId="47"/>
        <pc:sldMkLst>
          <pc:docMk/>
          <pc:sldMk cId="2699886753" sldId="273"/>
        </pc:sldMkLst>
      </pc:sldChg>
      <pc:sldChg chg="addSp delSp modSp mod modTransition delAnim">
        <pc:chgData name="Sarah Leck" userId="ca299697-3d85-427c-831e-0f4185f13c9b" providerId="ADAL" clId="{D472F6BC-3453-4404-9601-8CCBAB95C8AC}" dt="2023-09-15T09:09:59.907" v="36"/>
        <pc:sldMkLst>
          <pc:docMk/>
          <pc:sldMk cId="2883743906" sldId="274"/>
        </pc:sldMkLst>
        <pc:picChg chg="add del mod">
          <ac:chgData name="Sarah Leck" userId="ca299697-3d85-427c-831e-0f4185f13c9b" providerId="ADAL" clId="{D472F6BC-3453-4404-9601-8CCBAB95C8AC}" dt="2023-09-15T07:16:35.767" v="24" actId="478"/>
          <ac:picMkLst>
            <pc:docMk/>
            <pc:sldMk cId="2883743906" sldId="274"/>
            <ac:picMk id="6" creationId="{43CFED21-7417-C1F0-EEFC-99888134F665}"/>
          </ac:picMkLst>
        </pc:picChg>
        <pc:picChg chg="add del mod">
          <ac:chgData name="Sarah Leck" userId="ca299697-3d85-427c-831e-0f4185f13c9b" providerId="ADAL" clId="{D472F6BC-3453-4404-9601-8CCBAB95C8AC}" dt="2023-09-15T07:22:45.161" v="34"/>
          <ac:picMkLst>
            <pc:docMk/>
            <pc:sldMk cId="2883743906" sldId="274"/>
            <ac:picMk id="9" creationId="{D828F00C-F9FA-7D93-C4D8-8C79FB10D5F5}"/>
          </ac:picMkLst>
        </pc:picChg>
        <pc:picChg chg="add del mod">
          <ac:chgData name="Sarah Leck" userId="ca299697-3d85-427c-831e-0f4185f13c9b" providerId="ADAL" clId="{D472F6BC-3453-4404-9601-8CCBAB95C8AC}" dt="2023-09-15T07:22:55.181" v="35" actId="478"/>
          <ac:picMkLst>
            <pc:docMk/>
            <pc:sldMk cId="2883743906" sldId="274"/>
            <ac:picMk id="10" creationId="{73F61046-6D2A-2866-1442-F8D9E0EF27C2}"/>
          </ac:picMkLst>
        </pc:picChg>
      </pc:sldChg>
      <pc:sldChg chg="modTransition">
        <pc:chgData name="Sarah Leck" userId="ca299697-3d85-427c-831e-0f4185f13c9b" providerId="ADAL" clId="{D472F6BC-3453-4404-9601-8CCBAB95C8AC}" dt="2023-09-15T09:09:59.907" v="36"/>
        <pc:sldMkLst>
          <pc:docMk/>
          <pc:sldMk cId="2698077641" sldId="275"/>
        </pc:sldMkLst>
      </pc:sldChg>
      <pc:sldChg chg="modTransition">
        <pc:chgData name="Sarah Leck" userId="ca299697-3d85-427c-831e-0f4185f13c9b" providerId="ADAL" clId="{D472F6BC-3453-4404-9601-8CCBAB95C8AC}" dt="2023-09-15T09:09:59.907" v="36"/>
        <pc:sldMkLst>
          <pc:docMk/>
          <pc:sldMk cId="1222917957" sldId="276"/>
        </pc:sldMkLst>
      </pc:sldChg>
      <pc:sldChg chg="modTransition">
        <pc:chgData name="Sarah Leck" userId="ca299697-3d85-427c-831e-0f4185f13c9b" providerId="ADAL" clId="{D472F6BC-3453-4404-9601-8CCBAB95C8AC}" dt="2023-09-15T09:09:59.907" v="36"/>
        <pc:sldMkLst>
          <pc:docMk/>
          <pc:sldMk cId="12135914" sldId="277"/>
        </pc:sldMkLst>
      </pc:sldChg>
      <pc:sldChg chg="modTransition">
        <pc:chgData name="Sarah Leck" userId="ca299697-3d85-427c-831e-0f4185f13c9b" providerId="ADAL" clId="{D472F6BC-3453-4404-9601-8CCBAB95C8AC}" dt="2023-09-15T09:09:59.907" v="36"/>
        <pc:sldMkLst>
          <pc:docMk/>
          <pc:sldMk cId="2228868410" sldId="278"/>
        </pc:sldMkLst>
      </pc:sldChg>
      <pc:sldChg chg="modTransition">
        <pc:chgData name="Sarah Leck" userId="ca299697-3d85-427c-831e-0f4185f13c9b" providerId="ADAL" clId="{D472F6BC-3453-4404-9601-8CCBAB95C8AC}" dt="2023-09-15T09:09:59.907" v="36"/>
        <pc:sldMkLst>
          <pc:docMk/>
          <pc:sldMk cId="1397905917" sldId="279"/>
        </pc:sldMkLst>
      </pc:sldChg>
      <pc:sldChg chg="modTransition">
        <pc:chgData name="Sarah Leck" userId="ca299697-3d85-427c-831e-0f4185f13c9b" providerId="ADAL" clId="{D472F6BC-3453-4404-9601-8CCBAB95C8AC}" dt="2023-09-15T09:09:59.907" v="36"/>
        <pc:sldMkLst>
          <pc:docMk/>
          <pc:sldMk cId="589350467" sldId="280"/>
        </pc:sldMkLst>
      </pc:sldChg>
      <pc:sldChg chg="modTransition">
        <pc:chgData name="Sarah Leck" userId="ca299697-3d85-427c-831e-0f4185f13c9b" providerId="ADAL" clId="{D472F6BC-3453-4404-9601-8CCBAB95C8AC}" dt="2023-09-15T09:09:59.907" v="36"/>
        <pc:sldMkLst>
          <pc:docMk/>
          <pc:sldMk cId="2961796011" sldId="281"/>
        </pc:sldMkLst>
      </pc:sldChg>
      <pc:sldChg chg="modTransition">
        <pc:chgData name="Sarah Leck" userId="ca299697-3d85-427c-831e-0f4185f13c9b" providerId="ADAL" clId="{D472F6BC-3453-4404-9601-8CCBAB95C8AC}" dt="2023-09-15T09:09:59.907" v="36"/>
        <pc:sldMkLst>
          <pc:docMk/>
          <pc:sldMk cId="3336631591" sldId="282"/>
        </pc:sldMkLst>
      </pc:sldChg>
      <pc:sldChg chg="del">
        <pc:chgData name="Sarah Leck" userId="ca299697-3d85-427c-831e-0f4185f13c9b" providerId="ADAL" clId="{D472F6BC-3453-4404-9601-8CCBAB95C8AC}" dt="2023-09-15T02:56:00.743" v="4" actId="47"/>
        <pc:sldMkLst>
          <pc:docMk/>
          <pc:sldMk cId="1748610045" sldId="283"/>
        </pc:sldMkLst>
      </pc:sldChg>
      <pc:sldChg chg="del">
        <pc:chgData name="Sarah Leck" userId="ca299697-3d85-427c-831e-0f4185f13c9b" providerId="ADAL" clId="{D472F6BC-3453-4404-9601-8CCBAB95C8AC}" dt="2023-09-15T02:56:01.403" v="5" actId="47"/>
        <pc:sldMkLst>
          <pc:docMk/>
          <pc:sldMk cId="1996385136" sldId="284"/>
        </pc:sldMkLst>
      </pc:sldChg>
      <pc:sldChg chg="modTransition">
        <pc:chgData name="Sarah Leck" userId="ca299697-3d85-427c-831e-0f4185f13c9b" providerId="ADAL" clId="{D472F6BC-3453-4404-9601-8CCBAB95C8AC}" dt="2023-09-15T09:09:59.907" v="36"/>
        <pc:sldMkLst>
          <pc:docMk/>
          <pc:sldMk cId="79641902" sldId="285"/>
        </pc:sldMkLst>
      </pc:sldChg>
      <pc:sldChg chg="modTransition">
        <pc:chgData name="Sarah Leck" userId="ca299697-3d85-427c-831e-0f4185f13c9b" providerId="ADAL" clId="{D472F6BC-3453-4404-9601-8CCBAB95C8AC}" dt="2023-09-15T09:09:59.907" v="36"/>
        <pc:sldMkLst>
          <pc:docMk/>
          <pc:sldMk cId="2449141384" sldId="286"/>
        </pc:sldMkLst>
      </pc:sldChg>
      <pc:sldChg chg="modTransition">
        <pc:chgData name="Sarah Leck" userId="ca299697-3d85-427c-831e-0f4185f13c9b" providerId="ADAL" clId="{D472F6BC-3453-4404-9601-8CCBAB95C8AC}" dt="2023-09-15T09:09:59.907" v="36"/>
        <pc:sldMkLst>
          <pc:docMk/>
          <pc:sldMk cId="3947505163" sldId="287"/>
        </pc:sldMkLst>
      </pc:sldChg>
      <pc:sldChg chg="modTransition">
        <pc:chgData name="Sarah Leck" userId="ca299697-3d85-427c-831e-0f4185f13c9b" providerId="ADAL" clId="{D472F6BC-3453-4404-9601-8CCBAB95C8AC}" dt="2023-09-15T09:09:59.907" v="36"/>
        <pc:sldMkLst>
          <pc:docMk/>
          <pc:sldMk cId="2898275811" sldId="288"/>
        </pc:sldMkLst>
      </pc:sldChg>
      <pc:sldChg chg="modTransition">
        <pc:chgData name="Sarah Leck" userId="ca299697-3d85-427c-831e-0f4185f13c9b" providerId="ADAL" clId="{D472F6BC-3453-4404-9601-8CCBAB95C8AC}" dt="2023-09-15T09:09:59.907" v="36"/>
        <pc:sldMkLst>
          <pc:docMk/>
          <pc:sldMk cId="2877758809" sldId="289"/>
        </pc:sldMkLst>
      </pc:sldChg>
      <pc:sldChg chg="modTransition">
        <pc:chgData name="Sarah Leck" userId="ca299697-3d85-427c-831e-0f4185f13c9b" providerId="ADAL" clId="{D472F6BC-3453-4404-9601-8CCBAB95C8AC}" dt="2023-09-15T09:09:59.907" v="36"/>
        <pc:sldMkLst>
          <pc:docMk/>
          <pc:sldMk cId="321826408" sldId="290"/>
        </pc:sldMkLst>
      </pc:sldChg>
      <pc:sldChg chg="modTransition">
        <pc:chgData name="Sarah Leck" userId="ca299697-3d85-427c-831e-0f4185f13c9b" providerId="ADAL" clId="{D472F6BC-3453-4404-9601-8CCBAB95C8AC}" dt="2023-09-15T09:09:59.907" v="36"/>
        <pc:sldMkLst>
          <pc:docMk/>
          <pc:sldMk cId="3638607462" sldId="291"/>
        </pc:sldMkLst>
      </pc:sldChg>
      <pc:sldChg chg="modTransition">
        <pc:chgData name="Sarah Leck" userId="ca299697-3d85-427c-831e-0f4185f13c9b" providerId="ADAL" clId="{D472F6BC-3453-4404-9601-8CCBAB95C8AC}" dt="2023-09-15T09:09:59.907" v="36"/>
        <pc:sldMkLst>
          <pc:docMk/>
          <pc:sldMk cId="3834967717" sldId="292"/>
        </pc:sldMkLst>
      </pc:sldChg>
      <pc:sldChg chg="modTransition">
        <pc:chgData name="Sarah Leck" userId="ca299697-3d85-427c-831e-0f4185f13c9b" providerId="ADAL" clId="{D472F6BC-3453-4404-9601-8CCBAB95C8AC}" dt="2023-09-15T09:09:59.907" v="36"/>
        <pc:sldMkLst>
          <pc:docMk/>
          <pc:sldMk cId="910663093" sldId="293"/>
        </pc:sldMkLst>
      </pc:sldChg>
      <pc:sldChg chg="del">
        <pc:chgData name="Sarah Leck" userId="ca299697-3d85-427c-831e-0f4185f13c9b" providerId="ADAL" clId="{D472F6BC-3453-4404-9601-8CCBAB95C8AC}" dt="2023-09-15T02:56:05.979" v="6" actId="47"/>
        <pc:sldMkLst>
          <pc:docMk/>
          <pc:sldMk cId="2556826027" sldId="294"/>
        </pc:sldMkLst>
      </pc:sldChg>
      <pc:sldChg chg="modTransition">
        <pc:chgData name="Sarah Leck" userId="ca299697-3d85-427c-831e-0f4185f13c9b" providerId="ADAL" clId="{D472F6BC-3453-4404-9601-8CCBAB95C8AC}" dt="2023-09-15T09:09:59.907" v="36"/>
        <pc:sldMkLst>
          <pc:docMk/>
          <pc:sldMk cId="2671599332" sldId="295"/>
        </pc:sldMkLst>
      </pc:sldChg>
      <pc:sldChg chg="modTransition">
        <pc:chgData name="Sarah Leck" userId="ca299697-3d85-427c-831e-0f4185f13c9b" providerId="ADAL" clId="{D472F6BC-3453-4404-9601-8CCBAB95C8AC}" dt="2023-09-15T09:09:59.907" v="36"/>
        <pc:sldMkLst>
          <pc:docMk/>
          <pc:sldMk cId="1769282451" sldId="296"/>
        </pc:sldMkLst>
      </pc:sldChg>
      <pc:sldChg chg="modTransition">
        <pc:chgData name="Sarah Leck" userId="ca299697-3d85-427c-831e-0f4185f13c9b" providerId="ADAL" clId="{D472F6BC-3453-4404-9601-8CCBAB95C8AC}" dt="2023-09-15T09:09:59.907" v="36"/>
        <pc:sldMkLst>
          <pc:docMk/>
          <pc:sldMk cId="3517755227" sldId="297"/>
        </pc:sldMkLst>
      </pc:sldChg>
      <pc:sldChg chg="modTransition">
        <pc:chgData name="Sarah Leck" userId="ca299697-3d85-427c-831e-0f4185f13c9b" providerId="ADAL" clId="{D472F6BC-3453-4404-9601-8CCBAB95C8AC}" dt="2023-09-15T09:09:59.907" v="36"/>
        <pc:sldMkLst>
          <pc:docMk/>
          <pc:sldMk cId="580550742" sldId="298"/>
        </pc:sldMkLst>
      </pc:sldChg>
      <pc:sldChg chg="modTransition">
        <pc:chgData name="Sarah Leck" userId="ca299697-3d85-427c-831e-0f4185f13c9b" providerId="ADAL" clId="{D472F6BC-3453-4404-9601-8CCBAB95C8AC}" dt="2023-09-15T09:09:59.907" v="36"/>
        <pc:sldMkLst>
          <pc:docMk/>
          <pc:sldMk cId="1328837758" sldId="299"/>
        </pc:sldMkLst>
      </pc:sldChg>
      <pc:sldChg chg="del">
        <pc:chgData name="Sarah Leck" userId="ca299697-3d85-427c-831e-0f4185f13c9b" providerId="ADAL" clId="{D472F6BC-3453-4404-9601-8CCBAB95C8AC}" dt="2023-09-15T02:56:08.293" v="7" actId="47"/>
        <pc:sldMkLst>
          <pc:docMk/>
          <pc:sldMk cId="1612367097" sldId="300"/>
        </pc:sldMkLst>
      </pc:sldChg>
      <pc:sldChg chg="modTransition">
        <pc:chgData name="Sarah Leck" userId="ca299697-3d85-427c-831e-0f4185f13c9b" providerId="ADAL" clId="{D472F6BC-3453-4404-9601-8CCBAB95C8AC}" dt="2023-09-15T09:09:59.907" v="36"/>
        <pc:sldMkLst>
          <pc:docMk/>
          <pc:sldMk cId="641082381" sldId="301"/>
        </pc:sldMkLst>
      </pc:sldChg>
      <pc:sldChg chg="addSp delSp modSp mod modTransition delAnim modAnim">
        <pc:chgData name="Sarah Leck" userId="ca299697-3d85-427c-831e-0f4185f13c9b" providerId="ADAL" clId="{D472F6BC-3453-4404-9601-8CCBAB95C8AC}" dt="2023-09-15T09:09:59.907" v="36"/>
        <pc:sldMkLst>
          <pc:docMk/>
          <pc:sldMk cId="4147438429" sldId="302"/>
        </pc:sldMkLst>
        <pc:picChg chg="add del mod">
          <ac:chgData name="Sarah Leck" userId="ca299697-3d85-427c-831e-0f4185f13c9b" providerId="ADAL" clId="{D472F6BC-3453-4404-9601-8CCBAB95C8AC}" dt="2023-09-15T07:07:37.503" v="10"/>
          <ac:picMkLst>
            <pc:docMk/>
            <pc:sldMk cId="4147438429" sldId="302"/>
            <ac:picMk id="26" creationId="{0A8F55D0-9B61-764C-A852-D400B3CAFE4D}"/>
          </ac:picMkLst>
        </pc:picChg>
        <pc:picChg chg="add del mod ord">
          <ac:chgData name="Sarah Leck" userId="ca299697-3d85-427c-831e-0f4185f13c9b" providerId="ADAL" clId="{D472F6BC-3453-4404-9601-8CCBAB95C8AC}" dt="2023-09-15T07:08:20.532" v="11"/>
          <ac:picMkLst>
            <pc:docMk/>
            <pc:sldMk cId="4147438429" sldId="302"/>
            <ac:picMk id="29" creationId="{33B5C86A-9EEF-F372-E162-0ABE8EBEE13A}"/>
          </ac:picMkLst>
        </pc:picChg>
        <pc:picChg chg="add del mod">
          <ac:chgData name="Sarah Leck" userId="ca299697-3d85-427c-831e-0f4185f13c9b" providerId="ADAL" clId="{D472F6BC-3453-4404-9601-8CCBAB95C8AC}" dt="2023-09-15T07:16:20.144" v="18" actId="478"/>
          <ac:picMkLst>
            <pc:docMk/>
            <pc:sldMk cId="4147438429" sldId="302"/>
            <ac:picMk id="30" creationId="{F5EF2E67-1E3B-BB76-2058-605196651DBA}"/>
          </ac:picMkLst>
        </pc:picChg>
        <pc:picChg chg="add del mod">
          <ac:chgData name="Sarah Leck" userId="ca299697-3d85-427c-831e-0f4185f13c9b" providerId="ADAL" clId="{D472F6BC-3453-4404-9601-8CCBAB95C8AC}" dt="2023-09-15T07:22:45.161" v="34"/>
          <ac:picMkLst>
            <pc:docMk/>
            <pc:sldMk cId="4147438429" sldId="302"/>
            <ac:picMk id="37" creationId="{57CC1F5D-7BCE-94D5-A1AA-4A7313B37347}"/>
          </ac:picMkLst>
        </pc:picChg>
        <pc:picChg chg="add del mod">
          <ac:chgData name="Sarah Leck" userId="ca299697-3d85-427c-831e-0f4185f13c9b" providerId="ADAL" clId="{D472F6BC-3453-4404-9601-8CCBAB95C8AC}" dt="2023-09-15T09:09:59.907" v="36"/>
          <ac:picMkLst>
            <pc:docMk/>
            <pc:sldMk cId="4147438429" sldId="302"/>
            <ac:picMk id="38" creationId="{FCF5C695-7BAA-32E7-2766-D14A0F6C3BD6}"/>
          </ac:picMkLst>
        </pc:picChg>
      </pc:sldChg>
      <pc:sldChg chg="del">
        <pc:chgData name="Sarah Leck" userId="ca299697-3d85-427c-831e-0f4185f13c9b" providerId="ADAL" clId="{D472F6BC-3453-4404-9601-8CCBAB95C8AC}" dt="2023-09-15T02:29:36.176" v="1" actId="47"/>
        <pc:sldMkLst>
          <pc:docMk/>
          <pc:sldMk cId="4259512366" sldId="303"/>
        </pc:sldMkLst>
      </pc:sldChg>
      <pc:sldChg chg="del">
        <pc:chgData name="Sarah Leck" userId="ca299697-3d85-427c-831e-0f4185f13c9b" providerId="ADAL" clId="{D472F6BC-3453-4404-9601-8CCBAB95C8AC}" dt="2023-09-15T02:29:37.321" v="2" actId="47"/>
        <pc:sldMkLst>
          <pc:docMk/>
          <pc:sldMk cId="1520568013" sldId="304"/>
        </pc:sldMkLst>
      </pc:sldChg>
      <pc:sldChg chg="modTransition">
        <pc:chgData name="Sarah Leck" userId="ca299697-3d85-427c-831e-0f4185f13c9b" providerId="ADAL" clId="{D472F6BC-3453-4404-9601-8CCBAB95C8AC}" dt="2023-09-15T09:09:59.907" v="36"/>
        <pc:sldMkLst>
          <pc:docMk/>
          <pc:sldMk cId="721253728" sldId="305"/>
        </pc:sldMkLst>
      </pc:sldChg>
      <pc:sldChg chg="modTransition">
        <pc:chgData name="Sarah Leck" userId="ca299697-3d85-427c-831e-0f4185f13c9b" providerId="ADAL" clId="{D472F6BC-3453-4404-9601-8CCBAB95C8AC}" dt="2023-09-15T09:09:59.907" v="36"/>
        <pc:sldMkLst>
          <pc:docMk/>
          <pc:sldMk cId="1189754816" sldId="306"/>
        </pc:sldMkLst>
      </pc:sldChg>
      <pc:sldChg chg="modTransition">
        <pc:chgData name="Sarah Leck" userId="ca299697-3d85-427c-831e-0f4185f13c9b" providerId="ADAL" clId="{D472F6BC-3453-4404-9601-8CCBAB95C8AC}" dt="2023-09-15T09:09:59.907" v="36"/>
        <pc:sldMkLst>
          <pc:docMk/>
          <pc:sldMk cId="494645993" sldId="30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Beach width over time</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829905853951502"/>
          <c:y val="0.14771865506862486"/>
          <c:w val="0.77928332662743816"/>
          <c:h val="0.54895093038980836"/>
        </c:manualLayout>
      </c:layout>
      <c:lineChart>
        <c:grouping val="standard"/>
        <c:varyColors val="0"/>
        <c:ser>
          <c:idx val="0"/>
          <c:order val="0"/>
          <c:tx>
            <c:strRef>
              <c:f>Sheet1!$B$1</c:f>
              <c:strCache>
                <c:ptCount val="1"/>
                <c:pt idx="0">
                  <c:v>Base case </c:v>
                </c:pt>
              </c:strCache>
            </c:strRef>
          </c:tx>
          <c:spPr>
            <a:ln w="28575" cap="rnd">
              <a:solidFill>
                <a:schemeClr val="accent1"/>
              </a:solidFill>
              <a:round/>
            </a:ln>
            <a:effectLst/>
          </c:spPr>
          <c:marker>
            <c:symbol val="none"/>
          </c:marker>
          <c:cat>
            <c:numRef>
              <c:f>Sheet1!$A$2:$A$5</c:f>
              <c:numCache>
                <c:formatCode>General</c:formatCode>
                <c:ptCount val="4"/>
                <c:pt idx="0">
                  <c:v>2025</c:v>
                </c:pt>
                <c:pt idx="1">
                  <c:v>2035</c:v>
                </c:pt>
                <c:pt idx="2">
                  <c:v>2045</c:v>
                </c:pt>
                <c:pt idx="3">
                  <c:v>2055</c:v>
                </c:pt>
              </c:numCache>
            </c:numRef>
          </c:cat>
          <c:val>
            <c:numRef>
              <c:f>Sheet1!$B$2:$B$5</c:f>
              <c:numCache>
                <c:formatCode>General</c:formatCode>
                <c:ptCount val="4"/>
                <c:pt idx="0">
                  <c:v>100</c:v>
                </c:pt>
                <c:pt idx="1">
                  <c:v>90</c:v>
                </c:pt>
                <c:pt idx="2">
                  <c:v>85</c:v>
                </c:pt>
                <c:pt idx="3">
                  <c:v>50</c:v>
                </c:pt>
              </c:numCache>
            </c:numRef>
          </c:val>
          <c:smooth val="0"/>
          <c:extLst>
            <c:ext xmlns:c16="http://schemas.microsoft.com/office/drawing/2014/chart" uri="{C3380CC4-5D6E-409C-BE32-E72D297353CC}">
              <c16:uniqueId val="{00000000-616F-4C96-B023-CFA9AA1806FF}"/>
            </c:ext>
          </c:extLst>
        </c:ser>
        <c:ser>
          <c:idx val="1"/>
          <c:order val="1"/>
          <c:tx>
            <c:strRef>
              <c:f>Sheet1!$C$1</c:f>
              <c:strCache>
                <c:ptCount val="1"/>
                <c:pt idx="0">
                  <c:v>2025 level</c:v>
                </c:pt>
              </c:strCache>
            </c:strRef>
          </c:tx>
          <c:spPr>
            <a:ln w="28575" cap="rnd">
              <a:solidFill>
                <a:schemeClr val="accent2"/>
              </a:solidFill>
              <a:round/>
            </a:ln>
            <a:effectLst/>
          </c:spPr>
          <c:marker>
            <c:symbol val="none"/>
          </c:marker>
          <c:cat>
            <c:numRef>
              <c:f>Sheet1!$A$2:$A$5</c:f>
              <c:numCache>
                <c:formatCode>General</c:formatCode>
                <c:ptCount val="4"/>
                <c:pt idx="0">
                  <c:v>2025</c:v>
                </c:pt>
                <c:pt idx="1">
                  <c:v>2035</c:v>
                </c:pt>
                <c:pt idx="2">
                  <c:v>2045</c:v>
                </c:pt>
                <c:pt idx="3">
                  <c:v>2055</c:v>
                </c:pt>
              </c:numCache>
            </c:numRef>
          </c:cat>
          <c:val>
            <c:numRef>
              <c:f>Sheet1!$C$2:$C$5</c:f>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1-616F-4C96-B023-CFA9AA1806FF}"/>
            </c:ext>
          </c:extLst>
        </c:ser>
        <c:ser>
          <c:idx val="2"/>
          <c:order val="2"/>
          <c:tx>
            <c:strRef>
              <c:f>Sheet1!$D$1</c:f>
              <c:strCache>
                <c:ptCount val="1"/>
                <c:pt idx="0">
                  <c:v>New adaptation measures</c:v>
                </c:pt>
              </c:strCache>
            </c:strRef>
          </c:tx>
          <c:spPr>
            <a:ln w="28575" cap="rnd">
              <a:solidFill>
                <a:schemeClr val="accent3"/>
              </a:solidFill>
              <a:round/>
            </a:ln>
            <a:effectLst/>
          </c:spPr>
          <c:marker>
            <c:symbol val="none"/>
          </c:marker>
          <c:cat>
            <c:numRef>
              <c:f>Sheet1!$A$2:$A$5</c:f>
              <c:numCache>
                <c:formatCode>General</c:formatCode>
                <c:ptCount val="4"/>
                <c:pt idx="0">
                  <c:v>2025</c:v>
                </c:pt>
                <c:pt idx="1">
                  <c:v>2035</c:v>
                </c:pt>
                <c:pt idx="2">
                  <c:v>2045</c:v>
                </c:pt>
                <c:pt idx="3">
                  <c:v>2055</c:v>
                </c:pt>
              </c:numCache>
            </c:numRef>
          </c:cat>
          <c:val>
            <c:numRef>
              <c:f>Sheet1!$D$2:$D$5</c:f>
              <c:numCache>
                <c:formatCode>General</c:formatCode>
                <c:ptCount val="4"/>
                <c:pt idx="0">
                  <c:v>100</c:v>
                </c:pt>
                <c:pt idx="1">
                  <c:v>98</c:v>
                </c:pt>
                <c:pt idx="2">
                  <c:v>95</c:v>
                </c:pt>
                <c:pt idx="3">
                  <c:v>80</c:v>
                </c:pt>
              </c:numCache>
            </c:numRef>
          </c:val>
          <c:smooth val="0"/>
          <c:extLst>
            <c:ext xmlns:c16="http://schemas.microsoft.com/office/drawing/2014/chart" uri="{C3380CC4-5D6E-409C-BE32-E72D297353CC}">
              <c16:uniqueId val="{00000002-616F-4C96-B023-CFA9AA1806FF}"/>
            </c:ext>
          </c:extLst>
        </c:ser>
        <c:dLbls>
          <c:showLegendKey val="0"/>
          <c:showVal val="0"/>
          <c:showCatName val="0"/>
          <c:showSerName val="0"/>
          <c:showPercent val="0"/>
          <c:showBubbleSize val="0"/>
        </c:dLbls>
        <c:smooth val="0"/>
        <c:axId val="1758843423"/>
        <c:axId val="1758845343"/>
      </c:lineChart>
      <c:catAx>
        <c:axId val="1758843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58845343"/>
        <c:crosses val="autoZero"/>
        <c:auto val="1"/>
        <c:lblAlgn val="ctr"/>
        <c:lblOffset val="100"/>
        <c:noMultiLvlLbl val="0"/>
      </c:catAx>
      <c:valAx>
        <c:axId val="1758845343"/>
        <c:scaling>
          <c:orientation val="minMax"/>
          <c:max val="120"/>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Beach width (m)</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58843423"/>
        <c:crosses val="autoZero"/>
        <c:crossBetween val="between"/>
      </c:valAx>
      <c:spPr>
        <a:noFill/>
        <a:ln>
          <a:noFill/>
        </a:ln>
        <a:effectLst/>
      </c:spPr>
    </c:plotArea>
    <c:legend>
      <c:legendPos val="b"/>
      <c:layout>
        <c:manualLayout>
          <c:xMode val="edge"/>
          <c:yMode val="edge"/>
          <c:x val="0"/>
          <c:y val="0.80747499209889984"/>
          <c:w val="0.91089667202286306"/>
          <c:h val="0.1925250079011002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5" Type="http://schemas.openxmlformats.org/officeDocument/2006/relationships/image" Target="../media/image42.png"/><Relationship Id="rId4" Type="http://schemas.openxmlformats.org/officeDocument/2006/relationships/image" Target="../media/image4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5" Type="http://schemas.openxmlformats.org/officeDocument/2006/relationships/image" Target="../media/image42.png"/><Relationship Id="rId4"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860CB-3AC3-4482-A261-27F2D470BA7B}"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89D4CDF0-5C65-48A6-98C0-1542D64DCB63}">
      <dgm:prSet phldrT="[Text]"/>
      <dgm:spPr/>
      <dgm:t>
        <a:bodyPr/>
        <a:lstStyle/>
        <a:p>
          <a:r>
            <a:rPr lang="en-GB">
              <a:latin typeface="Arial" panose="020B0604020202020204" pitchFamily="34" charset="0"/>
              <a:cs typeface="Arial" panose="020B0604020202020204" pitchFamily="34" charset="0"/>
            </a:rPr>
            <a:t>Who benefits</a:t>
          </a:r>
        </a:p>
      </dgm:t>
    </dgm:pt>
    <dgm:pt modelId="{58532FBB-8674-4B1B-868D-6589B352D4F6}" type="parTrans" cxnId="{B200C8DF-0E60-4712-8A60-A079B8C6F8EF}">
      <dgm:prSet/>
      <dgm:spPr/>
      <dgm:t>
        <a:bodyPr/>
        <a:lstStyle/>
        <a:p>
          <a:endParaRPr lang="en-GB">
            <a:latin typeface="Arial" panose="020B0604020202020204" pitchFamily="34" charset="0"/>
            <a:cs typeface="Arial" panose="020B0604020202020204" pitchFamily="34" charset="0"/>
          </a:endParaRPr>
        </a:p>
      </dgm:t>
    </dgm:pt>
    <dgm:pt modelId="{7E288406-F702-48B9-9BF4-6656FD1DB3EE}" type="sibTrans" cxnId="{B200C8DF-0E60-4712-8A60-A079B8C6F8EF}">
      <dgm:prSet/>
      <dgm:spPr/>
      <dgm:t>
        <a:bodyPr/>
        <a:lstStyle/>
        <a:p>
          <a:endParaRPr lang="en-GB">
            <a:latin typeface="Arial" panose="020B0604020202020204" pitchFamily="34" charset="0"/>
            <a:cs typeface="Arial" panose="020B0604020202020204" pitchFamily="34" charset="0"/>
          </a:endParaRPr>
        </a:p>
      </dgm:t>
    </dgm:pt>
    <dgm:pt modelId="{48F01D79-C010-48BA-AEF9-0664D96B103B}">
      <dgm:prSet phldrT="[Text]"/>
      <dgm:spPr/>
      <dgm:t>
        <a:bodyPr/>
        <a:lstStyle/>
        <a:p>
          <a:r>
            <a:rPr lang="en-US">
              <a:latin typeface="Arial" panose="020B0604020202020204" pitchFamily="34" charset="0"/>
              <a:cs typeface="Arial" panose="020B0604020202020204" pitchFamily="34" charset="0"/>
            </a:rPr>
            <a:t>How much they benefit </a:t>
          </a:r>
          <a:endParaRPr lang="en-GB">
            <a:latin typeface="Arial" panose="020B0604020202020204" pitchFamily="34" charset="0"/>
            <a:cs typeface="Arial" panose="020B0604020202020204" pitchFamily="34" charset="0"/>
          </a:endParaRPr>
        </a:p>
      </dgm:t>
    </dgm:pt>
    <dgm:pt modelId="{7448D159-0C08-452F-9D3E-869DFA9A02BD}" type="parTrans" cxnId="{92D64A08-BC99-4B84-8E41-31107B34F87E}">
      <dgm:prSet/>
      <dgm:spPr/>
      <dgm:t>
        <a:bodyPr/>
        <a:lstStyle/>
        <a:p>
          <a:endParaRPr lang="en-GB">
            <a:latin typeface="Arial" panose="020B0604020202020204" pitchFamily="34" charset="0"/>
            <a:cs typeface="Arial" panose="020B0604020202020204" pitchFamily="34" charset="0"/>
          </a:endParaRPr>
        </a:p>
      </dgm:t>
    </dgm:pt>
    <dgm:pt modelId="{5F09E458-587F-479E-9B13-36CC341C704C}" type="sibTrans" cxnId="{92D64A08-BC99-4B84-8E41-31107B34F87E}">
      <dgm:prSet/>
      <dgm:spPr/>
      <dgm:t>
        <a:bodyPr/>
        <a:lstStyle/>
        <a:p>
          <a:endParaRPr lang="en-GB">
            <a:latin typeface="Arial" panose="020B0604020202020204" pitchFamily="34" charset="0"/>
            <a:cs typeface="Arial" panose="020B0604020202020204" pitchFamily="34" charset="0"/>
          </a:endParaRPr>
        </a:p>
      </dgm:t>
    </dgm:pt>
    <dgm:pt modelId="{A86B1AE3-4931-4EC2-B1C1-DE7F26AA289F}">
      <dgm:prSet phldrT="[Text]"/>
      <dgm:spPr/>
      <dgm:t>
        <a:bodyPr/>
        <a:lstStyle/>
        <a:p>
          <a:r>
            <a:rPr lang="en-US">
              <a:latin typeface="Arial" panose="020B0604020202020204" pitchFamily="34" charset="0"/>
              <a:cs typeface="Arial" panose="020B0604020202020204" pitchFamily="34" charset="0"/>
            </a:rPr>
            <a:t>When they benefit and for how long </a:t>
          </a:r>
        </a:p>
      </dgm:t>
    </dgm:pt>
    <dgm:pt modelId="{B5FCF1FA-7859-4B1D-90A3-9D040FCA1B90}" type="parTrans" cxnId="{ADC8AA05-A3C1-4B4F-B112-E32569996BB0}">
      <dgm:prSet/>
      <dgm:spPr/>
      <dgm:t>
        <a:bodyPr/>
        <a:lstStyle/>
        <a:p>
          <a:endParaRPr lang="en-GB">
            <a:latin typeface="Arial" panose="020B0604020202020204" pitchFamily="34" charset="0"/>
            <a:cs typeface="Arial" panose="020B0604020202020204" pitchFamily="34" charset="0"/>
          </a:endParaRPr>
        </a:p>
      </dgm:t>
    </dgm:pt>
    <dgm:pt modelId="{B0988FEC-7AD5-4458-97DB-4F48045EAD3A}" type="sibTrans" cxnId="{ADC8AA05-A3C1-4B4F-B112-E32569996BB0}">
      <dgm:prSet/>
      <dgm:spPr/>
      <dgm:t>
        <a:bodyPr/>
        <a:lstStyle/>
        <a:p>
          <a:endParaRPr lang="en-GB">
            <a:latin typeface="Arial" panose="020B0604020202020204" pitchFamily="34" charset="0"/>
            <a:cs typeface="Arial" panose="020B0604020202020204" pitchFamily="34" charset="0"/>
          </a:endParaRPr>
        </a:p>
      </dgm:t>
    </dgm:pt>
    <dgm:pt modelId="{368EDC9E-44E2-4AE3-8E2E-73F5480D343D}" type="pres">
      <dgm:prSet presAssocID="{791860CB-3AC3-4482-A261-27F2D470BA7B}" presName="Name0" presStyleCnt="0">
        <dgm:presLayoutVars>
          <dgm:chMax val="11"/>
          <dgm:chPref val="11"/>
          <dgm:dir/>
          <dgm:resizeHandles/>
        </dgm:presLayoutVars>
      </dgm:prSet>
      <dgm:spPr/>
    </dgm:pt>
    <dgm:pt modelId="{29AE61D2-029E-465C-9672-970B7276984E}" type="pres">
      <dgm:prSet presAssocID="{A86B1AE3-4931-4EC2-B1C1-DE7F26AA289F}" presName="Accent3" presStyleCnt="0"/>
      <dgm:spPr/>
    </dgm:pt>
    <dgm:pt modelId="{6B8C27A6-BE70-4731-A788-350AC29A794A}" type="pres">
      <dgm:prSet presAssocID="{A86B1AE3-4931-4EC2-B1C1-DE7F26AA289F}" presName="Accent" presStyleLbl="node1" presStyleIdx="0" presStyleCnt="3"/>
      <dgm:spPr/>
    </dgm:pt>
    <dgm:pt modelId="{BF2CBF81-D970-447B-AEE4-7317FBCB5980}" type="pres">
      <dgm:prSet presAssocID="{A86B1AE3-4931-4EC2-B1C1-DE7F26AA289F}" presName="ParentBackground3" presStyleCnt="0"/>
      <dgm:spPr/>
    </dgm:pt>
    <dgm:pt modelId="{A6C9EAAF-3F14-446F-98FB-CF77E1260F70}" type="pres">
      <dgm:prSet presAssocID="{A86B1AE3-4931-4EC2-B1C1-DE7F26AA289F}" presName="ParentBackground" presStyleLbl="fgAcc1" presStyleIdx="0" presStyleCnt="3"/>
      <dgm:spPr/>
    </dgm:pt>
    <dgm:pt modelId="{04EAB43B-EF05-40FB-AD9D-CC1EAD855321}" type="pres">
      <dgm:prSet presAssocID="{A86B1AE3-4931-4EC2-B1C1-DE7F26AA289F}" presName="Parent3" presStyleLbl="revTx" presStyleIdx="0" presStyleCnt="0">
        <dgm:presLayoutVars>
          <dgm:chMax val="1"/>
          <dgm:chPref val="1"/>
          <dgm:bulletEnabled val="1"/>
        </dgm:presLayoutVars>
      </dgm:prSet>
      <dgm:spPr/>
    </dgm:pt>
    <dgm:pt modelId="{09A67120-CF2A-4D0B-ABCB-48CFFDA1550C}" type="pres">
      <dgm:prSet presAssocID="{48F01D79-C010-48BA-AEF9-0664D96B103B}" presName="Accent2" presStyleCnt="0"/>
      <dgm:spPr/>
    </dgm:pt>
    <dgm:pt modelId="{83847B40-E903-4F22-AD2A-0FF548BBE88D}" type="pres">
      <dgm:prSet presAssocID="{48F01D79-C010-48BA-AEF9-0664D96B103B}" presName="Accent" presStyleLbl="node1" presStyleIdx="1" presStyleCnt="3"/>
      <dgm:spPr/>
    </dgm:pt>
    <dgm:pt modelId="{90A94868-7818-4132-AFDA-F081512C236D}" type="pres">
      <dgm:prSet presAssocID="{48F01D79-C010-48BA-AEF9-0664D96B103B}" presName="ParentBackground2" presStyleCnt="0"/>
      <dgm:spPr/>
    </dgm:pt>
    <dgm:pt modelId="{17DEEB66-9F64-4CA4-9C4D-2BCA27A8547A}" type="pres">
      <dgm:prSet presAssocID="{48F01D79-C010-48BA-AEF9-0664D96B103B}" presName="ParentBackground" presStyleLbl="fgAcc1" presStyleIdx="1" presStyleCnt="3"/>
      <dgm:spPr/>
    </dgm:pt>
    <dgm:pt modelId="{D2733044-AC46-426D-8589-96CADC937F8A}" type="pres">
      <dgm:prSet presAssocID="{48F01D79-C010-48BA-AEF9-0664D96B103B}" presName="Parent2" presStyleLbl="revTx" presStyleIdx="0" presStyleCnt="0">
        <dgm:presLayoutVars>
          <dgm:chMax val="1"/>
          <dgm:chPref val="1"/>
          <dgm:bulletEnabled val="1"/>
        </dgm:presLayoutVars>
      </dgm:prSet>
      <dgm:spPr/>
    </dgm:pt>
    <dgm:pt modelId="{EA5B4DF7-86DC-45E9-8A01-478A421FA17F}" type="pres">
      <dgm:prSet presAssocID="{89D4CDF0-5C65-48A6-98C0-1542D64DCB63}" presName="Accent1" presStyleCnt="0"/>
      <dgm:spPr/>
    </dgm:pt>
    <dgm:pt modelId="{8005CD86-289F-4F15-B640-FC1146699150}" type="pres">
      <dgm:prSet presAssocID="{89D4CDF0-5C65-48A6-98C0-1542D64DCB63}" presName="Accent" presStyleLbl="node1" presStyleIdx="2" presStyleCnt="3"/>
      <dgm:spPr/>
    </dgm:pt>
    <dgm:pt modelId="{68F97936-5115-49C7-9F9E-6F832AEB301B}" type="pres">
      <dgm:prSet presAssocID="{89D4CDF0-5C65-48A6-98C0-1542D64DCB63}" presName="ParentBackground1" presStyleCnt="0"/>
      <dgm:spPr/>
    </dgm:pt>
    <dgm:pt modelId="{A5C38528-2141-4918-87B8-D68A8A200FF7}" type="pres">
      <dgm:prSet presAssocID="{89D4CDF0-5C65-48A6-98C0-1542D64DCB63}" presName="ParentBackground" presStyleLbl="fgAcc1" presStyleIdx="2" presStyleCnt="3"/>
      <dgm:spPr/>
    </dgm:pt>
    <dgm:pt modelId="{4B802BBA-3BB9-4E3D-8D69-C2806D3FDC34}" type="pres">
      <dgm:prSet presAssocID="{89D4CDF0-5C65-48A6-98C0-1542D64DCB63}" presName="Parent1" presStyleLbl="revTx" presStyleIdx="0" presStyleCnt="0">
        <dgm:presLayoutVars>
          <dgm:chMax val="1"/>
          <dgm:chPref val="1"/>
          <dgm:bulletEnabled val="1"/>
        </dgm:presLayoutVars>
      </dgm:prSet>
      <dgm:spPr/>
    </dgm:pt>
  </dgm:ptLst>
  <dgm:cxnLst>
    <dgm:cxn modelId="{ADC8AA05-A3C1-4B4F-B112-E32569996BB0}" srcId="{791860CB-3AC3-4482-A261-27F2D470BA7B}" destId="{A86B1AE3-4931-4EC2-B1C1-DE7F26AA289F}" srcOrd="2" destOrd="0" parTransId="{B5FCF1FA-7859-4B1D-90A3-9D040FCA1B90}" sibTransId="{B0988FEC-7AD5-4458-97DB-4F48045EAD3A}"/>
    <dgm:cxn modelId="{92D64A08-BC99-4B84-8E41-31107B34F87E}" srcId="{791860CB-3AC3-4482-A261-27F2D470BA7B}" destId="{48F01D79-C010-48BA-AEF9-0664D96B103B}" srcOrd="1" destOrd="0" parTransId="{7448D159-0C08-452F-9D3E-869DFA9A02BD}" sibTransId="{5F09E458-587F-479E-9B13-36CC341C704C}"/>
    <dgm:cxn modelId="{75F07B35-1A5F-4C10-87DA-BE0B8B14CA36}" type="presOf" srcId="{791860CB-3AC3-4482-A261-27F2D470BA7B}" destId="{368EDC9E-44E2-4AE3-8E2E-73F5480D343D}" srcOrd="0" destOrd="0" presId="urn:microsoft.com/office/officeart/2011/layout/CircleProcess"/>
    <dgm:cxn modelId="{2F317B43-27C8-4C5F-AF4E-A991CA112778}" type="presOf" srcId="{89D4CDF0-5C65-48A6-98C0-1542D64DCB63}" destId="{4B802BBA-3BB9-4E3D-8D69-C2806D3FDC34}" srcOrd="1" destOrd="0" presId="urn:microsoft.com/office/officeart/2011/layout/CircleProcess"/>
    <dgm:cxn modelId="{DBB2B26C-8710-4B61-B51B-9782B9913579}" type="presOf" srcId="{A86B1AE3-4931-4EC2-B1C1-DE7F26AA289F}" destId="{04EAB43B-EF05-40FB-AD9D-CC1EAD855321}" srcOrd="1" destOrd="0" presId="urn:microsoft.com/office/officeart/2011/layout/CircleProcess"/>
    <dgm:cxn modelId="{E528DA82-21F9-4629-9953-32C47FA3D135}" type="presOf" srcId="{A86B1AE3-4931-4EC2-B1C1-DE7F26AA289F}" destId="{A6C9EAAF-3F14-446F-98FB-CF77E1260F70}" srcOrd="0" destOrd="0" presId="urn:microsoft.com/office/officeart/2011/layout/CircleProcess"/>
    <dgm:cxn modelId="{E59EFC93-F750-4051-8CE3-7EA708765089}" type="presOf" srcId="{89D4CDF0-5C65-48A6-98C0-1542D64DCB63}" destId="{A5C38528-2141-4918-87B8-D68A8A200FF7}" srcOrd="0" destOrd="0" presId="urn:microsoft.com/office/officeart/2011/layout/CircleProcess"/>
    <dgm:cxn modelId="{3A09D3DD-2119-40BB-9DC7-683EA4C1A11F}" type="presOf" srcId="{48F01D79-C010-48BA-AEF9-0664D96B103B}" destId="{17DEEB66-9F64-4CA4-9C4D-2BCA27A8547A}" srcOrd="0" destOrd="0" presId="urn:microsoft.com/office/officeart/2011/layout/CircleProcess"/>
    <dgm:cxn modelId="{B200C8DF-0E60-4712-8A60-A079B8C6F8EF}" srcId="{791860CB-3AC3-4482-A261-27F2D470BA7B}" destId="{89D4CDF0-5C65-48A6-98C0-1542D64DCB63}" srcOrd="0" destOrd="0" parTransId="{58532FBB-8674-4B1B-868D-6589B352D4F6}" sibTransId="{7E288406-F702-48B9-9BF4-6656FD1DB3EE}"/>
    <dgm:cxn modelId="{FBAF28E1-E84F-4A7F-9008-8CA0E72EA619}" type="presOf" srcId="{48F01D79-C010-48BA-AEF9-0664D96B103B}" destId="{D2733044-AC46-426D-8589-96CADC937F8A}" srcOrd="1" destOrd="0" presId="urn:microsoft.com/office/officeart/2011/layout/CircleProcess"/>
    <dgm:cxn modelId="{25EC654A-9B64-4F99-A790-10214D3C0A45}" type="presParOf" srcId="{368EDC9E-44E2-4AE3-8E2E-73F5480D343D}" destId="{29AE61D2-029E-465C-9672-970B7276984E}" srcOrd="0" destOrd="0" presId="urn:microsoft.com/office/officeart/2011/layout/CircleProcess"/>
    <dgm:cxn modelId="{2C477395-5C20-43C0-A758-63A4578540F9}" type="presParOf" srcId="{29AE61D2-029E-465C-9672-970B7276984E}" destId="{6B8C27A6-BE70-4731-A788-350AC29A794A}" srcOrd="0" destOrd="0" presId="urn:microsoft.com/office/officeart/2011/layout/CircleProcess"/>
    <dgm:cxn modelId="{BA78FDE7-9BD5-4A78-9587-46345820BCA8}" type="presParOf" srcId="{368EDC9E-44E2-4AE3-8E2E-73F5480D343D}" destId="{BF2CBF81-D970-447B-AEE4-7317FBCB5980}" srcOrd="1" destOrd="0" presId="urn:microsoft.com/office/officeart/2011/layout/CircleProcess"/>
    <dgm:cxn modelId="{B0BA2152-EF1E-43C9-96AC-45CA032C7C71}" type="presParOf" srcId="{BF2CBF81-D970-447B-AEE4-7317FBCB5980}" destId="{A6C9EAAF-3F14-446F-98FB-CF77E1260F70}" srcOrd="0" destOrd="0" presId="urn:microsoft.com/office/officeart/2011/layout/CircleProcess"/>
    <dgm:cxn modelId="{6850608F-0D88-4BC8-98D5-43FEA7C7E2E7}" type="presParOf" srcId="{368EDC9E-44E2-4AE3-8E2E-73F5480D343D}" destId="{04EAB43B-EF05-40FB-AD9D-CC1EAD855321}" srcOrd="2" destOrd="0" presId="urn:microsoft.com/office/officeart/2011/layout/CircleProcess"/>
    <dgm:cxn modelId="{357190D3-F94C-4793-9A8C-F4CBF25E7177}" type="presParOf" srcId="{368EDC9E-44E2-4AE3-8E2E-73F5480D343D}" destId="{09A67120-CF2A-4D0B-ABCB-48CFFDA1550C}" srcOrd="3" destOrd="0" presId="urn:microsoft.com/office/officeart/2011/layout/CircleProcess"/>
    <dgm:cxn modelId="{B3559DA4-9EAA-4004-9367-3B11C1BA7C5E}" type="presParOf" srcId="{09A67120-CF2A-4D0B-ABCB-48CFFDA1550C}" destId="{83847B40-E903-4F22-AD2A-0FF548BBE88D}" srcOrd="0" destOrd="0" presId="urn:microsoft.com/office/officeart/2011/layout/CircleProcess"/>
    <dgm:cxn modelId="{20DBA006-EBEF-4990-BB4A-BEF35A756713}" type="presParOf" srcId="{368EDC9E-44E2-4AE3-8E2E-73F5480D343D}" destId="{90A94868-7818-4132-AFDA-F081512C236D}" srcOrd="4" destOrd="0" presId="urn:microsoft.com/office/officeart/2011/layout/CircleProcess"/>
    <dgm:cxn modelId="{2AFDE3D9-11A5-493A-8680-B69B8CF41295}" type="presParOf" srcId="{90A94868-7818-4132-AFDA-F081512C236D}" destId="{17DEEB66-9F64-4CA4-9C4D-2BCA27A8547A}" srcOrd="0" destOrd="0" presId="urn:microsoft.com/office/officeart/2011/layout/CircleProcess"/>
    <dgm:cxn modelId="{4CDD2685-3829-4D0E-8E41-A261C7428F14}" type="presParOf" srcId="{368EDC9E-44E2-4AE3-8E2E-73F5480D343D}" destId="{D2733044-AC46-426D-8589-96CADC937F8A}" srcOrd="5" destOrd="0" presId="urn:microsoft.com/office/officeart/2011/layout/CircleProcess"/>
    <dgm:cxn modelId="{5365E13C-1535-48F1-9C34-56A33DF1AC14}" type="presParOf" srcId="{368EDC9E-44E2-4AE3-8E2E-73F5480D343D}" destId="{EA5B4DF7-86DC-45E9-8A01-478A421FA17F}" srcOrd="6" destOrd="0" presId="urn:microsoft.com/office/officeart/2011/layout/CircleProcess"/>
    <dgm:cxn modelId="{732B28BD-FD1E-4135-9FCF-3A4E53206821}" type="presParOf" srcId="{EA5B4DF7-86DC-45E9-8A01-478A421FA17F}" destId="{8005CD86-289F-4F15-B640-FC1146699150}" srcOrd="0" destOrd="0" presId="urn:microsoft.com/office/officeart/2011/layout/CircleProcess"/>
    <dgm:cxn modelId="{8191293C-2735-4369-A702-6AF91586234D}" type="presParOf" srcId="{368EDC9E-44E2-4AE3-8E2E-73F5480D343D}" destId="{68F97936-5115-49C7-9F9E-6F832AEB301B}" srcOrd="7" destOrd="0" presId="urn:microsoft.com/office/officeart/2011/layout/CircleProcess"/>
    <dgm:cxn modelId="{40B4FB87-1547-4CA1-90B2-014252598A98}" type="presParOf" srcId="{68F97936-5115-49C7-9F9E-6F832AEB301B}" destId="{A5C38528-2141-4918-87B8-D68A8A200FF7}" srcOrd="0" destOrd="0" presId="urn:microsoft.com/office/officeart/2011/layout/CircleProcess"/>
    <dgm:cxn modelId="{20D56EC8-F4DA-4DB9-80D8-2107765FAC3B}" type="presParOf" srcId="{368EDC9E-44E2-4AE3-8E2E-73F5480D343D}" destId="{4B802BBA-3BB9-4E3D-8D69-C2806D3FDC34}" srcOrd="8"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BD2C34-0FD7-4361-8D57-26D23BFF29E7}" type="doc">
      <dgm:prSet loTypeId="urn:microsoft.com/office/officeart/2008/layout/PictureStrips" loCatId="picture" qsTypeId="urn:microsoft.com/office/officeart/2005/8/quickstyle/simple1" qsCatId="simple" csTypeId="urn:microsoft.com/office/officeart/2005/8/colors/colorful5" csCatId="colorful" phldr="1"/>
      <dgm:spPr/>
      <dgm:t>
        <a:bodyPr/>
        <a:lstStyle/>
        <a:p>
          <a:endParaRPr lang="en-GB"/>
        </a:p>
      </dgm:t>
    </dgm:pt>
    <dgm:pt modelId="{C2214CA3-C947-4091-8C03-7398512C614D}">
      <dgm:prSet phldrT="[Text]" custT="1"/>
      <dgm:spPr/>
      <dgm:t>
        <a:bodyPr/>
        <a:lstStyle/>
        <a:p>
          <a:pPr>
            <a:buFont typeface="Arial" panose="020B0604020202020204" pitchFamily="34" charset="0"/>
            <a:buChar char="•"/>
          </a:pPr>
          <a:r>
            <a:rPr lang="en-US" sz="1600">
              <a:latin typeface="Arial" panose="020B0604020202020204" pitchFamily="34" charset="0"/>
              <a:cs typeface="Arial" panose="020B0604020202020204" pitchFamily="34" charset="0"/>
            </a:rPr>
            <a:t>Some adaptation actions can have disbenefits</a:t>
          </a:r>
          <a:endParaRPr lang="en-GB" sz="1600">
            <a:latin typeface="Arial" panose="020B0604020202020204" pitchFamily="34" charset="0"/>
            <a:cs typeface="Arial" panose="020B0604020202020204" pitchFamily="34" charset="0"/>
          </a:endParaRPr>
        </a:p>
      </dgm:t>
    </dgm:pt>
    <dgm:pt modelId="{B3624408-9C32-49C7-B624-977E66B07315}" type="parTrans" cxnId="{8898C11C-D538-4E37-85A5-15AEF0DE4F89}">
      <dgm:prSet/>
      <dgm:spPr/>
      <dgm:t>
        <a:bodyPr/>
        <a:lstStyle/>
        <a:p>
          <a:endParaRPr lang="en-GB" sz="1600">
            <a:latin typeface="Arial" panose="020B0604020202020204" pitchFamily="34" charset="0"/>
            <a:cs typeface="Arial" panose="020B0604020202020204" pitchFamily="34" charset="0"/>
          </a:endParaRPr>
        </a:p>
      </dgm:t>
    </dgm:pt>
    <dgm:pt modelId="{ADC898EA-6957-4622-9E97-08D6AE6BAAF2}" type="sibTrans" cxnId="{8898C11C-D538-4E37-85A5-15AEF0DE4F89}">
      <dgm:prSet/>
      <dgm:spPr/>
      <dgm:t>
        <a:bodyPr/>
        <a:lstStyle/>
        <a:p>
          <a:endParaRPr lang="en-GB" sz="1600">
            <a:latin typeface="Arial" panose="020B0604020202020204" pitchFamily="34" charset="0"/>
            <a:cs typeface="Arial" panose="020B0604020202020204" pitchFamily="34" charset="0"/>
          </a:endParaRPr>
        </a:p>
      </dgm:t>
    </dgm:pt>
    <dgm:pt modelId="{146A06D7-9726-456C-BB79-78A8E39EA02E}">
      <dgm:prSet phldrT="[Text]" custT="1"/>
      <dgm:spPr/>
      <dgm:t>
        <a:bodyPr/>
        <a:lstStyle/>
        <a:p>
          <a:pPr>
            <a:buFont typeface="Arial" panose="020B0604020202020204" pitchFamily="34" charset="0"/>
            <a:buChar char="•"/>
          </a:pPr>
          <a:r>
            <a:rPr lang="en-US" sz="1600">
              <a:latin typeface="Arial" panose="020B0604020202020204" pitchFamily="34" charset="0"/>
              <a:cs typeface="Arial" panose="020B0604020202020204" pitchFamily="34" charset="0"/>
            </a:rPr>
            <a:t>Sometimes it can be challenging to identify beneficiaries</a:t>
          </a:r>
          <a:endParaRPr lang="en-GB" sz="1600">
            <a:latin typeface="Arial" panose="020B0604020202020204" pitchFamily="34" charset="0"/>
            <a:cs typeface="Arial" panose="020B0604020202020204" pitchFamily="34" charset="0"/>
          </a:endParaRPr>
        </a:p>
      </dgm:t>
    </dgm:pt>
    <dgm:pt modelId="{137909A0-3318-4C46-9F8B-2D2D79CA42F4}" type="parTrans" cxnId="{72AB1E04-9998-484B-BCEB-78EB73F9E9B9}">
      <dgm:prSet/>
      <dgm:spPr/>
      <dgm:t>
        <a:bodyPr/>
        <a:lstStyle/>
        <a:p>
          <a:endParaRPr lang="en-GB" sz="1600">
            <a:latin typeface="Arial" panose="020B0604020202020204" pitchFamily="34" charset="0"/>
            <a:cs typeface="Arial" panose="020B0604020202020204" pitchFamily="34" charset="0"/>
          </a:endParaRPr>
        </a:p>
      </dgm:t>
    </dgm:pt>
    <dgm:pt modelId="{2358CC1F-9B7F-4793-B50C-927036D8C94C}" type="sibTrans" cxnId="{72AB1E04-9998-484B-BCEB-78EB73F9E9B9}">
      <dgm:prSet/>
      <dgm:spPr/>
      <dgm:t>
        <a:bodyPr/>
        <a:lstStyle/>
        <a:p>
          <a:endParaRPr lang="en-GB" sz="1600">
            <a:latin typeface="Arial" panose="020B0604020202020204" pitchFamily="34" charset="0"/>
            <a:cs typeface="Arial" panose="020B0604020202020204" pitchFamily="34" charset="0"/>
          </a:endParaRPr>
        </a:p>
      </dgm:t>
    </dgm:pt>
    <dgm:pt modelId="{0EE64A6E-FE00-40E4-A680-5A1B77745696}">
      <dgm:prSet phldrT="[Text]" custT="1"/>
      <dgm:spPr/>
      <dgm:t>
        <a:bodyPr/>
        <a:lstStyle/>
        <a:p>
          <a:pPr>
            <a:buFont typeface="Arial" panose="020B0604020202020204" pitchFamily="34" charset="0"/>
            <a:buChar char="•"/>
          </a:pPr>
          <a:r>
            <a:rPr lang="en-US" sz="1600">
              <a:latin typeface="Arial" panose="020B0604020202020204" pitchFamily="34" charset="0"/>
              <a:cs typeface="Arial" panose="020B0604020202020204" pitchFamily="34" charset="0"/>
            </a:rPr>
            <a:t>Future land use changes can make outcomes and benefits uncertain</a:t>
          </a:r>
          <a:endParaRPr lang="en-GB" sz="1600">
            <a:latin typeface="Arial" panose="020B0604020202020204" pitchFamily="34" charset="0"/>
            <a:cs typeface="Arial" panose="020B0604020202020204" pitchFamily="34" charset="0"/>
          </a:endParaRPr>
        </a:p>
      </dgm:t>
    </dgm:pt>
    <dgm:pt modelId="{EB41F099-09C9-4EB9-8F20-5BB1C221B264}" type="parTrans" cxnId="{74803827-BF67-4FDA-8DB5-0899359A805C}">
      <dgm:prSet/>
      <dgm:spPr/>
      <dgm:t>
        <a:bodyPr/>
        <a:lstStyle/>
        <a:p>
          <a:endParaRPr lang="en-GB" sz="1600">
            <a:latin typeface="Arial" panose="020B0604020202020204" pitchFamily="34" charset="0"/>
            <a:cs typeface="Arial" panose="020B0604020202020204" pitchFamily="34" charset="0"/>
          </a:endParaRPr>
        </a:p>
      </dgm:t>
    </dgm:pt>
    <dgm:pt modelId="{DF2FA5F0-33F4-4E01-B74F-724B2E4F7A11}" type="sibTrans" cxnId="{74803827-BF67-4FDA-8DB5-0899359A805C}">
      <dgm:prSet/>
      <dgm:spPr/>
      <dgm:t>
        <a:bodyPr/>
        <a:lstStyle/>
        <a:p>
          <a:endParaRPr lang="en-GB" sz="1600">
            <a:latin typeface="Arial" panose="020B0604020202020204" pitchFamily="34" charset="0"/>
            <a:cs typeface="Arial" panose="020B0604020202020204" pitchFamily="34" charset="0"/>
          </a:endParaRPr>
        </a:p>
      </dgm:t>
    </dgm:pt>
    <dgm:pt modelId="{27A8D8D3-8ADC-4E15-A487-CB2B1DC9BAA6}">
      <dgm:prSet phldrT="[Text]" custT="1"/>
      <dgm:spPr/>
      <dgm:t>
        <a:bodyPr/>
        <a:lstStyle/>
        <a:p>
          <a:pPr>
            <a:buFont typeface="Arial" panose="020B0604020202020204" pitchFamily="34" charset="0"/>
            <a:buChar char="•"/>
          </a:pPr>
          <a:r>
            <a:rPr lang="en-GB" sz="1600">
              <a:latin typeface="Arial" panose="020B0604020202020204" pitchFamily="34" charset="0"/>
              <a:cs typeface="Arial" panose="020B0604020202020204" pitchFamily="34" charset="0"/>
            </a:rPr>
            <a:t>Sometimes benefits can accidentally be included twice in analysis</a:t>
          </a:r>
        </a:p>
      </dgm:t>
    </dgm:pt>
    <dgm:pt modelId="{C6FA32DA-4578-4B80-BC38-E6B867BD34DF}" type="parTrans" cxnId="{53F93ABD-A7A5-4FDC-83AA-4B1D331A1AC1}">
      <dgm:prSet/>
      <dgm:spPr/>
      <dgm:t>
        <a:bodyPr/>
        <a:lstStyle/>
        <a:p>
          <a:endParaRPr lang="en-GB" sz="1600">
            <a:latin typeface="Arial" panose="020B0604020202020204" pitchFamily="34" charset="0"/>
            <a:cs typeface="Arial" panose="020B0604020202020204" pitchFamily="34" charset="0"/>
          </a:endParaRPr>
        </a:p>
      </dgm:t>
    </dgm:pt>
    <dgm:pt modelId="{B02D42BF-5B35-49D1-9C0C-881137C2D206}" type="sibTrans" cxnId="{53F93ABD-A7A5-4FDC-83AA-4B1D331A1AC1}">
      <dgm:prSet/>
      <dgm:spPr/>
      <dgm:t>
        <a:bodyPr/>
        <a:lstStyle/>
        <a:p>
          <a:endParaRPr lang="en-GB" sz="1600">
            <a:latin typeface="Arial" panose="020B0604020202020204" pitchFamily="34" charset="0"/>
            <a:cs typeface="Arial" panose="020B0604020202020204" pitchFamily="34" charset="0"/>
          </a:endParaRPr>
        </a:p>
      </dgm:t>
    </dgm:pt>
    <dgm:pt modelId="{84479D3C-CEE7-4116-BDFC-5A0966695E0B}">
      <dgm:prSet phldrT="[Text]" custT="1"/>
      <dgm:spPr/>
      <dgm:t>
        <a:bodyPr/>
        <a:lstStyle/>
        <a:p>
          <a:pPr>
            <a:buFont typeface="Arial" panose="020B0604020202020204" pitchFamily="34" charset="0"/>
            <a:buChar char="•"/>
          </a:pPr>
          <a:r>
            <a:rPr lang="en-GB" sz="1600">
              <a:latin typeface="Arial" panose="020B0604020202020204" pitchFamily="34" charset="0"/>
              <a:cs typeface="Arial" panose="020B0604020202020204" pitchFamily="34" charset="0"/>
            </a:rPr>
            <a:t>Using different geographical boundaries for the analysis can lead to different results</a:t>
          </a:r>
        </a:p>
      </dgm:t>
    </dgm:pt>
    <dgm:pt modelId="{926A5FCD-0965-485F-A24E-DEB58FE9334A}" type="parTrans" cxnId="{98CEEA2D-AFEA-489C-8254-3997D93CF450}">
      <dgm:prSet/>
      <dgm:spPr/>
      <dgm:t>
        <a:bodyPr/>
        <a:lstStyle/>
        <a:p>
          <a:endParaRPr lang="en-GB">
            <a:latin typeface="Arial" panose="020B0604020202020204" pitchFamily="34" charset="0"/>
            <a:cs typeface="Arial" panose="020B0604020202020204" pitchFamily="34" charset="0"/>
          </a:endParaRPr>
        </a:p>
      </dgm:t>
    </dgm:pt>
    <dgm:pt modelId="{F80DFF44-4964-4449-9568-06237AE66782}" type="sibTrans" cxnId="{98CEEA2D-AFEA-489C-8254-3997D93CF450}">
      <dgm:prSet/>
      <dgm:spPr/>
      <dgm:t>
        <a:bodyPr/>
        <a:lstStyle/>
        <a:p>
          <a:endParaRPr lang="en-GB">
            <a:latin typeface="Arial" panose="020B0604020202020204" pitchFamily="34" charset="0"/>
            <a:cs typeface="Arial" panose="020B0604020202020204" pitchFamily="34" charset="0"/>
          </a:endParaRPr>
        </a:p>
      </dgm:t>
    </dgm:pt>
    <dgm:pt modelId="{6985220A-FE7C-4F88-8B70-AA5A8A65DC55}" type="pres">
      <dgm:prSet presAssocID="{BDBD2C34-0FD7-4361-8D57-26D23BFF29E7}" presName="Name0" presStyleCnt="0">
        <dgm:presLayoutVars>
          <dgm:dir/>
          <dgm:resizeHandles val="exact"/>
        </dgm:presLayoutVars>
      </dgm:prSet>
      <dgm:spPr/>
    </dgm:pt>
    <dgm:pt modelId="{728448CA-ADCD-4CC1-9AA7-3BC45335716A}" type="pres">
      <dgm:prSet presAssocID="{C2214CA3-C947-4091-8C03-7398512C614D}" presName="composite" presStyleCnt="0"/>
      <dgm:spPr/>
    </dgm:pt>
    <dgm:pt modelId="{FD548442-A0A6-415E-886D-8FB16D1A1520}" type="pres">
      <dgm:prSet presAssocID="{C2214CA3-C947-4091-8C03-7398512C614D}" presName="rect1" presStyleLbl="trAlignAcc1" presStyleIdx="0" presStyleCnt="5">
        <dgm:presLayoutVars>
          <dgm:bulletEnabled val="1"/>
        </dgm:presLayoutVars>
      </dgm:prSet>
      <dgm:spPr/>
    </dgm:pt>
    <dgm:pt modelId="{E71760BB-96E5-4088-A765-ABCEC77C37CE}" type="pres">
      <dgm:prSet presAssocID="{C2214CA3-C947-4091-8C03-7398512C614D}" presName="rect2"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02629CD-5D94-4343-B827-9658DB2BBB76}" type="pres">
      <dgm:prSet presAssocID="{ADC898EA-6957-4622-9E97-08D6AE6BAAF2}" presName="sibTrans" presStyleCnt="0"/>
      <dgm:spPr/>
    </dgm:pt>
    <dgm:pt modelId="{F5C7DED5-7667-4D70-A690-C62A3B0FC294}" type="pres">
      <dgm:prSet presAssocID="{146A06D7-9726-456C-BB79-78A8E39EA02E}" presName="composite" presStyleCnt="0"/>
      <dgm:spPr/>
    </dgm:pt>
    <dgm:pt modelId="{0C943FEC-A824-4D92-97A4-3FD881421603}" type="pres">
      <dgm:prSet presAssocID="{146A06D7-9726-456C-BB79-78A8E39EA02E}" presName="rect1" presStyleLbl="trAlignAcc1" presStyleIdx="1" presStyleCnt="5">
        <dgm:presLayoutVars>
          <dgm:bulletEnabled val="1"/>
        </dgm:presLayoutVars>
      </dgm:prSet>
      <dgm:spPr/>
    </dgm:pt>
    <dgm:pt modelId="{A81C1931-3DB7-40A9-B200-2D9550775229}" type="pres">
      <dgm:prSet presAssocID="{146A06D7-9726-456C-BB79-78A8E39EA02E}" presName="rect2" presStyleLbl="fgImgPlace1" presStyleIdx="1"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DF7E2FA-D4E0-4335-A789-7A498D5A633F}" type="pres">
      <dgm:prSet presAssocID="{2358CC1F-9B7F-4793-B50C-927036D8C94C}" presName="sibTrans" presStyleCnt="0"/>
      <dgm:spPr/>
    </dgm:pt>
    <dgm:pt modelId="{6BCDFDF3-8457-4C77-B62E-F827D927989C}" type="pres">
      <dgm:prSet presAssocID="{0EE64A6E-FE00-40E4-A680-5A1B77745696}" presName="composite" presStyleCnt="0"/>
      <dgm:spPr/>
    </dgm:pt>
    <dgm:pt modelId="{1F90C21B-D2DE-4C87-954B-9D1F665F31C9}" type="pres">
      <dgm:prSet presAssocID="{0EE64A6E-FE00-40E4-A680-5A1B77745696}" presName="rect1" presStyleLbl="trAlignAcc1" presStyleIdx="2" presStyleCnt="5">
        <dgm:presLayoutVars>
          <dgm:bulletEnabled val="1"/>
        </dgm:presLayoutVars>
      </dgm:prSet>
      <dgm:spPr/>
    </dgm:pt>
    <dgm:pt modelId="{751FFCE1-C3B3-435B-A0F8-41D308D41FFC}" type="pres">
      <dgm:prSet presAssocID="{0EE64A6E-FE00-40E4-A680-5A1B77745696}" presName="rect2"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1DCD1BFE-99A9-450C-B20F-1CFF3026F111}" type="pres">
      <dgm:prSet presAssocID="{DF2FA5F0-33F4-4E01-B74F-724B2E4F7A11}" presName="sibTrans" presStyleCnt="0"/>
      <dgm:spPr/>
    </dgm:pt>
    <dgm:pt modelId="{718E3B62-B6C4-46C7-9FCE-D868E212D773}" type="pres">
      <dgm:prSet presAssocID="{27A8D8D3-8ADC-4E15-A487-CB2B1DC9BAA6}" presName="composite" presStyleCnt="0"/>
      <dgm:spPr/>
    </dgm:pt>
    <dgm:pt modelId="{3299F199-9F52-4E9A-8D00-4548D47A0F07}" type="pres">
      <dgm:prSet presAssocID="{27A8D8D3-8ADC-4E15-A487-CB2B1DC9BAA6}" presName="rect1" presStyleLbl="trAlignAcc1" presStyleIdx="3" presStyleCnt="5">
        <dgm:presLayoutVars>
          <dgm:bulletEnabled val="1"/>
        </dgm:presLayoutVars>
      </dgm:prSet>
      <dgm:spPr/>
    </dgm:pt>
    <dgm:pt modelId="{3A7C077C-8C4D-47F6-8FB7-AC197D68AF9D}" type="pres">
      <dgm:prSet presAssocID="{27A8D8D3-8ADC-4E15-A487-CB2B1DC9BAA6}" presName="rect2"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Beach house veranda"/>
        </a:ext>
      </dgm:extLst>
    </dgm:pt>
    <dgm:pt modelId="{15B13724-38B9-46F8-BFF1-668D9AE8DCB4}" type="pres">
      <dgm:prSet presAssocID="{B02D42BF-5B35-49D1-9C0C-881137C2D206}" presName="sibTrans" presStyleCnt="0"/>
      <dgm:spPr/>
    </dgm:pt>
    <dgm:pt modelId="{3256851A-FE26-420D-848C-879F5C3C03FC}" type="pres">
      <dgm:prSet presAssocID="{84479D3C-CEE7-4116-BDFC-5A0966695E0B}" presName="composite" presStyleCnt="0"/>
      <dgm:spPr/>
    </dgm:pt>
    <dgm:pt modelId="{B5E2DD3B-401D-4BD1-82D9-24889FE0B52F}" type="pres">
      <dgm:prSet presAssocID="{84479D3C-CEE7-4116-BDFC-5A0966695E0B}" presName="rect1" presStyleLbl="trAlignAcc1" presStyleIdx="4" presStyleCnt="5">
        <dgm:presLayoutVars>
          <dgm:bulletEnabled val="1"/>
        </dgm:presLayoutVars>
      </dgm:prSet>
      <dgm:spPr/>
    </dgm:pt>
    <dgm:pt modelId="{364B8911-277E-4162-92F6-B9F137AF6807}" type="pres">
      <dgm:prSet presAssocID="{84479D3C-CEE7-4116-BDFC-5A0966695E0B}" presName="rect2" presStyleLbl="fgImgPlace1" presStyleIdx="4" presStyleCnt="5"/>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46" t="-726" r="-200246" b="726"/>
          </a:stretch>
        </a:blipFill>
      </dgm:spPr>
    </dgm:pt>
  </dgm:ptLst>
  <dgm:cxnLst>
    <dgm:cxn modelId="{72AB1E04-9998-484B-BCEB-78EB73F9E9B9}" srcId="{BDBD2C34-0FD7-4361-8D57-26D23BFF29E7}" destId="{146A06D7-9726-456C-BB79-78A8E39EA02E}" srcOrd="1" destOrd="0" parTransId="{137909A0-3318-4C46-9F8B-2D2D79CA42F4}" sibTransId="{2358CC1F-9B7F-4793-B50C-927036D8C94C}"/>
    <dgm:cxn modelId="{280FF10D-D978-4C44-98E7-524C6903F686}" type="presOf" srcId="{BDBD2C34-0FD7-4361-8D57-26D23BFF29E7}" destId="{6985220A-FE7C-4F88-8B70-AA5A8A65DC55}" srcOrd="0" destOrd="0" presId="urn:microsoft.com/office/officeart/2008/layout/PictureStrips"/>
    <dgm:cxn modelId="{8898C11C-D538-4E37-85A5-15AEF0DE4F89}" srcId="{BDBD2C34-0FD7-4361-8D57-26D23BFF29E7}" destId="{C2214CA3-C947-4091-8C03-7398512C614D}" srcOrd="0" destOrd="0" parTransId="{B3624408-9C32-49C7-B624-977E66B07315}" sibTransId="{ADC898EA-6957-4622-9E97-08D6AE6BAAF2}"/>
    <dgm:cxn modelId="{74803827-BF67-4FDA-8DB5-0899359A805C}" srcId="{BDBD2C34-0FD7-4361-8D57-26D23BFF29E7}" destId="{0EE64A6E-FE00-40E4-A680-5A1B77745696}" srcOrd="2" destOrd="0" parTransId="{EB41F099-09C9-4EB9-8F20-5BB1C221B264}" sibTransId="{DF2FA5F0-33F4-4E01-B74F-724B2E4F7A11}"/>
    <dgm:cxn modelId="{98CEEA2D-AFEA-489C-8254-3997D93CF450}" srcId="{BDBD2C34-0FD7-4361-8D57-26D23BFF29E7}" destId="{84479D3C-CEE7-4116-BDFC-5A0966695E0B}" srcOrd="4" destOrd="0" parTransId="{926A5FCD-0965-485F-A24E-DEB58FE9334A}" sibTransId="{F80DFF44-4964-4449-9568-06237AE66782}"/>
    <dgm:cxn modelId="{F34E663A-7E07-4E56-93A0-F7AB39A500B1}" type="presOf" srcId="{C2214CA3-C947-4091-8C03-7398512C614D}" destId="{FD548442-A0A6-415E-886D-8FB16D1A1520}" srcOrd="0" destOrd="0" presId="urn:microsoft.com/office/officeart/2008/layout/PictureStrips"/>
    <dgm:cxn modelId="{B0D67443-5C72-4AD6-894C-0C91E08DA6B2}" type="presOf" srcId="{27A8D8D3-8ADC-4E15-A487-CB2B1DC9BAA6}" destId="{3299F199-9F52-4E9A-8D00-4548D47A0F07}" srcOrd="0" destOrd="0" presId="urn:microsoft.com/office/officeart/2008/layout/PictureStrips"/>
    <dgm:cxn modelId="{F2F33982-29E9-4361-9A0E-8654DA2410DD}" type="presOf" srcId="{0EE64A6E-FE00-40E4-A680-5A1B77745696}" destId="{1F90C21B-D2DE-4C87-954B-9D1F665F31C9}" srcOrd="0" destOrd="0" presId="urn:microsoft.com/office/officeart/2008/layout/PictureStrips"/>
    <dgm:cxn modelId="{6F611583-7274-4769-80BF-11FB21F6621D}" type="presOf" srcId="{84479D3C-CEE7-4116-BDFC-5A0966695E0B}" destId="{B5E2DD3B-401D-4BD1-82D9-24889FE0B52F}" srcOrd="0" destOrd="0" presId="urn:microsoft.com/office/officeart/2008/layout/PictureStrips"/>
    <dgm:cxn modelId="{53F93ABD-A7A5-4FDC-83AA-4B1D331A1AC1}" srcId="{BDBD2C34-0FD7-4361-8D57-26D23BFF29E7}" destId="{27A8D8D3-8ADC-4E15-A487-CB2B1DC9BAA6}" srcOrd="3" destOrd="0" parTransId="{C6FA32DA-4578-4B80-BC38-E6B867BD34DF}" sibTransId="{B02D42BF-5B35-49D1-9C0C-881137C2D206}"/>
    <dgm:cxn modelId="{9A21D2C0-AA73-46A2-8AE5-09FC80C6EBCD}" type="presOf" srcId="{146A06D7-9726-456C-BB79-78A8E39EA02E}" destId="{0C943FEC-A824-4D92-97A4-3FD881421603}" srcOrd="0" destOrd="0" presId="urn:microsoft.com/office/officeart/2008/layout/PictureStrips"/>
    <dgm:cxn modelId="{2364F760-CE28-4A73-B8EB-783091C7755B}" type="presParOf" srcId="{6985220A-FE7C-4F88-8B70-AA5A8A65DC55}" destId="{728448CA-ADCD-4CC1-9AA7-3BC45335716A}" srcOrd="0" destOrd="0" presId="urn:microsoft.com/office/officeart/2008/layout/PictureStrips"/>
    <dgm:cxn modelId="{7E8828B8-BD69-41D9-AB54-8366E33EB64E}" type="presParOf" srcId="{728448CA-ADCD-4CC1-9AA7-3BC45335716A}" destId="{FD548442-A0A6-415E-886D-8FB16D1A1520}" srcOrd="0" destOrd="0" presId="urn:microsoft.com/office/officeart/2008/layout/PictureStrips"/>
    <dgm:cxn modelId="{D8B4F0B3-EC61-4042-951A-0B703F43AA8D}" type="presParOf" srcId="{728448CA-ADCD-4CC1-9AA7-3BC45335716A}" destId="{E71760BB-96E5-4088-A765-ABCEC77C37CE}" srcOrd="1" destOrd="0" presId="urn:microsoft.com/office/officeart/2008/layout/PictureStrips"/>
    <dgm:cxn modelId="{0755B5D6-C5A8-41AE-865C-64E4ED7AAA05}" type="presParOf" srcId="{6985220A-FE7C-4F88-8B70-AA5A8A65DC55}" destId="{E02629CD-5D94-4343-B827-9658DB2BBB76}" srcOrd="1" destOrd="0" presId="urn:microsoft.com/office/officeart/2008/layout/PictureStrips"/>
    <dgm:cxn modelId="{BDA4D580-79CE-426D-92A6-4927160EB6A8}" type="presParOf" srcId="{6985220A-FE7C-4F88-8B70-AA5A8A65DC55}" destId="{F5C7DED5-7667-4D70-A690-C62A3B0FC294}" srcOrd="2" destOrd="0" presId="urn:microsoft.com/office/officeart/2008/layout/PictureStrips"/>
    <dgm:cxn modelId="{18726A71-562E-40BF-86BD-66098A71F2EE}" type="presParOf" srcId="{F5C7DED5-7667-4D70-A690-C62A3B0FC294}" destId="{0C943FEC-A824-4D92-97A4-3FD881421603}" srcOrd="0" destOrd="0" presId="urn:microsoft.com/office/officeart/2008/layout/PictureStrips"/>
    <dgm:cxn modelId="{B09980D8-5701-4E0D-A75A-2C0F0D568EA5}" type="presParOf" srcId="{F5C7DED5-7667-4D70-A690-C62A3B0FC294}" destId="{A81C1931-3DB7-40A9-B200-2D9550775229}" srcOrd="1" destOrd="0" presId="urn:microsoft.com/office/officeart/2008/layout/PictureStrips"/>
    <dgm:cxn modelId="{E120F655-A8E8-46C4-9F01-8FD72454FA70}" type="presParOf" srcId="{6985220A-FE7C-4F88-8B70-AA5A8A65DC55}" destId="{FDF7E2FA-D4E0-4335-A789-7A498D5A633F}" srcOrd="3" destOrd="0" presId="urn:microsoft.com/office/officeart/2008/layout/PictureStrips"/>
    <dgm:cxn modelId="{ED96C39D-7088-45B0-8A2E-34ECA2FE037C}" type="presParOf" srcId="{6985220A-FE7C-4F88-8B70-AA5A8A65DC55}" destId="{6BCDFDF3-8457-4C77-B62E-F827D927989C}" srcOrd="4" destOrd="0" presId="urn:microsoft.com/office/officeart/2008/layout/PictureStrips"/>
    <dgm:cxn modelId="{5EAD4BF5-1ED6-48F0-B4EA-04A5AB177D3E}" type="presParOf" srcId="{6BCDFDF3-8457-4C77-B62E-F827D927989C}" destId="{1F90C21B-D2DE-4C87-954B-9D1F665F31C9}" srcOrd="0" destOrd="0" presId="urn:microsoft.com/office/officeart/2008/layout/PictureStrips"/>
    <dgm:cxn modelId="{B0B3522F-A2CA-461A-9CDB-4CDD3579E188}" type="presParOf" srcId="{6BCDFDF3-8457-4C77-B62E-F827D927989C}" destId="{751FFCE1-C3B3-435B-A0F8-41D308D41FFC}" srcOrd="1" destOrd="0" presId="urn:microsoft.com/office/officeart/2008/layout/PictureStrips"/>
    <dgm:cxn modelId="{AF72412E-BAA9-44CB-B959-3E0EBCF072FC}" type="presParOf" srcId="{6985220A-FE7C-4F88-8B70-AA5A8A65DC55}" destId="{1DCD1BFE-99A9-450C-B20F-1CFF3026F111}" srcOrd="5" destOrd="0" presId="urn:microsoft.com/office/officeart/2008/layout/PictureStrips"/>
    <dgm:cxn modelId="{4EAECE60-E37A-446F-BE2E-877583447A65}" type="presParOf" srcId="{6985220A-FE7C-4F88-8B70-AA5A8A65DC55}" destId="{718E3B62-B6C4-46C7-9FCE-D868E212D773}" srcOrd="6" destOrd="0" presId="urn:microsoft.com/office/officeart/2008/layout/PictureStrips"/>
    <dgm:cxn modelId="{57DFF9A2-A06A-484E-B122-BCB1E978C44D}" type="presParOf" srcId="{718E3B62-B6C4-46C7-9FCE-D868E212D773}" destId="{3299F199-9F52-4E9A-8D00-4548D47A0F07}" srcOrd="0" destOrd="0" presId="urn:microsoft.com/office/officeart/2008/layout/PictureStrips"/>
    <dgm:cxn modelId="{6424E44E-4790-47A3-BE7E-7E64075AAFA9}" type="presParOf" srcId="{718E3B62-B6C4-46C7-9FCE-D868E212D773}" destId="{3A7C077C-8C4D-47F6-8FB7-AC197D68AF9D}" srcOrd="1" destOrd="0" presId="urn:microsoft.com/office/officeart/2008/layout/PictureStrips"/>
    <dgm:cxn modelId="{AD2DD8F0-3539-40E3-981A-C6654CFA6685}" type="presParOf" srcId="{6985220A-FE7C-4F88-8B70-AA5A8A65DC55}" destId="{15B13724-38B9-46F8-BFF1-668D9AE8DCB4}" srcOrd="7" destOrd="0" presId="urn:microsoft.com/office/officeart/2008/layout/PictureStrips"/>
    <dgm:cxn modelId="{97673B05-0DC2-4084-81FB-F953817BCD0D}" type="presParOf" srcId="{6985220A-FE7C-4F88-8B70-AA5A8A65DC55}" destId="{3256851A-FE26-420D-848C-879F5C3C03FC}" srcOrd="8" destOrd="0" presId="urn:microsoft.com/office/officeart/2008/layout/PictureStrips"/>
    <dgm:cxn modelId="{08332A1B-3340-479D-8EDF-E9D0A917350C}" type="presParOf" srcId="{3256851A-FE26-420D-848C-879F5C3C03FC}" destId="{B5E2DD3B-401D-4BD1-82D9-24889FE0B52F}" srcOrd="0" destOrd="0" presId="urn:microsoft.com/office/officeart/2008/layout/PictureStrips"/>
    <dgm:cxn modelId="{D92AE9C6-8F3B-4E27-BBC8-86F61ACD16CC}" type="presParOf" srcId="{3256851A-FE26-420D-848C-879F5C3C03FC}" destId="{364B8911-277E-4162-92F6-B9F137AF680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893078-E590-4268-A841-5BF0AA8E6CBD}"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64158A9E-A5BD-41FF-BC3E-04B8C825ED42}">
      <dgm:prSet phldrT="[Text]" custT="1"/>
      <dgm:spPr/>
      <dgm:t>
        <a:bodyPr/>
        <a:lstStyle/>
        <a:p>
          <a:pPr>
            <a:buFont typeface="Arial" panose="020B0604020202020204" pitchFamily="34" charset="0"/>
            <a:buChar char="•"/>
          </a:pPr>
          <a:r>
            <a:rPr lang="en-AU" sz="1600" b="1">
              <a:latin typeface="Arial" panose="020B0604020202020204" pitchFamily="34" charset="0"/>
              <a:cs typeface="Arial" panose="020B0604020202020204" pitchFamily="34" charset="0"/>
            </a:rPr>
            <a:t>Equity</a:t>
          </a:r>
          <a:r>
            <a:rPr lang="en-AU" sz="1600">
              <a:latin typeface="Arial" panose="020B0604020202020204" pitchFamily="34" charset="0"/>
              <a:cs typeface="Arial" panose="020B0604020202020204" pitchFamily="34" charset="0"/>
            </a:rPr>
            <a:t> (beneficiary pays principle) – the funding mechanism should be funded proportional to the benefits received</a:t>
          </a:r>
          <a:endParaRPr lang="en-GB" sz="1600">
            <a:latin typeface="Arial" panose="020B0604020202020204" pitchFamily="34" charset="0"/>
            <a:cs typeface="Arial" panose="020B0604020202020204" pitchFamily="34" charset="0"/>
          </a:endParaRPr>
        </a:p>
      </dgm:t>
    </dgm:pt>
    <dgm:pt modelId="{C7B5224A-251F-4909-B2B6-F49845F3B938}" type="parTrans" cxnId="{22104D86-D918-49F4-BC07-52A9F5D8B49D}">
      <dgm:prSet/>
      <dgm:spPr/>
      <dgm:t>
        <a:bodyPr/>
        <a:lstStyle/>
        <a:p>
          <a:endParaRPr lang="en-GB" sz="1600">
            <a:latin typeface="Arial" panose="020B0604020202020204" pitchFamily="34" charset="0"/>
            <a:cs typeface="Arial" panose="020B0604020202020204" pitchFamily="34" charset="0"/>
          </a:endParaRPr>
        </a:p>
      </dgm:t>
    </dgm:pt>
    <dgm:pt modelId="{AB734051-AABA-4478-B138-83CA09C9C6AB}" type="sibTrans" cxnId="{22104D86-D918-49F4-BC07-52A9F5D8B49D}">
      <dgm:prSet/>
      <dgm:spPr/>
      <dgm:t>
        <a:bodyPr/>
        <a:lstStyle/>
        <a:p>
          <a:endParaRPr lang="en-GB" sz="1600">
            <a:latin typeface="Arial" panose="020B0604020202020204" pitchFamily="34" charset="0"/>
            <a:cs typeface="Arial" panose="020B0604020202020204" pitchFamily="34" charset="0"/>
          </a:endParaRPr>
        </a:p>
      </dgm:t>
    </dgm:pt>
    <dgm:pt modelId="{43470F0C-A12A-4F9D-AC43-7A6E5B4D46D4}">
      <dgm:prSet phldrT="[Text]" custT="1"/>
      <dgm:spPr/>
      <dgm:t>
        <a:bodyPr/>
        <a:lstStyle/>
        <a:p>
          <a:pPr>
            <a:buFont typeface="Arial" panose="020B0604020202020204" pitchFamily="34" charset="0"/>
            <a:buChar char="•"/>
          </a:pPr>
          <a:r>
            <a:rPr lang="en-AU" sz="1600" b="1">
              <a:latin typeface="Arial" panose="020B0604020202020204" pitchFamily="34" charset="0"/>
              <a:cs typeface="Arial" panose="020B0604020202020204" pitchFamily="34" charset="0"/>
            </a:rPr>
            <a:t>Simplicity</a:t>
          </a:r>
          <a:r>
            <a:rPr lang="en-AU" sz="1600">
              <a:latin typeface="Arial" panose="020B0604020202020204" pitchFamily="34" charset="0"/>
              <a:cs typeface="Arial" panose="020B0604020202020204" pitchFamily="34" charset="0"/>
            </a:rPr>
            <a:t> – the funding mechanism should be simple to reduce administrative burden and transaction costs, and to ensure the approach is robust to future changes in hazards</a:t>
          </a:r>
          <a:endParaRPr lang="en-GB" sz="1600">
            <a:latin typeface="Arial" panose="020B0604020202020204" pitchFamily="34" charset="0"/>
            <a:cs typeface="Arial" panose="020B0604020202020204" pitchFamily="34" charset="0"/>
          </a:endParaRPr>
        </a:p>
      </dgm:t>
    </dgm:pt>
    <dgm:pt modelId="{947246D4-0B07-47DC-B65A-064E011872EC}" type="parTrans" cxnId="{387EFF71-42D1-491B-BFE5-31DBDE348157}">
      <dgm:prSet/>
      <dgm:spPr/>
      <dgm:t>
        <a:bodyPr/>
        <a:lstStyle/>
        <a:p>
          <a:endParaRPr lang="en-GB" sz="1600">
            <a:latin typeface="Arial" panose="020B0604020202020204" pitchFamily="34" charset="0"/>
            <a:cs typeface="Arial" panose="020B0604020202020204" pitchFamily="34" charset="0"/>
          </a:endParaRPr>
        </a:p>
      </dgm:t>
    </dgm:pt>
    <dgm:pt modelId="{FF956931-9ACD-40CE-8F18-4E5EF5E411A4}" type="sibTrans" cxnId="{387EFF71-42D1-491B-BFE5-31DBDE348157}">
      <dgm:prSet/>
      <dgm:spPr/>
      <dgm:t>
        <a:bodyPr/>
        <a:lstStyle/>
        <a:p>
          <a:endParaRPr lang="en-GB" sz="1600">
            <a:latin typeface="Arial" panose="020B0604020202020204" pitchFamily="34" charset="0"/>
            <a:cs typeface="Arial" panose="020B0604020202020204" pitchFamily="34" charset="0"/>
          </a:endParaRPr>
        </a:p>
      </dgm:t>
    </dgm:pt>
    <dgm:pt modelId="{7B116515-4B06-4434-A55C-0DB08C6EE565}">
      <dgm:prSet phldrT="[Text]" custT="1"/>
      <dgm:spPr/>
      <dgm:t>
        <a:bodyPr/>
        <a:lstStyle/>
        <a:p>
          <a:pPr>
            <a:buFont typeface="Arial" panose="020B0604020202020204" pitchFamily="34" charset="0"/>
            <a:buChar char="•"/>
          </a:pPr>
          <a:r>
            <a:rPr lang="en-AU" sz="1600" b="1">
              <a:latin typeface="Arial" panose="020B0604020202020204" pitchFamily="34" charset="0"/>
              <a:cs typeface="Arial" panose="020B0604020202020204" pitchFamily="34" charset="0"/>
            </a:rPr>
            <a:t>Efficiency</a:t>
          </a:r>
          <a:r>
            <a:rPr lang="en-AU" sz="1600">
              <a:latin typeface="Arial" panose="020B0604020202020204" pitchFamily="34" charset="0"/>
              <a:cs typeface="Arial" panose="020B0604020202020204" pitchFamily="34" charset="0"/>
            </a:rPr>
            <a:t> – the funding mechanism should be efficient and not cause distortions or perverse incentives such as changing behaviour to avoid paying</a:t>
          </a:r>
          <a:endParaRPr lang="en-GB" sz="1600">
            <a:latin typeface="Arial" panose="020B0604020202020204" pitchFamily="34" charset="0"/>
            <a:cs typeface="Arial" panose="020B0604020202020204" pitchFamily="34" charset="0"/>
          </a:endParaRPr>
        </a:p>
      </dgm:t>
    </dgm:pt>
    <dgm:pt modelId="{2A3F9D14-A823-4CD6-A8A0-4595DE13A0F7}" type="parTrans" cxnId="{85EEBA06-3D02-499F-92FC-DFB0C1F4489C}">
      <dgm:prSet/>
      <dgm:spPr/>
      <dgm:t>
        <a:bodyPr/>
        <a:lstStyle/>
        <a:p>
          <a:endParaRPr lang="en-GB" sz="1600">
            <a:latin typeface="Arial" panose="020B0604020202020204" pitchFamily="34" charset="0"/>
            <a:cs typeface="Arial" panose="020B0604020202020204" pitchFamily="34" charset="0"/>
          </a:endParaRPr>
        </a:p>
      </dgm:t>
    </dgm:pt>
    <dgm:pt modelId="{BA755700-A6EA-4AFB-AD03-0580E9436FCC}" type="sibTrans" cxnId="{85EEBA06-3D02-499F-92FC-DFB0C1F4489C}">
      <dgm:prSet/>
      <dgm:spPr/>
      <dgm:t>
        <a:bodyPr/>
        <a:lstStyle/>
        <a:p>
          <a:endParaRPr lang="en-GB" sz="1600">
            <a:latin typeface="Arial" panose="020B0604020202020204" pitchFamily="34" charset="0"/>
            <a:cs typeface="Arial" panose="020B0604020202020204" pitchFamily="34" charset="0"/>
          </a:endParaRPr>
        </a:p>
      </dgm:t>
    </dgm:pt>
    <dgm:pt modelId="{F2B46DD2-2F56-468A-BAC6-CD4BCC960C1C}">
      <dgm:prSet phldrT="[Text]" custT="1"/>
      <dgm:spPr/>
      <dgm:t>
        <a:bodyPr/>
        <a:lstStyle/>
        <a:p>
          <a:pPr>
            <a:buFont typeface="Arial" panose="020B0604020202020204" pitchFamily="34" charset="0"/>
            <a:buChar char="•"/>
          </a:pPr>
          <a:r>
            <a:rPr lang="en-AU" sz="1600" b="1">
              <a:latin typeface="Arial" panose="020B0604020202020204" pitchFamily="34" charset="0"/>
              <a:cs typeface="Arial" panose="020B0604020202020204" pitchFamily="34" charset="0"/>
            </a:rPr>
            <a:t>Transparency</a:t>
          </a:r>
          <a:r>
            <a:rPr lang="en-AU" sz="1600">
              <a:latin typeface="Arial" panose="020B0604020202020204" pitchFamily="34" charset="0"/>
              <a:cs typeface="Arial" panose="020B0604020202020204" pitchFamily="34" charset="0"/>
            </a:rPr>
            <a:t> – the split of funding should be transparent and clearly communicated to those paying for the adaptation measures</a:t>
          </a:r>
          <a:endParaRPr lang="en-GB" sz="1600">
            <a:latin typeface="Arial" panose="020B0604020202020204" pitchFamily="34" charset="0"/>
            <a:cs typeface="Arial" panose="020B0604020202020204" pitchFamily="34" charset="0"/>
          </a:endParaRPr>
        </a:p>
      </dgm:t>
    </dgm:pt>
    <dgm:pt modelId="{60AF5866-E0BD-4B50-9F18-B4EEFB91C816}" type="parTrans" cxnId="{BAB7CABD-43EE-4AD5-85F8-6402D68D2CF6}">
      <dgm:prSet/>
      <dgm:spPr/>
      <dgm:t>
        <a:bodyPr/>
        <a:lstStyle/>
        <a:p>
          <a:endParaRPr lang="en-GB" sz="1600">
            <a:latin typeface="Arial" panose="020B0604020202020204" pitchFamily="34" charset="0"/>
            <a:cs typeface="Arial" panose="020B0604020202020204" pitchFamily="34" charset="0"/>
          </a:endParaRPr>
        </a:p>
      </dgm:t>
    </dgm:pt>
    <dgm:pt modelId="{FE82164B-EE47-488E-89CB-6ABDA1FCBA8A}" type="sibTrans" cxnId="{BAB7CABD-43EE-4AD5-85F8-6402D68D2CF6}">
      <dgm:prSet/>
      <dgm:spPr/>
      <dgm:t>
        <a:bodyPr/>
        <a:lstStyle/>
        <a:p>
          <a:endParaRPr lang="en-GB" sz="1600">
            <a:latin typeface="Arial" panose="020B0604020202020204" pitchFamily="34" charset="0"/>
            <a:cs typeface="Arial" panose="020B0604020202020204" pitchFamily="34" charset="0"/>
          </a:endParaRPr>
        </a:p>
      </dgm:t>
    </dgm:pt>
    <dgm:pt modelId="{0C36F615-8EFA-4F1B-80D9-32DC9153BE9B}">
      <dgm:prSet phldrT="[Text]" custT="1"/>
      <dgm:spPr/>
      <dgm:t>
        <a:bodyPr/>
        <a:lstStyle/>
        <a:p>
          <a:pPr>
            <a:buFont typeface="Arial" panose="020B0604020202020204" pitchFamily="34" charset="0"/>
            <a:buChar char="•"/>
          </a:pPr>
          <a:r>
            <a:rPr lang="en-AU" sz="1600" b="1">
              <a:latin typeface="Arial" panose="020B0604020202020204" pitchFamily="34" charset="0"/>
              <a:cs typeface="Arial" panose="020B0604020202020204" pitchFamily="34" charset="0"/>
            </a:rPr>
            <a:t>Adequacy </a:t>
          </a:r>
          <a:r>
            <a:rPr lang="en-AU" sz="1600">
              <a:latin typeface="Arial" panose="020B0604020202020204" pitchFamily="34" charset="0"/>
              <a:cs typeface="Arial" panose="020B0604020202020204" pitchFamily="34" charset="0"/>
            </a:rPr>
            <a:t>– the funding mechanism should raise sufficient funds for the required adaptation measures, and there should be confidence in the funding amount raised each year</a:t>
          </a:r>
          <a:endParaRPr lang="en-GB" sz="1600">
            <a:latin typeface="Arial" panose="020B0604020202020204" pitchFamily="34" charset="0"/>
            <a:cs typeface="Arial" panose="020B0604020202020204" pitchFamily="34" charset="0"/>
          </a:endParaRPr>
        </a:p>
      </dgm:t>
    </dgm:pt>
    <dgm:pt modelId="{BFFC9357-014B-479B-B8D7-4B16A49F7BBA}" type="parTrans" cxnId="{2BB38125-37F4-40FF-BD0A-D1FCAF09E53A}">
      <dgm:prSet/>
      <dgm:spPr/>
      <dgm:t>
        <a:bodyPr/>
        <a:lstStyle/>
        <a:p>
          <a:endParaRPr lang="en-GB" sz="1600">
            <a:latin typeface="Arial" panose="020B0604020202020204" pitchFamily="34" charset="0"/>
            <a:cs typeface="Arial" panose="020B0604020202020204" pitchFamily="34" charset="0"/>
          </a:endParaRPr>
        </a:p>
      </dgm:t>
    </dgm:pt>
    <dgm:pt modelId="{80C00EFD-A561-43BC-A72F-7BB57F491B60}" type="sibTrans" cxnId="{2BB38125-37F4-40FF-BD0A-D1FCAF09E53A}">
      <dgm:prSet/>
      <dgm:spPr/>
      <dgm:t>
        <a:bodyPr/>
        <a:lstStyle/>
        <a:p>
          <a:endParaRPr lang="en-GB" sz="1600">
            <a:latin typeface="Arial" panose="020B0604020202020204" pitchFamily="34" charset="0"/>
            <a:cs typeface="Arial" panose="020B0604020202020204" pitchFamily="34" charset="0"/>
          </a:endParaRPr>
        </a:p>
      </dgm:t>
    </dgm:pt>
    <dgm:pt modelId="{A24DCD10-9738-4A18-A4A7-607F92F040CC}" type="pres">
      <dgm:prSet presAssocID="{65893078-E590-4268-A841-5BF0AA8E6CBD}" presName="Name0" presStyleCnt="0">
        <dgm:presLayoutVars>
          <dgm:chMax val="7"/>
          <dgm:chPref val="7"/>
          <dgm:dir/>
        </dgm:presLayoutVars>
      </dgm:prSet>
      <dgm:spPr/>
    </dgm:pt>
    <dgm:pt modelId="{A517710C-377A-4C7C-A8C1-81F7CE337930}" type="pres">
      <dgm:prSet presAssocID="{65893078-E590-4268-A841-5BF0AA8E6CBD}" presName="Name1" presStyleCnt="0"/>
      <dgm:spPr/>
    </dgm:pt>
    <dgm:pt modelId="{D2166295-E75A-4E04-91E5-000A053E8786}" type="pres">
      <dgm:prSet presAssocID="{65893078-E590-4268-A841-5BF0AA8E6CBD}" presName="cycle" presStyleCnt="0"/>
      <dgm:spPr/>
    </dgm:pt>
    <dgm:pt modelId="{98771177-6C2E-426A-8558-3B6D3C6F4884}" type="pres">
      <dgm:prSet presAssocID="{65893078-E590-4268-A841-5BF0AA8E6CBD}" presName="srcNode" presStyleLbl="node1" presStyleIdx="0" presStyleCnt="5"/>
      <dgm:spPr/>
    </dgm:pt>
    <dgm:pt modelId="{8939659D-4587-415F-BE6A-8686C1310F82}" type="pres">
      <dgm:prSet presAssocID="{65893078-E590-4268-A841-5BF0AA8E6CBD}" presName="conn" presStyleLbl="parChTrans1D2" presStyleIdx="0" presStyleCnt="1"/>
      <dgm:spPr/>
    </dgm:pt>
    <dgm:pt modelId="{BD162F81-8F53-4D17-BEC6-78473F6706F3}" type="pres">
      <dgm:prSet presAssocID="{65893078-E590-4268-A841-5BF0AA8E6CBD}" presName="extraNode" presStyleLbl="node1" presStyleIdx="0" presStyleCnt="5"/>
      <dgm:spPr/>
    </dgm:pt>
    <dgm:pt modelId="{914F9D0B-839E-4601-9C94-B88FE4CE3F96}" type="pres">
      <dgm:prSet presAssocID="{65893078-E590-4268-A841-5BF0AA8E6CBD}" presName="dstNode" presStyleLbl="node1" presStyleIdx="0" presStyleCnt="5"/>
      <dgm:spPr/>
    </dgm:pt>
    <dgm:pt modelId="{08A711D1-5092-4D95-A86F-84A3AE77464C}" type="pres">
      <dgm:prSet presAssocID="{64158A9E-A5BD-41FF-BC3E-04B8C825ED42}" presName="text_1" presStyleLbl="node1" presStyleIdx="0" presStyleCnt="5">
        <dgm:presLayoutVars>
          <dgm:bulletEnabled val="1"/>
        </dgm:presLayoutVars>
      </dgm:prSet>
      <dgm:spPr/>
    </dgm:pt>
    <dgm:pt modelId="{9AA0ECC2-E494-4C81-97B8-B9CB62D2E822}" type="pres">
      <dgm:prSet presAssocID="{64158A9E-A5BD-41FF-BC3E-04B8C825ED42}" presName="accent_1" presStyleCnt="0"/>
      <dgm:spPr/>
    </dgm:pt>
    <dgm:pt modelId="{57ADA4CA-0F0F-4CFB-ADB2-56D50B6465DF}" type="pres">
      <dgm:prSet presAssocID="{64158A9E-A5BD-41FF-BC3E-04B8C825ED42}" presName="accentRepeatNode" presStyleLbl="solidFgAcc1" presStyleIdx="0" presStyleCnt="5"/>
      <dgm:spPr/>
    </dgm:pt>
    <dgm:pt modelId="{409DD406-C377-4B5A-91B9-1C21E698991E}" type="pres">
      <dgm:prSet presAssocID="{43470F0C-A12A-4F9D-AC43-7A6E5B4D46D4}" presName="text_2" presStyleLbl="node1" presStyleIdx="1" presStyleCnt="5">
        <dgm:presLayoutVars>
          <dgm:bulletEnabled val="1"/>
        </dgm:presLayoutVars>
      </dgm:prSet>
      <dgm:spPr/>
    </dgm:pt>
    <dgm:pt modelId="{1CF8471C-1C28-477D-9A82-0857DE074CC1}" type="pres">
      <dgm:prSet presAssocID="{43470F0C-A12A-4F9D-AC43-7A6E5B4D46D4}" presName="accent_2" presStyleCnt="0"/>
      <dgm:spPr/>
    </dgm:pt>
    <dgm:pt modelId="{A29AA260-8B75-4B35-AC85-647ABC9F5AE1}" type="pres">
      <dgm:prSet presAssocID="{43470F0C-A12A-4F9D-AC43-7A6E5B4D46D4}" presName="accentRepeatNode" presStyleLbl="solidFgAcc1" presStyleIdx="1" presStyleCnt="5"/>
      <dgm:spPr/>
    </dgm:pt>
    <dgm:pt modelId="{27D6B20C-CB38-4E7B-8F8B-2D426E952396}" type="pres">
      <dgm:prSet presAssocID="{7B116515-4B06-4434-A55C-0DB08C6EE565}" presName="text_3" presStyleLbl="node1" presStyleIdx="2" presStyleCnt="5">
        <dgm:presLayoutVars>
          <dgm:bulletEnabled val="1"/>
        </dgm:presLayoutVars>
      </dgm:prSet>
      <dgm:spPr/>
    </dgm:pt>
    <dgm:pt modelId="{05F5792C-BCF7-4B65-B483-B99278EA1C77}" type="pres">
      <dgm:prSet presAssocID="{7B116515-4B06-4434-A55C-0DB08C6EE565}" presName="accent_3" presStyleCnt="0"/>
      <dgm:spPr/>
    </dgm:pt>
    <dgm:pt modelId="{4C46DCF4-3A62-4965-B2F2-39934D0FE4AC}" type="pres">
      <dgm:prSet presAssocID="{7B116515-4B06-4434-A55C-0DB08C6EE565}" presName="accentRepeatNode" presStyleLbl="solidFgAcc1" presStyleIdx="2" presStyleCnt="5"/>
      <dgm:spPr/>
    </dgm:pt>
    <dgm:pt modelId="{983583AE-D59C-40E7-B146-AE3C4B8DE495}" type="pres">
      <dgm:prSet presAssocID="{F2B46DD2-2F56-468A-BAC6-CD4BCC960C1C}" presName="text_4" presStyleLbl="node1" presStyleIdx="3" presStyleCnt="5">
        <dgm:presLayoutVars>
          <dgm:bulletEnabled val="1"/>
        </dgm:presLayoutVars>
      </dgm:prSet>
      <dgm:spPr/>
    </dgm:pt>
    <dgm:pt modelId="{7B0248D1-8788-4DDD-AAD9-E15DA9E4B476}" type="pres">
      <dgm:prSet presAssocID="{F2B46DD2-2F56-468A-BAC6-CD4BCC960C1C}" presName="accent_4" presStyleCnt="0"/>
      <dgm:spPr/>
    </dgm:pt>
    <dgm:pt modelId="{0DC7AF71-1230-46EB-83D0-12438E64B73F}" type="pres">
      <dgm:prSet presAssocID="{F2B46DD2-2F56-468A-BAC6-CD4BCC960C1C}" presName="accentRepeatNode" presStyleLbl="solidFgAcc1" presStyleIdx="3" presStyleCnt="5"/>
      <dgm:spPr/>
    </dgm:pt>
    <dgm:pt modelId="{E01340A0-8356-493B-87B2-851724B8C936}" type="pres">
      <dgm:prSet presAssocID="{0C36F615-8EFA-4F1B-80D9-32DC9153BE9B}" presName="text_5" presStyleLbl="node1" presStyleIdx="4" presStyleCnt="5">
        <dgm:presLayoutVars>
          <dgm:bulletEnabled val="1"/>
        </dgm:presLayoutVars>
      </dgm:prSet>
      <dgm:spPr/>
    </dgm:pt>
    <dgm:pt modelId="{E1E821CC-A8EF-41E8-98C6-28A9EA12341C}" type="pres">
      <dgm:prSet presAssocID="{0C36F615-8EFA-4F1B-80D9-32DC9153BE9B}" presName="accent_5" presStyleCnt="0"/>
      <dgm:spPr/>
    </dgm:pt>
    <dgm:pt modelId="{E1C8D7A0-7BFA-43CB-B4D5-9E84DD626C6F}" type="pres">
      <dgm:prSet presAssocID="{0C36F615-8EFA-4F1B-80D9-32DC9153BE9B}" presName="accentRepeatNode" presStyleLbl="solidFgAcc1" presStyleIdx="4" presStyleCnt="5"/>
      <dgm:spPr/>
    </dgm:pt>
  </dgm:ptLst>
  <dgm:cxnLst>
    <dgm:cxn modelId="{85EEBA06-3D02-499F-92FC-DFB0C1F4489C}" srcId="{65893078-E590-4268-A841-5BF0AA8E6CBD}" destId="{7B116515-4B06-4434-A55C-0DB08C6EE565}" srcOrd="2" destOrd="0" parTransId="{2A3F9D14-A823-4CD6-A8A0-4595DE13A0F7}" sibTransId="{BA755700-A6EA-4AFB-AD03-0580E9436FCC}"/>
    <dgm:cxn modelId="{2BB38125-37F4-40FF-BD0A-D1FCAF09E53A}" srcId="{65893078-E590-4268-A841-5BF0AA8E6CBD}" destId="{0C36F615-8EFA-4F1B-80D9-32DC9153BE9B}" srcOrd="4" destOrd="0" parTransId="{BFFC9357-014B-479B-B8D7-4B16A49F7BBA}" sibTransId="{80C00EFD-A561-43BC-A72F-7BB57F491B60}"/>
    <dgm:cxn modelId="{1882FF2E-E1CA-492E-8084-FE3CC2968F8B}" type="presOf" srcId="{43470F0C-A12A-4F9D-AC43-7A6E5B4D46D4}" destId="{409DD406-C377-4B5A-91B9-1C21E698991E}" srcOrd="0" destOrd="0" presId="urn:microsoft.com/office/officeart/2008/layout/VerticalCurvedList"/>
    <dgm:cxn modelId="{23663834-3994-45CE-A8A7-9651773A68F3}" type="presOf" srcId="{7B116515-4B06-4434-A55C-0DB08C6EE565}" destId="{27D6B20C-CB38-4E7B-8F8B-2D426E952396}" srcOrd="0" destOrd="0" presId="urn:microsoft.com/office/officeart/2008/layout/VerticalCurvedList"/>
    <dgm:cxn modelId="{D254B140-28F1-45ED-BB18-0F29557B248F}" type="presOf" srcId="{AB734051-AABA-4478-B138-83CA09C9C6AB}" destId="{8939659D-4587-415F-BE6A-8686C1310F82}" srcOrd="0" destOrd="0" presId="urn:microsoft.com/office/officeart/2008/layout/VerticalCurvedList"/>
    <dgm:cxn modelId="{04A8AF69-EE8C-43F7-9CE3-E2880E309DAE}" type="presOf" srcId="{64158A9E-A5BD-41FF-BC3E-04B8C825ED42}" destId="{08A711D1-5092-4D95-A86F-84A3AE77464C}" srcOrd="0" destOrd="0" presId="urn:microsoft.com/office/officeart/2008/layout/VerticalCurvedList"/>
    <dgm:cxn modelId="{387EFF71-42D1-491B-BFE5-31DBDE348157}" srcId="{65893078-E590-4268-A841-5BF0AA8E6CBD}" destId="{43470F0C-A12A-4F9D-AC43-7A6E5B4D46D4}" srcOrd="1" destOrd="0" parTransId="{947246D4-0B07-47DC-B65A-064E011872EC}" sibTransId="{FF956931-9ACD-40CE-8F18-4E5EF5E411A4}"/>
    <dgm:cxn modelId="{22104D86-D918-49F4-BC07-52A9F5D8B49D}" srcId="{65893078-E590-4268-A841-5BF0AA8E6CBD}" destId="{64158A9E-A5BD-41FF-BC3E-04B8C825ED42}" srcOrd="0" destOrd="0" parTransId="{C7B5224A-251F-4909-B2B6-F49845F3B938}" sibTransId="{AB734051-AABA-4478-B138-83CA09C9C6AB}"/>
    <dgm:cxn modelId="{E8878399-8E91-45BD-AF75-942A6C7C352D}" type="presOf" srcId="{0C36F615-8EFA-4F1B-80D9-32DC9153BE9B}" destId="{E01340A0-8356-493B-87B2-851724B8C936}" srcOrd="0" destOrd="0" presId="urn:microsoft.com/office/officeart/2008/layout/VerticalCurvedList"/>
    <dgm:cxn modelId="{65484D9A-2521-4873-9EBA-89F0F727963A}" type="presOf" srcId="{F2B46DD2-2F56-468A-BAC6-CD4BCC960C1C}" destId="{983583AE-D59C-40E7-B146-AE3C4B8DE495}" srcOrd="0" destOrd="0" presId="urn:microsoft.com/office/officeart/2008/layout/VerticalCurvedList"/>
    <dgm:cxn modelId="{615386BA-9C09-4624-B062-A46F594407DD}" type="presOf" srcId="{65893078-E590-4268-A841-5BF0AA8E6CBD}" destId="{A24DCD10-9738-4A18-A4A7-607F92F040CC}" srcOrd="0" destOrd="0" presId="urn:microsoft.com/office/officeart/2008/layout/VerticalCurvedList"/>
    <dgm:cxn modelId="{BAB7CABD-43EE-4AD5-85F8-6402D68D2CF6}" srcId="{65893078-E590-4268-A841-5BF0AA8E6CBD}" destId="{F2B46DD2-2F56-468A-BAC6-CD4BCC960C1C}" srcOrd="3" destOrd="0" parTransId="{60AF5866-E0BD-4B50-9F18-B4EEFB91C816}" sibTransId="{FE82164B-EE47-488E-89CB-6ABDA1FCBA8A}"/>
    <dgm:cxn modelId="{0B5ED236-2F39-47BE-8665-523F67F1292A}" type="presParOf" srcId="{A24DCD10-9738-4A18-A4A7-607F92F040CC}" destId="{A517710C-377A-4C7C-A8C1-81F7CE337930}" srcOrd="0" destOrd="0" presId="urn:microsoft.com/office/officeart/2008/layout/VerticalCurvedList"/>
    <dgm:cxn modelId="{17E242C9-36E2-413C-967F-046D9BD676B8}" type="presParOf" srcId="{A517710C-377A-4C7C-A8C1-81F7CE337930}" destId="{D2166295-E75A-4E04-91E5-000A053E8786}" srcOrd="0" destOrd="0" presId="urn:microsoft.com/office/officeart/2008/layout/VerticalCurvedList"/>
    <dgm:cxn modelId="{1E032C5E-B062-4108-BB56-E5A905B1607F}" type="presParOf" srcId="{D2166295-E75A-4E04-91E5-000A053E8786}" destId="{98771177-6C2E-426A-8558-3B6D3C6F4884}" srcOrd="0" destOrd="0" presId="urn:microsoft.com/office/officeart/2008/layout/VerticalCurvedList"/>
    <dgm:cxn modelId="{BBFC0FC4-31DC-4D4B-A248-C37010B25668}" type="presParOf" srcId="{D2166295-E75A-4E04-91E5-000A053E8786}" destId="{8939659D-4587-415F-BE6A-8686C1310F82}" srcOrd="1" destOrd="0" presId="urn:microsoft.com/office/officeart/2008/layout/VerticalCurvedList"/>
    <dgm:cxn modelId="{E960DEAB-6580-49CF-B5F0-7760770B4353}" type="presParOf" srcId="{D2166295-E75A-4E04-91E5-000A053E8786}" destId="{BD162F81-8F53-4D17-BEC6-78473F6706F3}" srcOrd="2" destOrd="0" presId="urn:microsoft.com/office/officeart/2008/layout/VerticalCurvedList"/>
    <dgm:cxn modelId="{FD3EDAB9-CA09-47BF-9D9B-3F1D8A4B9DC2}" type="presParOf" srcId="{D2166295-E75A-4E04-91E5-000A053E8786}" destId="{914F9D0B-839E-4601-9C94-B88FE4CE3F96}" srcOrd="3" destOrd="0" presId="urn:microsoft.com/office/officeart/2008/layout/VerticalCurvedList"/>
    <dgm:cxn modelId="{C7A6F161-F08D-4B96-9C2C-FF81613EF607}" type="presParOf" srcId="{A517710C-377A-4C7C-A8C1-81F7CE337930}" destId="{08A711D1-5092-4D95-A86F-84A3AE77464C}" srcOrd="1" destOrd="0" presId="urn:microsoft.com/office/officeart/2008/layout/VerticalCurvedList"/>
    <dgm:cxn modelId="{34FCBAC7-CC88-4B37-8691-3996EB9B1D30}" type="presParOf" srcId="{A517710C-377A-4C7C-A8C1-81F7CE337930}" destId="{9AA0ECC2-E494-4C81-97B8-B9CB62D2E822}" srcOrd="2" destOrd="0" presId="urn:microsoft.com/office/officeart/2008/layout/VerticalCurvedList"/>
    <dgm:cxn modelId="{E15B6D39-A84E-4004-8218-C50C7F785B76}" type="presParOf" srcId="{9AA0ECC2-E494-4C81-97B8-B9CB62D2E822}" destId="{57ADA4CA-0F0F-4CFB-ADB2-56D50B6465DF}" srcOrd="0" destOrd="0" presId="urn:microsoft.com/office/officeart/2008/layout/VerticalCurvedList"/>
    <dgm:cxn modelId="{6A75EB62-98AB-4424-B0F5-81E3A441EE90}" type="presParOf" srcId="{A517710C-377A-4C7C-A8C1-81F7CE337930}" destId="{409DD406-C377-4B5A-91B9-1C21E698991E}" srcOrd="3" destOrd="0" presId="urn:microsoft.com/office/officeart/2008/layout/VerticalCurvedList"/>
    <dgm:cxn modelId="{291617F4-C8E6-42D5-B801-AC7A694502F2}" type="presParOf" srcId="{A517710C-377A-4C7C-A8C1-81F7CE337930}" destId="{1CF8471C-1C28-477D-9A82-0857DE074CC1}" srcOrd="4" destOrd="0" presId="urn:microsoft.com/office/officeart/2008/layout/VerticalCurvedList"/>
    <dgm:cxn modelId="{73C317BE-6400-40E6-A086-12D21D8CD58D}" type="presParOf" srcId="{1CF8471C-1C28-477D-9A82-0857DE074CC1}" destId="{A29AA260-8B75-4B35-AC85-647ABC9F5AE1}" srcOrd="0" destOrd="0" presId="urn:microsoft.com/office/officeart/2008/layout/VerticalCurvedList"/>
    <dgm:cxn modelId="{E29113E6-1D75-4CF0-9887-94AE4F73886D}" type="presParOf" srcId="{A517710C-377A-4C7C-A8C1-81F7CE337930}" destId="{27D6B20C-CB38-4E7B-8F8B-2D426E952396}" srcOrd="5" destOrd="0" presId="urn:microsoft.com/office/officeart/2008/layout/VerticalCurvedList"/>
    <dgm:cxn modelId="{A3F8B361-2C8A-4FA9-AEAD-58A4CE667396}" type="presParOf" srcId="{A517710C-377A-4C7C-A8C1-81F7CE337930}" destId="{05F5792C-BCF7-4B65-B483-B99278EA1C77}" srcOrd="6" destOrd="0" presId="urn:microsoft.com/office/officeart/2008/layout/VerticalCurvedList"/>
    <dgm:cxn modelId="{1887C6F1-96A0-49E0-978F-C6407447A653}" type="presParOf" srcId="{05F5792C-BCF7-4B65-B483-B99278EA1C77}" destId="{4C46DCF4-3A62-4965-B2F2-39934D0FE4AC}" srcOrd="0" destOrd="0" presId="urn:microsoft.com/office/officeart/2008/layout/VerticalCurvedList"/>
    <dgm:cxn modelId="{07D41CF4-2A62-457E-8310-DCFC22512AD4}" type="presParOf" srcId="{A517710C-377A-4C7C-A8C1-81F7CE337930}" destId="{983583AE-D59C-40E7-B146-AE3C4B8DE495}" srcOrd="7" destOrd="0" presId="urn:microsoft.com/office/officeart/2008/layout/VerticalCurvedList"/>
    <dgm:cxn modelId="{F7FE65CF-DBC4-4221-BFD4-2275E9310525}" type="presParOf" srcId="{A517710C-377A-4C7C-A8C1-81F7CE337930}" destId="{7B0248D1-8788-4DDD-AAD9-E15DA9E4B476}" srcOrd="8" destOrd="0" presId="urn:microsoft.com/office/officeart/2008/layout/VerticalCurvedList"/>
    <dgm:cxn modelId="{99AED252-124E-44E5-B5E6-95B0E54DC2AB}" type="presParOf" srcId="{7B0248D1-8788-4DDD-AAD9-E15DA9E4B476}" destId="{0DC7AF71-1230-46EB-83D0-12438E64B73F}" srcOrd="0" destOrd="0" presId="urn:microsoft.com/office/officeart/2008/layout/VerticalCurvedList"/>
    <dgm:cxn modelId="{849FD4B0-D5E2-4F61-97FA-DCC528BF36B7}" type="presParOf" srcId="{A517710C-377A-4C7C-A8C1-81F7CE337930}" destId="{E01340A0-8356-493B-87B2-851724B8C936}" srcOrd="9" destOrd="0" presId="urn:microsoft.com/office/officeart/2008/layout/VerticalCurvedList"/>
    <dgm:cxn modelId="{E142E90F-B1AF-4D9D-950B-0A92DAEC47BF}" type="presParOf" srcId="{A517710C-377A-4C7C-A8C1-81F7CE337930}" destId="{E1E821CC-A8EF-41E8-98C6-28A9EA12341C}" srcOrd="10" destOrd="0" presId="urn:microsoft.com/office/officeart/2008/layout/VerticalCurvedList"/>
    <dgm:cxn modelId="{1390462E-A5CA-4A49-9C22-E9CD36E6BC78}" type="presParOf" srcId="{E1E821CC-A8EF-41E8-98C6-28A9EA12341C}" destId="{E1C8D7A0-7BFA-43CB-B4D5-9E84DD626C6F}"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C27A6-BE70-4731-A788-350AC29A794A}">
      <dsp:nvSpPr>
        <dsp:cNvPr id="0" name=""/>
        <dsp:cNvSpPr/>
      </dsp:nvSpPr>
      <dsp:spPr>
        <a:xfrm>
          <a:off x="6475398" y="1296978"/>
          <a:ext cx="2824683" cy="28252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C9EAAF-3F14-446F-98FB-CF77E1260F70}">
      <dsp:nvSpPr>
        <dsp:cNvPr id="0" name=""/>
        <dsp:cNvSpPr/>
      </dsp:nvSpPr>
      <dsp:spPr>
        <a:xfrm>
          <a:off x="6569187" y="1391168"/>
          <a:ext cx="2637106" cy="263682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When they benefit and for how long </a:t>
          </a:r>
        </a:p>
      </dsp:txBody>
      <dsp:txXfrm>
        <a:off x="6946179" y="1767928"/>
        <a:ext cx="1883122" cy="1883305"/>
      </dsp:txXfrm>
    </dsp:sp>
    <dsp:sp modelId="{83847B40-E903-4F22-AD2A-0FF548BBE88D}">
      <dsp:nvSpPr>
        <dsp:cNvPr id="0" name=""/>
        <dsp:cNvSpPr/>
      </dsp:nvSpPr>
      <dsp:spPr>
        <a:xfrm rot="2700000">
          <a:off x="3559409" y="1300393"/>
          <a:ext cx="2817879" cy="281787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DEEB66-9F64-4CA4-9C4D-2BCA27A8547A}">
      <dsp:nvSpPr>
        <dsp:cNvPr id="0" name=""/>
        <dsp:cNvSpPr/>
      </dsp:nvSpPr>
      <dsp:spPr>
        <a:xfrm>
          <a:off x="3649796" y="1391168"/>
          <a:ext cx="2637106" cy="263682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How much they benefit </a:t>
          </a:r>
          <a:endParaRPr lang="en-GB" sz="2900" kern="1200">
            <a:latin typeface="Arial" panose="020B0604020202020204" pitchFamily="34" charset="0"/>
            <a:cs typeface="Arial" panose="020B0604020202020204" pitchFamily="34" charset="0"/>
          </a:endParaRPr>
        </a:p>
      </dsp:txBody>
      <dsp:txXfrm>
        <a:off x="4026788" y="1767928"/>
        <a:ext cx="1883122" cy="1883305"/>
      </dsp:txXfrm>
    </dsp:sp>
    <dsp:sp modelId="{8005CD86-289F-4F15-B640-FC1146699150}">
      <dsp:nvSpPr>
        <dsp:cNvPr id="0" name=""/>
        <dsp:cNvSpPr/>
      </dsp:nvSpPr>
      <dsp:spPr>
        <a:xfrm rot="2700000">
          <a:off x="640018" y="1300393"/>
          <a:ext cx="2817879" cy="281787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C38528-2141-4918-87B8-D68A8A200FF7}">
      <dsp:nvSpPr>
        <dsp:cNvPr id="0" name=""/>
        <dsp:cNvSpPr/>
      </dsp:nvSpPr>
      <dsp:spPr>
        <a:xfrm>
          <a:off x="730405" y="1391168"/>
          <a:ext cx="2637106" cy="263682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GB" sz="2900" kern="1200">
              <a:latin typeface="Arial" panose="020B0604020202020204" pitchFamily="34" charset="0"/>
              <a:cs typeface="Arial" panose="020B0604020202020204" pitchFamily="34" charset="0"/>
            </a:rPr>
            <a:t>Who benefits</a:t>
          </a:r>
        </a:p>
      </dsp:txBody>
      <dsp:txXfrm>
        <a:off x="1107397" y="1767928"/>
        <a:ext cx="1883122" cy="1883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48442-A0A6-415E-886D-8FB16D1A1520}">
      <dsp:nvSpPr>
        <dsp:cNvPr id="0" name=""/>
        <dsp:cNvSpPr/>
      </dsp:nvSpPr>
      <dsp:spPr>
        <a:xfrm>
          <a:off x="515775" y="235317"/>
          <a:ext cx="3769791" cy="117805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7939"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a:latin typeface="Arial" panose="020B0604020202020204" pitchFamily="34" charset="0"/>
              <a:cs typeface="Arial" panose="020B0604020202020204" pitchFamily="34" charset="0"/>
            </a:rPr>
            <a:t>Some adaptation actions can have disbenefits</a:t>
          </a:r>
          <a:endParaRPr lang="en-GB" sz="1600" kern="1200">
            <a:latin typeface="Arial" panose="020B0604020202020204" pitchFamily="34" charset="0"/>
            <a:cs typeface="Arial" panose="020B0604020202020204" pitchFamily="34" charset="0"/>
          </a:endParaRPr>
        </a:p>
      </dsp:txBody>
      <dsp:txXfrm>
        <a:off x="515775" y="235317"/>
        <a:ext cx="3769791" cy="1178059"/>
      </dsp:txXfrm>
    </dsp:sp>
    <dsp:sp modelId="{E71760BB-96E5-4088-A765-ABCEC77C37CE}">
      <dsp:nvSpPr>
        <dsp:cNvPr id="0" name=""/>
        <dsp:cNvSpPr/>
      </dsp:nvSpPr>
      <dsp:spPr>
        <a:xfrm>
          <a:off x="358700" y="65153"/>
          <a:ext cx="824641" cy="1236962"/>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943FEC-A824-4D92-97A4-3FD881421603}">
      <dsp:nvSpPr>
        <dsp:cNvPr id="0" name=""/>
        <dsp:cNvSpPr/>
      </dsp:nvSpPr>
      <dsp:spPr>
        <a:xfrm>
          <a:off x="4641651" y="235317"/>
          <a:ext cx="3769791" cy="117805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7939"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a:latin typeface="Arial" panose="020B0604020202020204" pitchFamily="34" charset="0"/>
              <a:cs typeface="Arial" panose="020B0604020202020204" pitchFamily="34" charset="0"/>
            </a:rPr>
            <a:t>Sometimes it can be challenging to identify beneficiaries</a:t>
          </a:r>
          <a:endParaRPr lang="en-GB" sz="1600" kern="1200">
            <a:latin typeface="Arial" panose="020B0604020202020204" pitchFamily="34" charset="0"/>
            <a:cs typeface="Arial" panose="020B0604020202020204" pitchFamily="34" charset="0"/>
          </a:endParaRPr>
        </a:p>
      </dsp:txBody>
      <dsp:txXfrm>
        <a:off x="4641651" y="235317"/>
        <a:ext cx="3769791" cy="1178059"/>
      </dsp:txXfrm>
    </dsp:sp>
    <dsp:sp modelId="{A81C1931-3DB7-40A9-B200-2D9550775229}">
      <dsp:nvSpPr>
        <dsp:cNvPr id="0" name=""/>
        <dsp:cNvSpPr/>
      </dsp:nvSpPr>
      <dsp:spPr>
        <a:xfrm>
          <a:off x="4484576" y="65153"/>
          <a:ext cx="824641" cy="1236962"/>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90C21B-D2DE-4C87-954B-9D1F665F31C9}">
      <dsp:nvSpPr>
        <dsp:cNvPr id="0" name=""/>
        <dsp:cNvSpPr/>
      </dsp:nvSpPr>
      <dsp:spPr>
        <a:xfrm>
          <a:off x="515775" y="1718364"/>
          <a:ext cx="3769791" cy="117805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7939"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a:latin typeface="Arial" panose="020B0604020202020204" pitchFamily="34" charset="0"/>
              <a:cs typeface="Arial" panose="020B0604020202020204" pitchFamily="34" charset="0"/>
            </a:rPr>
            <a:t>Future land use changes can make outcomes and benefits uncertain</a:t>
          </a:r>
          <a:endParaRPr lang="en-GB" sz="1600" kern="1200">
            <a:latin typeface="Arial" panose="020B0604020202020204" pitchFamily="34" charset="0"/>
            <a:cs typeface="Arial" panose="020B0604020202020204" pitchFamily="34" charset="0"/>
          </a:endParaRPr>
        </a:p>
      </dsp:txBody>
      <dsp:txXfrm>
        <a:off x="515775" y="1718364"/>
        <a:ext cx="3769791" cy="1178059"/>
      </dsp:txXfrm>
    </dsp:sp>
    <dsp:sp modelId="{751FFCE1-C3B3-435B-A0F8-41D308D41FFC}">
      <dsp:nvSpPr>
        <dsp:cNvPr id="0" name=""/>
        <dsp:cNvSpPr/>
      </dsp:nvSpPr>
      <dsp:spPr>
        <a:xfrm>
          <a:off x="358700" y="1548199"/>
          <a:ext cx="824641" cy="1236962"/>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99F199-9F52-4E9A-8D00-4548D47A0F07}">
      <dsp:nvSpPr>
        <dsp:cNvPr id="0" name=""/>
        <dsp:cNvSpPr/>
      </dsp:nvSpPr>
      <dsp:spPr>
        <a:xfrm>
          <a:off x="4641651" y="1718364"/>
          <a:ext cx="3769791" cy="117805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7939"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kern="1200">
              <a:latin typeface="Arial" panose="020B0604020202020204" pitchFamily="34" charset="0"/>
              <a:cs typeface="Arial" panose="020B0604020202020204" pitchFamily="34" charset="0"/>
            </a:rPr>
            <a:t>Sometimes benefits can accidentally be included twice in analysis</a:t>
          </a:r>
        </a:p>
      </dsp:txBody>
      <dsp:txXfrm>
        <a:off x="4641651" y="1718364"/>
        <a:ext cx="3769791" cy="1178059"/>
      </dsp:txXfrm>
    </dsp:sp>
    <dsp:sp modelId="{3A7C077C-8C4D-47F6-8FB7-AC197D68AF9D}">
      <dsp:nvSpPr>
        <dsp:cNvPr id="0" name=""/>
        <dsp:cNvSpPr/>
      </dsp:nvSpPr>
      <dsp:spPr>
        <a:xfrm>
          <a:off x="4484576" y="1548199"/>
          <a:ext cx="824641" cy="1236962"/>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2DD3B-401D-4BD1-82D9-24889FE0B52F}">
      <dsp:nvSpPr>
        <dsp:cNvPr id="0" name=""/>
        <dsp:cNvSpPr/>
      </dsp:nvSpPr>
      <dsp:spPr>
        <a:xfrm>
          <a:off x="2578713" y="3201410"/>
          <a:ext cx="3769791" cy="117805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7939"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GB" sz="1600" kern="1200">
              <a:latin typeface="Arial" panose="020B0604020202020204" pitchFamily="34" charset="0"/>
              <a:cs typeface="Arial" panose="020B0604020202020204" pitchFamily="34" charset="0"/>
            </a:rPr>
            <a:t>Using different geographical boundaries for the analysis can lead to different results</a:t>
          </a:r>
        </a:p>
      </dsp:txBody>
      <dsp:txXfrm>
        <a:off x="2578713" y="3201410"/>
        <a:ext cx="3769791" cy="1178059"/>
      </dsp:txXfrm>
    </dsp:sp>
    <dsp:sp modelId="{364B8911-277E-4162-92F6-B9F137AF6807}">
      <dsp:nvSpPr>
        <dsp:cNvPr id="0" name=""/>
        <dsp:cNvSpPr/>
      </dsp:nvSpPr>
      <dsp:spPr>
        <a:xfrm>
          <a:off x="2421638" y="3031246"/>
          <a:ext cx="824641" cy="1236962"/>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46" t="-726" r="-200246" b="72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9659D-4587-415F-BE6A-8686C1310F82}">
      <dsp:nvSpPr>
        <dsp:cNvPr id="0" name=""/>
        <dsp:cNvSpPr/>
      </dsp:nvSpPr>
      <dsp:spPr>
        <a:xfrm>
          <a:off x="-5174834" y="-792659"/>
          <a:ext cx="6162406" cy="6162406"/>
        </a:xfrm>
        <a:prstGeom prst="blockArc">
          <a:avLst>
            <a:gd name="adj1" fmla="val 18900000"/>
            <a:gd name="adj2" fmla="val 2700000"/>
            <a:gd name="adj3" fmla="val 351"/>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A711D1-5092-4D95-A86F-84A3AE77464C}">
      <dsp:nvSpPr>
        <dsp:cNvPr id="0" name=""/>
        <dsp:cNvSpPr/>
      </dsp:nvSpPr>
      <dsp:spPr>
        <a:xfrm>
          <a:off x="431950" y="285976"/>
          <a:ext cx="9573262" cy="5723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278"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AU" sz="1600" b="1" kern="1200">
              <a:latin typeface="Arial" panose="020B0604020202020204" pitchFamily="34" charset="0"/>
              <a:cs typeface="Arial" panose="020B0604020202020204" pitchFamily="34" charset="0"/>
            </a:rPr>
            <a:t>Equity</a:t>
          </a:r>
          <a:r>
            <a:rPr lang="en-AU" sz="1600" kern="1200">
              <a:latin typeface="Arial" panose="020B0604020202020204" pitchFamily="34" charset="0"/>
              <a:cs typeface="Arial" panose="020B0604020202020204" pitchFamily="34" charset="0"/>
            </a:rPr>
            <a:t> (beneficiary pays principle) – the funding mechanism should be funded proportional to the benefits received</a:t>
          </a:r>
          <a:endParaRPr lang="en-GB" sz="1600" kern="1200">
            <a:latin typeface="Arial" panose="020B0604020202020204" pitchFamily="34" charset="0"/>
            <a:cs typeface="Arial" panose="020B0604020202020204" pitchFamily="34" charset="0"/>
          </a:endParaRPr>
        </a:p>
      </dsp:txBody>
      <dsp:txXfrm>
        <a:off x="431950" y="285976"/>
        <a:ext cx="9573262" cy="572319"/>
      </dsp:txXfrm>
    </dsp:sp>
    <dsp:sp modelId="{57ADA4CA-0F0F-4CFB-ADB2-56D50B6465DF}">
      <dsp:nvSpPr>
        <dsp:cNvPr id="0" name=""/>
        <dsp:cNvSpPr/>
      </dsp:nvSpPr>
      <dsp:spPr>
        <a:xfrm>
          <a:off x="74251" y="214436"/>
          <a:ext cx="715398" cy="71539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9DD406-C377-4B5A-91B9-1C21E698991E}">
      <dsp:nvSpPr>
        <dsp:cNvPr id="0" name=""/>
        <dsp:cNvSpPr/>
      </dsp:nvSpPr>
      <dsp:spPr>
        <a:xfrm>
          <a:off x="842057" y="1144180"/>
          <a:ext cx="9163154" cy="572319"/>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278"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AU" sz="1600" b="1" kern="1200">
              <a:latin typeface="Arial" panose="020B0604020202020204" pitchFamily="34" charset="0"/>
              <a:cs typeface="Arial" panose="020B0604020202020204" pitchFamily="34" charset="0"/>
            </a:rPr>
            <a:t>Simplicity</a:t>
          </a:r>
          <a:r>
            <a:rPr lang="en-AU" sz="1600" kern="1200">
              <a:latin typeface="Arial" panose="020B0604020202020204" pitchFamily="34" charset="0"/>
              <a:cs typeface="Arial" panose="020B0604020202020204" pitchFamily="34" charset="0"/>
            </a:rPr>
            <a:t> – the funding mechanism should be simple to reduce administrative burden and transaction costs, and to ensure the approach is robust to future changes in hazards</a:t>
          </a:r>
          <a:endParaRPr lang="en-GB" sz="1600" kern="1200">
            <a:latin typeface="Arial" panose="020B0604020202020204" pitchFamily="34" charset="0"/>
            <a:cs typeface="Arial" panose="020B0604020202020204" pitchFamily="34" charset="0"/>
          </a:endParaRPr>
        </a:p>
      </dsp:txBody>
      <dsp:txXfrm>
        <a:off x="842057" y="1144180"/>
        <a:ext cx="9163154" cy="572319"/>
      </dsp:txXfrm>
    </dsp:sp>
    <dsp:sp modelId="{A29AA260-8B75-4B35-AC85-647ABC9F5AE1}">
      <dsp:nvSpPr>
        <dsp:cNvPr id="0" name=""/>
        <dsp:cNvSpPr/>
      </dsp:nvSpPr>
      <dsp:spPr>
        <a:xfrm>
          <a:off x="484358" y="1072640"/>
          <a:ext cx="715398" cy="715398"/>
        </a:xfrm>
        <a:prstGeom prst="ellipse">
          <a:avLst/>
        </a:prstGeom>
        <a:solidFill>
          <a:schemeClr val="lt1">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D6B20C-CB38-4E7B-8F8B-2D426E952396}">
      <dsp:nvSpPr>
        <dsp:cNvPr id="0" name=""/>
        <dsp:cNvSpPr/>
      </dsp:nvSpPr>
      <dsp:spPr>
        <a:xfrm>
          <a:off x="967927" y="2002384"/>
          <a:ext cx="9037285" cy="572319"/>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278"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AU" sz="1600" b="1" kern="1200">
              <a:latin typeface="Arial" panose="020B0604020202020204" pitchFamily="34" charset="0"/>
              <a:cs typeface="Arial" panose="020B0604020202020204" pitchFamily="34" charset="0"/>
            </a:rPr>
            <a:t>Efficiency</a:t>
          </a:r>
          <a:r>
            <a:rPr lang="en-AU" sz="1600" kern="1200">
              <a:latin typeface="Arial" panose="020B0604020202020204" pitchFamily="34" charset="0"/>
              <a:cs typeface="Arial" panose="020B0604020202020204" pitchFamily="34" charset="0"/>
            </a:rPr>
            <a:t> – the funding mechanism should be efficient and not cause distortions or perverse incentives such as changing behaviour to avoid paying</a:t>
          </a:r>
          <a:endParaRPr lang="en-GB" sz="1600" kern="1200">
            <a:latin typeface="Arial" panose="020B0604020202020204" pitchFamily="34" charset="0"/>
            <a:cs typeface="Arial" panose="020B0604020202020204" pitchFamily="34" charset="0"/>
          </a:endParaRPr>
        </a:p>
      </dsp:txBody>
      <dsp:txXfrm>
        <a:off x="967927" y="2002384"/>
        <a:ext cx="9037285" cy="572319"/>
      </dsp:txXfrm>
    </dsp:sp>
    <dsp:sp modelId="{4C46DCF4-3A62-4965-B2F2-39934D0FE4AC}">
      <dsp:nvSpPr>
        <dsp:cNvPr id="0" name=""/>
        <dsp:cNvSpPr/>
      </dsp:nvSpPr>
      <dsp:spPr>
        <a:xfrm>
          <a:off x="610228" y="1930844"/>
          <a:ext cx="715398" cy="715398"/>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3583AE-D59C-40E7-B146-AE3C4B8DE495}">
      <dsp:nvSpPr>
        <dsp:cNvPr id="0" name=""/>
        <dsp:cNvSpPr/>
      </dsp:nvSpPr>
      <dsp:spPr>
        <a:xfrm>
          <a:off x="842057" y="2860588"/>
          <a:ext cx="9163154" cy="572319"/>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278"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AU" sz="1600" b="1" kern="1200">
              <a:latin typeface="Arial" panose="020B0604020202020204" pitchFamily="34" charset="0"/>
              <a:cs typeface="Arial" panose="020B0604020202020204" pitchFamily="34" charset="0"/>
            </a:rPr>
            <a:t>Transparency</a:t>
          </a:r>
          <a:r>
            <a:rPr lang="en-AU" sz="1600" kern="1200">
              <a:latin typeface="Arial" panose="020B0604020202020204" pitchFamily="34" charset="0"/>
              <a:cs typeface="Arial" panose="020B0604020202020204" pitchFamily="34" charset="0"/>
            </a:rPr>
            <a:t> – the split of funding should be transparent and clearly communicated to those paying for the adaptation measures</a:t>
          </a:r>
          <a:endParaRPr lang="en-GB" sz="1600" kern="1200">
            <a:latin typeface="Arial" panose="020B0604020202020204" pitchFamily="34" charset="0"/>
            <a:cs typeface="Arial" panose="020B0604020202020204" pitchFamily="34" charset="0"/>
          </a:endParaRPr>
        </a:p>
      </dsp:txBody>
      <dsp:txXfrm>
        <a:off x="842057" y="2860588"/>
        <a:ext cx="9163154" cy="572319"/>
      </dsp:txXfrm>
    </dsp:sp>
    <dsp:sp modelId="{0DC7AF71-1230-46EB-83D0-12438E64B73F}">
      <dsp:nvSpPr>
        <dsp:cNvPr id="0" name=""/>
        <dsp:cNvSpPr/>
      </dsp:nvSpPr>
      <dsp:spPr>
        <a:xfrm>
          <a:off x="484358" y="2789048"/>
          <a:ext cx="715398" cy="715398"/>
        </a:xfrm>
        <a:prstGeom prst="ellipse">
          <a:avLst/>
        </a:prstGeom>
        <a:solidFill>
          <a:schemeClr val="lt1">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1340A0-8356-493B-87B2-851724B8C936}">
      <dsp:nvSpPr>
        <dsp:cNvPr id="0" name=""/>
        <dsp:cNvSpPr/>
      </dsp:nvSpPr>
      <dsp:spPr>
        <a:xfrm>
          <a:off x="431950" y="3718792"/>
          <a:ext cx="9573262" cy="57231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278"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AU" sz="1600" b="1" kern="1200">
              <a:latin typeface="Arial" panose="020B0604020202020204" pitchFamily="34" charset="0"/>
              <a:cs typeface="Arial" panose="020B0604020202020204" pitchFamily="34" charset="0"/>
            </a:rPr>
            <a:t>Adequacy </a:t>
          </a:r>
          <a:r>
            <a:rPr lang="en-AU" sz="1600" kern="1200">
              <a:latin typeface="Arial" panose="020B0604020202020204" pitchFamily="34" charset="0"/>
              <a:cs typeface="Arial" panose="020B0604020202020204" pitchFamily="34" charset="0"/>
            </a:rPr>
            <a:t>– the funding mechanism should raise sufficient funds for the required adaptation measures, and there should be confidence in the funding amount raised each year</a:t>
          </a:r>
          <a:endParaRPr lang="en-GB" sz="1600" kern="1200">
            <a:latin typeface="Arial" panose="020B0604020202020204" pitchFamily="34" charset="0"/>
            <a:cs typeface="Arial" panose="020B0604020202020204" pitchFamily="34" charset="0"/>
          </a:endParaRPr>
        </a:p>
      </dsp:txBody>
      <dsp:txXfrm>
        <a:off x="431950" y="3718792"/>
        <a:ext cx="9573262" cy="572319"/>
      </dsp:txXfrm>
    </dsp:sp>
    <dsp:sp modelId="{E1C8D7A0-7BFA-43CB-B4D5-9E84DD626C6F}">
      <dsp:nvSpPr>
        <dsp:cNvPr id="0" name=""/>
        <dsp:cNvSpPr/>
      </dsp:nvSpPr>
      <dsp:spPr>
        <a:xfrm>
          <a:off x="74251" y="3647252"/>
          <a:ext cx="715398" cy="715398"/>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89948-03DB-47A8-B369-F34A80DDCCDF}" type="datetimeFigureOut">
              <a:rPr lang="en-GB" smtClean="0"/>
              <a:t>15/09/2023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0095D-F6B7-4F05-BB8A-319FCD7F24EE}" type="slidenum">
              <a:rPr lang="en-GB" smtClean="0"/>
              <a:t>‹#›</a:t>
            </a:fld>
            <a:endParaRPr lang="en-GB"/>
          </a:p>
        </p:txBody>
      </p:sp>
    </p:spTree>
    <p:extLst>
      <p:ext uri="{BB962C8B-B14F-4D97-AF65-F5344CB8AC3E}">
        <p14:creationId xmlns:p14="http://schemas.microsoft.com/office/powerpoint/2010/main" val="423527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20095D-F6B7-4F05-BB8A-319FCD7F24EE}" type="slidenum">
              <a:rPr lang="en-GB" smtClean="0"/>
              <a:t>1</a:t>
            </a:fld>
            <a:endParaRPr lang="en-GB"/>
          </a:p>
        </p:txBody>
      </p:sp>
    </p:spTree>
    <p:extLst>
      <p:ext uri="{BB962C8B-B14F-4D97-AF65-F5344CB8AC3E}">
        <p14:creationId xmlns:p14="http://schemas.microsoft.com/office/powerpoint/2010/main" val="3328076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Josh</a:t>
            </a:r>
          </a:p>
        </p:txBody>
      </p:sp>
      <p:sp>
        <p:nvSpPr>
          <p:cNvPr id="4" name="Slide Number Placeholder 3"/>
          <p:cNvSpPr>
            <a:spLocks noGrp="1"/>
          </p:cNvSpPr>
          <p:nvPr>
            <p:ph type="sldNum" sz="quarter" idx="5"/>
          </p:nvPr>
        </p:nvSpPr>
        <p:spPr/>
        <p:txBody>
          <a:bodyPr/>
          <a:lstStyle/>
          <a:p>
            <a:fld id="{3020095D-F6B7-4F05-BB8A-319FCD7F24EE}" type="slidenum">
              <a:rPr lang="en-GB" smtClean="0"/>
              <a:t>11</a:t>
            </a:fld>
            <a:endParaRPr lang="en-GB"/>
          </a:p>
        </p:txBody>
      </p:sp>
    </p:spTree>
    <p:extLst>
      <p:ext uri="{BB962C8B-B14F-4D97-AF65-F5344CB8AC3E}">
        <p14:creationId xmlns:p14="http://schemas.microsoft.com/office/powerpoint/2010/main" val="141824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Josh</a:t>
            </a:r>
          </a:p>
          <a:p>
            <a:r>
              <a:rPr lang="en-GB"/>
              <a:t>Another key concept to understand is the difference between actions, outcomes, benefits and beneficiaries</a:t>
            </a:r>
          </a:p>
          <a:p>
            <a:r>
              <a:rPr lang="en-GB"/>
              <a:t>Actions – the direct outputs from a pathway</a:t>
            </a:r>
          </a:p>
          <a:p>
            <a:r>
              <a:rPr lang="en-GB"/>
              <a:t>Outcomes – direct and indirect outcomes from the actions – can be physical/social/economic/environmental/other</a:t>
            </a:r>
          </a:p>
          <a:p>
            <a:r>
              <a:rPr lang="en-GB"/>
              <a:t>Benefits – distinct from outcomes – describe the ultimate benefit received due to outcomes.</a:t>
            </a:r>
          </a:p>
        </p:txBody>
      </p:sp>
      <p:sp>
        <p:nvSpPr>
          <p:cNvPr id="4" name="Slide Number Placeholder 3"/>
          <p:cNvSpPr>
            <a:spLocks noGrp="1"/>
          </p:cNvSpPr>
          <p:nvPr>
            <p:ph type="sldNum" sz="quarter" idx="5"/>
          </p:nvPr>
        </p:nvSpPr>
        <p:spPr/>
        <p:txBody>
          <a:bodyPr/>
          <a:lstStyle/>
          <a:p>
            <a:fld id="{3020095D-F6B7-4F05-BB8A-319FCD7F24EE}" type="slidenum">
              <a:rPr lang="en-GB" smtClean="0"/>
              <a:t>12</a:t>
            </a:fld>
            <a:endParaRPr lang="en-GB"/>
          </a:p>
        </p:txBody>
      </p:sp>
    </p:spTree>
    <p:extLst>
      <p:ext uri="{BB962C8B-B14F-4D97-AF65-F5344CB8AC3E}">
        <p14:creationId xmlns:p14="http://schemas.microsoft.com/office/powerpoint/2010/main" val="75006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13</a:t>
            </a:fld>
            <a:endParaRPr lang="en-GB"/>
          </a:p>
        </p:txBody>
      </p:sp>
    </p:spTree>
    <p:extLst>
      <p:ext uri="{BB962C8B-B14F-4D97-AF65-F5344CB8AC3E}">
        <p14:creationId xmlns:p14="http://schemas.microsoft.com/office/powerpoint/2010/main" val="406721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14</a:t>
            </a:fld>
            <a:endParaRPr lang="en-GB"/>
          </a:p>
        </p:txBody>
      </p:sp>
    </p:spTree>
    <p:extLst>
      <p:ext uri="{BB962C8B-B14F-4D97-AF65-F5344CB8AC3E}">
        <p14:creationId xmlns:p14="http://schemas.microsoft.com/office/powerpoint/2010/main" val="1048912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15</a:t>
            </a:fld>
            <a:endParaRPr lang="en-GB"/>
          </a:p>
        </p:txBody>
      </p:sp>
    </p:spTree>
    <p:extLst>
      <p:ext uri="{BB962C8B-B14F-4D97-AF65-F5344CB8AC3E}">
        <p14:creationId xmlns:p14="http://schemas.microsoft.com/office/powerpoint/2010/main" val="2700994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16</a:t>
            </a:fld>
            <a:endParaRPr lang="en-GB"/>
          </a:p>
        </p:txBody>
      </p:sp>
    </p:spTree>
    <p:extLst>
      <p:ext uri="{BB962C8B-B14F-4D97-AF65-F5344CB8AC3E}">
        <p14:creationId xmlns:p14="http://schemas.microsoft.com/office/powerpoint/2010/main" val="2129703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Sarah</a:t>
            </a:r>
          </a:p>
          <a:p>
            <a:endParaRPr lang="en-GB"/>
          </a:p>
        </p:txBody>
      </p:sp>
      <p:sp>
        <p:nvSpPr>
          <p:cNvPr id="4" name="Slide Number Placeholder 3"/>
          <p:cNvSpPr>
            <a:spLocks noGrp="1"/>
          </p:cNvSpPr>
          <p:nvPr>
            <p:ph type="sldNum" sz="quarter" idx="5"/>
          </p:nvPr>
        </p:nvSpPr>
        <p:spPr/>
        <p:txBody>
          <a:bodyPr/>
          <a:lstStyle/>
          <a:p>
            <a:fld id="{3020095D-F6B7-4F05-BB8A-319FCD7F24EE}" type="slidenum">
              <a:rPr lang="en-GB" smtClean="0"/>
              <a:t>17</a:t>
            </a:fld>
            <a:endParaRPr lang="en-GB"/>
          </a:p>
        </p:txBody>
      </p:sp>
    </p:spTree>
    <p:extLst>
      <p:ext uri="{BB962C8B-B14F-4D97-AF65-F5344CB8AC3E}">
        <p14:creationId xmlns:p14="http://schemas.microsoft.com/office/powerpoint/2010/main" val="3064271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18</a:t>
            </a:fld>
            <a:endParaRPr lang="en-GB"/>
          </a:p>
        </p:txBody>
      </p:sp>
    </p:spTree>
    <p:extLst>
      <p:ext uri="{BB962C8B-B14F-4D97-AF65-F5344CB8AC3E}">
        <p14:creationId xmlns:p14="http://schemas.microsoft.com/office/powerpoint/2010/main" val="3634037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19</a:t>
            </a:fld>
            <a:endParaRPr lang="en-GB"/>
          </a:p>
        </p:txBody>
      </p:sp>
    </p:spTree>
    <p:extLst>
      <p:ext uri="{BB962C8B-B14F-4D97-AF65-F5344CB8AC3E}">
        <p14:creationId xmlns:p14="http://schemas.microsoft.com/office/powerpoint/2010/main" val="3704003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Josh</a:t>
            </a:r>
          </a:p>
        </p:txBody>
      </p:sp>
      <p:sp>
        <p:nvSpPr>
          <p:cNvPr id="4" name="Slide Number Placeholder 3"/>
          <p:cNvSpPr>
            <a:spLocks noGrp="1"/>
          </p:cNvSpPr>
          <p:nvPr>
            <p:ph type="sldNum" sz="quarter" idx="5"/>
          </p:nvPr>
        </p:nvSpPr>
        <p:spPr/>
        <p:txBody>
          <a:bodyPr/>
          <a:lstStyle/>
          <a:p>
            <a:fld id="{3020095D-F6B7-4F05-BB8A-319FCD7F24EE}" type="slidenum">
              <a:rPr lang="en-GB" smtClean="0"/>
              <a:t>20</a:t>
            </a:fld>
            <a:endParaRPr lang="en-GB"/>
          </a:p>
        </p:txBody>
      </p:sp>
    </p:spTree>
    <p:extLst>
      <p:ext uri="{BB962C8B-B14F-4D97-AF65-F5344CB8AC3E}">
        <p14:creationId xmlns:p14="http://schemas.microsoft.com/office/powerpoint/2010/main" val="3543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2</a:t>
            </a:fld>
            <a:endParaRPr lang="en-GB"/>
          </a:p>
        </p:txBody>
      </p:sp>
    </p:spTree>
    <p:extLst>
      <p:ext uri="{BB962C8B-B14F-4D97-AF65-F5344CB8AC3E}">
        <p14:creationId xmlns:p14="http://schemas.microsoft.com/office/powerpoint/2010/main" val="1656423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Josh</a:t>
            </a:r>
          </a:p>
        </p:txBody>
      </p:sp>
      <p:sp>
        <p:nvSpPr>
          <p:cNvPr id="4" name="Slide Number Placeholder 3"/>
          <p:cNvSpPr>
            <a:spLocks noGrp="1"/>
          </p:cNvSpPr>
          <p:nvPr>
            <p:ph type="sldNum" sz="quarter" idx="5"/>
          </p:nvPr>
        </p:nvSpPr>
        <p:spPr/>
        <p:txBody>
          <a:bodyPr/>
          <a:lstStyle/>
          <a:p>
            <a:fld id="{3020095D-F6B7-4F05-BB8A-319FCD7F24EE}" type="slidenum">
              <a:rPr lang="en-GB" smtClean="0"/>
              <a:t>21</a:t>
            </a:fld>
            <a:endParaRPr lang="en-GB"/>
          </a:p>
        </p:txBody>
      </p:sp>
    </p:spTree>
    <p:extLst>
      <p:ext uri="{BB962C8B-B14F-4D97-AF65-F5344CB8AC3E}">
        <p14:creationId xmlns:p14="http://schemas.microsoft.com/office/powerpoint/2010/main" val="358885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Josh </a:t>
            </a:r>
          </a:p>
          <a:p>
            <a:r>
              <a:rPr lang="en-GB"/>
              <a:t>Here are some example results from a BDA – what is ‘discounted benefit’, how do we measure it? Why is it expressed in dollars (and how)?</a:t>
            </a:r>
          </a:p>
        </p:txBody>
      </p:sp>
      <p:sp>
        <p:nvSpPr>
          <p:cNvPr id="4" name="Slide Number Placeholder 3"/>
          <p:cNvSpPr>
            <a:spLocks noGrp="1"/>
          </p:cNvSpPr>
          <p:nvPr>
            <p:ph type="sldNum" sz="quarter" idx="5"/>
          </p:nvPr>
        </p:nvSpPr>
        <p:spPr/>
        <p:txBody>
          <a:bodyPr/>
          <a:lstStyle/>
          <a:p>
            <a:fld id="{3020095D-F6B7-4F05-BB8A-319FCD7F24EE}" type="slidenum">
              <a:rPr lang="en-GB" smtClean="0"/>
              <a:t>22</a:t>
            </a:fld>
            <a:endParaRPr lang="en-GB"/>
          </a:p>
        </p:txBody>
      </p:sp>
    </p:spTree>
    <p:extLst>
      <p:ext uri="{BB962C8B-B14F-4D97-AF65-F5344CB8AC3E}">
        <p14:creationId xmlns:p14="http://schemas.microsoft.com/office/powerpoint/2010/main" val="393072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Josh</a:t>
            </a:r>
          </a:p>
          <a:p>
            <a:r>
              <a:rPr lang="en-GB"/>
              <a:t>To answer the last question we can go to another example…</a:t>
            </a:r>
          </a:p>
        </p:txBody>
      </p:sp>
      <p:sp>
        <p:nvSpPr>
          <p:cNvPr id="4" name="Slide Number Placeholder 3"/>
          <p:cNvSpPr>
            <a:spLocks noGrp="1"/>
          </p:cNvSpPr>
          <p:nvPr>
            <p:ph type="sldNum" sz="quarter" idx="5"/>
          </p:nvPr>
        </p:nvSpPr>
        <p:spPr/>
        <p:txBody>
          <a:bodyPr/>
          <a:lstStyle/>
          <a:p>
            <a:fld id="{3020095D-F6B7-4F05-BB8A-319FCD7F24EE}" type="slidenum">
              <a:rPr lang="en-GB" smtClean="0"/>
              <a:t>23</a:t>
            </a:fld>
            <a:endParaRPr lang="en-GB"/>
          </a:p>
        </p:txBody>
      </p:sp>
    </p:spTree>
    <p:extLst>
      <p:ext uri="{BB962C8B-B14F-4D97-AF65-F5344CB8AC3E}">
        <p14:creationId xmlns:p14="http://schemas.microsoft.com/office/powerpoint/2010/main" val="2586000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Josh</a:t>
            </a:r>
          </a:p>
          <a:p>
            <a:r>
              <a:rPr lang="en-GB"/>
              <a:t>Allows for like-for-like comparison – putting benefits on a common unit of measurement. The just use dollars is because it’s the most convenient and intuitive measure to use</a:t>
            </a:r>
          </a:p>
          <a:p>
            <a:endParaRPr lang="en-GB"/>
          </a:p>
          <a:p>
            <a:endParaRPr lang="en-GB"/>
          </a:p>
        </p:txBody>
      </p:sp>
      <p:sp>
        <p:nvSpPr>
          <p:cNvPr id="4" name="Slide Number Placeholder 3"/>
          <p:cNvSpPr>
            <a:spLocks noGrp="1"/>
          </p:cNvSpPr>
          <p:nvPr>
            <p:ph type="sldNum" sz="quarter" idx="5"/>
          </p:nvPr>
        </p:nvSpPr>
        <p:spPr/>
        <p:txBody>
          <a:bodyPr/>
          <a:lstStyle/>
          <a:p>
            <a:fld id="{3020095D-F6B7-4F05-BB8A-319FCD7F24EE}" type="slidenum">
              <a:rPr lang="en-GB" smtClean="0"/>
              <a:t>24</a:t>
            </a:fld>
            <a:endParaRPr lang="en-GB"/>
          </a:p>
        </p:txBody>
      </p:sp>
    </p:spTree>
    <p:extLst>
      <p:ext uri="{BB962C8B-B14F-4D97-AF65-F5344CB8AC3E}">
        <p14:creationId xmlns:p14="http://schemas.microsoft.com/office/powerpoint/2010/main" val="1654852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25</a:t>
            </a:fld>
            <a:endParaRPr lang="en-GB"/>
          </a:p>
        </p:txBody>
      </p:sp>
    </p:spTree>
    <p:extLst>
      <p:ext uri="{BB962C8B-B14F-4D97-AF65-F5344CB8AC3E}">
        <p14:creationId xmlns:p14="http://schemas.microsoft.com/office/powerpoint/2010/main" val="1149445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26</a:t>
            </a:fld>
            <a:endParaRPr lang="en-GB"/>
          </a:p>
        </p:txBody>
      </p:sp>
    </p:spTree>
    <p:extLst>
      <p:ext uri="{BB962C8B-B14F-4D97-AF65-F5344CB8AC3E}">
        <p14:creationId xmlns:p14="http://schemas.microsoft.com/office/powerpoint/2010/main" val="3698377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Josh</a:t>
            </a:r>
          </a:p>
          <a:p>
            <a:pPr marL="171450" indent="-171450">
              <a:buFont typeface="Arial" panose="020B0604020202020204" pitchFamily="34" charset="0"/>
              <a:buChar char="•"/>
            </a:pPr>
            <a:r>
              <a:rPr lang="en-GB"/>
              <a:t>Uncertain assumptions – include discount rate, assumptions relating to outcomes (e.g. how beach use is affected by beach width), the unit value placed on social and environmental outcomes (e.g. dollar value of a beach visit)</a:t>
            </a:r>
          </a:p>
          <a:p>
            <a:pPr marL="171450" indent="-171450">
              <a:buFont typeface="Arial" panose="020B0604020202020204" pitchFamily="34" charset="0"/>
              <a:buChar char="•"/>
            </a:pPr>
            <a:r>
              <a:rPr lang="en-GB"/>
              <a:t>Very important to do, particularly if analysis hinges on a few key variables with a high or moderate degree of uncertainty. Results may be significantly different than the central case when moving these variables</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Example below…</a:t>
            </a:r>
          </a:p>
          <a:p>
            <a:pPr marL="0" indent="0">
              <a:buFont typeface="Arial" panose="020B0604020202020204" pitchFamily="34" charset="0"/>
              <a:buNone/>
            </a:pPr>
            <a:r>
              <a:rPr lang="en-GB"/>
              <a:t>Lower discount rate changes discounted benefit to rec users significantly</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3020095D-F6B7-4F05-BB8A-319FCD7F24EE}" type="slidenum">
              <a:rPr lang="en-GB" smtClean="0"/>
              <a:t>27</a:t>
            </a:fld>
            <a:endParaRPr lang="en-GB"/>
          </a:p>
        </p:txBody>
      </p:sp>
    </p:spTree>
    <p:extLst>
      <p:ext uri="{BB962C8B-B14F-4D97-AF65-F5344CB8AC3E}">
        <p14:creationId xmlns:p14="http://schemas.microsoft.com/office/powerpoint/2010/main" val="691741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Josh</a:t>
            </a:r>
          </a:p>
        </p:txBody>
      </p:sp>
      <p:sp>
        <p:nvSpPr>
          <p:cNvPr id="4" name="Slide Number Placeholder 3"/>
          <p:cNvSpPr>
            <a:spLocks noGrp="1"/>
          </p:cNvSpPr>
          <p:nvPr>
            <p:ph type="sldNum" sz="quarter" idx="5"/>
          </p:nvPr>
        </p:nvSpPr>
        <p:spPr/>
        <p:txBody>
          <a:bodyPr/>
          <a:lstStyle/>
          <a:p>
            <a:fld id="{3020095D-F6B7-4F05-BB8A-319FCD7F24EE}" type="slidenum">
              <a:rPr lang="en-GB" smtClean="0"/>
              <a:t>28</a:t>
            </a:fld>
            <a:endParaRPr lang="en-GB"/>
          </a:p>
        </p:txBody>
      </p:sp>
    </p:spTree>
    <p:extLst>
      <p:ext uri="{BB962C8B-B14F-4D97-AF65-F5344CB8AC3E}">
        <p14:creationId xmlns:p14="http://schemas.microsoft.com/office/powerpoint/2010/main" val="964902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Josh</a:t>
            </a:r>
          </a:p>
        </p:txBody>
      </p:sp>
      <p:sp>
        <p:nvSpPr>
          <p:cNvPr id="4" name="Slide Number Placeholder 3"/>
          <p:cNvSpPr>
            <a:spLocks noGrp="1"/>
          </p:cNvSpPr>
          <p:nvPr>
            <p:ph type="sldNum" sz="quarter" idx="5"/>
          </p:nvPr>
        </p:nvSpPr>
        <p:spPr/>
        <p:txBody>
          <a:bodyPr/>
          <a:lstStyle/>
          <a:p>
            <a:fld id="{3020095D-F6B7-4F05-BB8A-319FCD7F24EE}" type="slidenum">
              <a:rPr lang="en-GB" smtClean="0"/>
              <a:t>29</a:t>
            </a:fld>
            <a:endParaRPr lang="en-GB"/>
          </a:p>
        </p:txBody>
      </p:sp>
    </p:spTree>
    <p:extLst>
      <p:ext uri="{BB962C8B-B14F-4D97-AF65-F5344CB8AC3E}">
        <p14:creationId xmlns:p14="http://schemas.microsoft.com/office/powerpoint/2010/main" val="2741088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30</a:t>
            </a:fld>
            <a:endParaRPr lang="en-GB"/>
          </a:p>
        </p:txBody>
      </p:sp>
    </p:spTree>
    <p:extLst>
      <p:ext uri="{BB962C8B-B14F-4D97-AF65-F5344CB8AC3E}">
        <p14:creationId xmlns:p14="http://schemas.microsoft.com/office/powerpoint/2010/main" val="117124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4</a:t>
            </a:fld>
            <a:endParaRPr lang="en-GB"/>
          </a:p>
        </p:txBody>
      </p:sp>
    </p:spTree>
    <p:extLst>
      <p:ext uri="{BB962C8B-B14F-4D97-AF65-F5344CB8AC3E}">
        <p14:creationId xmlns:p14="http://schemas.microsoft.com/office/powerpoint/2010/main" val="3790868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31</a:t>
            </a:fld>
            <a:endParaRPr lang="en-GB"/>
          </a:p>
        </p:txBody>
      </p:sp>
    </p:spTree>
    <p:extLst>
      <p:ext uri="{BB962C8B-B14F-4D97-AF65-F5344CB8AC3E}">
        <p14:creationId xmlns:p14="http://schemas.microsoft.com/office/powerpoint/2010/main" val="248926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32</a:t>
            </a:fld>
            <a:endParaRPr lang="en-GB"/>
          </a:p>
        </p:txBody>
      </p:sp>
    </p:spTree>
    <p:extLst>
      <p:ext uri="{BB962C8B-B14F-4D97-AF65-F5344CB8AC3E}">
        <p14:creationId xmlns:p14="http://schemas.microsoft.com/office/powerpoint/2010/main" val="2739602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33</a:t>
            </a:fld>
            <a:endParaRPr lang="en-GB"/>
          </a:p>
        </p:txBody>
      </p:sp>
    </p:spTree>
    <p:extLst>
      <p:ext uri="{BB962C8B-B14F-4D97-AF65-F5344CB8AC3E}">
        <p14:creationId xmlns:p14="http://schemas.microsoft.com/office/powerpoint/2010/main" val="2293875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a:t>Sarah</a:t>
            </a:r>
          </a:p>
          <a:p>
            <a:endParaRPr lang="en-GB"/>
          </a:p>
        </p:txBody>
      </p:sp>
      <p:sp>
        <p:nvSpPr>
          <p:cNvPr id="4" name="Slide Number Placeholder 3"/>
          <p:cNvSpPr>
            <a:spLocks noGrp="1"/>
          </p:cNvSpPr>
          <p:nvPr>
            <p:ph type="sldNum" sz="quarter" idx="5"/>
          </p:nvPr>
        </p:nvSpPr>
        <p:spPr/>
        <p:txBody>
          <a:bodyPr/>
          <a:lstStyle/>
          <a:p>
            <a:fld id="{3020095D-F6B7-4F05-BB8A-319FCD7F24EE}" type="slidenum">
              <a:rPr lang="en-GB" smtClean="0"/>
              <a:t>34</a:t>
            </a:fld>
            <a:endParaRPr lang="en-GB"/>
          </a:p>
        </p:txBody>
      </p:sp>
    </p:spTree>
    <p:extLst>
      <p:ext uri="{BB962C8B-B14F-4D97-AF65-F5344CB8AC3E}">
        <p14:creationId xmlns:p14="http://schemas.microsoft.com/office/powerpoint/2010/main" val="1904569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35</a:t>
            </a:fld>
            <a:endParaRPr lang="en-GB"/>
          </a:p>
        </p:txBody>
      </p:sp>
    </p:spTree>
    <p:extLst>
      <p:ext uri="{BB962C8B-B14F-4D97-AF65-F5344CB8AC3E}">
        <p14:creationId xmlns:p14="http://schemas.microsoft.com/office/powerpoint/2010/main" val="3663236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5</a:t>
            </a:fld>
            <a:endParaRPr lang="en-GB"/>
          </a:p>
        </p:txBody>
      </p:sp>
    </p:spTree>
    <p:extLst>
      <p:ext uri="{BB962C8B-B14F-4D97-AF65-F5344CB8AC3E}">
        <p14:creationId xmlns:p14="http://schemas.microsoft.com/office/powerpoint/2010/main" val="424505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Sarah</a:t>
            </a:r>
          </a:p>
        </p:txBody>
      </p:sp>
      <p:sp>
        <p:nvSpPr>
          <p:cNvPr id="4" name="Slide Number Placeholder 3"/>
          <p:cNvSpPr>
            <a:spLocks noGrp="1"/>
          </p:cNvSpPr>
          <p:nvPr>
            <p:ph type="sldNum" sz="quarter" idx="5"/>
          </p:nvPr>
        </p:nvSpPr>
        <p:spPr/>
        <p:txBody>
          <a:bodyPr/>
          <a:lstStyle/>
          <a:p>
            <a:fld id="{3020095D-F6B7-4F05-BB8A-319FCD7F24EE}" type="slidenum">
              <a:rPr lang="en-GB" smtClean="0"/>
              <a:t>6</a:t>
            </a:fld>
            <a:endParaRPr lang="en-GB"/>
          </a:p>
        </p:txBody>
      </p:sp>
    </p:spTree>
    <p:extLst>
      <p:ext uri="{BB962C8B-B14F-4D97-AF65-F5344CB8AC3E}">
        <p14:creationId xmlns:p14="http://schemas.microsoft.com/office/powerpoint/2010/main" val="94667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Josh</a:t>
            </a:r>
          </a:p>
        </p:txBody>
      </p:sp>
      <p:sp>
        <p:nvSpPr>
          <p:cNvPr id="4" name="Slide Number Placeholder 3"/>
          <p:cNvSpPr>
            <a:spLocks noGrp="1"/>
          </p:cNvSpPr>
          <p:nvPr>
            <p:ph type="sldNum" sz="quarter" idx="5"/>
          </p:nvPr>
        </p:nvSpPr>
        <p:spPr/>
        <p:txBody>
          <a:bodyPr/>
          <a:lstStyle/>
          <a:p>
            <a:fld id="{3020095D-F6B7-4F05-BB8A-319FCD7F24EE}" type="slidenum">
              <a:rPr lang="en-GB" smtClean="0"/>
              <a:t>7</a:t>
            </a:fld>
            <a:endParaRPr lang="en-GB"/>
          </a:p>
        </p:txBody>
      </p:sp>
    </p:spTree>
    <p:extLst>
      <p:ext uri="{BB962C8B-B14F-4D97-AF65-F5344CB8AC3E}">
        <p14:creationId xmlns:p14="http://schemas.microsoft.com/office/powerpoint/2010/main" val="96311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Josh</a:t>
            </a:r>
          </a:p>
          <a:p>
            <a:endParaRPr lang="en-GB" dirty="0"/>
          </a:p>
          <a:p>
            <a:pPr marL="171450" indent="-171450">
              <a:buFont typeface="Arial" panose="020B0604020202020204" pitchFamily="34" charset="0"/>
              <a:buChar char="•"/>
            </a:pPr>
            <a:r>
              <a:rPr lang="en-GB" dirty="0"/>
              <a:t>Undertaking BDA at the end of Stage 6 can result in a number of risks:</a:t>
            </a:r>
          </a:p>
          <a:p>
            <a:pPr marL="628650" lvl="1" indent="-171450">
              <a:buFont typeface="Arial" panose="020B0604020202020204" pitchFamily="34" charset="0"/>
              <a:buChar char="•"/>
            </a:pPr>
            <a:r>
              <a:rPr lang="en-GB" dirty="0"/>
              <a:t>A project may be very costly meaning it is difficult to gain community buy-in. This is bad if you’ve already chosen a pathway – may need to delay significantly or go back to the drawing board</a:t>
            </a:r>
          </a:p>
          <a:p>
            <a:pPr marL="628650" lvl="1" indent="-171450">
              <a:buFont typeface="Arial" panose="020B0604020202020204" pitchFamily="34" charset="0"/>
              <a:buChar char="•"/>
            </a:pPr>
            <a:r>
              <a:rPr lang="en-GB" dirty="0"/>
              <a:t>Can do a BDA earlier, but if it’s too early will also run into issues – won’t have well-defined pathways and actions which means BDA will be imperfect – can’t define benefits well if actions aren’t defined well</a:t>
            </a:r>
          </a:p>
          <a:p>
            <a:pPr marL="628650" lvl="1" indent="-171450">
              <a:buFont typeface="Arial" panose="020B0604020202020204" pitchFamily="34" charset="0"/>
              <a:buChar char="•"/>
            </a:pPr>
            <a:r>
              <a:rPr lang="en-GB" dirty="0"/>
              <a:t>Best option is to use BDA as one of the inputs to decision-making over the course of stage 5 – allows funding feasibility to be an input to the decision on a preferred pathway whilst also having relatively well-defined options.</a:t>
            </a:r>
          </a:p>
          <a:p>
            <a:pPr marL="628650" lvl="1" indent="-171450">
              <a:buFont typeface="Arial" panose="020B0604020202020204" pitchFamily="34" charset="0"/>
              <a:buChar char="•"/>
            </a:pPr>
            <a:r>
              <a:rPr lang="en-GB" dirty="0"/>
              <a:t>BDA is most efficient when paired with a CBA – similar processes, doing both at the same time </a:t>
            </a:r>
          </a:p>
          <a:p>
            <a:pPr marL="628650" lvl="1" indent="-171450">
              <a:buFont typeface="Arial" panose="020B0604020202020204" pitchFamily="34" charset="0"/>
              <a:buChar char="•"/>
            </a:pPr>
            <a:r>
              <a:rPr lang="en-GB" dirty="0"/>
              <a:t>Doesn’t stop you from refining the BDA in Stage 6 to develop a more detailed funding model for the preferred pathway</a:t>
            </a:r>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020095D-F6B7-4F05-BB8A-319FCD7F24EE}" type="slidenum">
              <a:rPr lang="en-GB" smtClean="0"/>
              <a:t>8</a:t>
            </a:fld>
            <a:endParaRPr lang="en-GB"/>
          </a:p>
        </p:txBody>
      </p:sp>
    </p:spTree>
    <p:extLst>
      <p:ext uri="{BB962C8B-B14F-4D97-AF65-F5344CB8AC3E}">
        <p14:creationId xmlns:p14="http://schemas.microsoft.com/office/powerpoint/2010/main" val="252919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Josh</a:t>
            </a:r>
          </a:p>
          <a:p>
            <a:r>
              <a:rPr lang="en-GB"/>
              <a:t>In the next set of slides we’ll cover some key steps and concepts to support planning and management of BDA</a:t>
            </a:r>
          </a:p>
          <a:p>
            <a:r>
              <a:rPr lang="en-GB"/>
              <a:t>Good to understand </a:t>
            </a:r>
          </a:p>
        </p:txBody>
      </p:sp>
      <p:sp>
        <p:nvSpPr>
          <p:cNvPr id="4" name="Slide Number Placeholder 3"/>
          <p:cNvSpPr>
            <a:spLocks noGrp="1"/>
          </p:cNvSpPr>
          <p:nvPr>
            <p:ph type="sldNum" sz="quarter" idx="5"/>
          </p:nvPr>
        </p:nvSpPr>
        <p:spPr/>
        <p:txBody>
          <a:bodyPr/>
          <a:lstStyle/>
          <a:p>
            <a:fld id="{3020095D-F6B7-4F05-BB8A-319FCD7F24EE}" type="slidenum">
              <a:rPr lang="en-GB" smtClean="0"/>
              <a:t>9</a:t>
            </a:fld>
            <a:endParaRPr lang="en-GB"/>
          </a:p>
        </p:txBody>
      </p:sp>
    </p:spTree>
    <p:extLst>
      <p:ext uri="{BB962C8B-B14F-4D97-AF65-F5344CB8AC3E}">
        <p14:creationId xmlns:p14="http://schemas.microsoft.com/office/powerpoint/2010/main" val="396768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Josh</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If these points are well considered then it should be straight forward to develop a clear scope</a:t>
            </a:r>
            <a:endParaRPr lang="en-GB"/>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a:t>Stage of planning: as I discussed a few slides ago, the timing of BDA will determine how specific it can be, what it can consider (e.g. is it considering a small set of well defined options? A single preferred pathway? Actions which are not yet defined?)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a:t>Information and knowledge: Will go into typical information requirements in a bit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a:t>Remit: </a:t>
            </a:r>
            <a:r>
              <a:rPr lang="en-AU" sz="1200">
                <a:solidFill>
                  <a:srgbClr val="262626"/>
                </a:solidFill>
                <a:effectLst/>
                <a:latin typeface="Segoe UI" panose="020B0502040204020203" pitchFamily="34" charset="0"/>
                <a:ea typeface="Calibri" panose="020F0502020204030204" pitchFamily="34" charset="0"/>
                <a:cs typeface="Segoe UI" panose="020B0502040204020203" pitchFamily="34" charset="0"/>
              </a:rPr>
              <a:t>shouldn’t pursue actions or focus on areas which are outside of their remit. This is particularly relevant for adaptation actions which require trade-offs to be made, such as managed retreat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sz="1200">
                <a:solidFill>
                  <a:srgbClr val="262626"/>
                </a:solidFill>
                <a:effectLst/>
                <a:latin typeface="Segoe UI" panose="020B0502040204020203" pitchFamily="34" charset="0"/>
                <a:ea typeface="Calibri" panose="020F0502020204030204" pitchFamily="34" charset="0"/>
                <a:cs typeface="Segoe UI" panose="020B0502040204020203" pitchFamily="34" charset="0"/>
              </a:rPr>
              <a:t>Budget and capacity: requirements will differ based on scope – may need to reduce scope if BDA needs to fit into a set budget</a:t>
            </a:r>
          </a:p>
        </p:txBody>
      </p:sp>
      <p:sp>
        <p:nvSpPr>
          <p:cNvPr id="4" name="Slide Number Placeholder 3"/>
          <p:cNvSpPr>
            <a:spLocks noGrp="1"/>
          </p:cNvSpPr>
          <p:nvPr>
            <p:ph type="sldNum" sz="quarter" idx="5"/>
          </p:nvPr>
        </p:nvSpPr>
        <p:spPr/>
        <p:txBody>
          <a:bodyPr/>
          <a:lstStyle/>
          <a:p>
            <a:fld id="{3020095D-F6B7-4F05-BB8A-319FCD7F24EE}" type="slidenum">
              <a:rPr lang="en-GB" smtClean="0"/>
              <a:t>10</a:t>
            </a:fld>
            <a:endParaRPr lang="en-GB"/>
          </a:p>
        </p:txBody>
      </p:sp>
    </p:spTree>
    <p:extLst>
      <p:ext uri="{BB962C8B-B14F-4D97-AF65-F5344CB8AC3E}">
        <p14:creationId xmlns:p14="http://schemas.microsoft.com/office/powerpoint/2010/main" val="1213701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icture containing water, text, screenshot, nature&#10;&#10;Description automatically generated">
            <a:extLst>
              <a:ext uri="{FF2B5EF4-FFF2-40B4-BE49-F238E27FC236}">
                <a16:creationId xmlns:a16="http://schemas.microsoft.com/office/drawing/2014/main" id="{CAFBF599-9FB0-495F-984F-79FAD05D36D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D4A84D9C-32C7-4210-9954-C583DD7FBD2D}"/>
              </a:ext>
            </a:extLst>
          </p:cNvPr>
          <p:cNvSpPr txBox="1">
            <a:spLocks/>
          </p:cNvSpPr>
          <p:nvPr userDrawn="1"/>
        </p:nvSpPr>
        <p:spPr>
          <a:xfrm>
            <a:off x="1524000" y="2512128"/>
            <a:ext cx="9144000" cy="1833743"/>
          </a:xfrm>
          <a:prstGeom prst="rect">
            <a:avLst/>
          </a:prstGeom>
          <a:solidFill>
            <a:schemeClr val="bg1">
              <a:alpha val="52000"/>
            </a:schemeClr>
          </a:solidFill>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Aft>
                <a:spcPts val="1800"/>
              </a:spcAft>
            </a:pPr>
            <a:r>
              <a:rPr lang="en-AU">
                <a:solidFill>
                  <a:schemeClr val="accent1">
                    <a:lumMod val="50000"/>
                  </a:schemeClr>
                </a:solidFill>
                <a:latin typeface="Univers" panose="020B0503020202020204" pitchFamily="34" charset="0"/>
              </a:rPr>
              <a:t>CoastWA Training</a:t>
            </a:r>
          </a:p>
          <a:p>
            <a:r>
              <a:rPr lang="en-AU">
                <a:solidFill>
                  <a:schemeClr val="tx2"/>
                </a:solidFill>
                <a:latin typeface="Univers Light" panose="020B0403020202020204" pitchFamily="34" charset="0"/>
              </a:rPr>
              <a:t>[Insert module title]</a:t>
            </a:r>
          </a:p>
        </p:txBody>
      </p:sp>
      <p:sp>
        <p:nvSpPr>
          <p:cNvPr id="8" name="Subtitle 2">
            <a:extLst>
              <a:ext uri="{FF2B5EF4-FFF2-40B4-BE49-F238E27FC236}">
                <a16:creationId xmlns:a16="http://schemas.microsoft.com/office/drawing/2014/main" id="{E97E2AB3-C085-470C-8E43-40F9BBEEC35E}"/>
              </a:ext>
            </a:extLst>
          </p:cNvPr>
          <p:cNvSpPr txBox="1">
            <a:spLocks/>
          </p:cNvSpPr>
          <p:nvPr userDrawn="1"/>
        </p:nvSpPr>
        <p:spPr>
          <a:xfrm>
            <a:off x="8399282" y="5958033"/>
            <a:ext cx="3995851" cy="68314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2800">
                <a:solidFill>
                  <a:schemeClr val="tx2"/>
                </a:solidFill>
                <a:latin typeface="Univers" panose="020B0503020202020204" pitchFamily="34" charset="0"/>
              </a:rPr>
              <a:t>Presented by</a:t>
            </a:r>
          </a:p>
          <a:p>
            <a:r>
              <a:rPr lang="en-AU" sz="2800">
                <a:solidFill>
                  <a:schemeClr val="tx2"/>
                </a:solidFill>
                <a:latin typeface="Univers Light" panose="020B0403020202020204" pitchFamily="34" charset="0"/>
              </a:rPr>
              <a:t>[Insert consultant name]</a:t>
            </a:r>
          </a:p>
        </p:txBody>
      </p:sp>
    </p:spTree>
    <p:extLst>
      <p:ext uri="{BB962C8B-B14F-4D97-AF65-F5344CB8AC3E}">
        <p14:creationId xmlns:p14="http://schemas.microsoft.com/office/powerpoint/2010/main" val="181278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A close-up of a person's face&#10;&#10;Description automatically generated with medium confidence">
            <a:extLst>
              <a:ext uri="{FF2B5EF4-FFF2-40B4-BE49-F238E27FC236}">
                <a16:creationId xmlns:a16="http://schemas.microsoft.com/office/drawing/2014/main" id="{4FCD7A4D-F48D-427F-901C-2C77C485EF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9">
            <a:extLst>
              <a:ext uri="{FF2B5EF4-FFF2-40B4-BE49-F238E27FC236}">
                <a16:creationId xmlns:a16="http://schemas.microsoft.com/office/drawing/2014/main" id="{E1D5F38A-7AE3-4CD0-8AF1-C06DCEDFC6AF}"/>
              </a:ext>
            </a:extLst>
          </p:cNvPr>
          <p:cNvSpPr>
            <a:spLocks noGrp="1"/>
          </p:cNvSpPr>
          <p:nvPr>
            <p:ph type="title"/>
          </p:nvPr>
        </p:nvSpPr>
        <p:spPr/>
        <p:txBody>
          <a:bodyPr/>
          <a:lstStyle/>
          <a:p>
            <a:r>
              <a:rPr lang="en-US"/>
              <a:t>Click to edit Master title style</a:t>
            </a:r>
            <a:endParaRPr lang="en-AU"/>
          </a:p>
        </p:txBody>
      </p:sp>
      <p:sp>
        <p:nvSpPr>
          <p:cNvPr id="12" name="Text Placeholder 11">
            <a:extLst>
              <a:ext uri="{FF2B5EF4-FFF2-40B4-BE49-F238E27FC236}">
                <a16:creationId xmlns:a16="http://schemas.microsoft.com/office/drawing/2014/main" id="{0B4937A7-D4DC-40BB-A603-9610DF3B99C7}"/>
              </a:ext>
            </a:extLst>
          </p:cNvPr>
          <p:cNvSpPr>
            <a:spLocks noGrp="1"/>
          </p:cNvSpPr>
          <p:nvPr>
            <p:ph type="body" sz="quarter" idx="10"/>
          </p:nvPr>
        </p:nvSpPr>
        <p:spPr>
          <a:xfrm>
            <a:off x="838200" y="2036763"/>
            <a:ext cx="10144125" cy="4543425"/>
          </a:xfrm>
        </p:spPr>
        <p:txBody>
          <a:bodyPr/>
          <a:lstStyle>
            <a:lvl1pPr>
              <a:defRPr>
                <a:latin typeface="Univers Light" panose="020B0403020202020204" pitchFamily="34" charset="0"/>
              </a:defRPr>
            </a:lvl1pPr>
            <a:lvl2pPr>
              <a:defRPr>
                <a:latin typeface="Univers Light" panose="020B0403020202020204" pitchFamily="34" charset="0"/>
              </a:defRPr>
            </a:lvl2pPr>
            <a:lvl3pPr>
              <a:defRPr>
                <a:latin typeface="Univers Light" panose="020B0403020202020204" pitchFamily="34" charset="0"/>
              </a:defRPr>
            </a:lvl3pPr>
            <a:lvl4pPr>
              <a:defRPr>
                <a:latin typeface="Univers Light" panose="020B0403020202020204" pitchFamily="34" charset="0"/>
              </a:defRPr>
            </a:lvl4pPr>
            <a:lvl5pPr>
              <a:defRPr>
                <a:latin typeface="Univers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17546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2F7C47-E366-343D-5751-0F883B329B6A}"/>
              </a:ext>
            </a:extLst>
          </p:cNvPr>
          <p:cNvSpPr>
            <a:spLocks noGrp="1"/>
          </p:cNvSpPr>
          <p:nvPr>
            <p:ph type="title"/>
          </p:nvPr>
        </p:nvSpPr>
        <p:spPr>
          <a:xfrm>
            <a:off x="838200" y="1168736"/>
            <a:ext cx="10501200" cy="7632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F96BC4D-8571-6C93-983E-12E262AD3DC5}"/>
              </a:ext>
            </a:extLst>
          </p:cNvPr>
          <p:cNvSpPr>
            <a:spLocks noGrp="1"/>
          </p:cNvSpPr>
          <p:nvPr>
            <p:ph type="body" idx="1"/>
          </p:nvPr>
        </p:nvSpPr>
        <p:spPr>
          <a:xfrm>
            <a:off x="838200" y="2365513"/>
            <a:ext cx="10515600" cy="38114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2CE7BF-3BCF-997C-ABB4-5B38ECED1D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50D39-9892-1D4E-A699-4DECC75BBAE2}" type="datetimeFigureOut">
              <a:rPr lang="en-US" smtClean="0"/>
              <a:t>9/15/2023</a:t>
            </a:fld>
            <a:endParaRPr lang="en-US"/>
          </a:p>
        </p:txBody>
      </p:sp>
      <p:sp>
        <p:nvSpPr>
          <p:cNvPr id="5" name="Footer Placeholder 4">
            <a:extLst>
              <a:ext uri="{FF2B5EF4-FFF2-40B4-BE49-F238E27FC236}">
                <a16:creationId xmlns:a16="http://schemas.microsoft.com/office/drawing/2014/main" id="{0C262F1C-8F43-32EA-6116-9298652A5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5CC829-EE1E-A0D2-5406-5901F075B8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326BF-93D7-EC46-AB8F-87EBAEBC67AF}" type="slidenum">
              <a:rPr lang="en-US" smtClean="0"/>
              <a:t>‹#›</a:t>
            </a:fld>
            <a:endParaRPr lang="en-US"/>
          </a:p>
        </p:txBody>
      </p:sp>
      <p:sp>
        <p:nvSpPr>
          <p:cNvPr id="8" name="TextBox 7">
            <a:extLst>
              <a:ext uri="{FF2B5EF4-FFF2-40B4-BE49-F238E27FC236}">
                <a16:creationId xmlns:a16="http://schemas.microsoft.com/office/drawing/2014/main" id="{AD6CE90F-94FB-0F4E-46CC-073492CE0483}"/>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08291870"/>
      </p:ext>
    </p:extLst>
  </p:cSld>
  <p:clrMap bg1="lt1" tx1="dk1" bg2="lt2" tx2="dk2" accent1="accent1" accent2="accent2" accent3="accent3" accent4="accent4" accent5="accent5" accent6="accent6" hlink="hlink" folHlink="folHlink"/>
  <p:sldLayoutIdLst>
    <p:sldLayoutId id="2147483649" r:id="rId1"/>
    <p:sldLayoutId id="2147483653" r:id="rId2"/>
  </p:sldLayoutIdLst>
  <p:txStyles>
    <p:titleStyle>
      <a:lvl1pPr algn="l" defTabSz="914400" rtl="0" eaLnBrk="1" latinLnBrk="0" hangingPunct="1">
        <a:lnSpc>
          <a:spcPct val="90000"/>
        </a:lnSpc>
        <a:spcBef>
          <a:spcPct val="0"/>
        </a:spcBef>
        <a:buNone/>
        <a:defRPr lang="en-GB" sz="4000" kern="1200" dirty="0">
          <a:solidFill>
            <a:schemeClr val="accent1">
              <a:lumMod val="50000"/>
            </a:schemeClr>
          </a:solidFill>
          <a:latin typeface="Univers"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Univers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Univers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Univers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Univers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5.sv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water, text, screenshot, nature&#10;&#10;Description automatically generated">
            <a:extLst>
              <a:ext uri="{FF2B5EF4-FFF2-40B4-BE49-F238E27FC236}">
                <a16:creationId xmlns:a16="http://schemas.microsoft.com/office/drawing/2014/main" id="{102D5A35-0701-4925-82D3-0BDBC3D66D44}"/>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886876C8-ADF8-4548-A49B-E707441C1F5E}"/>
              </a:ext>
            </a:extLst>
          </p:cNvPr>
          <p:cNvSpPr txBox="1">
            <a:spLocks/>
          </p:cNvSpPr>
          <p:nvPr/>
        </p:nvSpPr>
        <p:spPr>
          <a:xfrm>
            <a:off x="1524000" y="2512128"/>
            <a:ext cx="9144000" cy="1833743"/>
          </a:xfrm>
          <a:prstGeom prst="rect">
            <a:avLst/>
          </a:prstGeom>
          <a:solidFill>
            <a:schemeClr val="bg1">
              <a:alpha val="52000"/>
            </a:schemeClr>
          </a:solidFill>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Aft>
                <a:spcPts val="1800"/>
              </a:spcAft>
            </a:pPr>
            <a:r>
              <a:rPr lang="en-AU">
                <a:solidFill>
                  <a:schemeClr val="accent1">
                    <a:lumMod val="50000"/>
                  </a:schemeClr>
                </a:solidFill>
                <a:latin typeface="Arial" panose="020B0604020202020204" pitchFamily="34" charset="0"/>
                <a:cs typeface="Arial" panose="020B0604020202020204" pitchFamily="34" charset="0"/>
              </a:rPr>
              <a:t>CoastWA Training</a:t>
            </a:r>
          </a:p>
          <a:p>
            <a:r>
              <a:rPr lang="en-AU">
                <a:solidFill>
                  <a:schemeClr val="tx2"/>
                </a:solidFill>
                <a:latin typeface="Arial" panose="020B0604020202020204" pitchFamily="34" charset="0"/>
                <a:cs typeface="Arial" panose="020B0604020202020204" pitchFamily="34" charset="0"/>
              </a:rPr>
              <a:t>Benefit Distribution Analysis</a:t>
            </a:r>
          </a:p>
        </p:txBody>
      </p:sp>
      <p:sp>
        <p:nvSpPr>
          <p:cNvPr id="7" name="Subtitle 2">
            <a:extLst>
              <a:ext uri="{FF2B5EF4-FFF2-40B4-BE49-F238E27FC236}">
                <a16:creationId xmlns:a16="http://schemas.microsoft.com/office/drawing/2014/main" id="{31EBB9FA-18A6-44B4-ABAF-D1DA99312319}"/>
              </a:ext>
            </a:extLst>
          </p:cNvPr>
          <p:cNvSpPr txBox="1">
            <a:spLocks/>
          </p:cNvSpPr>
          <p:nvPr/>
        </p:nvSpPr>
        <p:spPr>
          <a:xfrm>
            <a:off x="8399282" y="5958033"/>
            <a:ext cx="3995851" cy="68314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2800">
                <a:solidFill>
                  <a:schemeClr val="tx2"/>
                </a:solidFill>
                <a:latin typeface="Arial" panose="020B0604020202020204" pitchFamily="34" charset="0"/>
                <a:cs typeface="Arial" panose="020B0604020202020204" pitchFamily="34" charset="0"/>
              </a:rPr>
              <a:t>Presented by</a:t>
            </a:r>
          </a:p>
          <a:p>
            <a:r>
              <a:rPr lang="en-AU" sz="2800">
                <a:solidFill>
                  <a:schemeClr val="tx2"/>
                </a:solidFill>
                <a:latin typeface="Arial" panose="020B0604020202020204" pitchFamily="34" charset="0"/>
                <a:cs typeface="Arial" panose="020B0604020202020204" pitchFamily="34" charset="0"/>
              </a:rPr>
              <a:t>Sarah Leck Aither</a:t>
            </a:r>
          </a:p>
        </p:txBody>
      </p:sp>
    </p:spTree>
    <p:extLst>
      <p:ext uri="{BB962C8B-B14F-4D97-AF65-F5344CB8AC3E}">
        <p14:creationId xmlns:p14="http://schemas.microsoft.com/office/powerpoint/2010/main" val="136258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4B7E-B910-5963-62C4-8358E0259150}"/>
              </a:ext>
            </a:extLst>
          </p:cNvPr>
          <p:cNvSpPr>
            <a:spLocks noGrp="1"/>
          </p:cNvSpPr>
          <p:nvPr>
            <p:ph type="title"/>
          </p:nvPr>
        </p:nvSpPr>
        <p:spPr>
          <a:xfrm>
            <a:off x="584670" y="1168736"/>
            <a:ext cx="10754730" cy="763200"/>
          </a:xfrm>
        </p:spPr>
        <p:txBody>
          <a:bodyPr>
            <a:normAutofit/>
          </a:bodyPr>
          <a:lstStyle/>
          <a:p>
            <a:r>
              <a:rPr lang="en-AU" sz="3600">
                <a:latin typeface="Arial" panose="020B0604020202020204" pitchFamily="34" charset="0"/>
                <a:cs typeface="Arial" panose="020B0604020202020204" pitchFamily="34" charset="0"/>
              </a:rPr>
              <a:t>Defining scope</a:t>
            </a:r>
            <a:endParaRPr lang="en-GB" sz="3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A58C92-B06F-B763-AD04-FFCC78F3EBA1}"/>
              </a:ext>
            </a:extLst>
          </p:cNvPr>
          <p:cNvSpPr txBox="1"/>
          <p:nvPr/>
        </p:nvSpPr>
        <p:spPr>
          <a:xfrm>
            <a:off x="584670" y="2075252"/>
            <a:ext cx="3163690" cy="369332"/>
          </a:xfrm>
          <a:prstGeom prst="rect">
            <a:avLst/>
          </a:prstGeom>
          <a:noFill/>
        </p:spPr>
        <p:txBody>
          <a:bodyPr wrap="square" rtlCol="0">
            <a:spAutoFit/>
          </a:bodyPr>
          <a:lstStyle/>
          <a:p>
            <a:r>
              <a:rPr lang="en-AU" b="1">
                <a:latin typeface="Arial" panose="020B0604020202020204" pitchFamily="34" charset="0"/>
                <a:cs typeface="Arial" panose="020B0604020202020204" pitchFamily="34" charset="0"/>
              </a:rPr>
              <a:t>Elements of a clear scope</a:t>
            </a:r>
          </a:p>
        </p:txBody>
      </p:sp>
      <p:sp>
        <p:nvSpPr>
          <p:cNvPr id="6" name="TextBox 5">
            <a:extLst>
              <a:ext uri="{FF2B5EF4-FFF2-40B4-BE49-F238E27FC236}">
                <a16:creationId xmlns:a16="http://schemas.microsoft.com/office/drawing/2014/main" id="{38762B2B-6A26-6C26-46CF-BD4D3E083B5F}"/>
              </a:ext>
            </a:extLst>
          </p:cNvPr>
          <p:cNvSpPr txBox="1"/>
          <p:nvPr/>
        </p:nvSpPr>
        <p:spPr>
          <a:xfrm>
            <a:off x="584670" y="3229583"/>
            <a:ext cx="1213083" cy="369332"/>
          </a:xfrm>
          <a:prstGeom prst="rect">
            <a:avLst/>
          </a:prstGeom>
          <a:noFill/>
        </p:spPr>
        <p:txBody>
          <a:bodyPr wrap="square">
            <a:spAutoFit/>
          </a:bodyPr>
          <a:lstStyle/>
          <a:p>
            <a:r>
              <a:rPr lang="en-US" sz="1800">
                <a:latin typeface="Arial" panose="020B0604020202020204" pitchFamily="34" charset="0"/>
                <a:cs typeface="Arial" panose="020B0604020202020204" pitchFamily="34" charset="0"/>
              </a:rPr>
              <a:t>Objective</a:t>
            </a:r>
          </a:p>
        </p:txBody>
      </p:sp>
      <p:sp>
        <p:nvSpPr>
          <p:cNvPr id="7" name="TextBox 6">
            <a:extLst>
              <a:ext uri="{FF2B5EF4-FFF2-40B4-BE49-F238E27FC236}">
                <a16:creationId xmlns:a16="http://schemas.microsoft.com/office/drawing/2014/main" id="{6C4D9E86-02DB-B50A-970F-AF200652C0DE}"/>
              </a:ext>
            </a:extLst>
          </p:cNvPr>
          <p:cNvSpPr txBox="1"/>
          <p:nvPr/>
        </p:nvSpPr>
        <p:spPr>
          <a:xfrm>
            <a:off x="584671" y="4439109"/>
            <a:ext cx="1213083" cy="369332"/>
          </a:xfrm>
          <a:prstGeom prst="rect">
            <a:avLst/>
          </a:prstGeom>
          <a:noFill/>
        </p:spPr>
        <p:txBody>
          <a:bodyPr wrap="square">
            <a:spAutoFit/>
          </a:bodyPr>
          <a:lstStyle/>
          <a:p>
            <a:r>
              <a:rPr lang="en-US" sz="1800">
                <a:latin typeface="Arial" panose="020B0604020202020204" pitchFamily="34" charset="0"/>
                <a:cs typeface="Arial" panose="020B0604020202020204" pitchFamily="34" charset="0"/>
              </a:rPr>
              <a:t>Location</a:t>
            </a:r>
          </a:p>
        </p:txBody>
      </p:sp>
      <p:sp>
        <p:nvSpPr>
          <p:cNvPr id="8" name="TextBox 7">
            <a:extLst>
              <a:ext uri="{FF2B5EF4-FFF2-40B4-BE49-F238E27FC236}">
                <a16:creationId xmlns:a16="http://schemas.microsoft.com/office/drawing/2014/main" id="{CE9DD237-D1A1-A1E6-C6F6-916DBCE761F4}"/>
              </a:ext>
            </a:extLst>
          </p:cNvPr>
          <p:cNvSpPr txBox="1"/>
          <p:nvPr/>
        </p:nvSpPr>
        <p:spPr>
          <a:xfrm>
            <a:off x="2633806" y="3166937"/>
            <a:ext cx="2477669" cy="369332"/>
          </a:xfrm>
          <a:prstGeom prst="rect">
            <a:avLst/>
          </a:prstGeom>
          <a:noFill/>
        </p:spPr>
        <p:txBody>
          <a:bodyPr wrap="square">
            <a:spAutoFit/>
          </a:bodyPr>
          <a:lstStyle/>
          <a:p>
            <a:r>
              <a:rPr lang="en-US" sz="1800">
                <a:latin typeface="Arial" panose="020B0604020202020204" pitchFamily="34" charset="0"/>
                <a:cs typeface="Arial" panose="020B0604020202020204" pitchFamily="34" charset="0"/>
              </a:rPr>
              <a:t>Adaptation actions </a:t>
            </a:r>
          </a:p>
        </p:txBody>
      </p:sp>
      <p:sp>
        <p:nvSpPr>
          <p:cNvPr id="9" name="TextBox 8">
            <a:extLst>
              <a:ext uri="{FF2B5EF4-FFF2-40B4-BE49-F238E27FC236}">
                <a16:creationId xmlns:a16="http://schemas.microsoft.com/office/drawing/2014/main" id="{60DCB1BE-AC5C-ACF8-2661-E97C1EE4ECC6}"/>
              </a:ext>
            </a:extLst>
          </p:cNvPr>
          <p:cNvSpPr txBox="1"/>
          <p:nvPr/>
        </p:nvSpPr>
        <p:spPr>
          <a:xfrm>
            <a:off x="584670" y="5684337"/>
            <a:ext cx="1213083" cy="369332"/>
          </a:xfrm>
          <a:prstGeom prst="rect">
            <a:avLst/>
          </a:prstGeom>
          <a:noFill/>
        </p:spPr>
        <p:txBody>
          <a:bodyPr wrap="square">
            <a:spAutoFit/>
          </a:bodyPr>
          <a:lstStyle/>
          <a:p>
            <a:r>
              <a:rPr lang="en-US" sz="1800">
                <a:latin typeface="Arial" panose="020B0604020202020204" pitchFamily="34" charset="0"/>
                <a:cs typeface="Arial" panose="020B0604020202020204" pitchFamily="34" charset="0"/>
              </a:rPr>
              <a:t>Hazards</a:t>
            </a:r>
          </a:p>
        </p:txBody>
      </p:sp>
      <p:sp>
        <p:nvSpPr>
          <p:cNvPr id="10" name="TextBox 9">
            <a:extLst>
              <a:ext uri="{FF2B5EF4-FFF2-40B4-BE49-F238E27FC236}">
                <a16:creationId xmlns:a16="http://schemas.microsoft.com/office/drawing/2014/main" id="{12841AE8-B9CD-5EF8-F49F-0BF823546265}"/>
              </a:ext>
            </a:extLst>
          </p:cNvPr>
          <p:cNvSpPr txBox="1"/>
          <p:nvPr/>
        </p:nvSpPr>
        <p:spPr>
          <a:xfrm>
            <a:off x="2633806" y="4439109"/>
            <a:ext cx="2106902" cy="369332"/>
          </a:xfrm>
          <a:prstGeom prst="rect">
            <a:avLst/>
          </a:prstGeom>
          <a:noFill/>
        </p:spPr>
        <p:txBody>
          <a:bodyPr wrap="square">
            <a:spAutoFit/>
          </a:bodyPr>
          <a:lstStyle/>
          <a:p>
            <a:r>
              <a:rPr lang="en-US">
                <a:latin typeface="Arial" panose="020B0604020202020204" pitchFamily="34" charset="0"/>
                <a:cs typeface="Arial" panose="020B0604020202020204" pitchFamily="34" charset="0"/>
              </a:rPr>
              <a:t>Project o</a:t>
            </a:r>
            <a:r>
              <a:rPr lang="en-US" sz="1800">
                <a:latin typeface="Arial" panose="020B0604020202020204" pitchFamily="34" charset="0"/>
                <a:cs typeface="Arial" panose="020B0604020202020204" pitchFamily="34" charset="0"/>
              </a:rPr>
              <a:t>utputs</a:t>
            </a:r>
          </a:p>
        </p:txBody>
      </p:sp>
      <p:sp>
        <p:nvSpPr>
          <p:cNvPr id="11" name="TextBox 10">
            <a:extLst>
              <a:ext uri="{FF2B5EF4-FFF2-40B4-BE49-F238E27FC236}">
                <a16:creationId xmlns:a16="http://schemas.microsoft.com/office/drawing/2014/main" id="{DF591207-B09E-398C-A88F-9AF176BEC940}"/>
              </a:ext>
            </a:extLst>
          </p:cNvPr>
          <p:cNvSpPr txBox="1"/>
          <p:nvPr/>
        </p:nvSpPr>
        <p:spPr>
          <a:xfrm>
            <a:off x="2633806" y="5684337"/>
            <a:ext cx="2762669" cy="646331"/>
          </a:xfrm>
          <a:prstGeom prst="rect">
            <a:avLst/>
          </a:prstGeom>
          <a:noFill/>
        </p:spPr>
        <p:txBody>
          <a:bodyPr wrap="square">
            <a:spAutoFit/>
          </a:bodyPr>
          <a:lstStyle/>
          <a:p>
            <a:r>
              <a:rPr lang="en-US">
                <a:latin typeface="Arial" panose="020B0604020202020204" pitchFamily="34" charset="0"/>
                <a:cs typeface="Arial" panose="020B0604020202020204" pitchFamily="34" charset="0"/>
              </a:rPr>
              <a:t>Partners and stakeholders</a:t>
            </a:r>
            <a:endParaRPr lang="en-US" sz="18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3DC7DD3-1B79-1F4E-6E41-1C5A7F12C860}"/>
              </a:ext>
            </a:extLst>
          </p:cNvPr>
          <p:cNvSpPr txBox="1"/>
          <p:nvPr/>
        </p:nvSpPr>
        <p:spPr>
          <a:xfrm>
            <a:off x="5921820" y="2075252"/>
            <a:ext cx="3163690" cy="369332"/>
          </a:xfrm>
          <a:prstGeom prst="rect">
            <a:avLst/>
          </a:prstGeom>
          <a:noFill/>
        </p:spPr>
        <p:txBody>
          <a:bodyPr wrap="square" rtlCol="0">
            <a:spAutoFit/>
          </a:bodyPr>
          <a:lstStyle/>
          <a:p>
            <a:r>
              <a:rPr lang="en-AU" b="1">
                <a:latin typeface="Arial" panose="020B0604020202020204" pitchFamily="34" charset="0"/>
                <a:cs typeface="Arial" panose="020B0604020202020204" pitchFamily="34" charset="0"/>
              </a:rPr>
              <a:t>Important to consider</a:t>
            </a:r>
          </a:p>
        </p:txBody>
      </p:sp>
      <p:sp>
        <p:nvSpPr>
          <p:cNvPr id="13" name="TextBox 12">
            <a:extLst>
              <a:ext uri="{FF2B5EF4-FFF2-40B4-BE49-F238E27FC236}">
                <a16:creationId xmlns:a16="http://schemas.microsoft.com/office/drawing/2014/main" id="{91BDA9AE-5C87-4CDA-B1DF-2BACFA038781}"/>
              </a:ext>
            </a:extLst>
          </p:cNvPr>
          <p:cNvSpPr txBox="1"/>
          <p:nvPr/>
        </p:nvSpPr>
        <p:spPr>
          <a:xfrm>
            <a:off x="5921820" y="3249402"/>
            <a:ext cx="2145288" cy="369332"/>
          </a:xfrm>
          <a:prstGeom prst="rect">
            <a:avLst/>
          </a:prstGeom>
          <a:noFill/>
        </p:spPr>
        <p:txBody>
          <a:bodyPr wrap="square">
            <a:spAutoFit/>
          </a:bodyPr>
          <a:lstStyle/>
          <a:p>
            <a:r>
              <a:rPr lang="en-US" sz="1800">
                <a:latin typeface="Arial" panose="020B0604020202020204" pitchFamily="34" charset="0"/>
                <a:cs typeface="Arial" panose="020B0604020202020204" pitchFamily="34" charset="0"/>
              </a:rPr>
              <a:t>Stage of planning</a:t>
            </a:r>
          </a:p>
        </p:txBody>
      </p:sp>
      <p:sp>
        <p:nvSpPr>
          <p:cNvPr id="14" name="TextBox 13">
            <a:extLst>
              <a:ext uri="{FF2B5EF4-FFF2-40B4-BE49-F238E27FC236}">
                <a16:creationId xmlns:a16="http://schemas.microsoft.com/office/drawing/2014/main" id="{E29AAF57-7FD0-CABB-80B5-07F69DD35C7F}"/>
              </a:ext>
            </a:extLst>
          </p:cNvPr>
          <p:cNvSpPr txBox="1"/>
          <p:nvPr/>
        </p:nvSpPr>
        <p:spPr>
          <a:xfrm>
            <a:off x="5921820" y="4439109"/>
            <a:ext cx="1213083" cy="369332"/>
          </a:xfrm>
          <a:prstGeom prst="rect">
            <a:avLst/>
          </a:prstGeom>
          <a:noFill/>
        </p:spPr>
        <p:txBody>
          <a:bodyPr wrap="square">
            <a:spAutoFit/>
          </a:bodyPr>
          <a:lstStyle/>
          <a:p>
            <a:r>
              <a:rPr lang="en-US" sz="1800">
                <a:latin typeface="Arial" panose="020B0604020202020204" pitchFamily="34" charset="0"/>
                <a:cs typeface="Arial" panose="020B0604020202020204" pitchFamily="34" charset="0"/>
              </a:rPr>
              <a:t>Remit</a:t>
            </a:r>
          </a:p>
        </p:txBody>
      </p:sp>
      <p:sp>
        <p:nvSpPr>
          <p:cNvPr id="15" name="TextBox 14">
            <a:extLst>
              <a:ext uri="{FF2B5EF4-FFF2-40B4-BE49-F238E27FC236}">
                <a16:creationId xmlns:a16="http://schemas.microsoft.com/office/drawing/2014/main" id="{8346C510-FBC4-40A8-A3CB-4840AA75FB69}"/>
              </a:ext>
            </a:extLst>
          </p:cNvPr>
          <p:cNvSpPr txBox="1"/>
          <p:nvPr/>
        </p:nvSpPr>
        <p:spPr>
          <a:xfrm>
            <a:off x="8483505" y="3166937"/>
            <a:ext cx="1924130" cy="646331"/>
          </a:xfrm>
          <a:prstGeom prst="rect">
            <a:avLst/>
          </a:prstGeom>
          <a:noFill/>
        </p:spPr>
        <p:txBody>
          <a:bodyPr wrap="square">
            <a:spAutoFit/>
          </a:bodyPr>
          <a:lstStyle/>
          <a:p>
            <a:r>
              <a:rPr lang="en-US" sz="1800">
                <a:latin typeface="Arial" panose="020B0604020202020204" pitchFamily="34" charset="0"/>
                <a:cs typeface="Arial" panose="020B0604020202020204" pitchFamily="34" charset="0"/>
              </a:rPr>
              <a:t>Information and knowledge base</a:t>
            </a:r>
          </a:p>
        </p:txBody>
      </p:sp>
      <p:sp>
        <p:nvSpPr>
          <p:cNvPr id="16" name="TextBox 15">
            <a:extLst>
              <a:ext uri="{FF2B5EF4-FFF2-40B4-BE49-F238E27FC236}">
                <a16:creationId xmlns:a16="http://schemas.microsoft.com/office/drawing/2014/main" id="{C3F87A65-2448-ECC1-EF07-97F209807937}"/>
              </a:ext>
            </a:extLst>
          </p:cNvPr>
          <p:cNvSpPr txBox="1"/>
          <p:nvPr/>
        </p:nvSpPr>
        <p:spPr>
          <a:xfrm>
            <a:off x="5921820" y="5689264"/>
            <a:ext cx="2145288" cy="369332"/>
          </a:xfrm>
          <a:prstGeom prst="rect">
            <a:avLst/>
          </a:prstGeom>
          <a:noFill/>
        </p:spPr>
        <p:txBody>
          <a:bodyPr wrap="square">
            <a:spAutoFit/>
          </a:bodyPr>
          <a:lstStyle/>
          <a:p>
            <a:r>
              <a:rPr lang="en-US" sz="1800">
                <a:latin typeface="Arial" panose="020B0604020202020204" pitchFamily="34" charset="0"/>
                <a:cs typeface="Arial" panose="020B0604020202020204" pitchFamily="34" charset="0"/>
              </a:rPr>
              <a:t>Community values</a:t>
            </a:r>
          </a:p>
        </p:txBody>
      </p:sp>
      <p:sp>
        <p:nvSpPr>
          <p:cNvPr id="17" name="TextBox 16">
            <a:extLst>
              <a:ext uri="{FF2B5EF4-FFF2-40B4-BE49-F238E27FC236}">
                <a16:creationId xmlns:a16="http://schemas.microsoft.com/office/drawing/2014/main" id="{2EF48DD8-08E3-4F49-B2A4-3D022FC11096}"/>
              </a:ext>
            </a:extLst>
          </p:cNvPr>
          <p:cNvSpPr txBox="1"/>
          <p:nvPr/>
        </p:nvSpPr>
        <p:spPr>
          <a:xfrm>
            <a:off x="8484618" y="4439108"/>
            <a:ext cx="1521631" cy="646331"/>
          </a:xfrm>
          <a:prstGeom prst="rect">
            <a:avLst/>
          </a:prstGeom>
          <a:noFill/>
        </p:spPr>
        <p:txBody>
          <a:bodyPr wrap="square">
            <a:spAutoFit/>
          </a:bodyPr>
          <a:lstStyle/>
          <a:p>
            <a:r>
              <a:rPr lang="en-US">
                <a:latin typeface="Arial" panose="020B0604020202020204" pitchFamily="34" charset="0"/>
                <a:cs typeface="Arial" panose="020B0604020202020204" pitchFamily="34" charset="0"/>
              </a:rPr>
              <a:t>Budget and capacity</a:t>
            </a:r>
            <a:endParaRPr lang="en-US" sz="1800">
              <a:latin typeface="Arial" panose="020B0604020202020204" pitchFamily="34" charset="0"/>
              <a:cs typeface="Arial" panose="020B0604020202020204" pitchFamily="34" charset="0"/>
            </a:endParaRPr>
          </a:p>
        </p:txBody>
      </p:sp>
      <p:pic>
        <p:nvPicPr>
          <p:cNvPr id="18" name="Graphic 17">
            <a:extLst>
              <a:ext uri="{FF2B5EF4-FFF2-40B4-BE49-F238E27FC236}">
                <a16:creationId xmlns:a16="http://schemas.microsoft.com/office/drawing/2014/main" id="{4FC11A69-65A2-A23A-25CE-24057DEC01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429" y="2712503"/>
            <a:ext cx="513782" cy="513782"/>
          </a:xfrm>
          <a:prstGeom prst="rect">
            <a:avLst/>
          </a:prstGeom>
        </p:spPr>
      </p:pic>
      <p:pic>
        <p:nvPicPr>
          <p:cNvPr id="19" name="Graphic 18">
            <a:extLst>
              <a:ext uri="{FF2B5EF4-FFF2-40B4-BE49-F238E27FC236}">
                <a16:creationId xmlns:a16="http://schemas.microsoft.com/office/drawing/2014/main" id="{A522CA77-73E3-4C39-6CB9-22E9CDF0C5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3872" y="5233595"/>
            <a:ext cx="442453" cy="442453"/>
          </a:xfrm>
          <a:prstGeom prst="rect">
            <a:avLst/>
          </a:prstGeom>
        </p:spPr>
      </p:pic>
      <p:pic>
        <p:nvPicPr>
          <p:cNvPr id="20" name="Graphic 19">
            <a:extLst>
              <a:ext uri="{FF2B5EF4-FFF2-40B4-BE49-F238E27FC236}">
                <a16:creationId xmlns:a16="http://schemas.microsoft.com/office/drawing/2014/main" id="{2801B5C4-20A5-B8F3-825C-E08C1CD4CE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7735" y="3917038"/>
            <a:ext cx="402090" cy="513782"/>
          </a:xfrm>
          <a:prstGeom prst="rect">
            <a:avLst/>
          </a:prstGeom>
        </p:spPr>
      </p:pic>
      <p:pic>
        <p:nvPicPr>
          <p:cNvPr id="21" name="Graphic 20">
            <a:extLst>
              <a:ext uri="{FF2B5EF4-FFF2-40B4-BE49-F238E27FC236}">
                <a16:creationId xmlns:a16="http://schemas.microsoft.com/office/drawing/2014/main" id="{EB29358C-1F01-D6F9-BE1D-C7DDB1F299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2622" y="3905869"/>
            <a:ext cx="524951" cy="524951"/>
          </a:xfrm>
          <a:prstGeom prst="rect">
            <a:avLst/>
          </a:prstGeom>
        </p:spPr>
      </p:pic>
      <p:pic>
        <p:nvPicPr>
          <p:cNvPr id="22" name="Graphic 21">
            <a:extLst>
              <a:ext uri="{FF2B5EF4-FFF2-40B4-BE49-F238E27FC236}">
                <a16:creationId xmlns:a16="http://schemas.microsoft.com/office/drawing/2014/main" id="{B9E7A468-BDC6-F36E-4CDB-F671DF7F6B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59550" y="5148217"/>
            <a:ext cx="558459" cy="536120"/>
          </a:xfrm>
          <a:prstGeom prst="rect">
            <a:avLst/>
          </a:prstGeom>
        </p:spPr>
      </p:pic>
      <p:pic>
        <p:nvPicPr>
          <p:cNvPr id="23" name="Graphic 22">
            <a:extLst>
              <a:ext uri="{FF2B5EF4-FFF2-40B4-BE49-F238E27FC236}">
                <a16:creationId xmlns:a16="http://schemas.microsoft.com/office/drawing/2014/main" id="{D23D6D79-FA43-7605-2A0A-9079F1B0FE2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701756" y="2712503"/>
            <a:ext cx="582111" cy="479386"/>
          </a:xfrm>
          <a:prstGeom prst="rect">
            <a:avLst/>
          </a:prstGeom>
        </p:spPr>
      </p:pic>
      <p:pic>
        <p:nvPicPr>
          <p:cNvPr id="24" name="Graphic 23">
            <a:extLst>
              <a:ext uri="{FF2B5EF4-FFF2-40B4-BE49-F238E27FC236}">
                <a16:creationId xmlns:a16="http://schemas.microsoft.com/office/drawing/2014/main" id="{4382E33C-E4E1-0D10-018B-9F06EF24699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11171" y="3917038"/>
            <a:ext cx="512691" cy="524084"/>
          </a:xfrm>
          <a:prstGeom prst="rect">
            <a:avLst/>
          </a:prstGeom>
        </p:spPr>
      </p:pic>
      <p:pic>
        <p:nvPicPr>
          <p:cNvPr id="25" name="Graphic 24">
            <a:extLst>
              <a:ext uri="{FF2B5EF4-FFF2-40B4-BE49-F238E27FC236}">
                <a16:creationId xmlns:a16="http://schemas.microsoft.com/office/drawing/2014/main" id="{73C35BF6-EAB1-4D4E-8199-43013F13DDF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561441" y="2681023"/>
            <a:ext cx="524951" cy="469106"/>
          </a:xfrm>
          <a:prstGeom prst="rect">
            <a:avLst/>
          </a:prstGeom>
        </p:spPr>
      </p:pic>
      <p:pic>
        <p:nvPicPr>
          <p:cNvPr id="26" name="Graphic 25">
            <a:extLst>
              <a:ext uri="{FF2B5EF4-FFF2-40B4-BE49-F238E27FC236}">
                <a16:creationId xmlns:a16="http://schemas.microsoft.com/office/drawing/2014/main" id="{097EA1D2-D968-A843-F374-60301F7A772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561441" y="3917038"/>
            <a:ext cx="550204" cy="550204"/>
          </a:xfrm>
          <a:prstGeom prst="rect">
            <a:avLst/>
          </a:prstGeom>
        </p:spPr>
      </p:pic>
      <p:pic>
        <p:nvPicPr>
          <p:cNvPr id="27" name="Graphic 26">
            <a:extLst>
              <a:ext uri="{FF2B5EF4-FFF2-40B4-BE49-F238E27FC236}">
                <a16:creationId xmlns:a16="http://schemas.microsoft.com/office/drawing/2014/main" id="{7340E649-69E1-1AE8-9466-D77E7B88AFF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011171" y="2681023"/>
            <a:ext cx="382604" cy="513782"/>
          </a:xfrm>
          <a:prstGeom prst="rect">
            <a:avLst/>
          </a:prstGeom>
        </p:spPr>
      </p:pic>
      <p:pic>
        <p:nvPicPr>
          <p:cNvPr id="28" name="Graphic 27">
            <a:extLst>
              <a:ext uri="{FF2B5EF4-FFF2-40B4-BE49-F238E27FC236}">
                <a16:creationId xmlns:a16="http://schemas.microsoft.com/office/drawing/2014/main" id="{BD74172C-12FB-FD57-4CE7-B39E29E20AF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049717" y="5205801"/>
            <a:ext cx="435598" cy="491443"/>
          </a:xfrm>
          <a:prstGeom prst="rect">
            <a:avLst/>
          </a:prstGeom>
        </p:spPr>
      </p:pic>
    </p:spTree>
    <p:extLst>
      <p:ext uri="{BB962C8B-B14F-4D97-AF65-F5344CB8AC3E}">
        <p14:creationId xmlns:p14="http://schemas.microsoft.com/office/powerpoint/2010/main" val="269807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D013-E968-D4FC-589C-5B84650692AB}"/>
              </a:ext>
            </a:extLst>
          </p:cNvPr>
          <p:cNvSpPr>
            <a:spLocks noGrp="1"/>
          </p:cNvSpPr>
          <p:nvPr>
            <p:ph type="title"/>
          </p:nvPr>
        </p:nvSpPr>
        <p:spPr>
          <a:xfrm>
            <a:off x="838200" y="1168736"/>
            <a:ext cx="10501200" cy="763200"/>
          </a:xfrm>
        </p:spPr>
        <p:txBody>
          <a:bodyPr>
            <a:normAutofit/>
          </a:bodyPr>
          <a:lstStyle/>
          <a:p>
            <a:r>
              <a:rPr lang="en-AU" sz="3600">
                <a:latin typeface="Arial" panose="020B0604020202020204" pitchFamily="34" charset="0"/>
                <a:cs typeface="Arial" panose="020B0604020202020204" pitchFamily="34" charset="0"/>
              </a:rPr>
              <a:t>Base cases and project cases</a:t>
            </a:r>
            <a:endParaRPr lang="en-GB" sz="36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16CE012-42BE-A11F-EAE0-8CBB9EFB9FB3}"/>
              </a:ext>
            </a:extLst>
          </p:cNvPr>
          <p:cNvSpPr>
            <a:spLocks noGrp="1"/>
          </p:cNvSpPr>
          <p:nvPr>
            <p:ph type="body" sz="quarter" idx="10"/>
          </p:nvPr>
        </p:nvSpPr>
        <p:spPr>
          <a:xfrm>
            <a:off x="838201" y="2036763"/>
            <a:ext cx="3937000" cy="4543425"/>
          </a:xfrm>
        </p:spPr>
        <p:txBody>
          <a:bodyPr>
            <a:normAutofit fontScale="92500" lnSpcReduction="10000"/>
          </a:bodyPr>
          <a:lstStyle/>
          <a:p>
            <a:r>
              <a:rPr lang="en-US" sz="2000">
                <a:latin typeface="Arial" panose="020B0604020202020204" pitchFamily="34" charset="0"/>
                <a:cs typeface="Arial" panose="020B0604020202020204" pitchFamily="34" charset="0"/>
              </a:rPr>
              <a:t>Establishing a clear "base case" scenario is critical for economic analysis. </a:t>
            </a:r>
          </a:p>
          <a:p>
            <a:r>
              <a:rPr lang="en-US" sz="2000">
                <a:latin typeface="Arial" panose="020B0604020202020204" pitchFamily="34" charset="0"/>
                <a:cs typeface="Arial" panose="020B0604020202020204" pitchFamily="34" charset="0"/>
              </a:rPr>
              <a:t>The base case should not necessarily be a "do nothing" scenario. </a:t>
            </a:r>
          </a:p>
          <a:p>
            <a:r>
              <a:rPr lang="en-US" sz="2000">
                <a:latin typeface="Arial" panose="020B0604020202020204" pitchFamily="34" charset="0"/>
                <a:cs typeface="Arial" panose="020B0604020202020204" pitchFamily="34" charset="0"/>
              </a:rPr>
              <a:t>The base case should include any already committed investments or priorities but not include the new investments being proposed. </a:t>
            </a:r>
          </a:p>
          <a:p>
            <a:r>
              <a:rPr lang="en-US" sz="2000">
                <a:latin typeface="Arial" panose="020B0604020202020204" pitchFamily="34" charset="0"/>
                <a:cs typeface="Arial" panose="020B0604020202020204" pitchFamily="34" charset="0"/>
              </a:rPr>
              <a:t>The key consideration is the difference between the base case scenario and the adaptation scenario in the future, rather than the change from the present day</a:t>
            </a:r>
            <a:endParaRPr lang="en-GB" sz="2000">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5A5FDCB7-44A6-675A-605D-0AEDE0DF40EB}"/>
              </a:ext>
            </a:extLst>
          </p:cNvPr>
          <p:cNvGraphicFramePr/>
          <p:nvPr>
            <p:extLst>
              <p:ext uri="{D42A27DB-BD31-4B8C-83A1-F6EECF244321}">
                <p14:modId xmlns:p14="http://schemas.microsoft.com/office/powerpoint/2010/main" val="1078775185"/>
              </p:ext>
            </p:extLst>
          </p:nvPr>
        </p:nvGraphicFramePr>
        <p:xfrm>
          <a:off x="5248277" y="2178676"/>
          <a:ext cx="4648199" cy="37573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291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7143-8B35-E861-4796-8360E04CD11A}"/>
              </a:ext>
            </a:extLst>
          </p:cNvPr>
          <p:cNvSpPr>
            <a:spLocks noGrp="1"/>
          </p:cNvSpPr>
          <p:nvPr>
            <p:ph type="title"/>
          </p:nvPr>
        </p:nvSpPr>
        <p:spPr/>
        <p:txBody>
          <a:bodyPr>
            <a:noAutofit/>
          </a:bodyPr>
          <a:lstStyle/>
          <a:p>
            <a:r>
              <a:rPr lang="en-AU" sz="3600">
                <a:latin typeface="Arial" panose="020B0604020202020204" pitchFamily="34" charset="0"/>
                <a:cs typeface="Arial" panose="020B0604020202020204" pitchFamily="34" charset="0"/>
              </a:rPr>
              <a:t>Identifying outcomes, benefits and beneficiaries</a:t>
            </a:r>
            <a:endParaRPr lang="en-GB" sz="36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B10E559-4272-8097-37CC-1722DE06E1C4}"/>
              </a:ext>
            </a:extLst>
          </p:cNvPr>
          <p:cNvPicPr>
            <a:picLocks noChangeAspect="1"/>
          </p:cNvPicPr>
          <p:nvPr/>
        </p:nvPicPr>
        <p:blipFill>
          <a:blip r:embed="rId3"/>
          <a:stretch>
            <a:fillRect/>
          </a:stretch>
        </p:blipFill>
        <p:spPr>
          <a:xfrm>
            <a:off x="1231397" y="2179526"/>
            <a:ext cx="8681456" cy="4041998"/>
          </a:xfrm>
          <a:prstGeom prst="rect">
            <a:avLst/>
          </a:prstGeom>
        </p:spPr>
      </p:pic>
    </p:spTree>
    <p:extLst>
      <p:ext uri="{BB962C8B-B14F-4D97-AF65-F5344CB8AC3E}">
        <p14:creationId xmlns:p14="http://schemas.microsoft.com/office/powerpoint/2010/main" val="1213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6CAC-683E-E7BA-7337-63C668EE16AD}"/>
              </a:ext>
            </a:extLst>
          </p:cNvPr>
          <p:cNvSpPr>
            <a:spLocks noGrp="1"/>
          </p:cNvSpPr>
          <p:nvPr>
            <p:ph type="title"/>
          </p:nvPr>
        </p:nvSpPr>
        <p:spPr/>
        <p:txBody>
          <a:bodyPr/>
          <a:lstStyle/>
          <a:p>
            <a:r>
              <a:rPr lang="en-GB"/>
              <a:t>Example – Noosa: Eastern Beaches</a:t>
            </a:r>
          </a:p>
        </p:txBody>
      </p:sp>
      <p:pic>
        <p:nvPicPr>
          <p:cNvPr id="5" name="Picture 4">
            <a:extLst>
              <a:ext uri="{FF2B5EF4-FFF2-40B4-BE49-F238E27FC236}">
                <a16:creationId xmlns:a16="http://schemas.microsoft.com/office/drawing/2014/main" id="{C382807A-6355-AA1F-9912-DB6F97A7FD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944" y="2034282"/>
            <a:ext cx="6065782" cy="4289461"/>
          </a:xfrm>
          <a:prstGeom prst="rect">
            <a:avLst/>
          </a:prstGeom>
        </p:spPr>
      </p:pic>
    </p:spTree>
    <p:extLst>
      <p:ext uri="{BB962C8B-B14F-4D97-AF65-F5344CB8AC3E}">
        <p14:creationId xmlns:p14="http://schemas.microsoft.com/office/powerpoint/2010/main" val="1189754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6CAC-683E-E7BA-7337-63C668EE16AD}"/>
              </a:ext>
            </a:extLst>
          </p:cNvPr>
          <p:cNvSpPr>
            <a:spLocks noGrp="1"/>
          </p:cNvSpPr>
          <p:nvPr>
            <p:ph type="title"/>
          </p:nvPr>
        </p:nvSpPr>
        <p:spPr/>
        <p:txBody>
          <a:bodyPr/>
          <a:lstStyle/>
          <a:p>
            <a:r>
              <a:rPr lang="en-GB"/>
              <a:t>Example – Noosa: Eastern Beaches</a:t>
            </a:r>
          </a:p>
        </p:txBody>
      </p:sp>
      <p:graphicFrame>
        <p:nvGraphicFramePr>
          <p:cNvPr id="4" name="Table 3">
            <a:extLst>
              <a:ext uri="{FF2B5EF4-FFF2-40B4-BE49-F238E27FC236}">
                <a16:creationId xmlns:a16="http://schemas.microsoft.com/office/drawing/2014/main" id="{436BC05E-02E9-2469-C258-DF4318BF600B}"/>
              </a:ext>
            </a:extLst>
          </p:cNvPr>
          <p:cNvGraphicFramePr>
            <a:graphicFrameLocks noGrp="1"/>
          </p:cNvGraphicFramePr>
          <p:nvPr>
            <p:extLst>
              <p:ext uri="{D42A27DB-BD31-4B8C-83A1-F6EECF244321}">
                <p14:modId xmlns:p14="http://schemas.microsoft.com/office/powerpoint/2010/main" val="2328394711"/>
              </p:ext>
            </p:extLst>
          </p:nvPr>
        </p:nvGraphicFramePr>
        <p:xfrm>
          <a:off x="838200" y="1931936"/>
          <a:ext cx="9195375" cy="4571605"/>
        </p:xfrm>
        <a:graphic>
          <a:graphicData uri="http://schemas.openxmlformats.org/drawingml/2006/table">
            <a:tbl>
              <a:tblPr/>
              <a:tblGrid>
                <a:gridCol w="1514315">
                  <a:extLst>
                    <a:ext uri="{9D8B030D-6E8A-4147-A177-3AD203B41FA5}">
                      <a16:colId xmlns:a16="http://schemas.microsoft.com/office/drawing/2014/main" val="2540396707"/>
                    </a:ext>
                  </a:extLst>
                </a:gridCol>
                <a:gridCol w="1536212">
                  <a:extLst>
                    <a:ext uri="{9D8B030D-6E8A-4147-A177-3AD203B41FA5}">
                      <a16:colId xmlns:a16="http://schemas.microsoft.com/office/drawing/2014/main" val="2214934969"/>
                    </a:ext>
                  </a:extLst>
                </a:gridCol>
                <a:gridCol w="1536212">
                  <a:extLst>
                    <a:ext uri="{9D8B030D-6E8A-4147-A177-3AD203B41FA5}">
                      <a16:colId xmlns:a16="http://schemas.microsoft.com/office/drawing/2014/main" val="3018410323"/>
                    </a:ext>
                  </a:extLst>
                </a:gridCol>
                <a:gridCol w="1536212">
                  <a:extLst>
                    <a:ext uri="{9D8B030D-6E8A-4147-A177-3AD203B41FA5}">
                      <a16:colId xmlns:a16="http://schemas.microsoft.com/office/drawing/2014/main" val="2103519646"/>
                    </a:ext>
                  </a:extLst>
                </a:gridCol>
                <a:gridCol w="1536212">
                  <a:extLst>
                    <a:ext uri="{9D8B030D-6E8A-4147-A177-3AD203B41FA5}">
                      <a16:colId xmlns:a16="http://schemas.microsoft.com/office/drawing/2014/main" val="2100457342"/>
                    </a:ext>
                  </a:extLst>
                </a:gridCol>
                <a:gridCol w="1536212">
                  <a:extLst>
                    <a:ext uri="{9D8B030D-6E8A-4147-A177-3AD203B41FA5}">
                      <a16:colId xmlns:a16="http://schemas.microsoft.com/office/drawing/2014/main" val="2231430056"/>
                    </a:ext>
                  </a:extLst>
                </a:gridCol>
              </a:tblGrid>
              <a:tr h="181828">
                <a:tc>
                  <a:txBody>
                    <a:bodyPr/>
                    <a:lstStyle/>
                    <a:p>
                      <a:pPr algn="ctr" fontAlgn="b"/>
                      <a:r>
                        <a:rPr lang="en-AU" sz="1050" b="1" i="0" u="none" strike="noStrike">
                          <a:solidFill>
                            <a:srgbClr val="000000"/>
                          </a:solidFill>
                          <a:effectLst/>
                          <a:latin typeface="Calibri" panose="020F0502020204030204" pitchFamily="34" charset="0"/>
                        </a:rPr>
                        <a:t>Location </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50" b="1" i="0" u="none" strike="noStrike">
                          <a:solidFill>
                            <a:srgbClr val="000000"/>
                          </a:solidFill>
                          <a:effectLst/>
                          <a:latin typeface="Calibri" panose="020F0502020204030204" pitchFamily="34" charset="0"/>
                        </a:rPr>
                        <a:t>Option 1 </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50" b="1" i="0" u="none" strike="noStrike">
                          <a:solidFill>
                            <a:srgbClr val="000000"/>
                          </a:solidFill>
                          <a:effectLst/>
                          <a:latin typeface="Calibri" panose="020F0502020204030204" pitchFamily="34" charset="0"/>
                        </a:rPr>
                        <a:t>Option 2</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50" b="1" i="0" u="none" strike="noStrike">
                          <a:solidFill>
                            <a:srgbClr val="000000"/>
                          </a:solidFill>
                          <a:effectLst/>
                          <a:latin typeface="Calibri" panose="020F0502020204030204" pitchFamily="34" charset="0"/>
                        </a:rPr>
                        <a:t>Option 3</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50" b="1" i="0" u="none" strike="noStrike">
                          <a:solidFill>
                            <a:srgbClr val="000000"/>
                          </a:solidFill>
                          <a:effectLst/>
                          <a:latin typeface="Calibri" panose="020F0502020204030204" pitchFamily="34" charset="0"/>
                        </a:rPr>
                        <a:t>Option 4</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50" b="1" i="0" u="none" strike="noStrike">
                          <a:solidFill>
                            <a:srgbClr val="000000"/>
                          </a:solidFill>
                          <a:effectLst/>
                          <a:latin typeface="Calibri" panose="020F0502020204030204" pitchFamily="34" charset="0"/>
                        </a:rPr>
                        <a:t>Option 5</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710729"/>
                  </a:ext>
                </a:extLst>
              </a:tr>
              <a:tr h="1069406">
                <a:tc>
                  <a:txBody>
                    <a:bodyPr/>
                    <a:lstStyle/>
                    <a:p>
                      <a:pPr algn="ctr" fontAlgn="b"/>
                      <a:r>
                        <a:rPr lang="en-AU" sz="1050" b="1" i="0" u="none" strike="noStrike">
                          <a:solidFill>
                            <a:srgbClr val="000000"/>
                          </a:solidFill>
                          <a:effectLst/>
                          <a:latin typeface="Calibri" panose="020F0502020204030204" pitchFamily="34" charset="0"/>
                        </a:rPr>
                        <a:t>Management action undertaken</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50" b="0" i="0" u="none" strike="noStrike">
                          <a:solidFill>
                            <a:srgbClr val="000000"/>
                          </a:solidFill>
                          <a:effectLst/>
                          <a:latin typeface="Calibri" panose="020F0502020204030204" pitchFamily="34" charset="0"/>
                        </a:rPr>
                        <a:t>No action</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Dune management undertaken from 2020 to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Dune management undertaken from 2020 to 2100, dune augmentation undertaken from 2030 to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50" b="0" i="0" u="none" strike="noStrike">
                          <a:solidFill>
                            <a:srgbClr val="000000"/>
                          </a:solidFill>
                          <a:effectLst/>
                          <a:latin typeface="Calibri" panose="020F0502020204030204" pitchFamily="34" charset="0"/>
                        </a:rPr>
                        <a:t>Seawall built in 2040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50" b="0" i="0" u="none" strike="noStrike">
                          <a:solidFill>
                            <a:srgbClr val="000000"/>
                          </a:solidFill>
                          <a:effectLst/>
                          <a:latin typeface="Calibri" panose="020F0502020204030204" pitchFamily="34" charset="0"/>
                        </a:rPr>
                        <a:t>Properties acquired in 2020 and turned into parks</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1376140"/>
                  </a:ext>
                </a:extLst>
              </a:tr>
              <a:tr h="181828">
                <a:tc gridSpan="6">
                  <a:txBody>
                    <a:bodyPr/>
                    <a:lstStyle/>
                    <a:p>
                      <a:pPr algn="l" fontAlgn="b"/>
                      <a:r>
                        <a:rPr lang="en-AU" sz="1050" b="1" i="0" u="none" strike="noStrike">
                          <a:solidFill>
                            <a:srgbClr val="000000"/>
                          </a:solidFill>
                          <a:effectLst/>
                          <a:latin typeface="Calibri" panose="020F0502020204030204" pitchFamily="34" charset="0"/>
                        </a:rPr>
                        <a:t>Peregian Beach - outcomes</a:t>
                      </a:r>
                      <a:endParaRPr lang="en-AU" sz="1050" b="0" i="0" u="none" strike="noStrike">
                        <a:solidFill>
                          <a:srgbClr val="000000"/>
                        </a:solidFill>
                        <a:effectLst/>
                        <a:latin typeface="Calibri" panose="020F0502020204030204" pitchFamily="34" charset="0"/>
                      </a:endParaRP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hMerge="1">
                  <a:txBody>
                    <a:bodyPr/>
                    <a:lstStyle/>
                    <a:p>
                      <a:pPr algn="l" fontAlgn="b"/>
                      <a:endParaRPr lang="en-AU" sz="105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hMerge="1">
                  <a:txBody>
                    <a:bodyPr/>
                    <a:lstStyle/>
                    <a:p>
                      <a:pPr algn="l" fontAlgn="b"/>
                      <a:endParaRPr lang="en-AU" sz="105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hMerge="1">
                  <a:txBody>
                    <a:bodyPr/>
                    <a:lstStyle/>
                    <a:p>
                      <a:pPr algn="l" fontAlgn="b"/>
                      <a:endParaRPr lang="en-AU" sz="105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hMerge="1">
                  <a:txBody>
                    <a:bodyPr/>
                    <a:lstStyle/>
                    <a:p>
                      <a:pPr algn="l" fontAlgn="b"/>
                      <a:endParaRPr lang="en-AU" sz="105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hMerge="1">
                  <a:txBody>
                    <a:bodyPr/>
                    <a:lstStyle/>
                    <a:p>
                      <a:pPr algn="l" fontAlgn="b"/>
                      <a:endParaRPr lang="en-AU" sz="105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143598145"/>
                  </a:ext>
                </a:extLst>
              </a:tr>
              <a:tr h="499565">
                <a:tc>
                  <a:txBody>
                    <a:bodyPr/>
                    <a:lstStyle/>
                    <a:p>
                      <a:pPr algn="ctr" fontAlgn="b"/>
                      <a:r>
                        <a:rPr lang="en-AU" sz="1050" b="0" i="0" u="none" strike="noStrike">
                          <a:solidFill>
                            <a:srgbClr val="000000"/>
                          </a:solidFill>
                          <a:effectLst/>
                          <a:latin typeface="Calibri" panose="020F0502020204030204" pitchFamily="34" charset="0"/>
                        </a:rPr>
                        <a:t>Residential area</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fontAlgn="b"/>
                      <a:r>
                        <a:rPr lang="en-AU" sz="1050" b="0" i="0" u="none" strike="noStrike">
                          <a:solidFill>
                            <a:srgbClr val="000000"/>
                          </a:solidFill>
                          <a:effectLst/>
                          <a:latin typeface="Calibri" panose="020F0502020204030204" pitchFamily="34" charset="0"/>
                        </a:rPr>
                        <a:t>Assets affected from 2070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fontAlgn="b"/>
                      <a:r>
                        <a:rPr lang="en-US" sz="1050" b="0" i="0" u="none" strike="noStrike">
                          <a:solidFill>
                            <a:srgbClr val="000000"/>
                          </a:solidFill>
                          <a:effectLst/>
                          <a:latin typeface="Calibri" panose="020F0502020204030204" pitchFamily="34" charset="0"/>
                        </a:rPr>
                        <a:t>Assets affected from 2100 (30 year delay)</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fontAlgn="b"/>
                      <a:r>
                        <a:rPr lang="en-US" sz="1050" b="0" i="0" u="none" strike="noStrike">
                          <a:solidFill>
                            <a:srgbClr val="000000"/>
                          </a:solidFill>
                          <a:effectLst/>
                          <a:latin typeface="Calibri" panose="020F0502020204030204" pitchFamily="34" charset="0"/>
                        </a:rPr>
                        <a:t>Assets not affected until after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fontAlgn="b"/>
                      <a:r>
                        <a:rPr lang="en-US" sz="1050" b="0" i="0" u="none" strike="noStrike">
                          <a:solidFill>
                            <a:srgbClr val="000000"/>
                          </a:solidFill>
                          <a:effectLst/>
                          <a:latin typeface="Calibri" panose="020F0502020204030204" pitchFamily="34" charset="0"/>
                        </a:rPr>
                        <a:t>Assets not affected until after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fontAlgn="b"/>
                      <a:r>
                        <a:rPr lang="en-US" sz="1050" b="0" i="0" u="none" strike="noStrike">
                          <a:solidFill>
                            <a:srgbClr val="000000"/>
                          </a:solidFill>
                          <a:effectLst/>
                          <a:latin typeface="Calibri" panose="020F0502020204030204" pitchFamily="34" charset="0"/>
                        </a:rPr>
                        <a:t>Remaining assets affected from 2070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3491738463"/>
                  </a:ext>
                </a:extLst>
              </a:tr>
              <a:tr h="499565">
                <a:tc>
                  <a:txBody>
                    <a:bodyPr/>
                    <a:lstStyle/>
                    <a:p>
                      <a:pPr algn="ctr" fontAlgn="b"/>
                      <a:r>
                        <a:rPr lang="en-AU" sz="1050" b="0" i="0" u="none" strike="noStrike">
                          <a:solidFill>
                            <a:srgbClr val="000000"/>
                          </a:solidFill>
                          <a:effectLst/>
                          <a:latin typeface="Calibri" panose="020F0502020204030204" pitchFamily="34" charset="0"/>
                        </a:rPr>
                        <a:t>Peregian Park</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fontAlgn="b"/>
                      <a:r>
                        <a:rPr lang="en-AU" sz="1050" b="0" i="0" u="none" strike="noStrike">
                          <a:solidFill>
                            <a:srgbClr val="000000"/>
                          </a:solidFill>
                          <a:effectLst/>
                          <a:latin typeface="Calibri" panose="020F0502020204030204" pitchFamily="34" charset="0"/>
                        </a:rPr>
                        <a:t>Assets affected from 2070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fontAlgn="b"/>
                      <a:r>
                        <a:rPr lang="en-US" sz="1050" b="0" i="0" u="none" strike="noStrike">
                          <a:solidFill>
                            <a:srgbClr val="000000"/>
                          </a:solidFill>
                          <a:effectLst/>
                          <a:latin typeface="Calibri" panose="020F0502020204030204" pitchFamily="34" charset="0"/>
                        </a:rPr>
                        <a:t>Assets affected from 2100 (30 year delay)</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fontAlgn="b"/>
                      <a:r>
                        <a:rPr lang="en-US" sz="1050" b="0" i="0" u="none" strike="noStrike">
                          <a:solidFill>
                            <a:srgbClr val="000000"/>
                          </a:solidFill>
                          <a:effectLst/>
                          <a:latin typeface="Calibri" panose="020F0502020204030204" pitchFamily="34" charset="0"/>
                        </a:rPr>
                        <a:t>Assets not affected until after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fontAlgn="b"/>
                      <a:r>
                        <a:rPr lang="en-US" sz="1050" b="0" i="0" u="none" strike="noStrike">
                          <a:solidFill>
                            <a:srgbClr val="000000"/>
                          </a:solidFill>
                          <a:effectLst/>
                          <a:latin typeface="Calibri" panose="020F0502020204030204" pitchFamily="34" charset="0"/>
                        </a:rPr>
                        <a:t>Assets not affected until after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fontAlgn="b"/>
                      <a:r>
                        <a:rPr lang="en-US" sz="1050" b="0" i="0" u="none" strike="noStrike">
                          <a:solidFill>
                            <a:srgbClr val="000000"/>
                          </a:solidFill>
                          <a:effectLst/>
                          <a:latin typeface="Calibri" panose="020F0502020204030204" pitchFamily="34" charset="0"/>
                        </a:rPr>
                        <a:t>Remaining assets affected from 2070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40219715"/>
                  </a:ext>
                </a:extLst>
              </a:tr>
              <a:tr h="536858">
                <a:tc>
                  <a:txBody>
                    <a:bodyPr/>
                    <a:lstStyle/>
                    <a:p>
                      <a:pPr algn="ctr" fontAlgn="b"/>
                      <a:r>
                        <a:rPr lang="en-US" sz="1050" b="0" i="0" u="none" strike="noStrike">
                          <a:solidFill>
                            <a:srgbClr val="000000"/>
                          </a:solidFill>
                          <a:effectLst/>
                          <a:latin typeface="Calibri" panose="020F0502020204030204" pitchFamily="34" charset="0"/>
                        </a:rPr>
                        <a:t>Osprey Ave &amp; Peregian Beach Park Car Park</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fontAlgn="b"/>
                      <a:r>
                        <a:rPr lang="en-US" sz="1050" b="0" i="0" u="none" strike="noStrike">
                          <a:solidFill>
                            <a:srgbClr val="000000"/>
                          </a:solidFill>
                          <a:effectLst/>
                          <a:latin typeface="Calibri" panose="020F0502020204030204" pitchFamily="34" charset="0"/>
                        </a:rPr>
                        <a:t>Road affected by 2070, other assets affected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fontAlgn="b"/>
                      <a:r>
                        <a:rPr lang="en-US" sz="1050" b="0" i="0" u="none" strike="noStrike">
                          <a:solidFill>
                            <a:srgbClr val="000000"/>
                          </a:solidFill>
                          <a:effectLst/>
                          <a:latin typeface="Calibri" panose="020F0502020204030204" pitchFamily="34" charset="0"/>
                        </a:rPr>
                        <a:t>Road affected by 2070, other assets affected 2100 (no delay)</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fontAlgn="b"/>
                      <a:r>
                        <a:rPr lang="en-US" sz="1050" b="0" i="0" u="none" strike="noStrike">
                          <a:solidFill>
                            <a:srgbClr val="000000"/>
                          </a:solidFill>
                          <a:effectLst/>
                          <a:latin typeface="Calibri" panose="020F0502020204030204" pitchFamily="34" charset="0"/>
                        </a:rPr>
                        <a:t>Assets not affected until after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fontAlgn="b"/>
                      <a:r>
                        <a:rPr lang="en-US" sz="1050" b="0" i="0" u="none" strike="noStrike">
                          <a:solidFill>
                            <a:srgbClr val="000000"/>
                          </a:solidFill>
                          <a:effectLst/>
                          <a:latin typeface="Calibri" panose="020F0502020204030204" pitchFamily="34" charset="0"/>
                        </a:rPr>
                        <a:t>Assets not affected until after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fontAlgn="b"/>
                      <a:r>
                        <a:rPr lang="en-US" sz="1050" b="0" i="0" u="none" strike="noStrike">
                          <a:solidFill>
                            <a:srgbClr val="000000"/>
                          </a:solidFill>
                          <a:effectLst/>
                          <a:latin typeface="Calibri" panose="020F0502020204030204" pitchFamily="34" charset="0"/>
                        </a:rPr>
                        <a:t>Road affected by 2070, other assets affected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3733413315"/>
                  </a:ext>
                </a:extLst>
              </a:tr>
              <a:tr h="202476">
                <a:tc gridSpan="6">
                  <a:txBody>
                    <a:bodyPr/>
                    <a:lstStyle/>
                    <a:p>
                      <a:pPr algn="l" fontAlgn="b"/>
                      <a:r>
                        <a:rPr lang="en-AU" sz="1050" b="1" i="0" u="none" strike="noStrike">
                          <a:solidFill>
                            <a:srgbClr val="000000"/>
                          </a:solidFill>
                          <a:effectLst/>
                          <a:latin typeface="Calibri" panose="020F0502020204030204" pitchFamily="34" charset="0"/>
                        </a:rPr>
                        <a:t>Marcus and Castaway Beaches - outcomes</a:t>
                      </a:r>
                      <a:endParaRPr lang="en-AU" sz="1050" b="0" i="0" u="none" strike="noStrike">
                        <a:solidFill>
                          <a:srgbClr val="000000"/>
                        </a:solidFill>
                        <a:effectLst/>
                        <a:latin typeface="Calibri" panose="020F0502020204030204" pitchFamily="34" charset="0"/>
                      </a:endParaRP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hMerge="1">
                  <a:txBody>
                    <a:bodyPr/>
                    <a:lstStyle/>
                    <a:p>
                      <a:pPr algn="l" fontAlgn="b"/>
                      <a:endParaRPr lang="en-AU" sz="105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hMerge="1">
                  <a:txBody>
                    <a:bodyPr/>
                    <a:lstStyle/>
                    <a:p>
                      <a:pPr algn="l" fontAlgn="b"/>
                      <a:endParaRPr lang="en-AU" sz="105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hMerge="1">
                  <a:txBody>
                    <a:bodyPr/>
                    <a:lstStyle/>
                    <a:p>
                      <a:pPr algn="l" fontAlgn="b"/>
                      <a:endParaRPr lang="en-AU" sz="105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hMerge="1">
                  <a:txBody>
                    <a:bodyPr/>
                    <a:lstStyle/>
                    <a:p>
                      <a:pPr algn="l" fontAlgn="b"/>
                      <a:endParaRPr lang="en-AU" sz="105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hMerge="1">
                  <a:txBody>
                    <a:bodyPr/>
                    <a:lstStyle/>
                    <a:p>
                      <a:pPr algn="l" fontAlgn="b"/>
                      <a:endParaRPr lang="en-AU" sz="105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EFDA"/>
                    </a:solidFill>
                  </a:tcPr>
                </a:tc>
                <a:extLst>
                  <a:ext uri="{0D108BD9-81ED-4DB2-BD59-A6C34878D82A}">
                    <a16:rowId xmlns:a16="http://schemas.microsoft.com/office/drawing/2014/main" val="2329821525"/>
                  </a:ext>
                </a:extLst>
              </a:tr>
              <a:tr h="359343">
                <a:tc>
                  <a:txBody>
                    <a:bodyPr/>
                    <a:lstStyle/>
                    <a:p>
                      <a:pPr algn="ctr" fontAlgn="b"/>
                      <a:r>
                        <a:rPr lang="en-AU" sz="1050" b="0" i="0" u="none" strike="noStrike">
                          <a:solidFill>
                            <a:srgbClr val="000000"/>
                          </a:solidFill>
                          <a:effectLst/>
                          <a:latin typeface="Calibri" panose="020F0502020204030204" pitchFamily="34" charset="0"/>
                        </a:rPr>
                        <a:t>David Low Way</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p>
                      <a:pPr algn="ctr" fontAlgn="b"/>
                      <a:r>
                        <a:rPr lang="en-AU" sz="1050" b="0" i="0" u="none" strike="noStrike">
                          <a:solidFill>
                            <a:srgbClr val="000000"/>
                          </a:solidFill>
                          <a:effectLst/>
                          <a:latin typeface="Calibri" panose="020F0502020204030204" pitchFamily="34" charset="0"/>
                        </a:rPr>
                        <a:t>Road affected by 2070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p>
                      <a:pPr algn="ctr" fontAlgn="b"/>
                      <a:r>
                        <a:rPr lang="en-US" sz="1050" b="0" i="0" u="none" strike="noStrike">
                          <a:solidFill>
                            <a:srgbClr val="000000"/>
                          </a:solidFill>
                          <a:effectLst/>
                          <a:latin typeface="Calibri" panose="020F0502020204030204" pitchFamily="34" charset="0"/>
                        </a:rPr>
                        <a:t>Road affected by 2070 (no delay)</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p>
                      <a:pPr algn="ctr" fontAlgn="b"/>
                      <a:r>
                        <a:rPr lang="en-US" sz="1050" b="0" i="0" u="none" strike="noStrike">
                          <a:solidFill>
                            <a:srgbClr val="000000"/>
                          </a:solidFill>
                          <a:effectLst/>
                          <a:latin typeface="Calibri" panose="020F0502020204030204" pitchFamily="34" charset="0"/>
                        </a:rPr>
                        <a:t>Assets not affected until after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p>
                      <a:pPr algn="ctr" fontAlgn="b"/>
                      <a:r>
                        <a:rPr lang="en-US" sz="1050" b="0" i="0" u="none" strike="noStrike">
                          <a:solidFill>
                            <a:srgbClr val="000000"/>
                          </a:solidFill>
                          <a:effectLst/>
                          <a:latin typeface="Calibri" panose="020F0502020204030204" pitchFamily="34" charset="0"/>
                        </a:rPr>
                        <a:t>Assets not affected until after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a:txBody>
                    <a:bodyPr/>
                    <a:lstStyle/>
                    <a:p>
                      <a:pPr algn="ctr" fontAlgn="b"/>
                      <a:r>
                        <a:rPr lang="en-AU" sz="1050" b="0" i="0" u="none" strike="noStrike">
                          <a:solidFill>
                            <a:srgbClr val="000000"/>
                          </a:solidFill>
                          <a:effectLst/>
                          <a:latin typeface="Calibri" panose="020F0502020204030204" pitchFamily="34" charset="0"/>
                        </a:rPr>
                        <a:t>Road affected by 2070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EFDA"/>
                    </a:solidFill>
                  </a:tcPr>
                </a:tc>
                <a:extLst>
                  <a:ext uri="{0D108BD9-81ED-4DB2-BD59-A6C34878D82A}">
                    <a16:rowId xmlns:a16="http://schemas.microsoft.com/office/drawing/2014/main" val="2906958246"/>
                  </a:ext>
                </a:extLst>
              </a:tr>
              <a:tr h="181828">
                <a:tc gridSpan="6">
                  <a:txBody>
                    <a:bodyPr/>
                    <a:lstStyle/>
                    <a:p>
                      <a:pPr algn="l" fontAlgn="b"/>
                      <a:r>
                        <a:rPr lang="en-AU" sz="1050" b="1" i="0" u="none" strike="noStrike">
                          <a:solidFill>
                            <a:srgbClr val="000000"/>
                          </a:solidFill>
                          <a:effectLst/>
                          <a:latin typeface="Calibri" panose="020F0502020204030204" pitchFamily="34" charset="0"/>
                        </a:rPr>
                        <a:t>Sunrise Beach - outcomes</a:t>
                      </a:r>
                      <a:endParaRPr lang="en-AU" sz="1050" b="0" i="0" u="none" strike="noStrike">
                        <a:solidFill>
                          <a:srgbClr val="000000"/>
                        </a:solidFill>
                        <a:effectLst/>
                        <a:latin typeface="Calibri" panose="020F0502020204030204" pitchFamily="34" charset="0"/>
                      </a:endParaRP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hMerge="1">
                  <a:txBody>
                    <a:bodyPr/>
                    <a:lstStyle/>
                    <a:p>
                      <a:pPr algn="l" fontAlgn="b"/>
                      <a:endParaRPr lang="en-AU" sz="105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hMerge="1">
                  <a:txBody>
                    <a:bodyPr/>
                    <a:lstStyle/>
                    <a:p>
                      <a:pPr algn="l" fontAlgn="b"/>
                      <a:endParaRPr lang="en-AU" sz="105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hMerge="1">
                  <a:txBody>
                    <a:bodyPr/>
                    <a:lstStyle/>
                    <a:p>
                      <a:pPr algn="l" fontAlgn="b"/>
                      <a:endParaRPr lang="en-AU" sz="105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hMerge="1">
                  <a:txBody>
                    <a:bodyPr/>
                    <a:lstStyle/>
                    <a:p>
                      <a:pPr algn="l" fontAlgn="b"/>
                      <a:endParaRPr lang="en-AU" sz="105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hMerge="1">
                  <a:txBody>
                    <a:bodyPr/>
                    <a:lstStyle/>
                    <a:p>
                      <a:pPr algn="l" fontAlgn="b"/>
                      <a:endParaRPr lang="en-AU" sz="1050" b="0" i="0" u="none" strike="noStrike">
                        <a:solidFill>
                          <a:srgbClr val="000000"/>
                        </a:solidFill>
                        <a:effectLst/>
                        <a:latin typeface="Calibri" panose="020F0502020204030204" pitchFamily="34" charset="0"/>
                      </a:endParaRPr>
                    </a:p>
                  </a:txBody>
                  <a:tcPr marL="4180" marR="4180" marT="4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1682244318"/>
                  </a:ext>
                </a:extLst>
              </a:tr>
              <a:tr h="359343">
                <a:tc>
                  <a:txBody>
                    <a:bodyPr/>
                    <a:lstStyle/>
                    <a:p>
                      <a:pPr algn="ctr" fontAlgn="b"/>
                      <a:r>
                        <a:rPr lang="en-AU" sz="1050" b="0" i="0" u="none" strike="noStrike">
                          <a:solidFill>
                            <a:srgbClr val="000000"/>
                          </a:solidFill>
                          <a:effectLst/>
                          <a:latin typeface="Calibri" panose="020F0502020204030204" pitchFamily="34" charset="0"/>
                        </a:rPr>
                        <a:t>David Low Way</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AU" sz="1050" b="0" i="0" u="none" strike="noStrike">
                          <a:solidFill>
                            <a:srgbClr val="000000"/>
                          </a:solidFill>
                          <a:effectLst/>
                          <a:latin typeface="Calibri" panose="020F0502020204030204" pitchFamily="34" charset="0"/>
                        </a:rPr>
                        <a:t>Road affected by 2040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050" b="0" i="0" u="none" strike="noStrike">
                          <a:solidFill>
                            <a:srgbClr val="000000"/>
                          </a:solidFill>
                          <a:effectLst/>
                          <a:latin typeface="Calibri" panose="020F0502020204030204" pitchFamily="34" charset="0"/>
                        </a:rPr>
                        <a:t>Road affected by 2040 (no delay)</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050" b="0" i="0" u="none" strike="noStrike">
                          <a:solidFill>
                            <a:srgbClr val="000000"/>
                          </a:solidFill>
                          <a:effectLst/>
                          <a:latin typeface="Calibri" panose="020F0502020204030204" pitchFamily="34" charset="0"/>
                        </a:rPr>
                        <a:t>Assets not affected until after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050" b="0" i="0" u="none" strike="noStrike">
                          <a:solidFill>
                            <a:srgbClr val="000000"/>
                          </a:solidFill>
                          <a:effectLst/>
                          <a:latin typeface="Calibri" panose="020F0502020204030204" pitchFamily="34" charset="0"/>
                        </a:rPr>
                        <a:t>Assets not affected until after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AU" sz="1050" b="0" i="0" u="none" strike="noStrike">
                          <a:solidFill>
                            <a:srgbClr val="000000"/>
                          </a:solidFill>
                          <a:effectLst/>
                          <a:latin typeface="Calibri" panose="020F0502020204030204" pitchFamily="34" charset="0"/>
                        </a:rPr>
                        <a:t>Road affected by 2040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2416345661"/>
                  </a:ext>
                </a:extLst>
              </a:tr>
              <a:tr h="499565">
                <a:tc>
                  <a:txBody>
                    <a:bodyPr/>
                    <a:lstStyle/>
                    <a:p>
                      <a:pPr algn="ctr" fontAlgn="b"/>
                      <a:r>
                        <a:rPr lang="en-AU" sz="1050" b="0" i="0" u="none" strike="noStrike">
                          <a:solidFill>
                            <a:srgbClr val="000000"/>
                          </a:solidFill>
                          <a:effectLst/>
                          <a:latin typeface="Calibri" panose="020F0502020204030204" pitchFamily="34" charset="0"/>
                        </a:rPr>
                        <a:t>Residential area</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AU" sz="1050" b="0" i="0" u="none" strike="noStrike">
                          <a:solidFill>
                            <a:srgbClr val="000000"/>
                          </a:solidFill>
                          <a:effectLst/>
                          <a:latin typeface="Calibri" panose="020F0502020204030204" pitchFamily="34" charset="0"/>
                        </a:rPr>
                        <a:t>Assets affected from 2070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050" b="0" i="0" u="none" strike="noStrike">
                          <a:solidFill>
                            <a:srgbClr val="000000"/>
                          </a:solidFill>
                          <a:effectLst/>
                          <a:latin typeface="Calibri" panose="020F0502020204030204" pitchFamily="34" charset="0"/>
                        </a:rPr>
                        <a:t>Assets affected from 2100 (30 year delay)</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050" b="0" i="0" u="none" strike="noStrike">
                          <a:solidFill>
                            <a:srgbClr val="000000"/>
                          </a:solidFill>
                          <a:effectLst/>
                          <a:latin typeface="Calibri" panose="020F0502020204030204" pitchFamily="34" charset="0"/>
                        </a:rPr>
                        <a:t>Assets not affected until after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050" b="0" i="0" u="none" strike="noStrike">
                          <a:solidFill>
                            <a:srgbClr val="000000"/>
                          </a:solidFill>
                          <a:effectLst/>
                          <a:latin typeface="Calibri" panose="020F0502020204030204" pitchFamily="34" charset="0"/>
                        </a:rPr>
                        <a:t>Assets not affected until after 2100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b"/>
                      <a:r>
                        <a:rPr lang="en-US" sz="1050" b="0" i="0" u="none" strike="noStrike">
                          <a:solidFill>
                            <a:srgbClr val="000000"/>
                          </a:solidFill>
                          <a:effectLst/>
                          <a:latin typeface="Calibri" panose="020F0502020204030204" pitchFamily="34" charset="0"/>
                        </a:rPr>
                        <a:t>Remaining assets affected from 2070</a:t>
                      </a:r>
                    </a:p>
                  </a:txBody>
                  <a:tcPr marL="3702" marR="3702" marT="37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646665567"/>
                  </a:ext>
                </a:extLst>
              </a:tr>
            </a:tbl>
          </a:graphicData>
        </a:graphic>
      </p:graphicFrame>
    </p:spTree>
    <p:extLst>
      <p:ext uri="{BB962C8B-B14F-4D97-AF65-F5344CB8AC3E}">
        <p14:creationId xmlns:p14="http://schemas.microsoft.com/office/powerpoint/2010/main" val="72125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6CAC-683E-E7BA-7337-63C668EE16AD}"/>
              </a:ext>
            </a:extLst>
          </p:cNvPr>
          <p:cNvSpPr>
            <a:spLocks noGrp="1"/>
          </p:cNvSpPr>
          <p:nvPr>
            <p:ph type="title"/>
          </p:nvPr>
        </p:nvSpPr>
        <p:spPr/>
        <p:txBody>
          <a:bodyPr/>
          <a:lstStyle/>
          <a:p>
            <a:r>
              <a:rPr lang="en-GB"/>
              <a:t>Example – Noosa: Eastern Beaches</a:t>
            </a:r>
          </a:p>
        </p:txBody>
      </p:sp>
      <p:graphicFrame>
        <p:nvGraphicFramePr>
          <p:cNvPr id="3" name="Table 2">
            <a:extLst>
              <a:ext uri="{FF2B5EF4-FFF2-40B4-BE49-F238E27FC236}">
                <a16:creationId xmlns:a16="http://schemas.microsoft.com/office/drawing/2014/main" id="{200332DB-9C6F-5CD2-3562-02FBD9DF7A13}"/>
              </a:ext>
            </a:extLst>
          </p:cNvPr>
          <p:cNvGraphicFramePr>
            <a:graphicFrameLocks noGrp="1"/>
          </p:cNvGraphicFramePr>
          <p:nvPr>
            <p:extLst>
              <p:ext uri="{D42A27DB-BD31-4B8C-83A1-F6EECF244321}">
                <p14:modId xmlns:p14="http://schemas.microsoft.com/office/powerpoint/2010/main" val="2290377040"/>
              </p:ext>
            </p:extLst>
          </p:nvPr>
        </p:nvGraphicFramePr>
        <p:xfrm>
          <a:off x="838200" y="2135137"/>
          <a:ext cx="11056289" cy="4220591"/>
        </p:xfrm>
        <a:graphic>
          <a:graphicData uri="http://schemas.openxmlformats.org/drawingml/2006/table">
            <a:tbl>
              <a:tblPr firstRow="1" bandRow="1">
                <a:tableStyleId>{5C22544A-7EE6-4342-B048-85BDC9FD1C3A}</a:tableStyleId>
              </a:tblPr>
              <a:tblGrid>
                <a:gridCol w="2206902">
                  <a:extLst>
                    <a:ext uri="{9D8B030D-6E8A-4147-A177-3AD203B41FA5}">
                      <a16:colId xmlns:a16="http://schemas.microsoft.com/office/drawing/2014/main" val="570512401"/>
                    </a:ext>
                  </a:extLst>
                </a:gridCol>
                <a:gridCol w="1390201">
                  <a:extLst>
                    <a:ext uri="{9D8B030D-6E8A-4147-A177-3AD203B41FA5}">
                      <a16:colId xmlns:a16="http://schemas.microsoft.com/office/drawing/2014/main" val="2906020186"/>
                    </a:ext>
                  </a:extLst>
                </a:gridCol>
                <a:gridCol w="1025409">
                  <a:extLst>
                    <a:ext uri="{9D8B030D-6E8A-4147-A177-3AD203B41FA5}">
                      <a16:colId xmlns:a16="http://schemas.microsoft.com/office/drawing/2014/main" val="1267032853"/>
                    </a:ext>
                  </a:extLst>
                </a:gridCol>
                <a:gridCol w="3215980">
                  <a:extLst>
                    <a:ext uri="{9D8B030D-6E8A-4147-A177-3AD203B41FA5}">
                      <a16:colId xmlns:a16="http://schemas.microsoft.com/office/drawing/2014/main" val="2394833447"/>
                    </a:ext>
                  </a:extLst>
                </a:gridCol>
                <a:gridCol w="2059895">
                  <a:extLst>
                    <a:ext uri="{9D8B030D-6E8A-4147-A177-3AD203B41FA5}">
                      <a16:colId xmlns:a16="http://schemas.microsoft.com/office/drawing/2014/main" val="1039658245"/>
                    </a:ext>
                  </a:extLst>
                </a:gridCol>
                <a:gridCol w="1157902">
                  <a:extLst>
                    <a:ext uri="{9D8B030D-6E8A-4147-A177-3AD203B41FA5}">
                      <a16:colId xmlns:a16="http://schemas.microsoft.com/office/drawing/2014/main" val="3458916963"/>
                    </a:ext>
                  </a:extLst>
                </a:gridCol>
              </a:tblGrid>
              <a:tr h="128410">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Parameter</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Value</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Unit</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Source</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Description</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Confidence</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extLst>
                  <a:ext uri="{0D108BD9-81ED-4DB2-BD59-A6C34878D82A}">
                    <a16:rowId xmlns:a16="http://schemas.microsoft.com/office/drawing/2014/main" val="4042380948"/>
                  </a:ext>
                </a:extLst>
              </a:tr>
              <a:tr h="264426">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length</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12858</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metre</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BMT (unpublished) - Mapped coastal erosion extent for Noosa</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Length of beach under consideration</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High</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extLst>
                  <a:ext uri="{0D108BD9-81ED-4DB2-BD59-A6C34878D82A}">
                    <a16:rowId xmlns:a16="http://schemas.microsoft.com/office/drawing/2014/main" val="1843264285"/>
                  </a:ext>
                </a:extLst>
              </a:tr>
              <a:tr h="152522">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households</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295349</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no</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ABS 2016 - Census household data</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Number of households in local region</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Medium</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extLst>
                  <a:ext uri="{0D108BD9-81ED-4DB2-BD59-A6C34878D82A}">
                    <a16:rowId xmlns:a16="http://schemas.microsoft.com/office/drawing/2014/main" val="3615534708"/>
                  </a:ext>
                </a:extLst>
              </a:tr>
              <a:tr h="264426">
                <a:tc>
                  <a:txBody>
                    <a:bodyPr/>
                    <a:lstStyle/>
                    <a:p>
                      <a:pPr algn="l">
                        <a:lnSpc>
                          <a:spcPct val="110000"/>
                        </a:lnSpc>
                        <a:spcBef>
                          <a:spcPts val="300"/>
                        </a:spcBef>
                        <a:spcAft>
                          <a:spcPts val="300"/>
                        </a:spcAft>
                      </a:pPr>
                      <a:r>
                        <a:rPr lang="en-AU"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rPr>
                        <a:t>Beach use</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5530980</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no/year</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Noosa Surf Lifesaving Club (unpublished) - June 2013 survey</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Annual beach use when beach is in excellent condition</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Medium</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extLst>
                  <a:ext uri="{0D108BD9-81ED-4DB2-BD59-A6C34878D82A}">
                    <a16:rowId xmlns:a16="http://schemas.microsoft.com/office/drawing/2014/main" val="1957541427"/>
                  </a:ext>
                </a:extLst>
              </a:tr>
              <a:tr h="264426">
                <a:tc>
                  <a:txBody>
                    <a:bodyPr/>
                    <a:lstStyle/>
                    <a:p>
                      <a:pPr algn="l">
                        <a:lnSpc>
                          <a:spcPct val="110000"/>
                        </a:lnSpc>
                        <a:spcBef>
                          <a:spcPts val="300"/>
                        </a:spcBef>
                        <a:spcAft>
                          <a:spcPts val="300"/>
                        </a:spcAft>
                      </a:pPr>
                      <a:r>
                        <a:rPr lang="en-AU"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rPr>
                        <a:t>Beach use value</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10</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$/visit</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err="1">
                          <a:effectLst/>
                          <a:latin typeface="Segoe UI" panose="020B0502040204020203" pitchFamily="34" charset="0"/>
                          <a:cs typeface="Segoe UI" panose="020B0502040204020203" pitchFamily="34" charset="0"/>
                        </a:rPr>
                        <a:t>Raybould</a:t>
                      </a:r>
                      <a:r>
                        <a:rPr lang="en-AU" sz="1050">
                          <a:effectLst/>
                          <a:latin typeface="Segoe UI" panose="020B0502040204020203" pitchFamily="34" charset="0"/>
                          <a:cs typeface="Segoe UI" panose="020B0502040204020203" pitchFamily="34" charset="0"/>
                        </a:rPr>
                        <a:t> et al. 2011 - A travel cost model of local resident’s beach recreation values </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Local recreational value per visit</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Low</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extLst>
                  <a:ext uri="{0D108BD9-81ED-4DB2-BD59-A6C34878D82A}">
                    <a16:rowId xmlns:a16="http://schemas.microsoft.com/office/drawing/2014/main" val="1318887095"/>
                  </a:ext>
                </a:extLst>
              </a:tr>
              <a:tr h="264426">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Rec value threshold</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3.5</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metres</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Parsons et al. 2013 - Valuing Beach Width for Recreational use</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Threshold at which recreational value per visit declines</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Low</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extLst>
                  <a:ext uri="{0D108BD9-81ED-4DB2-BD59-A6C34878D82A}">
                    <a16:rowId xmlns:a16="http://schemas.microsoft.com/office/drawing/2014/main" val="1408498602"/>
                  </a:ext>
                </a:extLst>
              </a:tr>
              <a:tr h="264426">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Reduction in recreational value</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0.14</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decimal</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Parsons et al. 2013 - Valuing Beach Width for Recreational use</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Proportional decline in recreational value at threshold</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Low</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extLst>
                  <a:ext uri="{0D108BD9-81ED-4DB2-BD59-A6C34878D82A}">
                    <a16:rowId xmlns:a16="http://schemas.microsoft.com/office/drawing/2014/main" val="2120149618"/>
                  </a:ext>
                </a:extLst>
              </a:tr>
              <a:tr h="264426">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number of tourist days</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1160000</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days</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Tourism Research Australia 2018 - Local Government Area profiles </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Annual number of days spent in region by tourist day trip visitors</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High</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extLst>
                  <a:ext uri="{0D108BD9-81ED-4DB2-BD59-A6C34878D82A}">
                    <a16:rowId xmlns:a16="http://schemas.microsoft.com/office/drawing/2014/main" val="4178269058"/>
                  </a:ext>
                </a:extLst>
              </a:tr>
              <a:tr h="264426">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daily expenditure</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94</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$/day</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Tourism Research Australia 2018 - Local Government Area profiles </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Daily expenditure by tourist day trip visitors</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Medium</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extLst>
                  <a:ext uri="{0D108BD9-81ED-4DB2-BD59-A6C34878D82A}">
                    <a16:rowId xmlns:a16="http://schemas.microsoft.com/office/drawing/2014/main" val="3174146248"/>
                  </a:ext>
                </a:extLst>
              </a:tr>
              <a:tr h="264426">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Reduction tourism days</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0.18</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decimal</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Tourism Research Australia 2018 - Local Government Area profiles </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Proportional decline in the number of tourist days without beach </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Low</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extLst>
                  <a:ext uri="{0D108BD9-81ED-4DB2-BD59-A6C34878D82A}">
                    <a16:rowId xmlns:a16="http://schemas.microsoft.com/office/drawing/2014/main" val="973969973"/>
                  </a:ext>
                </a:extLst>
              </a:tr>
              <a:tr h="264426">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Net profit</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0.17</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Dwyer et. al. 2005 - The economic impacts and benefits of tourism in Australia</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Local benefit per dollar of expenditure</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Low</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extLst>
                  <a:ext uri="{0D108BD9-81ED-4DB2-BD59-A6C34878D82A}">
                    <a16:rowId xmlns:a16="http://schemas.microsoft.com/office/drawing/2014/main" val="4077500568"/>
                  </a:ext>
                </a:extLst>
              </a:tr>
              <a:tr h="128410">
                <a:tc>
                  <a:txBody>
                    <a:bodyPr/>
                    <a:lstStyle/>
                    <a:p>
                      <a:pPr algn="l">
                        <a:lnSpc>
                          <a:spcPct val="110000"/>
                        </a:lnSpc>
                        <a:spcBef>
                          <a:spcPts val="300"/>
                        </a:spcBef>
                        <a:spcAft>
                          <a:spcPts val="300"/>
                        </a:spcAft>
                      </a:pPr>
                      <a:r>
                        <a:rPr lang="en-AU"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rPr>
                        <a:t>Existence value</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1.8</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$/ha/household</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Pascoe et al. 2017 - What’s my beach worth</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Non-use value of beach</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Low</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extLst>
                  <a:ext uri="{0D108BD9-81ED-4DB2-BD59-A6C34878D82A}">
                    <a16:rowId xmlns:a16="http://schemas.microsoft.com/office/drawing/2014/main" val="514565816"/>
                  </a:ext>
                </a:extLst>
              </a:tr>
              <a:tr h="264426">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Park value</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1156121</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$/ha/yr</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Ambrey and Fleming 2014 - Public greenspace and life satisfaction </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Value of public open space</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tc>
                  <a:txBody>
                    <a:bodyPr/>
                    <a:lstStyle/>
                    <a:p>
                      <a:pPr algn="l">
                        <a:lnSpc>
                          <a:spcPct val="110000"/>
                        </a:lnSpc>
                        <a:spcBef>
                          <a:spcPts val="300"/>
                        </a:spcBef>
                        <a:spcAft>
                          <a:spcPts val="300"/>
                        </a:spcAft>
                      </a:pPr>
                      <a:r>
                        <a:rPr lang="en-AU" sz="1050">
                          <a:effectLst/>
                          <a:latin typeface="Segoe UI" panose="020B0502040204020203" pitchFamily="34" charset="0"/>
                          <a:cs typeface="Segoe UI" panose="020B0502040204020203" pitchFamily="34" charset="0"/>
                        </a:rPr>
                        <a:t>Low</a:t>
                      </a:r>
                      <a:endParaRPr lang="en-GB" sz="1050">
                        <a:solidFill>
                          <a:srgbClr val="4A5358"/>
                        </a:solidFill>
                        <a:effectLst/>
                        <a:latin typeface="Segoe UI" panose="020B0502040204020203" pitchFamily="34" charset="0"/>
                        <a:ea typeface="Times New Roman" panose="02020603050405020304" pitchFamily="18" charset="0"/>
                        <a:cs typeface="Segoe UI" panose="020B0502040204020203" pitchFamily="34" charset="0"/>
                      </a:endParaRPr>
                    </a:p>
                  </a:txBody>
                  <a:tcPr marL="12562" marR="12562" marT="0" marB="0" anchor="ctr"/>
                </a:tc>
                <a:extLst>
                  <a:ext uri="{0D108BD9-81ED-4DB2-BD59-A6C34878D82A}">
                    <a16:rowId xmlns:a16="http://schemas.microsoft.com/office/drawing/2014/main" val="846463269"/>
                  </a:ext>
                </a:extLst>
              </a:tr>
            </a:tbl>
          </a:graphicData>
        </a:graphic>
      </p:graphicFrame>
    </p:spTree>
    <p:extLst>
      <p:ext uri="{BB962C8B-B14F-4D97-AF65-F5344CB8AC3E}">
        <p14:creationId xmlns:p14="http://schemas.microsoft.com/office/powerpoint/2010/main" val="49464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300C-EA9D-A0AA-64BA-0E551CA578DE}"/>
              </a:ext>
            </a:extLst>
          </p:cNvPr>
          <p:cNvSpPr>
            <a:spLocks noGrp="1"/>
          </p:cNvSpPr>
          <p:nvPr>
            <p:ph type="title"/>
          </p:nvPr>
        </p:nvSpPr>
        <p:spPr>
          <a:xfrm>
            <a:off x="845400" y="1073486"/>
            <a:ext cx="10501200" cy="763200"/>
          </a:xfrm>
        </p:spPr>
        <p:txBody>
          <a:bodyPr>
            <a:normAutofit/>
          </a:bodyPr>
          <a:lstStyle/>
          <a:p>
            <a:r>
              <a:rPr lang="en-GB" sz="3600">
                <a:latin typeface="Arial" panose="020B0604020202020204" pitchFamily="34" charset="0"/>
                <a:cs typeface="Arial" panose="020B0604020202020204" pitchFamily="34" charset="0"/>
              </a:rPr>
              <a:t>Common challenges</a:t>
            </a:r>
          </a:p>
        </p:txBody>
      </p:sp>
      <p:graphicFrame>
        <p:nvGraphicFramePr>
          <p:cNvPr id="4" name="Diagram 3">
            <a:extLst>
              <a:ext uri="{FF2B5EF4-FFF2-40B4-BE49-F238E27FC236}">
                <a16:creationId xmlns:a16="http://schemas.microsoft.com/office/drawing/2014/main" id="{3117004D-5D04-222C-C4D3-B11EE4BAA0E0}"/>
              </a:ext>
            </a:extLst>
          </p:cNvPr>
          <p:cNvGraphicFramePr/>
          <p:nvPr>
            <p:extLst>
              <p:ext uri="{D42A27DB-BD31-4B8C-83A1-F6EECF244321}">
                <p14:modId xmlns:p14="http://schemas.microsoft.com/office/powerpoint/2010/main" val="3695770369"/>
              </p:ext>
            </p:extLst>
          </p:nvPr>
        </p:nvGraphicFramePr>
        <p:xfrm>
          <a:off x="802482" y="1931936"/>
          <a:ext cx="8770144" cy="4444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8868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C7F1-A29B-FCB1-154A-7400FCF55EFE}"/>
              </a:ext>
            </a:extLst>
          </p:cNvPr>
          <p:cNvSpPr>
            <a:spLocks noGrp="1"/>
          </p:cNvSpPr>
          <p:nvPr>
            <p:ph type="title"/>
          </p:nvPr>
        </p:nvSpPr>
        <p:spPr>
          <a:xfrm>
            <a:off x="838200" y="1168736"/>
            <a:ext cx="10501200" cy="763200"/>
          </a:xfrm>
        </p:spPr>
        <p:txBody>
          <a:bodyPr>
            <a:normAutofit/>
          </a:bodyPr>
          <a:lstStyle/>
          <a:p>
            <a:r>
              <a:rPr lang="en-GB" sz="3600">
                <a:latin typeface="Arial" panose="020B0604020202020204" pitchFamily="34" charset="0"/>
                <a:cs typeface="Arial" panose="020B0604020202020204" pitchFamily="34" charset="0"/>
              </a:rPr>
              <a:t>Information and data</a:t>
            </a:r>
          </a:p>
        </p:txBody>
      </p:sp>
      <p:sp>
        <p:nvSpPr>
          <p:cNvPr id="4" name="Rectangle: Rounded Corners 3">
            <a:extLst>
              <a:ext uri="{FF2B5EF4-FFF2-40B4-BE49-F238E27FC236}">
                <a16:creationId xmlns:a16="http://schemas.microsoft.com/office/drawing/2014/main" id="{A7443AA5-08D2-F8EE-ED88-1067DAEA6630}"/>
              </a:ext>
            </a:extLst>
          </p:cNvPr>
          <p:cNvSpPr/>
          <p:nvPr/>
        </p:nvSpPr>
        <p:spPr>
          <a:xfrm>
            <a:off x="3812687" y="1931988"/>
            <a:ext cx="2178419" cy="2133922"/>
          </a:xfrm>
          <a:prstGeom prst="roundRect">
            <a:avLst>
              <a:gd name="adj" fmla="val 355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201553CE-799F-73DF-AF53-CCE0540847A4}"/>
              </a:ext>
            </a:extLst>
          </p:cNvPr>
          <p:cNvSpPr/>
          <p:nvPr/>
        </p:nvSpPr>
        <p:spPr>
          <a:xfrm>
            <a:off x="6051179" y="4179940"/>
            <a:ext cx="2178419" cy="2133922"/>
          </a:xfrm>
          <a:prstGeom prst="roundRect">
            <a:avLst>
              <a:gd name="adj" fmla="val 355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ADB0FED-BCAD-FD63-8B7F-8752CD085524}"/>
              </a:ext>
            </a:extLst>
          </p:cNvPr>
          <p:cNvSpPr/>
          <p:nvPr/>
        </p:nvSpPr>
        <p:spPr>
          <a:xfrm>
            <a:off x="3812687" y="4179940"/>
            <a:ext cx="2178419" cy="2133922"/>
          </a:xfrm>
          <a:prstGeom prst="roundRect">
            <a:avLst>
              <a:gd name="adj" fmla="val 355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A9AEFEBC-C491-0021-6084-5DB2F853E696}"/>
              </a:ext>
            </a:extLst>
          </p:cNvPr>
          <p:cNvSpPr/>
          <p:nvPr/>
        </p:nvSpPr>
        <p:spPr>
          <a:xfrm>
            <a:off x="6051179" y="1931988"/>
            <a:ext cx="2178419" cy="2133922"/>
          </a:xfrm>
          <a:prstGeom prst="roundRect">
            <a:avLst>
              <a:gd name="adj" fmla="val 355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9" name="Rectangle 21">
            <a:extLst>
              <a:ext uri="{FF2B5EF4-FFF2-40B4-BE49-F238E27FC236}">
                <a16:creationId xmlns:a16="http://schemas.microsoft.com/office/drawing/2014/main" id="{CA20EB4C-C965-69B8-4A6C-B1CE44F414C7}"/>
              </a:ext>
            </a:extLst>
          </p:cNvPr>
          <p:cNvSpPr>
            <a:spLocks noChangeArrowheads="1"/>
          </p:cNvSpPr>
          <p:nvPr/>
        </p:nvSpPr>
        <p:spPr bwMode="auto">
          <a:xfrm>
            <a:off x="6146254" y="4600570"/>
            <a:ext cx="198826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r>
              <a:rPr lang="en-US" altLang="en-US" sz="1400">
                <a:solidFill>
                  <a:schemeClr val="bg1"/>
                </a:solidFill>
                <a:cs typeface="Arial" panose="020B0604020202020204" pitchFamily="34" charset="0"/>
              </a:rPr>
              <a:t>If information isn’t available gaps can be addressed through use of assumptions, and further information can be gathered in future. </a:t>
            </a:r>
          </a:p>
        </p:txBody>
      </p:sp>
      <p:sp>
        <p:nvSpPr>
          <p:cNvPr id="10" name="Rectangle 21">
            <a:extLst>
              <a:ext uri="{FF2B5EF4-FFF2-40B4-BE49-F238E27FC236}">
                <a16:creationId xmlns:a16="http://schemas.microsoft.com/office/drawing/2014/main" id="{D0D9722E-F238-EB4B-0634-E768E30617A6}"/>
              </a:ext>
            </a:extLst>
          </p:cNvPr>
          <p:cNvSpPr>
            <a:spLocks noChangeArrowheads="1"/>
          </p:cNvSpPr>
          <p:nvPr/>
        </p:nvSpPr>
        <p:spPr bwMode="auto">
          <a:xfrm>
            <a:off x="6239314" y="3154002"/>
            <a:ext cx="199028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US" altLang="en-US" sz="1400">
                <a:solidFill>
                  <a:schemeClr val="bg1"/>
                </a:solidFill>
                <a:cs typeface="Arial" panose="020B0604020202020204" pitchFamily="34" charset="0"/>
              </a:rPr>
              <a:t>Identify gaps and collect new information to fill gaps (where it makes sense)</a:t>
            </a:r>
          </a:p>
        </p:txBody>
      </p:sp>
      <p:sp>
        <p:nvSpPr>
          <p:cNvPr id="11" name="Rectangle 21">
            <a:extLst>
              <a:ext uri="{FF2B5EF4-FFF2-40B4-BE49-F238E27FC236}">
                <a16:creationId xmlns:a16="http://schemas.microsoft.com/office/drawing/2014/main" id="{C118669E-6DFC-6A94-6801-C078B1322931}"/>
              </a:ext>
            </a:extLst>
          </p:cNvPr>
          <p:cNvSpPr>
            <a:spLocks noChangeArrowheads="1"/>
          </p:cNvSpPr>
          <p:nvPr/>
        </p:nvSpPr>
        <p:spPr bwMode="auto">
          <a:xfrm>
            <a:off x="3910072" y="5366434"/>
            <a:ext cx="19836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r>
              <a:rPr lang="en-US" altLang="en-US" sz="1400">
                <a:solidFill>
                  <a:schemeClr val="bg1"/>
                </a:solidFill>
                <a:cs typeface="Arial" panose="020B0604020202020204" pitchFamily="34" charset="0"/>
              </a:rPr>
              <a:t>Identify existing information held by your </a:t>
            </a:r>
            <a:r>
              <a:rPr lang="en-US" altLang="en-US" sz="1400" err="1">
                <a:solidFill>
                  <a:schemeClr val="bg1"/>
                </a:solidFill>
                <a:cs typeface="Arial" panose="020B0604020202020204" pitchFamily="34" charset="0"/>
              </a:rPr>
              <a:t>organisation</a:t>
            </a:r>
            <a:r>
              <a:rPr lang="en-US" altLang="en-US" sz="1400">
                <a:solidFill>
                  <a:schemeClr val="bg1"/>
                </a:solidFill>
                <a:cs typeface="Arial" panose="020B0604020202020204" pitchFamily="34" charset="0"/>
              </a:rPr>
              <a:t> and others</a:t>
            </a:r>
          </a:p>
        </p:txBody>
      </p:sp>
      <p:sp>
        <p:nvSpPr>
          <p:cNvPr id="13" name="Rectangle 21">
            <a:extLst>
              <a:ext uri="{FF2B5EF4-FFF2-40B4-BE49-F238E27FC236}">
                <a16:creationId xmlns:a16="http://schemas.microsoft.com/office/drawing/2014/main" id="{8CB4F49A-27BD-D8FF-CF00-20121D526CCE}"/>
              </a:ext>
            </a:extLst>
          </p:cNvPr>
          <p:cNvSpPr>
            <a:spLocks noChangeArrowheads="1"/>
          </p:cNvSpPr>
          <p:nvPr/>
        </p:nvSpPr>
        <p:spPr bwMode="auto">
          <a:xfrm>
            <a:off x="3933345" y="3367065"/>
            <a:ext cx="19371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r>
              <a:rPr lang="en-US" altLang="en-US" sz="1400">
                <a:solidFill>
                  <a:schemeClr val="bg1"/>
                </a:solidFill>
                <a:cs typeface="Arial" panose="020B0604020202020204" pitchFamily="34" charset="0"/>
              </a:rPr>
              <a:t>Identify likely information requirements for a BDA</a:t>
            </a:r>
          </a:p>
        </p:txBody>
      </p:sp>
      <p:pic>
        <p:nvPicPr>
          <p:cNvPr id="14" name="Graphic 13" descr="Clipboard with solid fill">
            <a:extLst>
              <a:ext uri="{FF2B5EF4-FFF2-40B4-BE49-F238E27FC236}">
                <a16:creationId xmlns:a16="http://schemas.microsoft.com/office/drawing/2014/main" id="{9BEFAC59-BA1F-43EA-899F-D528863E5EF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756740" y="2164580"/>
            <a:ext cx="767295" cy="767295"/>
          </a:xfrm>
          <a:prstGeom prst="rect">
            <a:avLst/>
          </a:prstGeom>
        </p:spPr>
      </p:pic>
      <p:sp>
        <p:nvSpPr>
          <p:cNvPr id="15" name="Rectangle: Rounded Corners 14">
            <a:extLst>
              <a:ext uri="{FF2B5EF4-FFF2-40B4-BE49-F238E27FC236}">
                <a16:creationId xmlns:a16="http://schemas.microsoft.com/office/drawing/2014/main" id="{2C3472DB-9CD4-16D1-BC6F-003CDF52D051}"/>
              </a:ext>
            </a:extLst>
          </p:cNvPr>
          <p:cNvSpPr/>
          <p:nvPr/>
        </p:nvSpPr>
        <p:spPr>
          <a:xfrm>
            <a:off x="972457" y="1931988"/>
            <a:ext cx="2732160" cy="4381874"/>
          </a:xfrm>
          <a:prstGeom prst="roundRect">
            <a:avLst>
              <a:gd name="adj" fmla="val 14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latin typeface="Arial" panose="020B0604020202020204" pitchFamily="34" charset="0"/>
              <a:cs typeface="Arial" panose="020B0604020202020204" pitchFamily="34" charset="0"/>
            </a:endParaRPr>
          </a:p>
        </p:txBody>
      </p:sp>
      <p:sp>
        <p:nvSpPr>
          <p:cNvPr id="16" name="Rectangle 21">
            <a:extLst>
              <a:ext uri="{FF2B5EF4-FFF2-40B4-BE49-F238E27FC236}">
                <a16:creationId xmlns:a16="http://schemas.microsoft.com/office/drawing/2014/main" id="{8F73F098-A87F-3592-459F-C21B9A5A7761}"/>
              </a:ext>
            </a:extLst>
          </p:cNvPr>
          <p:cNvSpPr>
            <a:spLocks noChangeArrowheads="1"/>
          </p:cNvSpPr>
          <p:nvPr/>
        </p:nvSpPr>
        <p:spPr bwMode="auto">
          <a:xfrm>
            <a:off x="1240293" y="4344092"/>
            <a:ext cx="224064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r>
              <a:rPr lang="en-US" sz="1600">
                <a:solidFill>
                  <a:schemeClr val="bg1"/>
                </a:solidFill>
                <a:cs typeface="Arial" panose="020B0604020202020204" pitchFamily="34" charset="0"/>
              </a:rPr>
              <a:t>A benefit distribution analysis is reliant on a range of data and information is likely to come from multiple different sources. </a:t>
            </a:r>
          </a:p>
        </p:txBody>
      </p:sp>
      <p:pic>
        <p:nvPicPr>
          <p:cNvPr id="17" name="Graphic 16">
            <a:extLst>
              <a:ext uri="{FF2B5EF4-FFF2-40B4-BE49-F238E27FC236}">
                <a16:creationId xmlns:a16="http://schemas.microsoft.com/office/drawing/2014/main" id="{D2FF15CC-7D2B-0C00-89E1-64CE18A26E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07357" y="2587339"/>
            <a:ext cx="1506523" cy="1506523"/>
          </a:xfrm>
          <a:prstGeom prst="rect">
            <a:avLst/>
          </a:prstGeom>
        </p:spPr>
      </p:pic>
      <p:pic>
        <p:nvPicPr>
          <p:cNvPr id="23" name="Graphic 22" descr="Help outline">
            <a:extLst>
              <a:ext uri="{FF2B5EF4-FFF2-40B4-BE49-F238E27FC236}">
                <a16:creationId xmlns:a16="http://schemas.microsoft.com/office/drawing/2014/main" id="{FD483172-BC11-6CAE-1F93-3875DB3E6C3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422690" y="2267069"/>
            <a:ext cx="767295" cy="767295"/>
          </a:xfrm>
          <a:prstGeom prst="rect">
            <a:avLst/>
          </a:prstGeom>
        </p:spPr>
      </p:pic>
      <p:pic>
        <p:nvPicPr>
          <p:cNvPr id="24" name="Graphic 23" descr="Shield Tick outline">
            <a:extLst>
              <a:ext uri="{FF2B5EF4-FFF2-40B4-BE49-F238E27FC236}">
                <a16:creationId xmlns:a16="http://schemas.microsoft.com/office/drawing/2014/main" id="{FB322B62-1D27-AB5C-3A49-184A3379531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445925" y="4330411"/>
            <a:ext cx="767295" cy="767295"/>
          </a:xfrm>
          <a:prstGeom prst="rect">
            <a:avLst/>
          </a:prstGeom>
        </p:spPr>
      </p:pic>
    </p:spTree>
    <p:extLst>
      <p:ext uri="{BB962C8B-B14F-4D97-AF65-F5344CB8AC3E}">
        <p14:creationId xmlns:p14="http://schemas.microsoft.com/office/powerpoint/2010/main" val="1397905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7400-B0EF-54B4-240F-A3E51282A0FC}"/>
              </a:ext>
            </a:extLst>
          </p:cNvPr>
          <p:cNvSpPr>
            <a:spLocks noGrp="1"/>
          </p:cNvSpPr>
          <p:nvPr>
            <p:ph type="title"/>
          </p:nvPr>
        </p:nvSpPr>
        <p:spPr/>
        <p:txBody>
          <a:bodyPr>
            <a:normAutofit/>
          </a:bodyPr>
          <a:lstStyle/>
          <a:p>
            <a:r>
              <a:rPr lang="en-GB" sz="3600">
                <a:latin typeface="Arial" panose="020B0604020202020204" pitchFamily="34" charset="0"/>
                <a:cs typeface="Arial" panose="020B0604020202020204" pitchFamily="34" charset="0"/>
              </a:rPr>
              <a:t>Information and data - examples</a:t>
            </a:r>
          </a:p>
        </p:txBody>
      </p:sp>
      <p:cxnSp>
        <p:nvCxnSpPr>
          <p:cNvPr id="4" name="Straight Connector 3">
            <a:extLst>
              <a:ext uri="{FF2B5EF4-FFF2-40B4-BE49-F238E27FC236}">
                <a16:creationId xmlns:a16="http://schemas.microsoft.com/office/drawing/2014/main" id="{EC6ECC97-486E-5C81-B8A6-C030220AF26C}"/>
              </a:ext>
            </a:extLst>
          </p:cNvPr>
          <p:cNvCxnSpPr>
            <a:stCxn id="26" idx="3"/>
            <a:endCxn id="8" idx="1"/>
          </p:cNvCxnSpPr>
          <p:nvPr/>
        </p:nvCxnSpPr>
        <p:spPr>
          <a:xfrm flipV="1">
            <a:off x="3939622" y="4419101"/>
            <a:ext cx="2761455" cy="10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51E79C0-3D79-E242-E8B8-D833B7FF3A47}"/>
              </a:ext>
            </a:extLst>
          </p:cNvPr>
          <p:cNvCxnSpPr/>
          <p:nvPr/>
        </p:nvCxnSpPr>
        <p:spPr>
          <a:xfrm flipV="1">
            <a:off x="4531557" y="3232402"/>
            <a:ext cx="2007101" cy="2327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A2295E-03CB-D000-F7E0-780B67608D8E}"/>
              </a:ext>
            </a:extLst>
          </p:cNvPr>
          <p:cNvCxnSpPr/>
          <p:nvPr/>
        </p:nvCxnSpPr>
        <p:spPr>
          <a:xfrm>
            <a:off x="4176183" y="3312681"/>
            <a:ext cx="1926559" cy="2246822"/>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15">
            <a:extLst>
              <a:ext uri="{FF2B5EF4-FFF2-40B4-BE49-F238E27FC236}">
                <a16:creationId xmlns:a16="http://schemas.microsoft.com/office/drawing/2014/main" id="{41B98B06-5D8C-8924-58C0-E1C360AB8F38}"/>
              </a:ext>
            </a:extLst>
          </p:cNvPr>
          <p:cNvSpPr>
            <a:spLocks noChangeArrowheads="1"/>
          </p:cNvSpPr>
          <p:nvPr/>
        </p:nvSpPr>
        <p:spPr bwMode="auto">
          <a:xfrm>
            <a:off x="4636294" y="3568747"/>
            <a:ext cx="1459706" cy="1461294"/>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pPr algn="ctr"/>
            <a:endParaRPr lang="en-US" sz="900">
              <a:latin typeface="Arial" panose="020B0604020202020204" pitchFamily="34" charset="0"/>
              <a:cs typeface="Arial" panose="020B0604020202020204" pitchFamily="34" charset="0"/>
            </a:endParaRPr>
          </a:p>
        </p:txBody>
      </p:sp>
      <p:sp>
        <p:nvSpPr>
          <p:cNvPr id="8" name="Rectangle 11">
            <a:extLst>
              <a:ext uri="{FF2B5EF4-FFF2-40B4-BE49-F238E27FC236}">
                <a16:creationId xmlns:a16="http://schemas.microsoft.com/office/drawing/2014/main" id="{D91324FB-5A56-B36A-61B3-F5FB9F9CF269}"/>
              </a:ext>
            </a:extLst>
          </p:cNvPr>
          <p:cNvSpPr>
            <a:spLocks noChangeArrowheads="1"/>
          </p:cNvSpPr>
          <p:nvPr/>
        </p:nvSpPr>
        <p:spPr bwMode="auto">
          <a:xfrm>
            <a:off x="6701077" y="3965473"/>
            <a:ext cx="907256" cy="907256"/>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9" name="Rectangle 41">
            <a:extLst>
              <a:ext uri="{FF2B5EF4-FFF2-40B4-BE49-F238E27FC236}">
                <a16:creationId xmlns:a16="http://schemas.microsoft.com/office/drawing/2014/main" id="{F82A9FA4-58F8-4FE7-84B8-6186AA6F26D4}"/>
              </a:ext>
            </a:extLst>
          </p:cNvPr>
          <p:cNvSpPr>
            <a:spLocks noChangeArrowheads="1"/>
          </p:cNvSpPr>
          <p:nvPr/>
        </p:nvSpPr>
        <p:spPr bwMode="auto">
          <a:xfrm>
            <a:off x="1043537" y="2329596"/>
            <a:ext cx="21894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US" altLang="en-US" sz="1200" b="1">
                <a:solidFill>
                  <a:schemeClr val="accent1">
                    <a:lumMod val="75000"/>
                  </a:schemeClr>
                </a:solidFill>
                <a:ea typeface="Poppins Medium" charset="0"/>
                <a:cs typeface="Arial" panose="020B0604020202020204" pitchFamily="34" charset="0"/>
              </a:rPr>
              <a:t>Hazard information</a:t>
            </a:r>
          </a:p>
        </p:txBody>
      </p:sp>
      <p:sp>
        <p:nvSpPr>
          <p:cNvPr id="10" name="Rectangle 42">
            <a:extLst>
              <a:ext uri="{FF2B5EF4-FFF2-40B4-BE49-F238E27FC236}">
                <a16:creationId xmlns:a16="http://schemas.microsoft.com/office/drawing/2014/main" id="{8FE15D39-87DA-F387-0E63-A530665BC4CD}"/>
              </a:ext>
            </a:extLst>
          </p:cNvPr>
          <p:cNvSpPr>
            <a:spLocks noChangeArrowheads="1"/>
          </p:cNvSpPr>
          <p:nvPr/>
        </p:nvSpPr>
        <p:spPr bwMode="auto">
          <a:xfrm>
            <a:off x="1242738" y="2555361"/>
            <a:ext cx="19961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171450" lvl="0" indent="-171450">
              <a:buFont typeface="Arial" panose="020B0604020202020204" pitchFamily="34" charset="0"/>
              <a:buChar char="•"/>
            </a:pPr>
            <a:r>
              <a:rPr lang="en-GB" sz="1000">
                <a:cs typeface="Arial" panose="020B0604020202020204" pitchFamily="34" charset="0"/>
              </a:rPr>
              <a:t>Coastal and estuarine erosion and inundation mapping</a:t>
            </a:r>
          </a:p>
          <a:p>
            <a:pPr marL="171450" lvl="0" indent="-171450">
              <a:buFont typeface="Arial" panose="020B0604020202020204" pitchFamily="34" charset="0"/>
              <a:buChar char="•"/>
            </a:pPr>
            <a:r>
              <a:rPr lang="en-GB" sz="1000">
                <a:cs typeface="Arial" panose="020B0604020202020204" pitchFamily="34" charset="0"/>
              </a:rPr>
              <a:t>Timing and risk profile</a:t>
            </a:r>
          </a:p>
          <a:p>
            <a:pPr marL="171450" lvl="0" indent="-171450">
              <a:buFont typeface="Arial" panose="020B0604020202020204" pitchFamily="34" charset="0"/>
              <a:buChar char="•"/>
            </a:pPr>
            <a:r>
              <a:rPr lang="en-GB" sz="1000">
                <a:cs typeface="Arial" panose="020B0604020202020204" pitchFamily="34" charset="0"/>
              </a:rPr>
              <a:t>Extent or effects</a:t>
            </a:r>
          </a:p>
          <a:p>
            <a:pPr marL="171450" lvl="0" indent="-171450">
              <a:buFont typeface="Arial" panose="020B0604020202020204" pitchFamily="34" charset="0"/>
              <a:buChar char="•"/>
            </a:pPr>
            <a:r>
              <a:rPr lang="en-GB" sz="1000">
                <a:cs typeface="Arial" panose="020B0604020202020204" pitchFamily="34" charset="0"/>
              </a:rPr>
              <a:t>Frequency</a:t>
            </a:r>
          </a:p>
          <a:p>
            <a:pPr defTabSz="457189"/>
            <a:endParaRPr lang="en-US" altLang="en-US" sz="1000">
              <a:cs typeface="Arial" panose="020B0604020202020204" pitchFamily="34" charset="0"/>
            </a:endParaRPr>
          </a:p>
        </p:txBody>
      </p:sp>
      <p:sp>
        <p:nvSpPr>
          <p:cNvPr id="11" name="Rectangle 46">
            <a:extLst>
              <a:ext uri="{FF2B5EF4-FFF2-40B4-BE49-F238E27FC236}">
                <a16:creationId xmlns:a16="http://schemas.microsoft.com/office/drawing/2014/main" id="{A91A376A-83FB-377E-8F28-A5AB611E253D}"/>
              </a:ext>
            </a:extLst>
          </p:cNvPr>
          <p:cNvSpPr>
            <a:spLocks noChangeArrowheads="1"/>
          </p:cNvSpPr>
          <p:nvPr/>
        </p:nvSpPr>
        <p:spPr bwMode="auto">
          <a:xfrm>
            <a:off x="390777" y="3748613"/>
            <a:ext cx="25713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US" altLang="en-US" sz="1200" b="1">
                <a:solidFill>
                  <a:schemeClr val="accent1">
                    <a:lumMod val="75000"/>
                  </a:schemeClr>
                </a:solidFill>
                <a:ea typeface="Poppins Medium" charset="0"/>
                <a:cs typeface="Arial" panose="020B0604020202020204" pitchFamily="34" charset="0"/>
              </a:rPr>
              <a:t>Built Asset location and value</a:t>
            </a:r>
          </a:p>
        </p:txBody>
      </p:sp>
      <p:sp>
        <p:nvSpPr>
          <p:cNvPr id="12" name="Rectangle 47">
            <a:extLst>
              <a:ext uri="{FF2B5EF4-FFF2-40B4-BE49-F238E27FC236}">
                <a16:creationId xmlns:a16="http://schemas.microsoft.com/office/drawing/2014/main" id="{33600ABF-184E-7CB8-51D9-8A731CAB9119}"/>
              </a:ext>
            </a:extLst>
          </p:cNvPr>
          <p:cNvSpPr>
            <a:spLocks noChangeArrowheads="1"/>
          </p:cNvSpPr>
          <p:nvPr/>
        </p:nvSpPr>
        <p:spPr bwMode="auto">
          <a:xfrm>
            <a:off x="663882" y="4009082"/>
            <a:ext cx="231093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171450" indent="-171450" defTabSz="457189">
              <a:buFont typeface="Arial" panose="020B0604020202020204" pitchFamily="34" charset="0"/>
              <a:buChar char="•"/>
            </a:pPr>
            <a:r>
              <a:rPr lang="en-US" altLang="en-US" sz="1000">
                <a:cs typeface="Arial" panose="020B0604020202020204" pitchFamily="34" charset="0"/>
              </a:rPr>
              <a:t>Public and private building locations</a:t>
            </a:r>
          </a:p>
          <a:p>
            <a:pPr marL="171450" indent="-171450" defTabSz="457189">
              <a:buFont typeface="Arial" panose="020B0604020202020204" pitchFamily="34" charset="0"/>
              <a:buChar char="•"/>
            </a:pPr>
            <a:r>
              <a:rPr lang="en-US" altLang="en-US" sz="1000">
                <a:cs typeface="Arial" panose="020B0604020202020204" pitchFamily="34" charset="0"/>
              </a:rPr>
              <a:t>Road network, state and local</a:t>
            </a:r>
          </a:p>
          <a:p>
            <a:pPr marL="171450" indent="-171450" defTabSz="457189">
              <a:buFont typeface="Arial" panose="020B0604020202020204" pitchFamily="34" charset="0"/>
              <a:buChar char="•"/>
            </a:pPr>
            <a:r>
              <a:rPr lang="en-US" altLang="en-US" sz="1000">
                <a:cs typeface="Arial" panose="020B0604020202020204" pitchFamily="34" charset="0"/>
              </a:rPr>
              <a:t>Other built assets e.g. car parks, toilet blocks, signs</a:t>
            </a:r>
          </a:p>
          <a:p>
            <a:pPr marL="171450" indent="-171450" defTabSz="457189">
              <a:buFont typeface="Arial" panose="020B0604020202020204" pitchFamily="34" charset="0"/>
              <a:buChar char="•"/>
            </a:pPr>
            <a:r>
              <a:rPr lang="en-US" altLang="en-US" sz="1000">
                <a:cs typeface="Arial" panose="020B0604020202020204" pitchFamily="34" charset="0"/>
              </a:rPr>
              <a:t>Financial value, maintenance costs</a:t>
            </a:r>
          </a:p>
        </p:txBody>
      </p:sp>
      <p:sp>
        <p:nvSpPr>
          <p:cNvPr id="13" name="Rectangle 51">
            <a:extLst>
              <a:ext uri="{FF2B5EF4-FFF2-40B4-BE49-F238E27FC236}">
                <a16:creationId xmlns:a16="http://schemas.microsoft.com/office/drawing/2014/main" id="{7B108DFF-56BF-E78A-9D7D-92ADCD926FD4}"/>
              </a:ext>
            </a:extLst>
          </p:cNvPr>
          <p:cNvSpPr>
            <a:spLocks noChangeArrowheads="1"/>
          </p:cNvSpPr>
          <p:nvPr/>
        </p:nvSpPr>
        <p:spPr bwMode="auto">
          <a:xfrm>
            <a:off x="838200" y="5166184"/>
            <a:ext cx="28423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US" altLang="en-US" sz="1200" b="1">
                <a:solidFill>
                  <a:schemeClr val="accent1">
                    <a:lumMod val="75000"/>
                  </a:schemeClr>
                </a:solidFill>
                <a:ea typeface="Poppins Medium" charset="0"/>
                <a:cs typeface="Arial" panose="020B0604020202020204" pitchFamily="34" charset="0"/>
              </a:rPr>
              <a:t>Beach, park and recreational use data</a:t>
            </a:r>
          </a:p>
        </p:txBody>
      </p:sp>
      <p:sp>
        <p:nvSpPr>
          <p:cNvPr id="14" name="Rectangle 52">
            <a:extLst>
              <a:ext uri="{FF2B5EF4-FFF2-40B4-BE49-F238E27FC236}">
                <a16:creationId xmlns:a16="http://schemas.microsoft.com/office/drawing/2014/main" id="{4A745366-DD5B-013C-4E38-A2AAC65BB121}"/>
              </a:ext>
            </a:extLst>
          </p:cNvPr>
          <p:cNvSpPr>
            <a:spLocks noChangeArrowheads="1"/>
          </p:cNvSpPr>
          <p:nvPr/>
        </p:nvSpPr>
        <p:spPr bwMode="auto">
          <a:xfrm>
            <a:off x="1443868" y="5416798"/>
            <a:ext cx="22366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171450" indent="-171450" defTabSz="457189">
              <a:buFont typeface="Arial" panose="020B0604020202020204" pitchFamily="34" charset="0"/>
              <a:buChar char="•"/>
            </a:pPr>
            <a:r>
              <a:rPr lang="en-US" altLang="en-US" sz="1000">
                <a:cs typeface="Arial" panose="020B0604020202020204" pitchFamily="34" charset="0"/>
              </a:rPr>
              <a:t>Number of beach visitors, local and from other areas</a:t>
            </a:r>
          </a:p>
          <a:p>
            <a:pPr marL="171450" indent="-171450" defTabSz="457189">
              <a:buFont typeface="Arial" panose="020B0604020202020204" pitchFamily="34" charset="0"/>
              <a:buChar char="•"/>
            </a:pPr>
            <a:r>
              <a:rPr lang="en-US" altLang="en-US" sz="1000">
                <a:cs typeface="Arial" panose="020B0604020202020204" pitchFamily="34" charset="0"/>
              </a:rPr>
              <a:t>Number of people using parks or recreational facilities</a:t>
            </a:r>
          </a:p>
          <a:p>
            <a:pPr marL="171450" indent="-171450" defTabSz="457189">
              <a:buFont typeface="Arial" panose="020B0604020202020204" pitchFamily="34" charset="0"/>
              <a:buChar char="•"/>
            </a:pPr>
            <a:r>
              <a:rPr lang="en-US" altLang="en-US" sz="1000">
                <a:cs typeface="Arial" panose="020B0604020202020204" pitchFamily="34" charset="0"/>
              </a:rPr>
              <a:t>Changes in use as a result of flooding or erosion</a:t>
            </a:r>
          </a:p>
        </p:txBody>
      </p:sp>
      <p:sp>
        <p:nvSpPr>
          <p:cNvPr id="15" name="Rectangle 56">
            <a:extLst>
              <a:ext uri="{FF2B5EF4-FFF2-40B4-BE49-F238E27FC236}">
                <a16:creationId xmlns:a16="http://schemas.microsoft.com/office/drawing/2014/main" id="{9F115BA4-4A3B-9BB3-C946-53E096D99084}"/>
              </a:ext>
            </a:extLst>
          </p:cNvPr>
          <p:cNvSpPr>
            <a:spLocks noChangeArrowheads="1"/>
          </p:cNvSpPr>
          <p:nvPr/>
        </p:nvSpPr>
        <p:spPr bwMode="auto">
          <a:xfrm>
            <a:off x="7430661" y="2375805"/>
            <a:ext cx="24991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US" altLang="en-US" sz="1200" b="1">
                <a:solidFill>
                  <a:schemeClr val="accent1">
                    <a:lumMod val="75000"/>
                  </a:schemeClr>
                </a:solidFill>
                <a:ea typeface="Poppins Medium" charset="0"/>
                <a:cs typeface="Arial" panose="020B0604020202020204" pitchFamily="34" charset="0"/>
              </a:rPr>
              <a:t>Adaptation measures </a:t>
            </a:r>
          </a:p>
        </p:txBody>
      </p:sp>
      <p:sp>
        <p:nvSpPr>
          <p:cNvPr id="16" name="Rectangle 57">
            <a:extLst>
              <a:ext uri="{FF2B5EF4-FFF2-40B4-BE49-F238E27FC236}">
                <a16:creationId xmlns:a16="http://schemas.microsoft.com/office/drawing/2014/main" id="{6E57CB15-C8A7-CD98-A6AB-4090BC24A452}"/>
              </a:ext>
            </a:extLst>
          </p:cNvPr>
          <p:cNvSpPr>
            <a:spLocks noChangeArrowheads="1"/>
          </p:cNvSpPr>
          <p:nvPr/>
        </p:nvSpPr>
        <p:spPr bwMode="auto">
          <a:xfrm>
            <a:off x="7405653" y="2597711"/>
            <a:ext cx="24991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171450" indent="-171450" defTabSz="457189">
              <a:buFont typeface="Arial" panose="020B0604020202020204" pitchFamily="34" charset="0"/>
              <a:buChar char="•"/>
            </a:pPr>
            <a:r>
              <a:rPr lang="en-US" altLang="en-US" sz="1000">
                <a:cs typeface="Arial" panose="020B0604020202020204" pitchFamily="34" charset="0"/>
              </a:rPr>
              <a:t>Impact of proposed adaptation measures, e.g.  beach width or access, frequency or risk of erosion or flood events</a:t>
            </a:r>
          </a:p>
          <a:p>
            <a:pPr marL="171450" indent="-171450" defTabSz="457189">
              <a:buFont typeface="Arial" panose="020B0604020202020204" pitchFamily="34" charset="0"/>
              <a:buChar char="•"/>
            </a:pPr>
            <a:r>
              <a:rPr lang="en-US" altLang="en-US" sz="1000">
                <a:cs typeface="Arial" panose="020B0604020202020204" pitchFamily="34" charset="0"/>
              </a:rPr>
              <a:t>Costs of proposed adaptation measures</a:t>
            </a:r>
          </a:p>
        </p:txBody>
      </p:sp>
      <p:sp>
        <p:nvSpPr>
          <p:cNvPr id="17" name="Rectangle 62">
            <a:extLst>
              <a:ext uri="{FF2B5EF4-FFF2-40B4-BE49-F238E27FC236}">
                <a16:creationId xmlns:a16="http://schemas.microsoft.com/office/drawing/2014/main" id="{93FCDCD5-05C8-1E25-2509-F81C68975CC1}"/>
              </a:ext>
            </a:extLst>
          </p:cNvPr>
          <p:cNvSpPr>
            <a:spLocks noChangeArrowheads="1"/>
          </p:cNvSpPr>
          <p:nvPr/>
        </p:nvSpPr>
        <p:spPr bwMode="auto">
          <a:xfrm>
            <a:off x="4784733" y="4061252"/>
            <a:ext cx="1154286" cy="48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lnSpc>
                <a:spcPct val="150000"/>
              </a:lnSpc>
            </a:pPr>
            <a:r>
              <a:rPr lang="en-GB" altLang="en-US" sz="1100">
                <a:solidFill>
                  <a:schemeClr val="bg1"/>
                </a:solidFill>
                <a:cs typeface="Arial" panose="020B0604020202020204" pitchFamily="34" charset="0"/>
              </a:rPr>
              <a:t>Information and data needed</a:t>
            </a:r>
          </a:p>
        </p:txBody>
      </p:sp>
      <p:grpSp>
        <p:nvGrpSpPr>
          <p:cNvPr id="18" name="Group 17">
            <a:extLst>
              <a:ext uri="{FF2B5EF4-FFF2-40B4-BE49-F238E27FC236}">
                <a16:creationId xmlns:a16="http://schemas.microsoft.com/office/drawing/2014/main" id="{20B9D15F-80B9-5179-EF91-7BA63EC0916C}"/>
              </a:ext>
            </a:extLst>
          </p:cNvPr>
          <p:cNvGrpSpPr/>
          <p:nvPr/>
        </p:nvGrpSpPr>
        <p:grpSpPr>
          <a:xfrm>
            <a:off x="3785494" y="5400568"/>
            <a:ext cx="908844" cy="909638"/>
            <a:chOff x="5721790" y="4798466"/>
            <a:chExt cx="908844" cy="909638"/>
          </a:xfrm>
        </p:grpSpPr>
        <p:sp>
          <p:nvSpPr>
            <p:cNvPr id="19" name="Rectangle 19">
              <a:extLst>
                <a:ext uri="{FF2B5EF4-FFF2-40B4-BE49-F238E27FC236}">
                  <a16:creationId xmlns:a16="http://schemas.microsoft.com/office/drawing/2014/main" id="{01E82294-A4D0-47DA-AAA0-C99A791C8F5B}"/>
                </a:ext>
              </a:extLst>
            </p:cNvPr>
            <p:cNvSpPr>
              <a:spLocks noChangeArrowheads="1"/>
            </p:cNvSpPr>
            <p:nvPr/>
          </p:nvSpPr>
          <p:spPr bwMode="auto">
            <a:xfrm>
              <a:off x="5721790" y="4798466"/>
              <a:ext cx="908844" cy="909638"/>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pic>
          <p:nvPicPr>
            <p:cNvPr id="20" name="Graphic 19" descr="Surf outline">
              <a:extLst>
                <a:ext uri="{FF2B5EF4-FFF2-40B4-BE49-F238E27FC236}">
                  <a16:creationId xmlns:a16="http://schemas.microsoft.com/office/drawing/2014/main" id="{91F358FC-5080-D9AF-EECE-16E49C0A2D5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893731" y="4957401"/>
              <a:ext cx="574122" cy="574122"/>
            </a:xfrm>
            <a:prstGeom prst="rect">
              <a:avLst/>
            </a:prstGeom>
          </p:spPr>
        </p:pic>
      </p:grpSp>
      <p:sp>
        <p:nvSpPr>
          <p:cNvPr id="21" name="Rectangle 18">
            <a:extLst>
              <a:ext uri="{FF2B5EF4-FFF2-40B4-BE49-F238E27FC236}">
                <a16:creationId xmlns:a16="http://schemas.microsoft.com/office/drawing/2014/main" id="{E7B179D9-F99D-DC5A-1E7A-B8CE3E9A749E}"/>
              </a:ext>
            </a:extLst>
          </p:cNvPr>
          <p:cNvSpPr>
            <a:spLocks noChangeArrowheads="1"/>
          </p:cNvSpPr>
          <p:nvPr/>
        </p:nvSpPr>
        <p:spPr bwMode="auto">
          <a:xfrm>
            <a:off x="6398714" y="2491347"/>
            <a:ext cx="908844" cy="909638"/>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765212E5-BD11-6DFB-87C2-406C68B4B686}"/>
              </a:ext>
            </a:extLst>
          </p:cNvPr>
          <p:cNvGrpSpPr/>
          <p:nvPr/>
        </p:nvGrpSpPr>
        <p:grpSpPr>
          <a:xfrm>
            <a:off x="3331072" y="2507529"/>
            <a:ext cx="908844" cy="909638"/>
            <a:chOff x="4341078" y="1974129"/>
            <a:chExt cx="908844" cy="909638"/>
          </a:xfrm>
        </p:grpSpPr>
        <p:sp>
          <p:nvSpPr>
            <p:cNvPr id="23" name="Rectangle 16">
              <a:extLst>
                <a:ext uri="{FF2B5EF4-FFF2-40B4-BE49-F238E27FC236}">
                  <a16:creationId xmlns:a16="http://schemas.microsoft.com/office/drawing/2014/main" id="{4436D85F-A796-8855-7BAB-E369415EADBE}"/>
                </a:ext>
              </a:extLst>
            </p:cNvPr>
            <p:cNvSpPr>
              <a:spLocks noChangeArrowheads="1"/>
            </p:cNvSpPr>
            <p:nvPr/>
          </p:nvSpPr>
          <p:spPr bwMode="auto">
            <a:xfrm>
              <a:off x="4341078" y="1974129"/>
              <a:ext cx="908844" cy="909638"/>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pic>
          <p:nvPicPr>
            <p:cNvPr id="24" name="Graphic 23">
              <a:extLst>
                <a:ext uri="{FF2B5EF4-FFF2-40B4-BE49-F238E27FC236}">
                  <a16:creationId xmlns:a16="http://schemas.microsoft.com/office/drawing/2014/main" id="{92A1D8F8-DDFB-4F05-51C2-3B6CE5DF3A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0039" y="2115504"/>
              <a:ext cx="606777" cy="547289"/>
            </a:xfrm>
            <a:prstGeom prst="rect">
              <a:avLst/>
            </a:prstGeom>
          </p:spPr>
        </p:pic>
      </p:grpSp>
      <p:grpSp>
        <p:nvGrpSpPr>
          <p:cNvPr id="25" name="Group 24">
            <a:extLst>
              <a:ext uri="{FF2B5EF4-FFF2-40B4-BE49-F238E27FC236}">
                <a16:creationId xmlns:a16="http://schemas.microsoft.com/office/drawing/2014/main" id="{6E896913-2FC9-9601-7E55-9301108EE993}"/>
              </a:ext>
            </a:extLst>
          </p:cNvPr>
          <p:cNvGrpSpPr/>
          <p:nvPr/>
        </p:nvGrpSpPr>
        <p:grpSpPr>
          <a:xfrm>
            <a:off x="3032366" y="3975856"/>
            <a:ext cx="907256" cy="907256"/>
            <a:chOff x="4042372" y="3394870"/>
            <a:chExt cx="907256" cy="907256"/>
          </a:xfrm>
        </p:grpSpPr>
        <p:sp>
          <p:nvSpPr>
            <p:cNvPr id="26" name="Rectangle 12">
              <a:extLst>
                <a:ext uri="{FF2B5EF4-FFF2-40B4-BE49-F238E27FC236}">
                  <a16:creationId xmlns:a16="http://schemas.microsoft.com/office/drawing/2014/main" id="{1C9CA3E4-98C8-545A-68E4-F36A5AF60F3C}"/>
                </a:ext>
              </a:extLst>
            </p:cNvPr>
            <p:cNvSpPr>
              <a:spLocks noChangeArrowheads="1"/>
            </p:cNvSpPr>
            <p:nvPr/>
          </p:nvSpPr>
          <p:spPr bwMode="auto">
            <a:xfrm>
              <a:off x="4042372" y="3394870"/>
              <a:ext cx="907256" cy="907256"/>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pic>
          <p:nvPicPr>
            <p:cNvPr id="27" name="Graphic 26">
              <a:extLst>
                <a:ext uri="{FF2B5EF4-FFF2-40B4-BE49-F238E27FC236}">
                  <a16:creationId xmlns:a16="http://schemas.microsoft.com/office/drawing/2014/main" id="{8F61DAA9-6FFC-66BA-813B-6028A31D4C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52015" y="3543852"/>
              <a:ext cx="687969" cy="569354"/>
            </a:xfrm>
            <a:prstGeom prst="rect">
              <a:avLst/>
            </a:prstGeom>
          </p:spPr>
        </p:pic>
      </p:grpSp>
      <p:sp>
        <p:nvSpPr>
          <p:cNvPr id="28" name="Rectangle 19">
            <a:extLst>
              <a:ext uri="{FF2B5EF4-FFF2-40B4-BE49-F238E27FC236}">
                <a16:creationId xmlns:a16="http://schemas.microsoft.com/office/drawing/2014/main" id="{5A09B023-F4DB-FA0F-420B-DEAE6DA8DA02}"/>
              </a:ext>
            </a:extLst>
          </p:cNvPr>
          <p:cNvSpPr>
            <a:spLocks noChangeArrowheads="1"/>
          </p:cNvSpPr>
          <p:nvPr/>
        </p:nvSpPr>
        <p:spPr bwMode="auto">
          <a:xfrm>
            <a:off x="5950032" y="5384629"/>
            <a:ext cx="908844" cy="909638"/>
          </a:xfrm>
          <a:prstGeom prst="rect">
            <a:avLst/>
          </a:pr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29" name="Rectangle 51">
            <a:extLst>
              <a:ext uri="{FF2B5EF4-FFF2-40B4-BE49-F238E27FC236}">
                <a16:creationId xmlns:a16="http://schemas.microsoft.com/office/drawing/2014/main" id="{F10F6184-0B51-5725-300E-2DEB713B4F6B}"/>
              </a:ext>
            </a:extLst>
          </p:cNvPr>
          <p:cNvSpPr>
            <a:spLocks noChangeArrowheads="1"/>
          </p:cNvSpPr>
          <p:nvPr/>
        </p:nvSpPr>
        <p:spPr bwMode="auto">
          <a:xfrm>
            <a:off x="7060483" y="5215902"/>
            <a:ext cx="24888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US" altLang="en-US" sz="1200" b="1">
                <a:solidFill>
                  <a:schemeClr val="accent1">
                    <a:lumMod val="75000"/>
                  </a:schemeClr>
                </a:solidFill>
                <a:ea typeface="Poppins Medium" charset="0"/>
                <a:cs typeface="Arial" panose="020B0604020202020204" pitchFamily="34" charset="0"/>
              </a:rPr>
              <a:t>Future planning information</a:t>
            </a:r>
          </a:p>
        </p:txBody>
      </p:sp>
      <p:sp>
        <p:nvSpPr>
          <p:cNvPr id="30" name="Rectangle 52">
            <a:extLst>
              <a:ext uri="{FF2B5EF4-FFF2-40B4-BE49-F238E27FC236}">
                <a16:creationId xmlns:a16="http://schemas.microsoft.com/office/drawing/2014/main" id="{1ACCA90A-8F48-50B2-D1C4-185E388CA5F3}"/>
              </a:ext>
            </a:extLst>
          </p:cNvPr>
          <p:cNvSpPr>
            <a:spLocks noChangeArrowheads="1"/>
          </p:cNvSpPr>
          <p:nvPr/>
        </p:nvSpPr>
        <p:spPr bwMode="auto">
          <a:xfrm>
            <a:off x="6975560" y="5478943"/>
            <a:ext cx="17017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171450" indent="-171450" defTabSz="457189">
              <a:buFont typeface="Arial" panose="020B0604020202020204" pitchFamily="34" charset="0"/>
              <a:buChar char="•"/>
            </a:pPr>
            <a:r>
              <a:rPr lang="en-US" altLang="en-US" sz="1000">
                <a:cs typeface="Arial" panose="020B0604020202020204" pitchFamily="34" charset="0"/>
              </a:rPr>
              <a:t>Future growth, new building developments</a:t>
            </a:r>
          </a:p>
          <a:p>
            <a:pPr marL="171450" indent="-171450" defTabSz="457189">
              <a:buFont typeface="Arial" panose="020B0604020202020204" pitchFamily="34" charset="0"/>
              <a:buChar char="•"/>
            </a:pPr>
            <a:r>
              <a:rPr lang="en-US" altLang="en-US" sz="1000">
                <a:cs typeface="Arial" panose="020B0604020202020204" pitchFamily="34" charset="0"/>
              </a:rPr>
              <a:t>Proposed planning controls </a:t>
            </a:r>
          </a:p>
          <a:p>
            <a:pPr marL="171450" indent="-171450" defTabSz="457189">
              <a:buFont typeface="Arial" panose="020B0604020202020204" pitchFamily="34" charset="0"/>
              <a:buChar char="•"/>
            </a:pPr>
            <a:r>
              <a:rPr lang="en-US" altLang="en-US" sz="1000">
                <a:cs typeface="Arial" panose="020B0604020202020204" pitchFamily="34" charset="0"/>
              </a:rPr>
              <a:t>Population growth rates</a:t>
            </a:r>
          </a:p>
          <a:p>
            <a:pPr marL="171450" indent="-171450" defTabSz="457189">
              <a:buFont typeface="Arial" panose="020B0604020202020204" pitchFamily="34" charset="0"/>
              <a:buChar char="•"/>
            </a:pPr>
            <a:r>
              <a:rPr lang="en-US" altLang="en-US" sz="1000">
                <a:cs typeface="Arial" panose="020B0604020202020204" pitchFamily="34" charset="0"/>
              </a:rPr>
              <a:t>Changes in infrastructure, access or use</a:t>
            </a:r>
          </a:p>
        </p:txBody>
      </p:sp>
      <p:sp>
        <p:nvSpPr>
          <p:cNvPr id="31" name="Rectangle 51">
            <a:extLst>
              <a:ext uri="{FF2B5EF4-FFF2-40B4-BE49-F238E27FC236}">
                <a16:creationId xmlns:a16="http://schemas.microsoft.com/office/drawing/2014/main" id="{01A74020-6106-0E8E-532D-14F136114A69}"/>
              </a:ext>
            </a:extLst>
          </p:cNvPr>
          <p:cNvSpPr>
            <a:spLocks noChangeArrowheads="1"/>
          </p:cNvSpPr>
          <p:nvPr/>
        </p:nvSpPr>
        <p:spPr bwMode="auto">
          <a:xfrm>
            <a:off x="7737209" y="3890736"/>
            <a:ext cx="24888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US" altLang="en-US" sz="1200" b="1">
                <a:solidFill>
                  <a:schemeClr val="accent1">
                    <a:lumMod val="75000"/>
                  </a:schemeClr>
                </a:solidFill>
                <a:ea typeface="Poppins Medium" charset="0"/>
                <a:cs typeface="Arial" panose="020B0604020202020204" pitchFamily="34" charset="0"/>
              </a:rPr>
              <a:t>Environmental and heritage data</a:t>
            </a:r>
          </a:p>
        </p:txBody>
      </p:sp>
      <p:sp>
        <p:nvSpPr>
          <p:cNvPr id="32" name="Rectangle 52">
            <a:extLst>
              <a:ext uri="{FF2B5EF4-FFF2-40B4-BE49-F238E27FC236}">
                <a16:creationId xmlns:a16="http://schemas.microsoft.com/office/drawing/2014/main" id="{C5DA9ACC-B24E-918E-FAF2-61B45E3DF4CE}"/>
              </a:ext>
            </a:extLst>
          </p:cNvPr>
          <p:cNvSpPr>
            <a:spLocks noChangeArrowheads="1"/>
          </p:cNvSpPr>
          <p:nvPr/>
        </p:nvSpPr>
        <p:spPr bwMode="auto">
          <a:xfrm>
            <a:off x="7788843" y="4127866"/>
            <a:ext cx="23109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171450" indent="-171450" defTabSz="457189">
              <a:buFont typeface="Arial" panose="020B0604020202020204" pitchFamily="34" charset="0"/>
              <a:buChar char="•"/>
            </a:pPr>
            <a:r>
              <a:rPr lang="en-US" altLang="en-US" sz="1000">
                <a:cs typeface="Arial" panose="020B0604020202020204" pitchFamily="34" charset="0"/>
              </a:rPr>
              <a:t>Location of environmental assets and heritage assets</a:t>
            </a:r>
          </a:p>
          <a:p>
            <a:pPr marL="171450" indent="-171450" defTabSz="457189">
              <a:buFont typeface="Arial" panose="020B0604020202020204" pitchFamily="34" charset="0"/>
              <a:buChar char="•"/>
            </a:pPr>
            <a:r>
              <a:rPr lang="en-US" altLang="en-US" sz="1000">
                <a:cs typeface="Arial" panose="020B0604020202020204" pitchFamily="34" charset="0"/>
              </a:rPr>
              <a:t>Any studies on values or use</a:t>
            </a:r>
          </a:p>
          <a:p>
            <a:pPr marL="171450" indent="-171450" defTabSz="457189">
              <a:buFont typeface="Arial" panose="020B0604020202020204" pitchFamily="34" charset="0"/>
              <a:buChar char="•"/>
            </a:pPr>
            <a:r>
              <a:rPr lang="en-US" altLang="en-US" sz="1000">
                <a:cs typeface="Arial" panose="020B0604020202020204" pitchFamily="34" charset="0"/>
              </a:rPr>
              <a:t>Expected risks as a result of coastal hazard</a:t>
            </a:r>
          </a:p>
          <a:p>
            <a:pPr defTabSz="457189"/>
            <a:endParaRPr lang="en-US" altLang="en-US" sz="1000">
              <a:cs typeface="Arial" panose="020B0604020202020204" pitchFamily="34" charset="0"/>
            </a:endParaRPr>
          </a:p>
        </p:txBody>
      </p:sp>
      <p:pic>
        <p:nvPicPr>
          <p:cNvPr id="33" name="Graphic 32">
            <a:extLst>
              <a:ext uri="{FF2B5EF4-FFF2-40B4-BE49-F238E27FC236}">
                <a16:creationId xmlns:a16="http://schemas.microsoft.com/office/drawing/2014/main" id="{2D9693BC-BE27-CC99-4F17-BEEFD08903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71055" y="5515296"/>
            <a:ext cx="574122" cy="625155"/>
          </a:xfrm>
          <a:prstGeom prst="rect">
            <a:avLst/>
          </a:prstGeom>
        </p:spPr>
      </p:pic>
      <p:pic>
        <p:nvPicPr>
          <p:cNvPr id="34" name="Graphic 33">
            <a:extLst>
              <a:ext uri="{FF2B5EF4-FFF2-40B4-BE49-F238E27FC236}">
                <a16:creationId xmlns:a16="http://schemas.microsoft.com/office/drawing/2014/main" id="{3A0360D3-2D87-551F-B637-186690EDB0E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81587" y="4164314"/>
            <a:ext cx="512692" cy="490401"/>
          </a:xfrm>
          <a:prstGeom prst="rect">
            <a:avLst/>
          </a:prstGeom>
        </p:spPr>
      </p:pic>
      <p:pic>
        <p:nvPicPr>
          <p:cNvPr id="35" name="Graphic 34">
            <a:extLst>
              <a:ext uri="{FF2B5EF4-FFF2-40B4-BE49-F238E27FC236}">
                <a16:creationId xmlns:a16="http://schemas.microsoft.com/office/drawing/2014/main" id="{FF98127D-0C50-0129-1AB9-19D9E6176B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98819" y="2649570"/>
            <a:ext cx="508634" cy="484977"/>
          </a:xfrm>
          <a:prstGeom prst="rect">
            <a:avLst/>
          </a:prstGeom>
        </p:spPr>
      </p:pic>
    </p:spTree>
    <p:extLst>
      <p:ext uri="{BB962C8B-B14F-4D97-AF65-F5344CB8AC3E}">
        <p14:creationId xmlns:p14="http://schemas.microsoft.com/office/powerpoint/2010/main" val="589350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CDAA-476F-F878-1AD5-5024BF8177CE}"/>
              </a:ext>
            </a:extLst>
          </p:cNvPr>
          <p:cNvSpPr>
            <a:spLocks noGrp="1"/>
          </p:cNvSpPr>
          <p:nvPr>
            <p:ph type="title"/>
          </p:nvPr>
        </p:nvSpPr>
        <p:spPr/>
        <p:txBody>
          <a:bodyPr>
            <a:normAutofit/>
          </a:bodyPr>
          <a:lstStyle/>
          <a:p>
            <a:r>
              <a:rPr lang="en-GB" sz="3600">
                <a:latin typeface="Arial" panose="020B0604020202020204" pitchFamily="34" charset="0"/>
                <a:cs typeface="Arial" panose="020B0604020202020204" pitchFamily="34" charset="0"/>
              </a:rPr>
              <a:t>Summary - planning and managing BDA</a:t>
            </a:r>
          </a:p>
        </p:txBody>
      </p:sp>
      <p:graphicFrame>
        <p:nvGraphicFramePr>
          <p:cNvPr id="4" name="Table 5">
            <a:extLst>
              <a:ext uri="{FF2B5EF4-FFF2-40B4-BE49-F238E27FC236}">
                <a16:creationId xmlns:a16="http://schemas.microsoft.com/office/drawing/2014/main" id="{FE3E1874-85D4-5D5E-50A9-C9DC4DA758FA}"/>
              </a:ext>
            </a:extLst>
          </p:cNvPr>
          <p:cNvGraphicFramePr>
            <a:graphicFrameLocks/>
          </p:cNvGraphicFramePr>
          <p:nvPr>
            <p:extLst>
              <p:ext uri="{D42A27DB-BD31-4B8C-83A1-F6EECF244321}">
                <p14:modId xmlns:p14="http://schemas.microsoft.com/office/powerpoint/2010/main" val="1875951250"/>
              </p:ext>
            </p:extLst>
          </p:nvPr>
        </p:nvGraphicFramePr>
        <p:xfrm>
          <a:off x="838200" y="2062565"/>
          <a:ext cx="10729685" cy="4487239"/>
        </p:xfrm>
        <a:graphic>
          <a:graphicData uri="http://schemas.openxmlformats.org/drawingml/2006/table">
            <a:tbl>
              <a:tblPr firstRow="1" bandRow="1">
                <a:tableStyleId>{7DF18680-E054-41AD-8BC1-D1AEF772440D}</a:tableStyleId>
              </a:tblPr>
              <a:tblGrid>
                <a:gridCol w="1859519">
                  <a:extLst>
                    <a:ext uri="{9D8B030D-6E8A-4147-A177-3AD203B41FA5}">
                      <a16:colId xmlns:a16="http://schemas.microsoft.com/office/drawing/2014/main" val="2201785733"/>
                    </a:ext>
                  </a:extLst>
                </a:gridCol>
                <a:gridCol w="4807718">
                  <a:extLst>
                    <a:ext uri="{9D8B030D-6E8A-4147-A177-3AD203B41FA5}">
                      <a16:colId xmlns:a16="http://schemas.microsoft.com/office/drawing/2014/main" val="1965402591"/>
                    </a:ext>
                  </a:extLst>
                </a:gridCol>
                <a:gridCol w="4062448">
                  <a:extLst>
                    <a:ext uri="{9D8B030D-6E8A-4147-A177-3AD203B41FA5}">
                      <a16:colId xmlns:a16="http://schemas.microsoft.com/office/drawing/2014/main" val="4051291967"/>
                    </a:ext>
                  </a:extLst>
                </a:gridCol>
              </a:tblGrid>
              <a:tr h="407573">
                <a:tc>
                  <a:txBody>
                    <a:bodyPr/>
                    <a:lstStyle/>
                    <a:p>
                      <a:pPr marL="0" indent="0">
                        <a:buFont typeface="+mj-lt"/>
                        <a:buNone/>
                      </a:pPr>
                      <a:r>
                        <a:rPr lang="en-AU" sz="1050">
                          <a:latin typeface="Arial" panose="020B0604020202020204" pitchFamily="34" charset="0"/>
                          <a:cs typeface="Arial" panose="020B0604020202020204" pitchFamily="34" charset="0"/>
                        </a:rPr>
                        <a:t>Planning and supporting BDA</a:t>
                      </a:r>
                    </a:p>
                  </a:txBody>
                  <a:tcPr/>
                </a:tc>
                <a:tc>
                  <a:txBody>
                    <a:bodyPr/>
                    <a:lstStyle/>
                    <a:p>
                      <a:r>
                        <a:rPr lang="en-AU" sz="1050">
                          <a:latin typeface="Arial" panose="020B0604020202020204" pitchFamily="34" charset="0"/>
                          <a:cs typeface="Arial" panose="020B0604020202020204" pitchFamily="34" charset="0"/>
                        </a:rPr>
                        <a:t>Checklist</a:t>
                      </a:r>
                    </a:p>
                  </a:txBody>
                  <a:tcPr/>
                </a:tc>
                <a:tc>
                  <a:txBody>
                    <a:bodyPr/>
                    <a:lstStyle/>
                    <a:p>
                      <a:r>
                        <a:rPr lang="en-AU" sz="1050">
                          <a:latin typeface="Arial" panose="020B0604020202020204" pitchFamily="34" charset="0"/>
                          <a:cs typeface="Arial" panose="020B0604020202020204" pitchFamily="34" charset="0"/>
                        </a:rPr>
                        <a:t>Timing</a:t>
                      </a:r>
                    </a:p>
                  </a:txBody>
                  <a:tcPr/>
                </a:tc>
                <a:extLst>
                  <a:ext uri="{0D108BD9-81ED-4DB2-BD59-A6C34878D82A}">
                    <a16:rowId xmlns:a16="http://schemas.microsoft.com/office/drawing/2014/main" val="3276020522"/>
                  </a:ext>
                </a:extLst>
              </a:tr>
              <a:tr h="913072">
                <a:tc>
                  <a:txBody>
                    <a:bodyPr/>
                    <a:lstStyle/>
                    <a:p>
                      <a:pPr marL="0" indent="0">
                        <a:buFont typeface="+mj-lt"/>
                        <a:buNone/>
                      </a:pPr>
                      <a:r>
                        <a:rPr lang="en-US" sz="1050">
                          <a:latin typeface="Arial" panose="020B0604020202020204" pitchFamily="34" charset="0"/>
                          <a:cs typeface="Arial" panose="020B0604020202020204" pitchFamily="34" charset="0"/>
                        </a:rPr>
                        <a:t>Confirm BDA objectives and scope</a:t>
                      </a:r>
                    </a:p>
                  </a:txBody>
                  <a:tcPr marL="121726" marR="121726" marT="60863" marB="60863"/>
                </a:tc>
                <a:tc>
                  <a:txBody>
                    <a:bodyPr/>
                    <a:lstStyle/>
                    <a:p>
                      <a:r>
                        <a:rPr lang="en-US" sz="1050">
                          <a:latin typeface="Arial" panose="020B0604020202020204" pitchFamily="34" charset="0"/>
                          <a:cs typeface="Arial" panose="020B0604020202020204" pitchFamily="34" charset="0"/>
                        </a:rPr>
                        <a:t>Has a clear scope been defined including; objectives, location, hazards, adaptation actions, project outputs, partners, and stakeholders?</a:t>
                      </a:r>
                    </a:p>
                    <a:p>
                      <a:r>
                        <a:rPr lang="en-US" sz="1050">
                          <a:latin typeface="Arial" panose="020B0604020202020204" pitchFamily="34" charset="0"/>
                          <a:cs typeface="Arial" panose="020B0604020202020204" pitchFamily="34" charset="0"/>
                        </a:rPr>
                        <a:t>Is the scope feasible and appropriate given the remit, information and knowledge base, current stage of planning, community values, and resources?</a:t>
                      </a:r>
                      <a:endParaRPr lang="en-AU" sz="1050">
                        <a:latin typeface="Arial" panose="020B0604020202020204" pitchFamily="34" charset="0"/>
                        <a:cs typeface="Arial" panose="020B0604020202020204" pitchFamily="34" charset="0"/>
                      </a:endParaRPr>
                    </a:p>
                  </a:txBody>
                  <a:tcPr marL="121726" marR="121726" marT="60863" marB="60863"/>
                </a:tc>
                <a:tc>
                  <a:txBody>
                    <a:bodyPr/>
                    <a:lstStyle/>
                    <a:p>
                      <a:r>
                        <a:rPr lang="en-AU" sz="1050">
                          <a:latin typeface="Arial" panose="020B0604020202020204" pitchFamily="34" charset="0"/>
                          <a:cs typeface="Arial" panose="020B0604020202020204" pitchFamily="34" charset="0"/>
                        </a:rPr>
                        <a:t>This should be undertaken prior to engaging a consultant</a:t>
                      </a:r>
                    </a:p>
                  </a:txBody>
                  <a:tcPr marL="121726" marR="121726" marT="60863" marB="60863"/>
                </a:tc>
                <a:extLst>
                  <a:ext uri="{0D108BD9-81ED-4DB2-BD59-A6C34878D82A}">
                    <a16:rowId xmlns:a16="http://schemas.microsoft.com/office/drawing/2014/main" val="173044309"/>
                  </a:ext>
                </a:extLst>
              </a:tr>
              <a:tr h="1547074">
                <a:tc>
                  <a:txBody>
                    <a:bodyPr/>
                    <a:lstStyle/>
                    <a:p>
                      <a:pPr marL="0" indent="0">
                        <a:buFont typeface="+mj-lt"/>
                        <a:buNone/>
                      </a:pPr>
                      <a:r>
                        <a:rPr lang="en-US" sz="1050">
                          <a:latin typeface="Arial" panose="020B0604020202020204" pitchFamily="34" charset="0"/>
                          <a:cs typeface="Arial" panose="020B0604020202020204" pitchFamily="34" charset="0"/>
                        </a:rPr>
                        <a:t>Identify and define the base case</a:t>
                      </a:r>
                      <a:r>
                        <a:rPr lang="en-AU" sz="1050">
                          <a:latin typeface="Arial" panose="020B0604020202020204" pitchFamily="34" charset="0"/>
                          <a:cs typeface="Arial" panose="020B0604020202020204" pitchFamily="34" charset="0"/>
                        </a:rPr>
                        <a:t> and adaptation options</a:t>
                      </a:r>
                    </a:p>
                  </a:txBody>
                  <a:tcPr marL="121726" marR="121726" marT="60863" marB="60863"/>
                </a:tc>
                <a:tc>
                  <a:txBody>
                    <a:bodyPr/>
                    <a:lstStyle/>
                    <a:p>
                      <a:r>
                        <a:rPr lang="en-US" sz="1050">
                          <a:latin typeface="Arial" panose="020B0604020202020204" pitchFamily="34" charset="0"/>
                          <a:cs typeface="Arial" panose="020B0604020202020204" pitchFamily="34" charset="0"/>
                        </a:rPr>
                        <a:t>Do you have a clear understanding of the base case?</a:t>
                      </a:r>
                    </a:p>
                    <a:p>
                      <a:pPr marL="171450" indent="-171450">
                        <a:buFont typeface="Arial" panose="020B0604020202020204" pitchFamily="34" charset="0"/>
                        <a:buChar char="•"/>
                      </a:pPr>
                      <a:r>
                        <a:rPr lang="en-US" sz="1050">
                          <a:latin typeface="Arial" panose="020B0604020202020204" pitchFamily="34" charset="0"/>
                          <a:cs typeface="Arial" panose="020B0604020202020204" pitchFamily="34" charset="0"/>
                        </a:rPr>
                        <a:t>What investment in coastal protection has occurred to date</a:t>
                      </a:r>
                    </a:p>
                    <a:p>
                      <a:pPr marL="171450" indent="-171450">
                        <a:buFont typeface="Arial" panose="020B0604020202020204" pitchFamily="34" charset="0"/>
                        <a:buChar char="•"/>
                      </a:pPr>
                      <a:r>
                        <a:rPr lang="en-US" sz="1050">
                          <a:latin typeface="Arial" panose="020B0604020202020204" pitchFamily="34" charset="0"/>
                          <a:cs typeface="Arial" panose="020B0604020202020204" pitchFamily="34" charset="0"/>
                        </a:rPr>
                        <a:t>What investments are already funded or in planning stages</a:t>
                      </a:r>
                    </a:p>
                    <a:p>
                      <a:r>
                        <a:rPr lang="en-US" sz="1050">
                          <a:latin typeface="Arial" panose="020B0604020202020204" pitchFamily="34" charset="0"/>
                          <a:cs typeface="Arial" panose="020B0604020202020204" pitchFamily="34" charset="0"/>
                        </a:rPr>
                        <a:t>Have you identified the adaptation options to be included in the assessment?</a:t>
                      </a:r>
                    </a:p>
                    <a:p>
                      <a:pPr marL="171450" indent="-171450">
                        <a:buFont typeface="Arial" panose="020B0604020202020204" pitchFamily="34" charset="0"/>
                        <a:buChar char="•"/>
                      </a:pPr>
                      <a:r>
                        <a:rPr lang="en-US" sz="1050">
                          <a:latin typeface="Arial" panose="020B0604020202020204" pitchFamily="34" charset="0"/>
                          <a:cs typeface="Arial" panose="020B0604020202020204" pitchFamily="34" charset="0"/>
                        </a:rPr>
                        <a:t>Are the options clearly defined?</a:t>
                      </a:r>
                    </a:p>
                    <a:p>
                      <a:pPr marL="171450" indent="-171450">
                        <a:buFont typeface="Arial" panose="020B0604020202020204" pitchFamily="34" charset="0"/>
                        <a:buChar char="•"/>
                      </a:pPr>
                      <a:r>
                        <a:rPr lang="en-US" sz="1050">
                          <a:latin typeface="Arial" panose="020B0604020202020204" pitchFamily="34" charset="0"/>
                          <a:cs typeface="Arial" panose="020B0604020202020204" pitchFamily="34" charset="0"/>
                        </a:rPr>
                        <a:t>Have costs and engineering designs been completed? </a:t>
                      </a:r>
                    </a:p>
                    <a:p>
                      <a:r>
                        <a:rPr lang="en-US" sz="1050">
                          <a:latin typeface="Arial" panose="020B0604020202020204" pitchFamily="34" charset="0"/>
                          <a:cs typeface="Arial" panose="020B0604020202020204" pitchFamily="34" charset="0"/>
                        </a:rPr>
                        <a:t>If not, the analysis will be less detailed and will need to be refined once the options are further developed</a:t>
                      </a:r>
                    </a:p>
                  </a:txBody>
                  <a:tcPr marL="121726" marR="121726" marT="60863" marB="60863"/>
                </a:tc>
                <a:tc>
                  <a:txBody>
                    <a:bodyPr/>
                    <a:lstStyle/>
                    <a:p>
                      <a:r>
                        <a:rPr lang="en-US" sz="1050">
                          <a:latin typeface="Arial" panose="020B0604020202020204" pitchFamily="34" charset="0"/>
                          <a:cs typeface="Arial" panose="020B0604020202020204" pitchFamily="34" charset="0"/>
                        </a:rPr>
                        <a:t>The base case and adaptation options can be developed together with the consultant, but understanding the base case and adaptation options before starting the project will help set up for success</a:t>
                      </a:r>
                    </a:p>
                  </a:txBody>
                  <a:tcPr marL="121726" marR="121726" marT="60863" marB="60863"/>
                </a:tc>
                <a:extLst>
                  <a:ext uri="{0D108BD9-81ED-4DB2-BD59-A6C34878D82A}">
                    <a16:rowId xmlns:a16="http://schemas.microsoft.com/office/drawing/2014/main" val="420619343"/>
                  </a:ext>
                </a:extLst>
              </a:tr>
              <a:tr h="596071">
                <a:tc>
                  <a:txBody>
                    <a:bodyPr/>
                    <a:lstStyle/>
                    <a:p>
                      <a:pPr marL="0" indent="0">
                        <a:buFont typeface="+mj-lt"/>
                        <a:buNone/>
                      </a:pPr>
                      <a:r>
                        <a:rPr lang="en-AU" sz="1050">
                          <a:latin typeface="Arial" panose="020B0604020202020204" pitchFamily="34" charset="0"/>
                          <a:cs typeface="Arial" panose="020B0604020202020204" pitchFamily="34" charset="0"/>
                        </a:rPr>
                        <a:t>Identify outcomes, benefits and beneficiaries</a:t>
                      </a:r>
                    </a:p>
                  </a:txBody>
                  <a:tcPr marL="121726" marR="121726" marT="60863" marB="60863"/>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a:latin typeface="Arial" panose="020B0604020202020204" pitchFamily="34" charset="0"/>
                          <a:cs typeface="Arial" panose="020B0604020202020204" pitchFamily="34" charset="0"/>
                        </a:rPr>
                        <a:t>Are all key outcomes, benefits and beneficiaries being considered?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50">
                          <a:latin typeface="Arial" panose="020B0604020202020204" pitchFamily="34" charset="0"/>
                          <a:cs typeface="Arial" panose="020B0604020202020204" pitchFamily="34" charset="0"/>
                        </a:rPr>
                        <a:t>Is there a causal link between all outcomes, benefits and beneficiaries?</a:t>
                      </a:r>
                      <a:endParaRPr lang="en-AU" sz="1050">
                        <a:latin typeface="Arial" panose="020B0604020202020204" pitchFamily="34" charset="0"/>
                        <a:cs typeface="Arial" panose="020B0604020202020204" pitchFamily="34" charset="0"/>
                      </a:endParaRPr>
                    </a:p>
                  </a:txBody>
                  <a:tcPr marL="121726" marR="121726" marT="60863" marB="60863"/>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050">
                          <a:latin typeface="Arial" panose="020B0604020202020204" pitchFamily="34" charset="0"/>
                          <a:cs typeface="Arial" panose="020B0604020202020204" pitchFamily="34" charset="0"/>
                        </a:rPr>
                        <a:t>The consultant should work closely with you to help identify the outcomes, benefits and beneficiaries however they will need your local knowledge and understanding to do this effectively</a:t>
                      </a:r>
                    </a:p>
                  </a:txBody>
                  <a:tcPr marL="121726" marR="121726" marT="60863" marB="60863"/>
                </a:tc>
                <a:extLst>
                  <a:ext uri="{0D108BD9-81ED-4DB2-BD59-A6C34878D82A}">
                    <a16:rowId xmlns:a16="http://schemas.microsoft.com/office/drawing/2014/main" val="1171817578"/>
                  </a:ext>
                </a:extLst>
              </a:tr>
              <a:tr h="1005073">
                <a:tc>
                  <a:txBody>
                    <a:bodyPr/>
                    <a:lstStyle/>
                    <a:p>
                      <a:pPr marL="0" indent="0">
                        <a:buFont typeface="+mj-lt"/>
                        <a:buNone/>
                      </a:pPr>
                      <a:r>
                        <a:rPr lang="en-AU" sz="1050">
                          <a:latin typeface="Arial" panose="020B0604020202020204" pitchFamily="34" charset="0"/>
                          <a:cs typeface="Arial" panose="020B0604020202020204" pitchFamily="34" charset="0"/>
                        </a:rPr>
                        <a:t>Identify information and data availability</a:t>
                      </a:r>
                    </a:p>
                  </a:txBody>
                  <a:tcPr marL="121726" marR="121726" marT="60863" marB="60863"/>
                </a:tc>
                <a:tc>
                  <a:txBody>
                    <a:bodyPr/>
                    <a:lstStyle/>
                    <a:p>
                      <a:r>
                        <a:rPr lang="en-US" sz="1050">
                          <a:latin typeface="Arial" panose="020B0604020202020204" pitchFamily="34" charset="0"/>
                          <a:cs typeface="Arial" panose="020B0604020202020204" pitchFamily="34" charset="0"/>
                        </a:rPr>
                        <a:t>Have you identified relevant information and data, which may include:</a:t>
                      </a:r>
                    </a:p>
                    <a:p>
                      <a:pPr marL="285750" indent="-285750">
                        <a:buFont typeface="Arial" panose="020B0604020202020204" pitchFamily="34" charset="0"/>
                        <a:buChar char="•"/>
                      </a:pPr>
                      <a:r>
                        <a:rPr lang="en-US" sz="1050">
                          <a:latin typeface="Arial" panose="020B0604020202020204" pitchFamily="34" charset="0"/>
                          <a:cs typeface="Arial" panose="020B0604020202020204" pitchFamily="34" charset="0"/>
                        </a:rPr>
                        <a:t>previous risk assessments</a:t>
                      </a:r>
                    </a:p>
                    <a:p>
                      <a:pPr marL="285750" indent="-285750">
                        <a:buFont typeface="Arial" panose="020B0604020202020204" pitchFamily="34" charset="0"/>
                        <a:buChar char="•"/>
                      </a:pPr>
                      <a:r>
                        <a:rPr lang="en-US" sz="1050">
                          <a:latin typeface="Arial" panose="020B0604020202020204" pitchFamily="34" charset="0"/>
                          <a:cs typeface="Arial" panose="020B0604020202020204" pitchFamily="34" charset="0"/>
                        </a:rPr>
                        <a:t>spatial data for hazards and assets</a:t>
                      </a:r>
                    </a:p>
                    <a:p>
                      <a:pPr marL="285750" indent="-285750">
                        <a:buFont typeface="Arial" panose="020B0604020202020204" pitchFamily="34" charset="0"/>
                        <a:buChar char="•"/>
                      </a:pPr>
                      <a:r>
                        <a:rPr lang="en-US" sz="1050">
                          <a:latin typeface="Arial" panose="020B0604020202020204" pitchFamily="34" charset="0"/>
                          <a:cs typeface="Arial" panose="020B0604020202020204" pitchFamily="34" charset="0"/>
                        </a:rPr>
                        <a:t>information on proposed adaptation options</a:t>
                      </a:r>
                    </a:p>
                    <a:p>
                      <a:pPr marL="285750" indent="-285750">
                        <a:buFont typeface="Arial" panose="020B0604020202020204" pitchFamily="34" charset="0"/>
                        <a:buChar char="•"/>
                      </a:pPr>
                      <a:r>
                        <a:rPr lang="en-US" sz="1050">
                          <a:latin typeface="Arial" panose="020B0604020202020204" pitchFamily="34" charset="0"/>
                          <a:cs typeface="Arial" panose="020B0604020202020204" pitchFamily="34" charset="0"/>
                        </a:rPr>
                        <a:t>financial and cost data for council-owned assets</a:t>
                      </a:r>
                      <a:endParaRPr lang="en-AU" sz="1050">
                        <a:latin typeface="Arial" panose="020B0604020202020204" pitchFamily="34" charset="0"/>
                        <a:cs typeface="Arial" panose="020B0604020202020204" pitchFamily="34" charset="0"/>
                      </a:endParaRPr>
                    </a:p>
                  </a:txBody>
                  <a:tcPr marL="121726" marR="121726" marT="60863" marB="60863"/>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050">
                          <a:latin typeface="Arial" panose="020B0604020202020204" pitchFamily="34" charset="0"/>
                          <a:cs typeface="Arial" panose="020B0604020202020204" pitchFamily="34" charset="0"/>
                        </a:rPr>
                        <a:t>Identify what information you have prior to engaging with the consultant, they can then help you to address gaps or provide guidance on the level of analysis that can be undertaken given data constraints</a:t>
                      </a:r>
                    </a:p>
                  </a:txBody>
                  <a:tcPr marL="121726" marR="121726" marT="60863" marB="60863"/>
                </a:tc>
                <a:extLst>
                  <a:ext uri="{0D108BD9-81ED-4DB2-BD59-A6C34878D82A}">
                    <a16:rowId xmlns:a16="http://schemas.microsoft.com/office/drawing/2014/main" val="383265168"/>
                  </a:ext>
                </a:extLst>
              </a:tr>
            </a:tbl>
          </a:graphicData>
        </a:graphic>
      </p:graphicFrame>
    </p:spTree>
    <p:extLst>
      <p:ext uri="{BB962C8B-B14F-4D97-AF65-F5344CB8AC3E}">
        <p14:creationId xmlns:p14="http://schemas.microsoft.com/office/powerpoint/2010/main" val="296179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0BDCD-2216-4098-4416-A00925CB4687}"/>
              </a:ext>
            </a:extLst>
          </p:cNvPr>
          <p:cNvSpPr>
            <a:spLocks noGrp="1"/>
          </p:cNvSpPr>
          <p:nvPr>
            <p:ph type="title"/>
          </p:nvPr>
        </p:nvSpPr>
        <p:spPr/>
        <p:txBody>
          <a:bodyPr/>
          <a:lstStyle/>
          <a:p>
            <a:r>
              <a:rPr lang="en-AU" sz="3600">
                <a:latin typeface="Arial" panose="020B0604020202020204" pitchFamily="34" charset="0"/>
                <a:cs typeface="Arial" panose="020B0604020202020204" pitchFamily="34" charset="0"/>
              </a:rPr>
              <a:t>What is the purpose of this training?</a:t>
            </a:r>
            <a:endParaRPr lang="en-GB" sz="360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C21CA667-A5C4-F4BF-124F-BA96D1D8DAFD}"/>
              </a:ext>
            </a:extLst>
          </p:cNvPr>
          <p:cNvSpPr>
            <a:spLocks noChangeArrowheads="1"/>
          </p:cNvSpPr>
          <p:nvPr/>
        </p:nvSpPr>
        <p:spPr bwMode="auto">
          <a:xfrm>
            <a:off x="2847318" y="2308377"/>
            <a:ext cx="4341576" cy="4343550"/>
          </a:xfrm>
          <a:prstGeom prst="ellipse">
            <a:avLst/>
          </a:prstGeom>
          <a:solidFill>
            <a:schemeClr val="accent1">
              <a:lumMod val="40000"/>
              <a:lumOff val="60000"/>
              <a:alpha val="20000"/>
            </a:schemeClr>
          </a:solidFill>
          <a:ln>
            <a:noFill/>
          </a:ln>
        </p:spPr>
        <p:txBody>
          <a:bodyPr vert="horz" wrap="square" lIns="45720" tIns="22860" rIns="45720" bIns="2286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7D7D8BE0-2D35-246C-D0E7-B87813D19489}"/>
              </a:ext>
            </a:extLst>
          </p:cNvPr>
          <p:cNvSpPr>
            <a:spLocks noChangeArrowheads="1"/>
          </p:cNvSpPr>
          <p:nvPr/>
        </p:nvSpPr>
        <p:spPr bwMode="auto">
          <a:xfrm>
            <a:off x="3271906" y="2733158"/>
            <a:ext cx="3492400" cy="3493988"/>
          </a:xfrm>
          <a:prstGeom prst="ellipse">
            <a:avLst/>
          </a:prstGeom>
          <a:solidFill>
            <a:schemeClr val="accent1">
              <a:lumMod val="60000"/>
              <a:lumOff val="40000"/>
              <a:alpha val="20000"/>
            </a:schemeClr>
          </a:solidFill>
          <a:ln>
            <a:noFill/>
          </a:ln>
        </p:spPr>
        <p:txBody>
          <a:bodyPr vert="horz" wrap="square" lIns="45720" tIns="22860" rIns="45720" bIns="2286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E00221A2-3915-B4F2-8D11-6AD9ADE62405}"/>
              </a:ext>
            </a:extLst>
          </p:cNvPr>
          <p:cNvSpPr>
            <a:spLocks noChangeArrowheads="1"/>
          </p:cNvSpPr>
          <p:nvPr/>
        </p:nvSpPr>
        <p:spPr bwMode="auto">
          <a:xfrm>
            <a:off x="3710848" y="3172300"/>
            <a:ext cx="2614516" cy="2615704"/>
          </a:xfrm>
          <a:prstGeom prst="ellipse">
            <a:avLst/>
          </a:prstGeom>
          <a:solidFill>
            <a:schemeClr val="accent1">
              <a:lumMod val="75000"/>
              <a:alpha val="20000"/>
            </a:schemeClr>
          </a:solidFill>
          <a:ln>
            <a:noFill/>
          </a:ln>
        </p:spPr>
        <p:txBody>
          <a:bodyPr vert="horz" wrap="square" lIns="45720" tIns="22860" rIns="45720" bIns="2286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077B6F23-A092-1E92-4638-DA3A49D3C005}"/>
              </a:ext>
            </a:extLst>
          </p:cNvPr>
          <p:cNvSpPr>
            <a:spLocks noChangeArrowheads="1"/>
          </p:cNvSpPr>
          <p:nvPr/>
        </p:nvSpPr>
        <p:spPr bwMode="auto">
          <a:xfrm>
            <a:off x="4129769" y="3625284"/>
            <a:ext cx="1745456" cy="1746250"/>
          </a:xfrm>
          <a:prstGeom prst="ellipse">
            <a:avLst/>
          </a:prstGeom>
          <a:solidFill>
            <a:schemeClr val="bg1"/>
          </a:solidFill>
          <a:ln>
            <a:noFill/>
          </a:ln>
        </p:spPr>
        <p:txBody>
          <a:bodyPr vert="horz" wrap="square" lIns="45720" tIns="22860" rIns="45720" bIns="2286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8" name="Freeform 41">
            <a:extLst>
              <a:ext uri="{FF2B5EF4-FFF2-40B4-BE49-F238E27FC236}">
                <a16:creationId xmlns:a16="http://schemas.microsoft.com/office/drawing/2014/main" id="{C801FDBF-DED8-26CC-32FA-FC883BF029C8}"/>
              </a:ext>
            </a:extLst>
          </p:cNvPr>
          <p:cNvSpPr>
            <a:spLocks/>
          </p:cNvSpPr>
          <p:nvPr/>
        </p:nvSpPr>
        <p:spPr bwMode="auto">
          <a:xfrm>
            <a:off x="2041413" y="3371284"/>
            <a:ext cx="1967706" cy="19050"/>
          </a:xfrm>
          <a:custGeom>
            <a:avLst/>
            <a:gdLst>
              <a:gd name="T0" fmla="*/ 0 w 2479"/>
              <a:gd name="T1" fmla="*/ 24 h 24"/>
              <a:gd name="T2" fmla="*/ 2479 w 2479"/>
              <a:gd name="T3" fmla="*/ 24 h 24"/>
              <a:gd name="T4" fmla="*/ 2479 w 2479"/>
              <a:gd name="T5" fmla="*/ 0 h 24"/>
              <a:gd name="T6" fmla="*/ 0 w 2479"/>
              <a:gd name="T7" fmla="*/ 0 h 24"/>
            </a:gdLst>
            <a:ahLst/>
            <a:cxnLst>
              <a:cxn ang="0">
                <a:pos x="T0" y="T1"/>
              </a:cxn>
              <a:cxn ang="0">
                <a:pos x="T2" y="T3"/>
              </a:cxn>
              <a:cxn ang="0">
                <a:pos x="T4" y="T5"/>
              </a:cxn>
              <a:cxn ang="0">
                <a:pos x="T6" y="T7"/>
              </a:cxn>
            </a:cxnLst>
            <a:rect l="0" t="0" r="r" b="b"/>
            <a:pathLst>
              <a:path w="2479" h="24">
                <a:moveTo>
                  <a:pt x="0" y="24"/>
                </a:moveTo>
                <a:lnTo>
                  <a:pt x="2479" y="24"/>
                </a:lnTo>
                <a:lnTo>
                  <a:pt x="247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0DB1A825-12D8-9F68-AC55-1A434F12E374}"/>
              </a:ext>
            </a:extLst>
          </p:cNvPr>
          <p:cNvSpPr>
            <a:spLocks noChangeArrowheads="1"/>
          </p:cNvSpPr>
          <p:nvPr/>
        </p:nvSpPr>
        <p:spPr bwMode="auto">
          <a:xfrm>
            <a:off x="4756038" y="2467202"/>
            <a:ext cx="570706" cy="571500"/>
          </a:xfrm>
          <a:prstGeom prst="ellipse">
            <a:avLst/>
          </a:prstGeom>
          <a:solidFill>
            <a:schemeClr val="tx2"/>
          </a:solidFill>
          <a:ln>
            <a:noFill/>
          </a:ln>
        </p:spPr>
        <p:txBody>
          <a:bodyPr vert="horz" wrap="square" lIns="45720" tIns="22860" rIns="45720" bIns="2286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4E76BCFE-A3A4-74F9-EBE8-D923E8A6C038}"/>
              </a:ext>
            </a:extLst>
          </p:cNvPr>
          <p:cNvSpPr>
            <a:spLocks noChangeArrowheads="1"/>
          </p:cNvSpPr>
          <p:nvPr/>
        </p:nvSpPr>
        <p:spPr bwMode="auto">
          <a:xfrm>
            <a:off x="3858306" y="5149284"/>
            <a:ext cx="301626" cy="300038"/>
          </a:xfrm>
          <a:prstGeom prst="ellipse">
            <a:avLst/>
          </a:prstGeom>
          <a:solidFill>
            <a:schemeClr val="tx2"/>
          </a:solidFill>
          <a:ln>
            <a:noFill/>
          </a:ln>
        </p:spPr>
        <p:txBody>
          <a:bodyPr vert="horz" wrap="square" lIns="45720" tIns="22860" rIns="45720" bIns="2286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DB5E215F-421D-242B-8172-CE2E9E250D43}"/>
              </a:ext>
            </a:extLst>
          </p:cNvPr>
          <p:cNvSpPr>
            <a:spLocks noChangeArrowheads="1"/>
          </p:cNvSpPr>
          <p:nvPr/>
        </p:nvSpPr>
        <p:spPr bwMode="auto">
          <a:xfrm>
            <a:off x="5767275" y="5355659"/>
            <a:ext cx="187326" cy="188913"/>
          </a:xfrm>
          <a:prstGeom prst="ellipse">
            <a:avLst/>
          </a:prstGeom>
          <a:solidFill>
            <a:schemeClr val="tx2"/>
          </a:solidFill>
          <a:ln>
            <a:noFill/>
          </a:ln>
        </p:spPr>
        <p:txBody>
          <a:bodyPr vert="horz" wrap="square" lIns="45720" tIns="22860" rIns="45720" bIns="2286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5287E3F0-36D6-9564-1DE4-CCD2A9FE110B}"/>
              </a:ext>
            </a:extLst>
          </p:cNvPr>
          <p:cNvSpPr>
            <a:spLocks noChangeArrowheads="1"/>
          </p:cNvSpPr>
          <p:nvPr/>
        </p:nvSpPr>
        <p:spPr bwMode="auto">
          <a:xfrm>
            <a:off x="3861481" y="3191896"/>
            <a:ext cx="396876" cy="396876"/>
          </a:xfrm>
          <a:prstGeom prst="ellipse">
            <a:avLst/>
          </a:prstGeom>
          <a:solidFill>
            <a:schemeClr val="tx2"/>
          </a:solidFill>
          <a:ln>
            <a:noFill/>
          </a:ln>
        </p:spPr>
        <p:txBody>
          <a:bodyPr vert="horz" wrap="square" lIns="45720" tIns="22860" rIns="45720" bIns="22860" numCol="1" anchor="t" anchorCtr="0" compatLnSpc="1">
            <a:prstTxWarp prst="textNoShape">
              <a:avLst/>
            </a:prstTxWarp>
          </a:bodyPr>
          <a:lstStyle/>
          <a:p>
            <a:endParaRPr lang="en-US" sz="160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99B5AEEA-BC89-F131-E1FE-E476E5EDC9A4}"/>
              </a:ext>
            </a:extLst>
          </p:cNvPr>
          <p:cNvSpPr>
            <a:spLocks noChangeArrowheads="1"/>
          </p:cNvSpPr>
          <p:nvPr/>
        </p:nvSpPr>
        <p:spPr bwMode="auto">
          <a:xfrm>
            <a:off x="7753550" y="2653654"/>
            <a:ext cx="21843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65113" lvl="1"/>
            <a:r>
              <a:rPr lang="en-US" sz="1600">
                <a:cs typeface="Arial" panose="020B0604020202020204" pitchFamily="34" charset="0"/>
              </a:rPr>
              <a:t>Why, when and how we use it </a:t>
            </a:r>
          </a:p>
        </p:txBody>
      </p:sp>
      <p:sp>
        <p:nvSpPr>
          <p:cNvPr id="16" name="Rectangle 15">
            <a:extLst>
              <a:ext uri="{FF2B5EF4-FFF2-40B4-BE49-F238E27FC236}">
                <a16:creationId xmlns:a16="http://schemas.microsoft.com/office/drawing/2014/main" id="{1E9E258A-2A4B-779C-4CED-1A119A2E5258}"/>
              </a:ext>
            </a:extLst>
          </p:cNvPr>
          <p:cNvSpPr>
            <a:spLocks noChangeArrowheads="1"/>
          </p:cNvSpPr>
          <p:nvPr/>
        </p:nvSpPr>
        <p:spPr bwMode="auto">
          <a:xfrm>
            <a:off x="491611" y="2805116"/>
            <a:ext cx="190743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457189"/>
            <a:r>
              <a:rPr lang="en-US" sz="1600">
                <a:cs typeface="Arial" panose="020B0604020202020204" pitchFamily="34" charset="0"/>
              </a:rPr>
              <a:t>Some of the challenges and key terminology and concepts</a:t>
            </a:r>
            <a:endParaRPr lang="en-US" altLang="en-US" sz="1600">
              <a:cs typeface="Arial" panose="020B0604020202020204" pitchFamily="34" charset="0"/>
            </a:endParaRPr>
          </a:p>
        </p:txBody>
      </p:sp>
      <p:sp>
        <p:nvSpPr>
          <p:cNvPr id="17" name="Rectangle 16">
            <a:extLst>
              <a:ext uri="{FF2B5EF4-FFF2-40B4-BE49-F238E27FC236}">
                <a16:creationId xmlns:a16="http://schemas.microsoft.com/office/drawing/2014/main" id="{AF92853C-1589-B5B4-D81E-506535E86826}"/>
              </a:ext>
            </a:extLst>
          </p:cNvPr>
          <p:cNvSpPr>
            <a:spLocks noChangeArrowheads="1"/>
          </p:cNvSpPr>
          <p:nvPr/>
        </p:nvSpPr>
        <p:spPr bwMode="auto">
          <a:xfrm>
            <a:off x="7131350" y="4883804"/>
            <a:ext cx="31152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65113" lvl="1"/>
            <a:r>
              <a:rPr lang="en-US" sz="1600">
                <a:cs typeface="Arial" panose="020B0604020202020204" pitchFamily="34" charset="0"/>
              </a:rPr>
              <a:t>How BDA can inform funding for adaptation measures</a:t>
            </a:r>
          </a:p>
        </p:txBody>
      </p:sp>
      <p:sp>
        <p:nvSpPr>
          <p:cNvPr id="18" name="Rectangle 17">
            <a:extLst>
              <a:ext uri="{FF2B5EF4-FFF2-40B4-BE49-F238E27FC236}">
                <a16:creationId xmlns:a16="http://schemas.microsoft.com/office/drawing/2014/main" id="{72397151-367E-3C88-6172-7299AB445482}"/>
              </a:ext>
            </a:extLst>
          </p:cNvPr>
          <p:cNvSpPr>
            <a:spLocks noChangeArrowheads="1"/>
          </p:cNvSpPr>
          <p:nvPr/>
        </p:nvSpPr>
        <p:spPr bwMode="auto">
          <a:xfrm>
            <a:off x="183299" y="4697679"/>
            <a:ext cx="24750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65113" lvl="1"/>
            <a:r>
              <a:rPr lang="en-US" sz="1600">
                <a:cs typeface="Arial" panose="020B0604020202020204" pitchFamily="34" charset="0"/>
              </a:rPr>
              <a:t>What information BDA does and does not provide and what it can be used for</a:t>
            </a:r>
          </a:p>
        </p:txBody>
      </p:sp>
      <p:cxnSp>
        <p:nvCxnSpPr>
          <p:cNvPr id="20" name="Straight Connector 19">
            <a:extLst>
              <a:ext uri="{FF2B5EF4-FFF2-40B4-BE49-F238E27FC236}">
                <a16:creationId xmlns:a16="http://schemas.microsoft.com/office/drawing/2014/main" id="{503E76FA-D236-4481-98CF-723734B1BFD6}"/>
              </a:ext>
            </a:extLst>
          </p:cNvPr>
          <p:cNvCxnSpPr>
            <a:stCxn id="9" idx="6"/>
          </p:cNvCxnSpPr>
          <p:nvPr/>
        </p:nvCxnSpPr>
        <p:spPr>
          <a:xfrm>
            <a:off x="5326744" y="2752952"/>
            <a:ext cx="218439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6D1498-BA00-CCFE-FAB3-5B482D1D3CB2}"/>
              </a:ext>
            </a:extLst>
          </p:cNvPr>
          <p:cNvCxnSpPr>
            <a:cxnSpLocks/>
          </p:cNvCxnSpPr>
          <p:nvPr/>
        </p:nvCxnSpPr>
        <p:spPr>
          <a:xfrm>
            <a:off x="5875225" y="5449322"/>
            <a:ext cx="16359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C66486-D6A7-1EFB-8CC4-0786B3E12064}"/>
              </a:ext>
            </a:extLst>
          </p:cNvPr>
          <p:cNvCxnSpPr/>
          <p:nvPr/>
        </p:nvCxnSpPr>
        <p:spPr>
          <a:xfrm>
            <a:off x="1933066" y="3359114"/>
            <a:ext cx="218439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C43F1EF-DB55-AED1-EF47-7B1B903AE941}"/>
              </a:ext>
            </a:extLst>
          </p:cNvPr>
          <p:cNvCxnSpPr/>
          <p:nvPr/>
        </p:nvCxnSpPr>
        <p:spPr>
          <a:xfrm>
            <a:off x="1945370" y="5251677"/>
            <a:ext cx="218439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31CF348-126B-045F-0302-E76F2AB1E16B}"/>
              </a:ext>
            </a:extLst>
          </p:cNvPr>
          <p:cNvSpPr txBox="1"/>
          <p:nvPr/>
        </p:nvSpPr>
        <p:spPr>
          <a:xfrm>
            <a:off x="4239192" y="3741488"/>
            <a:ext cx="1556772" cy="1323439"/>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Better understand benefit distribution analysis</a:t>
            </a:r>
          </a:p>
        </p:txBody>
      </p:sp>
    </p:spTree>
    <p:extLst>
      <p:ext uri="{BB962C8B-B14F-4D97-AF65-F5344CB8AC3E}">
        <p14:creationId xmlns:p14="http://schemas.microsoft.com/office/powerpoint/2010/main" val="41474384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4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23" presetClass="entr" presetSubtype="16" fill="hold" grpId="0" nodeType="withEffect">
                                      <p:stCondLst>
                                        <p:cond delay="800"/>
                                      </p:stCondLst>
                                      <p:childTnLst>
                                        <p:set>
                                          <p:cBhvr>
                                            <p:cTn id="18" dur="1" fill="hold">
                                              <p:stCondLst>
                                                <p:cond delay="0"/>
                                              </p:stCondLst>
                                            </p:cTn>
                                            <p:tgtEl>
                                              <p:spTgt spid="9"/>
                                            </p:tgtEl>
                                            <p:attrNameLst>
                                              <p:attrName>style.visibility</p:attrName>
                                            </p:attrNameLst>
                                          </p:cBhvr>
                                          <p:to>
                                            <p:strVal val="visible"/>
                                          </p:to>
                                        </p:set>
                                        <p:anim calcmode="lin" valueType="num">
                                          <p:cBhvr>
                                            <p:cTn id="19" dur="250" fill="hold"/>
                                            <p:tgtEl>
                                              <p:spTgt spid="9"/>
                                            </p:tgtEl>
                                            <p:attrNameLst>
                                              <p:attrName>ppt_w</p:attrName>
                                            </p:attrNameLst>
                                          </p:cBhvr>
                                          <p:tavLst>
                                            <p:tav tm="0">
                                              <p:val>
                                                <p:fltVal val="0"/>
                                              </p:val>
                                            </p:tav>
                                            <p:tav tm="100000">
                                              <p:val>
                                                <p:strVal val="#ppt_w"/>
                                              </p:val>
                                            </p:tav>
                                          </p:tavLst>
                                        </p:anim>
                                        <p:anim calcmode="lin" valueType="num">
                                          <p:cBhvr>
                                            <p:cTn id="20" dur="250" fill="hold"/>
                                            <p:tgtEl>
                                              <p:spTgt spid="9"/>
                                            </p:tgtEl>
                                            <p:attrNameLst>
                                              <p:attrName>ppt_h</p:attrName>
                                            </p:attrNameLst>
                                          </p:cBhvr>
                                          <p:tavLst>
                                            <p:tav tm="0">
                                              <p:val>
                                                <p:fltVal val="0"/>
                                              </p:val>
                                            </p:tav>
                                            <p:tav tm="100000">
                                              <p:val>
                                                <p:strVal val="#ppt_h"/>
                                              </p:val>
                                            </p:tav>
                                          </p:tavLst>
                                        </p:anim>
                                      </p:childTnLst>
                                    </p:cTn>
                                  </p:par>
                                  <p:par>
                                    <p:cTn id="21" presetID="49" presetClass="entr" presetSubtype="0" decel="100000" fill="hold" grpId="0" nodeType="withEffect">
                                      <p:stCondLst>
                                        <p:cond delay="6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par>
                                    <p:cTn id="27" presetID="23" presetClass="entr" presetSubtype="16" fill="hold" grpId="0" nodeType="withEffect">
                                      <p:stCondLst>
                                        <p:cond delay="10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250" fill="hold"/>
                                            <p:tgtEl>
                                              <p:spTgt spid="13"/>
                                            </p:tgtEl>
                                            <p:attrNameLst>
                                              <p:attrName>ppt_w</p:attrName>
                                            </p:attrNameLst>
                                          </p:cBhvr>
                                          <p:tavLst>
                                            <p:tav tm="0">
                                              <p:val>
                                                <p:fltVal val="0"/>
                                              </p:val>
                                            </p:tav>
                                            <p:tav tm="100000">
                                              <p:val>
                                                <p:strVal val="#ppt_w"/>
                                              </p:val>
                                            </p:tav>
                                          </p:tavLst>
                                        </p:anim>
                                        <p:anim calcmode="lin" valueType="num">
                                          <p:cBhvr>
                                            <p:cTn id="30" dur="250" fill="hold"/>
                                            <p:tgtEl>
                                              <p:spTgt spid="13"/>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10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250" fill="hold"/>
                                            <p:tgtEl>
                                              <p:spTgt spid="10"/>
                                            </p:tgtEl>
                                            <p:attrNameLst>
                                              <p:attrName>ppt_w</p:attrName>
                                            </p:attrNameLst>
                                          </p:cBhvr>
                                          <p:tavLst>
                                            <p:tav tm="0">
                                              <p:val>
                                                <p:fltVal val="0"/>
                                              </p:val>
                                            </p:tav>
                                            <p:tav tm="100000">
                                              <p:val>
                                                <p:strVal val="#ppt_w"/>
                                              </p:val>
                                            </p:tav>
                                          </p:tavLst>
                                        </p:anim>
                                        <p:anim calcmode="lin" valueType="num">
                                          <p:cBhvr>
                                            <p:cTn id="34" dur="250" fill="hold"/>
                                            <p:tgtEl>
                                              <p:spTgt spid="10"/>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10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250" fill="hold"/>
                                            <p:tgtEl>
                                              <p:spTgt spid="12"/>
                                            </p:tgtEl>
                                            <p:attrNameLst>
                                              <p:attrName>ppt_w</p:attrName>
                                            </p:attrNameLst>
                                          </p:cBhvr>
                                          <p:tavLst>
                                            <p:tav tm="0">
                                              <p:val>
                                                <p:fltVal val="0"/>
                                              </p:val>
                                            </p:tav>
                                            <p:tav tm="100000">
                                              <p:val>
                                                <p:strVal val="#ppt_w"/>
                                              </p:val>
                                            </p:tav>
                                          </p:tavLst>
                                        </p:anim>
                                        <p:anim calcmode="lin" valueType="num">
                                          <p:cBhvr>
                                            <p:cTn id="38" dur="250" fill="hold"/>
                                            <p:tgtEl>
                                              <p:spTgt spid="12"/>
                                            </p:tgtEl>
                                            <p:attrNameLst>
                                              <p:attrName>ppt_h</p:attrName>
                                            </p:attrNameLst>
                                          </p:cBhvr>
                                          <p:tavLst>
                                            <p:tav tm="0">
                                              <p:val>
                                                <p:fltVal val="0"/>
                                              </p:val>
                                            </p:tav>
                                            <p:tav tm="100000">
                                              <p:val>
                                                <p:strVal val="#ppt_h"/>
                                              </p:val>
                                            </p:tav>
                                          </p:tavLst>
                                        </p:anim>
                                      </p:childTnLst>
                                    </p:cTn>
                                  </p:par>
                                  <p:par>
                                    <p:cTn id="39" presetID="49" presetClass="entr" presetSubtype="0" decel="100000" fill="hold" grpId="0" nodeType="withEffect">
                                      <p:stCondLst>
                                        <p:cond delay="70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 calcmode="lin" valueType="num">
                                          <p:cBhvr>
                                            <p:cTn id="43" dur="500" fill="hold"/>
                                            <p:tgtEl>
                                              <p:spTgt spid="7"/>
                                            </p:tgtEl>
                                            <p:attrNameLst>
                                              <p:attrName>style.rotation</p:attrName>
                                            </p:attrNameLst>
                                          </p:cBhvr>
                                          <p:tavLst>
                                            <p:tav tm="0">
                                              <p:val>
                                                <p:fltVal val="360"/>
                                              </p:val>
                                            </p:tav>
                                            <p:tav tm="100000">
                                              <p:val>
                                                <p:fltVal val="0"/>
                                              </p:val>
                                            </p:tav>
                                          </p:tavLst>
                                        </p:anim>
                                        <p:animEffect transition="in" filter="fade">
                                          <p:cBhvr>
                                            <p:cTn id="44" dur="500"/>
                                            <p:tgtEl>
                                              <p:spTgt spid="7"/>
                                            </p:tgtEl>
                                          </p:cBhvr>
                                        </p:animEffect>
                                      </p:childTnLst>
                                    </p:cTn>
                                  </p:par>
                                  <p:par>
                                    <p:cTn id="45" presetID="2" presetClass="entr" presetSubtype="8" fill="hold" grpId="0" nodeType="withEffect" p14:presetBounceEnd="40000">
                                      <p:stCondLst>
                                        <p:cond delay="1400"/>
                                      </p:stCondLst>
                                      <p:childTnLst>
                                        <p:set>
                                          <p:cBhvr>
                                            <p:cTn id="46" dur="1" fill="hold">
                                              <p:stCondLst>
                                                <p:cond delay="0"/>
                                              </p:stCondLst>
                                            </p:cTn>
                                            <p:tgtEl>
                                              <p:spTgt spid="16"/>
                                            </p:tgtEl>
                                            <p:attrNameLst>
                                              <p:attrName>style.visibility</p:attrName>
                                            </p:attrNameLst>
                                          </p:cBhvr>
                                          <p:to>
                                            <p:strVal val="visible"/>
                                          </p:to>
                                        </p:set>
                                        <p:anim calcmode="lin" valueType="num" p14:bounceEnd="40000">
                                          <p:cBhvr additive="base">
                                            <p:cTn id="47" dur="250" fill="hold"/>
                                            <p:tgtEl>
                                              <p:spTgt spid="16"/>
                                            </p:tgtEl>
                                            <p:attrNameLst>
                                              <p:attrName>ppt_x</p:attrName>
                                            </p:attrNameLst>
                                          </p:cBhvr>
                                          <p:tavLst>
                                            <p:tav tm="0">
                                              <p:val>
                                                <p:strVal val="0-#ppt_w/2"/>
                                              </p:val>
                                            </p:tav>
                                            <p:tav tm="100000">
                                              <p:val>
                                                <p:strVal val="#ppt_x"/>
                                              </p:val>
                                            </p:tav>
                                          </p:tavLst>
                                        </p:anim>
                                        <p:anim calcmode="lin" valueType="num" p14:bounceEnd="40000">
                                          <p:cBhvr additive="base">
                                            <p:cTn id="48" dur="25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14:presetBounceEnd="40000">
                                      <p:stCondLst>
                                        <p:cond delay="1500"/>
                                      </p:stCondLst>
                                      <p:childTnLst>
                                        <p:set>
                                          <p:cBhvr>
                                            <p:cTn id="50" dur="1" fill="hold">
                                              <p:stCondLst>
                                                <p:cond delay="0"/>
                                              </p:stCondLst>
                                            </p:cTn>
                                            <p:tgtEl>
                                              <p:spTgt spid="18"/>
                                            </p:tgtEl>
                                            <p:attrNameLst>
                                              <p:attrName>style.visibility</p:attrName>
                                            </p:attrNameLst>
                                          </p:cBhvr>
                                          <p:to>
                                            <p:strVal val="visible"/>
                                          </p:to>
                                        </p:set>
                                        <p:anim calcmode="lin" valueType="num" p14:bounceEnd="40000">
                                          <p:cBhvr additive="base">
                                            <p:cTn id="51" dur="25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52" dur="25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40000">
                                      <p:stCondLst>
                                        <p:cond delay="1600"/>
                                      </p:stCondLst>
                                      <p:childTnLst>
                                        <p:set>
                                          <p:cBhvr>
                                            <p:cTn id="54" dur="1" fill="hold">
                                              <p:stCondLst>
                                                <p:cond delay="0"/>
                                              </p:stCondLst>
                                            </p:cTn>
                                            <p:tgtEl>
                                              <p:spTgt spid="14"/>
                                            </p:tgtEl>
                                            <p:attrNameLst>
                                              <p:attrName>style.visibility</p:attrName>
                                            </p:attrNameLst>
                                          </p:cBhvr>
                                          <p:to>
                                            <p:strVal val="visible"/>
                                          </p:to>
                                        </p:set>
                                        <p:anim calcmode="lin" valueType="num" p14:bounceEnd="40000">
                                          <p:cBhvr additive="base">
                                            <p:cTn id="55" dur="25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56" dur="250" fill="hold"/>
                                            <p:tgtEl>
                                              <p:spTgt spid="1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14:presetBounceEnd="40000">
                                      <p:stCondLst>
                                        <p:cond delay="1800"/>
                                      </p:stCondLst>
                                      <p:childTnLst>
                                        <p:set>
                                          <p:cBhvr>
                                            <p:cTn id="58" dur="1" fill="hold">
                                              <p:stCondLst>
                                                <p:cond delay="0"/>
                                              </p:stCondLst>
                                            </p:cTn>
                                            <p:tgtEl>
                                              <p:spTgt spid="17"/>
                                            </p:tgtEl>
                                            <p:attrNameLst>
                                              <p:attrName>style.visibility</p:attrName>
                                            </p:attrNameLst>
                                          </p:cBhvr>
                                          <p:to>
                                            <p:strVal val="visible"/>
                                          </p:to>
                                        </p:set>
                                        <p:anim calcmode="lin" valueType="num" p14:bounceEnd="40000">
                                          <p:cBhvr additive="base">
                                            <p:cTn id="59" dur="25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60"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2" grpId="0" animBg="1"/>
          <p:bldP spid="13" grpId="0" animBg="1"/>
          <p:bldP spid="14"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4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23" presetClass="entr" presetSubtype="16" fill="hold" grpId="0" nodeType="withEffect">
                                      <p:stCondLst>
                                        <p:cond delay="800"/>
                                      </p:stCondLst>
                                      <p:childTnLst>
                                        <p:set>
                                          <p:cBhvr>
                                            <p:cTn id="18" dur="1" fill="hold">
                                              <p:stCondLst>
                                                <p:cond delay="0"/>
                                              </p:stCondLst>
                                            </p:cTn>
                                            <p:tgtEl>
                                              <p:spTgt spid="9"/>
                                            </p:tgtEl>
                                            <p:attrNameLst>
                                              <p:attrName>style.visibility</p:attrName>
                                            </p:attrNameLst>
                                          </p:cBhvr>
                                          <p:to>
                                            <p:strVal val="visible"/>
                                          </p:to>
                                        </p:set>
                                        <p:anim calcmode="lin" valueType="num">
                                          <p:cBhvr>
                                            <p:cTn id="19" dur="250" fill="hold"/>
                                            <p:tgtEl>
                                              <p:spTgt spid="9"/>
                                            </p:tgtEl>
                                            <p:attrNameLst>
                                              <p:attrName>ppt_w</p:attrName>
                                            </p:attrNameLst>
                                          </p:cBhvr>
                                          <p:tavLst>
                                            <p:tav tm="0">
                                              <p:val>
                                                <p:fltVal val="0"/>
                                              </p:val>
                                            </p:tav>
                                            <p:tav tm="100000">
                                              <p:val>
                                                <p:strVal val="#ppt_w"/>
                                              </p:val>
                                            </p:tav>
                                          </p:tavLst>
                                        </p:anim>
                                        <p:anim calcmode="lin" valueType="num">
                                          <p:cBhvr>
                                            <p:cTn id="20" dur="250" fill="hold"/>
                                            <p:tgtEl>
                                              <p:spTgt spid="9"/>
                                            </p:tgtEl>
                                            <p:attrNameLst>
                                              <p:attrName>ppt_h</p:attrName>
                                            </p:attrNameLst>
                                          </p:cBhvr>
                                          <p:tavLst>
                                            <p:tav tm="0">
                                              <p:val>
                                                <p:fltVal val="0"/>
                                              </p:val>
                                            </p:tav>
                                            <p:tav tm="100000">
                                              <p:val>
                                                <p:strVal val="#ppt_h"/>
                                              </p:val>
                                            </p:tav>
                                          </p:tavLst>
                                        </p:anim>
                                      </p:childTnLst>
                                    </p:cTn>
                                  </p:par>
                                  <p:par>
                                    <p:cTn id="21" presetID="49" presetClass="entr" presetSubtype="0" decel="100000" fill="hold" grpId="0" nodeType="withEffect">
                                      <p:stCondLst>
                                        <p:cond delay="6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par>
                                    <p:cTn id="27" presetID="23" presetClass="entr" presetSubtype="16" fill="hold" grpId="0" nodeType="withEffect">
                                      <p:stCondLst>
                                        <p:cond delay="10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250" fill="hold"/>
                                            <p:tgtEl>
                                              <p:spTgt spid="13"/>
                                            </p:tgtEl>
                                            <p:attrNameLst>
                                              <p:attrName>ppt_w</p:attrName>
                                            </p:attrNameLst>
                                          </p:cBhvr>
                                          <p:tavLst>
                                            <p:tav tm="0">
                                              <p:val>
                                                <p:fltVal val="0"/>
                                              </p:val>
                                            </p:tav>
                                            <p:tav tm="100000">
                                              <p:val>
                                                <p:strVal val="#ppt_w"/>
                                              </p:val>
                                            </p:tav>
                                          </p:tavLst>
                                        </p:anim>
                                        <p:anim calcmode="lin" valueType="num">
                                          <p:cBhvr>
                                            <p:cTn id="30" dur="250" fill="hold"/>
                                            <p:tgtEl>
                                              <p:spTgt spid="13"/>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10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250" fill="hold"/>
                                            <p:tgtEl>
                                              <p:spTgt spid="10"/>
                                            </p:tgtEl>
                                            <p:attrNameLst>
                                              <p:attrName>ppt_w</p:attrName>
                                            </p:attrNameLst>
                                          </p:cBhvr>
                                          <p:tavLst>
                                            <p:tav tm="0">
                                              <p:val>
                                                <p:fltVal val="0"/>
                                              </p:val>
                                            </p:tav>
                                            <p:tav tm="100000">
                                              <p:val>
                                                <p:strVal val="#ppt_w"/>
                                              </p:val>
                                            </p:tav>
                                          </p:tavLst>
                                        </p:anim>
                                        <p:anim calcmode="lin" valueType="num">
                                          <p:cBhvr>
                                            <p:cTn id="34" dur="250" fill="hold"/>
                                            <p:tgtEl>
                                              <p:spTgt spid="10"/>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10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250" fill="hold"/>
                                            <p:tgtEl>
                                              <p:spTgt spid="12"/>
                                            </p:tgtEl>
                                            <p:attrNameLst>
                                              <p:attrName>ppt_w</p:attrName>
                                            </p:attrNameLst>
                                          </p:cBhvr>
                                          <p:tavLst>
                                            <p:tav tm="0">
                                              <p:val>
                                                <p:fltVal val="0"/>
                                              </p:val>
                                            </p:tav>
                                            <p:tav tm="100000">
                                              <p:val>
                                                <p:strVal val="#ppt_w"/>
                                              </p:val>
                                            </p:tav>
                                          </p:tavLst>
                                        </p:anim>
                                        <p:anim calcmode="lin" valueType="num">
                                          <p:cBhvr>
                                            <p:cTn id="38" dur="250" fill="hold"/>
                                            <p:tgtEl>
                                              <p:spTgt spid="12"/>
                                            </p:tgtEl>
                                            <p:attrNameLst>
                                              <p:attrName>ppt_h</p:attrName>
                                            </p:attrNameLst>
                                          </p:cBhvr>
                                          <p:tavLst>
                                            <p:tav tm="0">
                                              <p:val>
                                                <p:fltVal val="0"/>
                                              </p:val>
                                            </p:tav>
                                            <p:tav tm="100000">
                                              <p:val>
                                                <p:strVal val="#ppt_h"/>
                                              </p:val>
                                            </p:tav>
                                          </p:tavLst>
                                        </p:anim>
                                      </p:childTnLst>
                                    </p:cTn>
                                  </p:par>
                                  <p:par>
                                    <p:cTn id="39" presetID="49" presetClass="entr" presetSubtype="0" decel="100000" fill="hold" grpId="0" nodeType="withEffect">
                                      <p:stCondLst>
                                        <p:cond delay="70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 calcmode="lin" valueType="num">
                                          <p:cBhvr>
                                            <p:cTn id="43" dur="500" fill="hold"/>
                                            <p:tgtEl>
                                              <p:spTgt spid="7"/>
                                            </p:tgtEl>
                                            <p:attrNameLst>
                                              <p:attrName>style.rotation</p:attrName>
                                            </p:attrNameLst>
                                          </p:cBhvr>
                                          <p:tavLst>
                                            <p:tav tm="0">
                                              <p:val>
                                                <p:fltVal val="360"/>
                                              </p:val>
                                            </p:tav>
                                            <p:tav tm="100000">
                                              <p:val>
                                                <p:fltVal val="0"/>
                                              </p:val>
                                            </p:tav>
                                          </p:tavLst>
                                        </p:anim>
                                        <p:animEffect transition="in" filter="fade">
                                          <p:cBhvr>
                                            <p:cTn id="44" dur="500"/>
                                            <p:tgtEl>
                                              <p:spTgt spid="7"/>
                                            </p:tgtEl>
                                          </p:cBhvr>
                                        </p:animEffect>
                                      </p:childTnLst>
                                    </p:cTn>
                                  </p:par>
                                  <p:par>
                                    <p:cTn id="45" presetID="2" presetClass="entr" presetSubtype="8" fill="hold" grpId="0" nodeType="withEffect">
                                      <p:stCondLst>
                                        <p:cond delay="140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250" fill="hold"/>
                                            <p:tgtEl>
                                              <p:spTgt spid="16"/>
                                            </p:tgtEl>
                                            <p:attrNameLst>
                                              <p:attrName>ppt_x</p:attrName>
                                            </p:attrNameLst>
                                          </p:cBhvr>
                                          <p:tavLst>
                                            <p:tav tm="0">
                                              <p:val>
                                                <p:strVal val="0-#ppt_w/2"/>
                                              </p:val>
                                            </p:tav>
                                            <p:tav tm="100000">
                                              <p:val>
                                                <p:strVal val="#ppt_x"/>
                                              </p:val>
                                            </p:tav>
                                          </p:tavLst>
                                        </p:anim>
                                        <p:anim calcmode="lin" valueType="num">
                                          <p:cBhvr additive="base">
                                            <p:cTn id="48" dur="25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15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250" fill="hold"/>
                                            <p:tgtEl>
                                              <p:spTgt spid="18"/>
                                            </p:tgtEl>
                                            <p:attrNameLst>
                                              <p:attrName>ppt_x</p:attrName>
                                            </p:attrNameLst>
                                          </p:cBhvr>
                                          <p:tavLst>
                                            <p:tav tm="0">
                                              <p:val>
                                                <p:strVal val="0-#ppt_w/2"/>
                                              </p:val>
                                            </p:tav>
                                            <p:tav tm="100000">
                                              <p:val>
                                                <p:strVal val="#ppt_x"/>
                                              </p:val>
                                            </p:tav>
                                          </p:tavLst>
                                        </p:anim>
                                        <p:anim calcmode="lin" valueType="num">
                                          <p:cBhvr additive="base">
                                            <p:cTn id="52" dur="25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60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250" fill="hold"/>
                                            <p:tgtEl>
                                              <p:spTgt spid="14"/>
                                            </p:tgtEl>
                                            <p:attrNameLst>
                                              <p:attrName>ppt_x</p:attrName>
                                            </p:attrNameLst>
                                          </p:cBhvr>
                                          <p:tavLst>
                                            <p:tav tm="0">
                                              <p:val>
                                                <p:strVal val="1+#ppt_w/2"/>
                                              </p:val>
                                            </p:tav>
                                            <p:tav tm="100000">
                                              <p:val>
                                                <p:strVal val="#ppt_x"/>
                                              </p:val>
                                            </p:tav>
                                          </p:tavLst>
                                        </p:anim>
                                        <p:anim calcmode="lin" valueType="num">
                                          <p:cBhvr additive="base">
                                            <p:cTn id="56" dur="250" fill="hold"/>
                                            <p:tgtEl>
                                              <p:spTgt spid="1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80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250" fill="hold"/>
                                            <p:tgtEl>
                                              <p:spTgt spid="17"/>
                                            </p:tgtEl>
                                            <p:attrNameLst>
                                              <p:attrName>ppt_x</p:attrName>
                                            </p:attrNameLst>
                                          </p:cBhvr>
                                          <p:tavLst>
                                            <p:tav tm="0">
                                              <p:val>
                                                <p:strVal val="1+#ppt_w/2"/>
                                              </p:val>
                                            </p:tav>
                                            <p:tav tm="100000">
                                              <p:val>
                                                <p:strVal val="#ppt_x"/>
                                              </p:val>
                                            </p:tav>
                                          </p:tavLst>
                                        </p:anim>
                                        <p:anim calcmode="lin" valueType="num">
                                          <p:cBhvr additive="base">
                                            <p:cTn id="60"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2" grpId="0" animBg="1"/>
          <p:bldP spid="13" grpId="0" animBg="1"/>
          <p:bldP spid="14" grpId="0"/>
          <p:bldP spid="16" grpId="0"/>
          <p:bldP spid="17" grpId="0"/>
          <p:bldP spid="1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10F7-515C-EA25-8B6A-DC5D0D720AA2}"/>
              </a:ext>
            </a:extLst>
          </p:cNvPr>
          <p:cNvSpPr>
            <a:spLocks noGrp="1"/>
          </p:cNvSpPr>
          <p:nvPr>
            <p:ph type="title"/>
          </p:nvPr>
        </p:nvSpPr>
        <p:spPr/>
        <p:txBody>
          <a:bodyPr>
            <a:normAutofit/>
          </a:bodyPr>
          <a:lstStyle/>
          <a:p>
            <a:r>
              <a:rPr lang="en-GB" sz="3600">
                <a:latin typeface="Arial" panose="020B0604020202020204" pitchFamily="34" charset="0"/>
                <a:cs typeface="Arial" panose="020B0604020202020204" pitchFamily="34" charset="0"/>
              </a:rPr>
              <a:t>Interpreting BDA results</a:t>
            </a:r>
          </a:p>
        </p:txBody>
      </p:sp>
      <p:sp>
        <p:nvSpPr>
          <p:cNvPr id="3" name="Text Placeholder 2">
            <a:extLst>
              <a:ext uri="{FF2B5EF4-FFF2-40B4-BE49-F238E27FC236}">
                <a16:creationId xmlns:a16="http://schemas.microsoft.com/office/drawing/2014/main" id="{214C1B61-A2A2-B4A3-1D13-B69B1EA2A7C2}"/>
              </a:ext>
            </a:extLst>
          </p:cNvPr>
          <p:cNvSpPr>
            <a:spLocks noGrp="1"/>
          </p:cNvSpPr>
          <p:nvPr>
            <p:ph type="body" sz="quarter" idx="10"/>
          </p:nvPr>
        </p:nvSpPr>
        <p:spPr/>
        <p:txBody>
          <a:bodyPr/>
          <a:lstStyle/>
          <a:p>
            <a:pPr marL="342900" indent="-342900">
              <a:buFont typeface="Arial" panose="020B0604020202020204" pitchFamily="34" charset="0"/>
              <a:buChar char="•"/>
            </a:pPr>
            <a:r>
              <a:rPr lang="en-US" sz="2800">
                <a:latin typeface="Arial" panose="020B0604020202020204" pitchFamily="34" charset="0"/>
                <a:cs typeface="Arial" panose="020B0604020202020204" pitchFamily="34" charset="0"/>
              </a:rPr>
              <a:t>Understanding non-market valuation methods</a:t>
            </a:r>
          </a:p>
          <a:p>
            <a:pPr marL="342900" indent="-342900">
              <a:buFont typeface="Arial" panose="020B0604020202020204" pitchFamily="34" charset="0"/>
              <a:buChar char="•"/>
            </a:pPr>
            <a:r>
              <a:rPr lang="en-US" sz="2800">
                <a:latin typeface="Arial" panose="020B0604020202020204" pitchFamily="34" charset="0"/>
                <a:cs typeface="Arial" panose="020B0604020202020204" pitchFamily="34" charset="0"/>
              </a:rPr>
              <a:t>Discounting</a:t>
            </a:r>
          </a:p>
          <a:p>
            <a:pPr marL="342900" indent="-342900">
              <a:buFont typeface="Arial" panose="020B0604020202020204" pitchFamily="34" charset="0"/>
              <a:buChar char="•"/>
            </a:pPr>
            <a:r>
              <a:rPr lang="en-US" sz="2800">
                <a:latin typeface="Arial" panose="020B0604020202020204" pitchFamily="34" charset="0"/>
                <a:cs typeface="Arial" panose="020B0604020202020204" pitchFamily="34" charset="0"/>
              </a:rPr>
              <a:t>Accounting for uncertainty</a:t>
            </a:r>
          </a:p>
          <a:p>
            <a:pPr marL="342900" indent="-342900">
              <a:buFont typeface="Arial" panose="020B0604020202020204" pitchFamily="34" charset="0"/>
              <a:buChar char="•"/>
            </a:pPr>
            <a:r>
              <a:rPr lang="en-US" sz="2800">
                <a:latin typeface="Arial" panose="020B0604020202020204" pitchFamily="34" charset="0"/>
                <a:cs typeface="Arial" panose="020B0604020202020204" pitchFamily="34" charset="0"/>
              </a:rPr>
              <a:t>Reporting</a:t>
            </a:r>
          </a:p>
          <a:p>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63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28ED-6D65-ABB6-D57D-7474768387A3}"/>
              </a:ext>
            </a:extLst>
          </p:cNvPr>
          <p:cNvSpPr>
            <a:spLocks noGrp="1"/>
          </p:cNvSpPr>
          <p:nvPr>
            <p:ph type="title"/>
          </p:nvPr>
        </p:nvSpPr>
        <p:spPr/>
        <p:txBody>
          <a:bodyPr>
            <a:normAutofit/>
          </a:bodyPr>
          <a:lstStyle/>
          <a:p>
            <a:r>
              <a:rPr lang="en-AU" sz="3600">
                <a:latin typeface="Arial" panose="020B0604020202020204" pitchFamily="34" charset="0"/>
                <a:cs typeface="Arial" panose="020B0604020202020204" pitchFamily="34" charset="0"/>
              </a:rPr>
              <a:t>Example beneficiaries and benefits</a:t>
            </a:r>
            <a:endParaRPr lang="en-GB" sz="360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5E5EF76B-C8BD-CB32-F09E-E5078E81C942}"/>
              </a:ext>
            </a:extLst>
          </p:cNvPr>
          <p:cNvGraphicFramePr>
            <a:graphicFrameLocks noGrp="1"/>
          </p:cNvGraphicFramePr>
          <p:nvPr>
            <p:extLst>
              <p:ext uri="{D42A27DB-BD31-4B8C-83A1-F6EECF244321}">
                <p14:modId xmlns:p14="http://schemas.microsoft.com/office/powerpoint/2010/main" val="4275031770"/>
              </p:ext>
            </p:extLst>
          </p:nvPr>
        </p:nvGraphicFramePr>
        <p:xfrm>
          <a:off x="852600" y="2129289"/>
          <a:ext cx="10587036" cy="4074348"/>
        </p:xfrm>
        <a:graphic>
          <a:graphicData uri="http://schemas.openxmlformats.org/drawingml/2006/table">
            <a:tbl>
              <a:tblPr firstRow="1" bandRow="1">
                <a:tableStyleId>{7DF18680-E054-41AD-8BC1-D1AEF772440D}</a:tableStyleId>
              </a:tblPr>
              <a:tblGrid>
                <a:gridCol w="3834267">
                  <a:extLst>
                    <a:ext uri="{9D8B030D-6E8A-4147-A177-3AD203B41FA5}">
                      <a16:colId xmlns:a16="http://schemas.microsoft.com/office/drawing/2014/main" val="2571648436"/>
                    </a:ext>
                  </a:extLst>
                </a:gridCol>
                <a:gridCol w="6752769">
                  <a:extLst>
                    <a:ext uri="{9D8B030D-6E8A-4147-A177-3AD203B41FA5}">
                      <a16:colId xmlns:a16="http://schemas.microsoft.com/office/drawing/2014/main" val="81390161"/>
                    </a:ext>
                  </a:extLst>
                </a:gridCol>
              </a:tblGrid>
              <a:tr h="629967">
                <a:tc>
                  <a:txBody>
                    <a:bodyPr/>
                    <a:lstStyle/>
                    <a:p>
                      <a:r>
                        <a:rPr lang="en-US">
                          <a:solidFill>
                            <a:schemeClr val="bg1"/>
                          </a:solidFill>
                          <a:latin typeface="Arial" panose="020B0604020202020204" pitchFamily="34" charset="0"/>
                          <a:cs typeface="Arial" panose="020B0604020202020204" pitchFamily="34" charset="0"/>
                        </a:rPr>
                        <a:t>Beneficiary</a:t>
                      </a:r>
                      <a:endParaRPr lang="en-AU">
                        <a:solidFill>
                          <a:schemeClr val="bg1"/>
                        </a:solidFill>
                        <a:latin typeface="Arial" panose="020B0604020202020204" pitchFamily="34" charset="0"/>
                        <a:cs typeface="Arial" panose="020B0604020202020204" pitchFamily="34" charset="0"/>
                      </a:endParaRPr>
                    </a:p>
                  </a:txBody>
                  <a:tcPr/>
                </a:tc>
                <a:tc>
                  <a:txBody>
                    <a:bodyPr/>
                    <a:lstStyle/>
                    <a:p>
                      <a:r>
                        <a:rPr lang="en-US">
                          <a:solidFill>
                            <a:schemeClr val="bg1"/>
                          </a:solidFill>
                          <a:latin typeface="Arial" panose="020B0604020202020204" pitchFamily="34" charset="0"/>
                          <a:cs typeface="Arial" panose="020B0604020202020204" pitchFamily="34" charset="0"/>
                        </a:rPr>
                        <a:t>Description of benefits</a:t>
                      </a:r>
                      <a:endParaRPr lang="en-AU">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27772976"/>
                  </a:ext>
                </a:extLst>
              </a:tr>
              <a:tr h="629967">
                <a:tc>
                  <a:txBody>
                    <a:bodyPr/>
                    <a:lstStyle/>
                    <a:p>
                      <a:r>
                        <a:rPr lang="en-US">
                          <a:latin typeface="Arial" panose="020B0604020202020204" pitchFamily="34" charset="0"/>
                          <a:cs typeface="Arial" panose="020B0604020202020204" pitchFamily="34" charset="0"/>
                        </a:rPr>
                        <a:t>Property owners</a:t>
                      </a:r>
                      <a:endParaRPr lang="en-AU">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Avoided loss of property</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Avoided loss of critical services (property access, water and electricity)</a:t>
                      </a:r>
                      <a:endParaRPr lang="en-A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6116204"/>
                  </a:ext>
                </a:extLst>
              </a:tr>
              <a:tr h="629967">
                <a:tc>
                  <a:txBody>
                    <a:bodyPr/>
                    <a:lstStyle/>
                    <a:p>
                      <a:r>
                        <a:rPr lang="en-US">
                          <a:latin typeface="Arial" panose="020B0604020202020204" pitchFamily="34" charset="0"/>
                          <a:cs typeface="Arial" panose="020B0604020202020204" pitchFamily="34" charset="0"/>
                        </a:rPr>
                        <a:t>Recreational users of beach and parklands</a:t>
                      </a:r>
                      <a:endParaRPr lang="en-AU">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Avoided loss of recreational benefits from beach and parkland visitation</a:t>
                      </a:r>
                      <a:endParaRPr lang="en-A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2766712"/>
                  </a:ext>
                </a:extLst>
              </a:tr>
              <a:tr h="629967">
                <a:tc>
                  <a:txBody>
                    <a:bodyPr/>
                    <a:lstStyle/>
                    <a:p>
                      <a:r>
                        <a:rPr lang="en-US">
                          <a:latin typeface="Arial" panose="020B0604020202020204" pitchFamily="34" charset="0"/>
                          <a:cs typeface="Arial" panose="020B0604020202020204" pitchFamily="34" charset="0"/>
                        </a:rPr>
                        <a:t>Local government (ratepayers)</a:t>
                      </a:r>
                      <a:endParaRPr lang="en-AU">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Avoided loss of council assets</a:t>
                      </a:r>
                    </a:p>
                  </a:txBody>
                  <a:tcPr/>
                </a:tc>
                <a:extLst>
                  <a:ext uri="{0D108BD9-81ED-4DB2-BD59-A6C34878D82A}">
                    <a16:rowId xmlns:a16="http://schemas.microsoft.com/office/drawing/2014/main" val="944155210"/>
                  </a:ext>
                </a:extLst>
              </a:tr>
              <a:tr h="629967">
                <a:tc>
                  <a:txBody>
                    <a:bodyPr/>
                    <a:lstStyle/>
                    <a:p>
                      <a:r>
                        <a:rPr lang="en-US">
                          <a:latin typeface="Arial" panose="020B0604020202020204" pitchFamily="34" charset="0"/>
                          <a:cs typeface="Arial" panose="020B0604020202020204" pitchFamily="34" charset="0"/>
                        </a:rPr>
                        <a:t>State government</a:t>
                      </a:r>
                      <a:endParaRPr lang="en-AU">
                        <a:latin typeface="Arial" panose="020B0604020202020204" pitchFamily="34" charset="0"/>
                        <a:cs typeface="Arial" panose="020B0604020202020204" pitchFamily="34" charset="0"/>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Avoided loss of state government assets</a:t>
                      </a:r>
                      <a:endParaRPr lang="en-A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5650234"/>
                  </a:ext>
                </a:extLst>
              </a:tr>
              <a:tr h="629967">
                <a:tc>
                  <a:txBody>
                    <a:bodyPr/>
                    <a:lstStyle/>
                    <a:p>
                      <a:r>
                        <a:rPr lang="en-US">
                          <a:latin typeface="Arial" panose="020B0604020202020204" pitchFamily="34" charset="0"/>
                          <a:cs typeface="Arial" panose="020B0604020202020204" pitchFamily="34" charset="0"/>
                        </a:rPr>
                        <a:t>Commercial/industrial </a:t>
                      </a:r>
                      <a:endParaRPr lang="en-AU">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Avoided loss of capital and income</a:t>
                      </a:r>
                      <a:endParaRPr lang="en-AU">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28644428"/>
                  </a:ext>
                </a:extLst>
              </a:tr>
            </a:tbl>
          </a:graphicData>
        </a:graphic>
      </p:graphicFrame>
    </p:spTree>
    <p:extLst>
      <p:ext uri="{BB962C8B-B14F-4D97-AF65-F5344CB8AC3E}">
        <p14:creationId xmlns:p14="http://schemas.microsoft.com/office/powerpoint/2010/main" val="79641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D57D9-C84A-DD4D-2B81-AB4BA3BFEF94}"/>
              </a:ext>
            </a:extLst>
          </p:cNvPr>
          <p:cNvSpPr>
            <a:spLocks noGrp="1"/>
          </p:cNvSpPr>
          <p:nvPr>
            <p:ph type="title"/>
          </p:nvPr>
        </p:nvSpPr>
        <p:spPr/>
        <p:txBody>
          <a:bodyPr>
            <a:normAutofit/>
          </a:bodyPr>
          <a:lstStyle/>
          <a:p>
            <a:r>
              <a:rPr lang="en-AU" sz="3600">
                <a:latin typeface="Arial" panose="020B0604020202020204" pitchFamily="34" charset="0"/>
                <a:cs typeface="Arial" panose="020B0604020202020204" pitchFamily="34" charset="0"/>
              </a:rPr>
              <a:t>Example results table</a:t>
            </a:r>
            <a:endParaRPr lang="en-GB" sz="360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6667ED01-92FE-B13A-CC82-2920AB032204}"/>
              </a:ext>
            </a:extLst>
          </p:cNvPr>
          <p:cNvGraphicFramePr>
            <a:graphicFrameLocks/>
          </p:cNvGraphicFramePr>
          <p:nvPr>
            <p:extLst>
              <p:ext uri="{D42A27DB-BD31-4B8C-83A1-F6EECF244321}">
                <p14:modId xmlns:p14="http://schemas.microsoft.com/office/powerpoint/2010/main" val="3867770012"/>
              </p:ext>
            </p:extLst>
          </p:nvPr>
        </p:nvGraphicFramePr>
        <p:xfrm>
          <a:off x="967972" y="2110155"/>
          <a:ext cx="6884256" cy="3956817"/>
        </p:xfrm>
        <a:graphic>
          <a:graphicData uri="http://schemas.openxmlformats.org/drawingml/2006/table">
            <a:tbl>
              <a:tblPr firstRow="1" bandRow="1">
                <a:tableStyleId>{7DF18680-E054-41AD-8BC1-D1AEF772440D}</a:tableStyleId>
              </a:tblPr>
              <a:tblGrid>
                <a:gridCol w="2294752">
                  <a:extLst>
                    <a:ext uri="{9D8B030D-6E8A-4147-A177-3AD203B41FA5}">
                      <a16:colId xmlns:a16="http://schemas.microsoft.com/office/drawing/2014/main" val="673373236"/>
                    </a:ext>
                  </a:extLst>
                </a:gridCol>
                <a:gridCol w="2294752">
                  <a:extLst>
                    <a:ext uri="{9D8B030D-6E8A-4147-A177-3AD203B41FA5}">
                      <a16:colId xmlns:a16="http://schemas.microsoft.com/office/drawing/2014/main" val="3932790274"/>
                    </a:ext>
                  </a:extLst>
                </a:gridCol>
                <a:gridCol w="2294752">
                  <a:extLst>
                    <a:ext uri="{9D8B030D-6E8A-4147-A177-3AD203B41FA5}">
                      <a16:colId xmlns:a16="http://schemas.microsoft.com/office/drawing/2014/main" val="3154203778"/>
                    </a:ext>
                  </a:extLst>
                </a:gridCol>
              </a:tblGrid>
              <a:tr h="745855">
                <a:tc>
                  <a:txBody>
                    <a:bodyPr/>
                    <a:lstStyle/>
                    <a:p>
                      <a:r>
                        <a:rPr lang="en-US" sz="1400">
                          <a:solidFill>
                            <a:schemeClr val="bg1"/>
                          </a:solidFill>
                          <a:latin typeface="Arial" panose="020B0604020202020204" pitchFamily="34" charset="0"/>
                          <a:cs typeface="Arial" panose="020B0604020202020204" pitchFamily="34" charset="0"/>
                        </a:rPr>
                        <a:t>Beneficiary</a:t>
                      </a:r>
                      <a:endParaRPr lang="en-AU" sz="1400">
                        <a:solidFill>
                          <a:schemeClr val="bg1"/>
                        </a:solidFill>
                        <a:latin typeface="Arial" panose="020B0604020202020204" pitchFamily="34" charset="0"/>
                        <a:cs typeface="Arial" panose="020B0604020202020204" pitchFamily="34" charset="0"/>
                      </a:endParaRPr>
                    </a:p>
                  </a:txBody>
                  <a:tcPr/>
                </a:tc>
                <a:tc>
                  <a:txBody>
                    <a:bodyPr/>
                    <a:lstStyle/>
                    <a:p>
                      <a:r>
                        <a:rPr lang="en-US" sz="1400">
                          <a:solidFill>
                            <a:schemeClr val="bg1"/>
                          </a:solidFill>
                          <a:latin typeface="Arial" panose="020B0604020202020204" pitchFamily="34" charset="0"/>
                          <a:cs typeface="Arial" panose="020B0604020202020204" pitchFamily="34" charset="0"/>
                        </a:rPr>
                        <a:t>Total discounted benefit ($)</a:t>
                      </a:r>
                      <a:endParaRPr lang="en-AU" sz="1400">
                        <a:solidFill>
                          <a:schemeClr val="bg1"/>
                        </a:solidFill>
                        <a:latin typeface="Arial" panose="020B0604020202020204" pitchFamily="34" charset="0"/>
                        <a:cs typeface="Arial" panose="020B0604020202020204" pitchFamily="34" charset="0"/>
                      </a:endParaRPr>
                    </a:p>
                  </a:txBody>
                  <a:tcPr/>
                </a:tc>
                <a:tc>
                  <a:txBody>
                    <a:bodyPr/>
                    <a:lstStyle/>
                    <a:p>
                      <a:r>
                        <a:rPr lang="en-US" sz="1400">
                          <a:solidFill>
                            <a:schemeClr val="bg1"/>
                          </a:solidFill>
                          <a:latin typeface="Arial" panose="020B0604020202020204" pitchFamily="34" charset="0"/>
                          <a:cs typeface="Arial" panose="020B0604020202020204" pitchFamily="34" charset="0"/>
                        </a:rPr>
                        <a:t>Proportion of total discounted benefit (%)</a:t>
                      </a:r>
                      <a:endParaRPr lang="en-AU" sz="140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83003053"/>
                  </a:ext>
                </a:extLst>
              </a:tr>
              <a:tr h="505173">
                <a:tc>
                  <a:txBody>
                    <a:bodyPr/>
                    <a:lstStyle/>
                    <a:p>
                      <a:r>
                        <a:rPr lang="en-US" sz="1400">
                          <a:latin typeface="Arial" panose="020B0604020202020204" pitchFamily="34" charset="0"/>
                          <a:cs typeface="Arial" panose="020B0604020202020204" pitchFamily="34" charset="0"/>
                        </a:rPr>
                        <a:t>Property owners</a:t>
                      </a:r>
                      <a:endParaRPr lang="en-AU" sz="1400">
                        <a:latin typeface="Arial" panose="020B0604020202020204" pitchFamily="34" charset="0"/>
                        <a:cs typeface="Arial" panose="020B0604020202020204" pitchFamily="34" charset="0"/>
                      </a:endParaRPr>
                    </a:p>
                  </a:txBody>
                  <a:tcPr/>
                </a:tc>
                <a:tc>
                  <a:txBody>
                    <a:bodyPr/>
                    <a:lstStyle/>
                    <a:p>
                      <a:r>
                        <a:rPr lang="en-US" sz="1400">
                          <a:latin typeface="Arial" panose="020B0604020202020204" pitchFamily="34" charset="0"/>
                          <a:cs typeface="Arial" panose="020B0604020202020204" pitchFamily="34" charset="0"/>
                        </a:rPr>
                        <a:t>$20m</a:t>
                      </a:r>
                      <a:endParaRPr lang="en-AU" sz="1400">
                        <a:latin typeface="Arial" panose="020B0604020202020204" pitchFamily="34" charset="0"/>
                        <a:cs typeface="Arial" panose="020B0604020202020204" pitchFamily="34" charset="0"/>
                      </a:endParaRPr>
                    </a:p>
                  </a:txBody>
                  <a:tcPr/>
                </a:tc>
                <a:tc>
                  <a:txBody>
                    <a:bodyPr/>
                    <a:lstStyle/>
                    <a:p>
                      <a:r>
                        <a:rPr lang="en-US" sz="1400">
                          <a:latin typeface="Arial" panose="020B0604020202020204" pitchFamily="34" charset="0"/>
                          <a:cs typeface="Arial" panose="020B0604020202020204" pitchFamily="34" charset="0"/>
                        </a:rPr>
                        <a:t>43%</a:t>
                      </a:r>
                      <a:endParaRPr lang="en-AU"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33778121"/>
                  </a:ext>
                </a:extLst>
              </a:tr>
              <a:tr h="505173">
                <a:tc>
                  <a:txBody>
                    <a:bodyPr/>
                    <a:lstStyle/>
                    <a:p>
                      <a:r>
                        <a:rPr lang="en-US" sz="1400">
                          <a:latin typeface="Arial" panose="020B0604020202020204" pitchFamily="34" charset="0"/>
                          <a:cs typeface="Arial" panose="020B0604020202020204" pitchFamily="34" charset="0"/>
                        </a:rPr>
                        <a:t>Recreational users</a:t>
                      </a:r>
                      <a:endParaRPr lang="en-AU" sz="1400">
                        <a:latin typeface="Arial" panose="020B0604020202020204" pitchFamily="34" charset="0"/>
                        <a:cs typeface="Arial" panose="020B0604020202020204" pitchFamily="34" charset="0"/>
                      </a:endParaRPr>
                    </a:p>
                  </a:txBody>
                  <a:tcPr/>
                </a:tc>
                <a:tc>
                  <a:txBody>
                    <a:bodyPr/>
                    <a:lstStyle/>
                    <a:p>
                      <a:r>
                        <a:rPr lang="en-US" sz="1400">
                          <a:latin typeface="Arial" panose="020B0604020202020204" pitchFamily="34" charset="0"/>
                          <a:cs typeface="Arial" panose="020B0604020202020204" pitchFamily="34" charset="0"/>
                        </a:rPr>
                        <a:t>$12m</a:t>
                      </a:r>
                      <a:endParaRPr lang="en-AU" sz="1400">
                        <a:latin typeface="Arial" panose="020B0604020202020204" pitchFamily="34" charset="0"/>
                        <a:cs typeface="Arial" panose="020B0604020202020204" pitchFamily="34" charset="0"/>
                      </a:endParaRPr>
                    </a:p>
                  </a:txBody>
                  <a:tcPr/>
                </a:tc>
                <a:tc>
                  <a:txBody>
                    <a:bodyPr/>
                    <a:lstStyle/>
                    <a:p>
                      <a:r>
                        <a:rPr lang="en-US" sz="1400">
                          <a:latin typeface="Arial" panose="020B0604020202020204" pitchFamily="34" charset="0"/>
                          <a:cs typeface="Arial" panose="020B0604020202020204" pitchFamily="34" charset="0"/>
                        </a:rPr>
                        <a:t>26%</a:t>
                      </a:r>
                      <a:endParaRPr lang="en-AU"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86000766"/>
                  </a:ext>
                </a:extLst>
              </a:tr>
              <a:tr h="685097">
                <a:tc>
                  <a:txBody>
                    <a:bodyPr/>
                    <a:lstStyle/>
                    <a:p>
                      <a:r>
                        <a:rPr lang="en-US" sz="1400">
                          <a:latin typeface="Arial" panose="020B0604020202020204" pitchFamily="34" charset="0"/>
                          <a:cs typeface="Arial" panose="020B0604020202020204" pitchFamily="34" charset="0"/>
                        </a:rPr>
                        <a:t>Local government (ratepayers)</a:t>
                      </a:r>
                      <a:endParaRPr lang="en-AU" sz="1400">
                        <a:latin typeface="Arial" panose="020B0604020202020204" pitchFamily="34" charset="0"/>
                        <a:cs typeface="Arial" panose="020B0604020202020204" pitchFamily="34" charset="0"/>
                      </a:endParaRPr>
                    </a:p>
                  </a:txBody>
                  <a:tcPr/>
                </a:tc>
                <a:tc>
                  <a:txBody>
                    <a:bodyPr/>
                    <a:lstStyle/>
                    <a:p>
                      <a:r>
                        <a:rPr lang="en-US" sz="1400">
                          <a:latin typeface="Arial" panose="020B0604020202020204" pitchFamily="34" charset="0"/>
                          <a:cs typeface="Arial" panose="020B0604020202020204" pitchFamily="34" charset="0"/>
                        </a:rPr>
                        <a:t>$4m</a:t>
                      </a:r>
                      <a:endParaRPr lang="en-AU" sz="1400">
                        <a:latin typeface="Arial" panose="020B0604020202020204" pitchFamily="34" charset="0"/>
                        <a:cs typeface="Arial" panose="020B0604020202020204" pitchFamily="34" charset="0"/>
                      </a:endParaRPr>
                    </a:p>
                  </a:txBody>
                  <a:tcPr/>
                </a:tc>
                <a:tc>
                  <a:txBody>
                    <a:bodyPr/>
                    <a:lstStyle/>
                    <a:p>
                      <a:r>
                        <a:rPr lang="en-US" sz="1400">
                          <a:latin typeface="Arial" panose="020B0604020202020204" pitchFamily="34" charset="0"/>
                          <a:cs typeface="Arial" panose="020B0604020202020204" pitchFamily="34" charset="0"/>
                        </a:rPr>
                        <a:t>9%</a:t>
                      </a:r>
                      <a:endParaRPr lang="en-AU"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5063064"/>
                  </a:ext>
                </a:extLst>
              </a:tr>
              <a:tr h="505173">
                <a:tc>
                  <a:txBody>
                    <a:bodyPr/>
                    <a:lstStyle/>
                    <a:p>
                      <a:r>
                        <a:rPr lang="en-US" sz="1400">
                          <a:latin typeface="Arial" panose="020B0604020202020204" pitchFamily="34" charset="0"/>
                          <a:cs typeface="Arial" panose="020B0604020202020204" pitchFamily="34" charset="0"/>
                        </a:rPr>
                        <a:t>State government</a:t>
                      </a:r>
                      <a:endParaRPr lang="en-AU" sz="1400">
                        <a:latin typeface="Arial" panose="020B0604020202020204" pitchFamily="34" charset="0"/>
                        <a:cs typeface="Arial" panose="020B0604020202020204" pitchFamily="34" charset="0"/>
                      </a:endParaRPr>
                    </a:p>
                  </a:txBody>
                  <a:tcPr/>
                </a:tc>
                <a:tc>
                  <a:txBody>
                    <a:bodyPr/>
                    <a:lstStyle/>
                    <a:p>
                      <a:r>
                        <a:rPr lang="en-US" sz="1400">
                          <a:latin typeface="Arial" panose="020B0604020202020204" pitchFamily="34" charset="0"/>
                          <a:cs typeface="Arial" panose="020B0604020202020204" pitchFamily="34" charset="0"/>
                        </a:rPr>
                        <a:t>$2m</a:t>
                      </a:r>
                      <a:endParaRPr lang="en-AU" sz="1400">
                        <a:latin typeface="Arial" panose="020B0604020202020204" pitchFamily="34" charset="0"/>
                        <a:cs typeface="Arial" panose="020B0604020202020204" pitchFamily="34" charset="0"/>
                      </a:endParaRPr>
                    </a:p>
                  </a:txBody>
                  <a:tcPr/>
                </a:tc>
                <a:tc>
                  <a:txBody>
                    <a:bodyPr/>
                    <a:lstStyle/>
                    <a:p>
                      <a:r>
                        <a:rPr lang="en-US" sz="1400">
                          <a:latin typeface="Arial" panose="020B0604020202020204" pitchFamily="34" charset="0"/>
                          <a:cs typeface="Arial" panose="020B0604020202020204" pitchFamily="34" charset="0"/>
                        </a:rPr>
                        <a:t>4%</a:t>
                      </a:r>
                      <a:endParaRPr lang="en-AU"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83268953"/>
                  </a:ext>
                </a:extLst>
              </a:tr>
              <a:tr h="505173">
                <a:tc>
                  <a:txBody>
                    <a:bodyPr/>
                    <a:lstStyle/>
                    <a:p>
                      <a:r>
                        <a:rPr lang="en-US" sz="1400">
                          <a:latin typeface="Arial" panose="020B0604020202020204" pitchFamily="34" charset="0"/>
                          <a:cs typeface="Arial" panose="020B0604020202020204" pitchFamily="34" charset="0"/>
                        </a:rPr>
                        <a:t>Commercial/industrial </a:t>
                      </a:r>
                      <a:endParaRPr lang="en-AU" sz="1400">
                        <a:latin typeface="Arial" panose="020B0604020202020204" pitchFamily="34" charset="0"/>
                        <a:cs typeface="Arial" panose="020B0604020202020204" pitchFamily="34" charset="0"/>
                      </a:endParaRPr>
                    </a:p>
                  </a:txBody>
                  <a:tcPr/>
                </a:tc>
                <a:tc>
                  <a:txBody>
                    <a:bodyPr/>
                    <a:lstStyle/>
                    <a:p>
                      <a:r>
                        <a:rPr lang="en-US" sz="1400">
                          <a:latin typeface="Arial" panose="020B0604020202020204" pitchFamily="34" charset="0"/>
                          <a:cs typeface="Arial" panose="020B0604020202020204" pitchFamily="34" charset="0"/>
                        </a:rPr>
                        <a:t>$8m</a:t>
                      </a:r>
                      <a:endParaRPr lang="en-AU" sz="1400">
                        <a:latin typeface="Arial" panose="020B0604020202020204" pitchFamily="34" charset="0"/>
                        <a:cs typeface="Arial" panose="020B0604020202020204" pitchFamily="34" charset="0"/>
                      </a:endParaRPr>
                    </a:p>
                  </a:txBody>
                  <a:tcPr/>
                </a:tc>
                <a:tc>
                  <a:txBody>
                    <a:bodyPr/>
                    <a:lstStyle/>
                    <a:p>
                      <a:r>
                        <a:rPr lang="en-US" sz="1400">
                          <a:latin typeface="Arial" panose="020B0604020202020204" pitchFamily="34" charset="0"/>
                          <a:cs typeface="Arial" panose="020B0604020202020204" pitchFamily="34" charset="0"/>
                        </a:rPr>
                        <a:t>17%</a:t>
                      </a:r>
                      <a:endParaRPr lang="en-AU"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93896165"/>
                  </a:ext>
                </a:extLst>
              </a:tr>
              <a:tr h="505173">
                <a:tc>
                  <a:txBody>
                    <a:bodyPr/>
                    <a:lstStyle/>
                    <a:p>
                      <a:r>
                        <a:rPr lang="en-US" sz="1400">
                          <a:latin typeface="Arial" panose="020B0604020202020204" pitchFamily="34" charset="0"/>
                          <a:cs typeface="Arial" panose="020B0604020202020204" pitchFamily="34" charset="0"/>
                        </a:rPr>
                        <a:t>Total</a:t>
                      </a:r>
                      <a:endParaRPr lang="en-AU" sz="1400">
                        <a:latin typeface="Arial" panose="020B0604020202020204" pitchFamily="34" charset="0"/>
                        <a:cs typeface="Arial" panose="020B0604020202020204" pitchFamily="34" charset="0"/>
                      </a:endParaRPr>
                    </a:p>
                  </a:txBody>
                  <a:tcPr/>
                </a:tc>
                <a:tc>
                  <a:txBody>
                    <a:bodyPr/>
                    <a:lstStyle/>
                    <a:p>
                      <a:r>
                        <a:rPr lang="en-US" sz="1400">
                          <a:latin typeface="Arial" panose="020B0604020202020204" pitchFamily="34" charset="0"/>
                          <a:cs typeface="Arial" panose="020B0604020202020204" pitchFamily="34" charset="0"/>
                        </a:rPr>
                        <a:t>$46m</a:t>
                      </a:r>
                      <a:endParaRPr lang="en-AU" sz="1400">
                        <a:latin typeface="Arial" panose="020B0604020202020204" pitchFamily="34" charset="0"/>
                        <a:cs typeface="Arial" panose="020B0604020202020204" pitchFamily="34" charset="0"/>
                      </a:endParaRPr>
                    </a:p>
                  </a:txBody>
                  <a:tcPr/>
                </a:tc>
                <a:tc>
                  <a:txBody>
                    <a:bodyPr/>
                    <a:lstStyle/>
                    <a:p>
                      <a:r>
                        <a:rPr lang="en-US" sz="1400">
                          <a:latin typeface="Arial" panose="020B0604020202020204" pitchFamily="34" charset="0"/>
                          <a:cs typeface="Arial" panose="020B0604020202020204" pitchFamily="34" charset="0"/>
                        </a:rPr>
                        <a:t>100%</a:t>
                      </a:r>
                      <a:endParaRPr lang="en-AU"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62538014"/>
                  </a:ext>
                </a:extLst>
              </a:tr>
            </a:tbl>
          </a:graphicData>
        </a:graphic>
      </p:graphicFrame>
    </p:spTree>
    <p:extLst>
      <p:ext uri="{BB962C8B-B14F-4D97-AF65-F5344CB8AC3E}">
        <p14:creationId xmlns:p14="http://schemas.microsoft.com/office/powerpoint/2010/main" val="2449141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C8686-3284-639C-421B-8A47A42A73F9}"/>
              </a:ext>
            </a:extLst>
          </p:cNvPr>
          <p:cNvSpPr>
            <a:spLocks noGrp="1"/>
          </p:cNvSpPr>
          <p:nvPr>
            <p:ph type="title"/>
          </p:nvPr>
        </p:nvSpPr>
        <p:spPr/>
        <p:txBody>
          <a:bodyPr>
            <a:normAutofit/>
          </a:bodyPr>
          <a:lstStyle/>
          <a:p>
            <a:r>
              <a:rPr lang="en-AU" sz="3600">
                <a:latin typeface="Arial" panose="020B0604020202020204" pitchFamily="34" charset="0"/>
                <a:cs typeface="Arial" panose="020B0604020202020204" pitchFamily="34" charset="0"/>
              </a:rPr>
              <a:t>Key BDA concepts - Economic valuation</a:t>
            </a:r>
            <a:endParaRPr lang="en-GB" sz="36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3B4E98D-D0A0-FE99-8B2C-DA94AB665CD6}"/>
              </a:ext>
            </a:extLst>
          </p:cNvPr>
          <p:cNvSpPr>
            <a:spLocks noGrp="1"/>
          </p:cNvSpPr>
          <p:nvPr>
            <p:ph type="body" sz="quarter" idx="10"/>
          </p:nvPr>
        </p:nvSpPr>
        <p:spPr/>
        <p:txBody>
          <a:bodyPr/>
          <a:lstStyle/>
          <a:p>
            <a:pPr marL="0" indent="0">
              <a:buNone/>
            </a:pPr>
            <a:r>
              <a:rPr lang="en-US" b="1">
                <a:latin typeface="Arial" panose="020B0604020202020204" pitchFamily="34" charset="0"/>
                <a:cs typeface="Arial" panose="020B0604020202020204" pitchFamily="34" charset="0"/>
              </a:rPr>
              <a:t>Example study</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How do </a:t>
            </a:r>
            <a:r>
              <a:rPr lang="en-US" err="1">
                <a:latin typeface="Arial" panose="020B0604020202020204" pitchFamily="34" charset="0"/>
                <a:cs typeface="Arial" panose="020B0604020202020204" pitchFamily="34" charset="0"/>
              </a:rPr>
              <a:t>groynes</a:t>
            </a:r>
            <a:r>
              <a:rPr lang="en-US">
                <a:latin typeface="Arial" panose="020B0604020202020204" pitchFamily="34" charset="0"/>
                <a:cs typeface="Arial" panose="020B0604020202020204" pitchFamily="34" charset="0"/>
              </a:rPr>
              <a:t> benefit two key groups:</a:t>
            </a:r>
          </a:p>
          <a:p>
            <a:pPr marL="608013" lvl="1" indent="-342900">
              <a:buFont typeface="+mj-lt"/>
              <a:buAutoNum type="arabicPeriod"/>
            </a:pPr>
            <a:r>
              <a:rPr lang="en-US">
                <a:latin typeface="Arial" panose="020B0604020202020204" pitchFamily="34" charset="0"/>
                <a:cs typeface="Arial" panose="020B0604020202020204" pitchFamily="34" charset="0"/>
              </a:rPr>
              <a:t>recreational users of a popular beach</a:t>
            </a:r>
          </a:p>
          <a:p>
            <a:pPr marL="608013" lvl="1" indent="-342900">
              <a:buFont typeface="+mj-lt"/>
              <a:buAutoNum type="arabicPeriod"/>
            </a:pPr>
            <a:r>
              <a:rPr lang="en-US">
                <a:latin typeface="Arial" panose="020B0604020202020204" pitchFamily="34" charset="0"/>
                <a:cs typeface="Arial" panose="020B0604020202020204" pitchFamily="34" charset="0"/>
              </a:rPr>
              <a:t>property owners close to the beach</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Analysis suggests that the </a:t>
            </a:r>
            <a:r>
              <a:rPr lang="en-US" err="1">
                <a:latin typeface="Arial" panose="020B0604020202020204" pitchFamily="34" charset="0"/>
                <a:cs typeface="Arial" panose="020B0604020202020204" pitchFamily="34" charset="0"/>
              </a:rPr>
              <a:t>groynes</a:t>
            </a:r>
            <a:r>
              <a:rPr lang="en-US">
                <a:latin typeface="Arial" panose="020B0604020202020204" pitchFamily="34" charset="0"/>
                <a:cs typeface="Arial" panose="020B0604020202020204" pitchFamily="34" charset="0"/>
              </a:rPr>
              <a:t> would:</a:t>
            </a:r>
          </a:p>
          <a:p>
            <a:pPr marL="608013" lvl="1" indent="-342900">
              <a:buFont typeface="+mj-lt"/>
              <a:buAutoNum type="arabicPeriod"/>
            </a:pPr>
            <a:r>
              <a:rPr lang="en-AU">
                <a:latin typeface="Arial" panose="020B0604020202020204" pitchFamily="34" charset="0"/>
                <a:cs typeface="Arial" panose="020B0604020202020204" pitchFamily="34" charset="0"/>
              </a:rPr>
              <a:t>Prevent loss of 10,000 recreational visits to the beach each year</a:t>
            </a:r>
          </a:p>
          <a:p>
            <a:pPr marL="608013" lvl="1" indent="-342900">
              <a:buFont typeface="+mj-lt"/>
              <a:buAutoNum type="arabicPeriod"/>
            </a:pPr>
            <a:r>
              <a:rPr lang="en-AU">
                <a:latin typeface="Arial" panose="020B0604020202020204" pitchFamily="34" charset="0"/>
                <a:cs typeface="Arial" panose="020B0604020202020204" pitchFamily="34" charset="0"/>
              </a:rPr>
              <a:t>Prevent loss of 10 properties close to the beach</a:t>
            </a:r>
          </a:p>
          <a:p>
            <a:pPr marL="342900" indent="-342900">
              <a:buFont typeface="Arial" panose="020B0604020202020204" pitchFamily="34" charset="0"/>
              <a:buChar char="•"/>
            </a:pPr>
            <a:r>
              <a:rPr lang="en-AU" u="sng">
                <a:latin typeface="Arial" panose="020B0604020202020204" pitchFamily="34" charset="0"/>
                <a:cs typeface="Arial" panose="020B0604020202020204" pitchFamily="34" charset="0"/>
              </a:rPr>
              <a:t>How do we compare these outcomes?</a:t>
            </a:r>
            <a:endParaRPr lang="en-AU">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505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C8686-3284-639C-421B-8A47A42A73F9}"/>
              </a:ext>
            </a:extLst>
          </p:cNvPr>
          <p:cNvSpPr>
            <a:spLocks noGrp="1"/>
          </p:cNvSpPr>
          <p:nvPr>
            <p:ph type="title"/>
          </p:nvPr>
        </p:nvSpPr>
        <p:spPr/>
        <p:txBody>
          <a:bodyPr>
            <a:normAutofit/>
          </a:bodyPr>
          <a:lstStyle/>
          <a:p>
            <a:r>
              <a:rPr lang="en-AU" sz="3600">
                <a:latin typeface="Arial" panose="020B0604020202020204" pitchFamily="34" charset="0"/>
                <a:cs typeface="Arial" panose="020B0604020202020204" pitchFamily="34" charset="0"/>
              </a:rPr>
              <a:t>Economic valuation - monetisation</a:t>
            </a:r>
            <a:endParaRPr lang="en-GB" sz="36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3B4E98D-D0A0-FE99-8B2C-DA94AB665CD6}"/>
              </a:ext>
            </a:extLst>
          </p:cNvPr>
          <p:cNvSpPr>
            <a:spLocks noGrp="1"/>
          </p:cNvSpPr>
          <p:nvPr>
            <p:ph type="body" sz="quarter" idx="10"/>
          </p:nvPr>
        </p:nvSpPr>
        <p:spPr>
          <a:xfrm>
            <a:off x="838200" y="2036763"/>
            <a:ext cx="8131629" cy="4543425"/>
          </a:xfrm>
        </p:spPr>
        <p:txBody>
          <a:bodyPr>
            <a:normAutofit fontScale="92500" lnSpcReduction="10000"/>
          </a:bodyPr>
          <a:lstStyle/>
          <a:p>
            <a:r>
              <a:rPr lang="en-AU" u="sng">
                <a:latin typeface="Arial" panose="020B0604020202020204" pitchFamily="34" charset="0"/>
                <a:cs typeface="Arial" panose="020B0604020202020204" pitchFamily="34" charset="0"/>
              </a:rPr>
              <a:t>Solution - monetisation</a:t>
            </a:r>
          </a:p>
          <a:p>
            <a:pPr marL="285750" indent="-285750">
              <a:buFont typeface="Arial" panose="020B0604020202020204" pitchFamily="34" charset="0"/>
              <a:buChar char="•"/>
            </a:pPr>
            <a:r>
              <a:rPr lang="en-AU">
                <a:latin typeface="Arial" panose="020B0604020202020204" pitchFamily="34" charset="0"/>
                <a:cs typeface="Arial" panose="020B0604020202020204" pitchFamily="34" charset="0"/>
              </a:rPr>
              <a:t>Allows for like-for-comparison</a:t>
            </a:r>
          </a:p>
          <a:p>
            <a:pPr marL="285750" indent="-285750">
              <a:buFont typeface="Arial" panose="020B0604020202020204" pitchFamily="34" charset="0"/>
              <a:buChar char="•"/>
            </a:pPr>
            <a:endParaRPr lang="en-AU">
              <a:latin typeface="Arial" panose="020B0604020202020204" pitchFamily="34" charset="0"/>
              <a:cs typeface="Arial" panose="020B0604020202020204" pitchFamily="34" charset="0"/>
            </a:endParaRPr>
          </a:p>
          <a:p>
            <a:pPr marL="0" indent="0">
              <a:buNone/>
            </a:pPr>
            <a:r>
              <a:rPr lang="en-AU" b="1">
                <a:latin typeface="Arial" panose="020B0604020202020204" pitchFamily="34" charset="0"/>
                <a:cs typeface="Arial" panose="020B0604020202020204" pitchFamily="34" charset="0"/>
              </a:rPr>
              <a:t>Example study</a:t>
            </a:r>
          </a:p>
          <a:p>
            <a:pPr marL="285750" indent="-285750">
              <a:buFont typeface="Arial" panose="020B0604020202020204" pitchFamily="34" charset="0"/>
              <a:buChar char="•"/>
            </a:pPr>
            <a:r>
              <a:rPr lang="en-AU">
                <a:latin typeface="Arial" panose="020B0604020202020204" pitchFamily="34" charset="0"/>
                <a:cs typeface="Arial" panose="020B0604020202020204" pitchFamily="34" charset="0"/>
              </a:rPr>
              <a:t>Avoided loss of 10 properties would lead to </a:t>
            </a:r>
            <a:r>
              <a:rPr lang="en-AU" b="1">
                <a:latin typeface="Arial" panose="020B0604020202020204" pitchFamily="34" charset="0"/>
                <a:cs typeface="Arial" panose="020B0604020202020204" pitchFamily="34" charset="0"/>
              </a:rPr>
              <a:t>$8 million</a:t>
            </a:r>
            <a:r>
              <a:rPr lang="en-AU">
                <a:latin typeface="Arial" panose="020B0604020202020204" pitchFamily="34" charset="0"/>
                <a:cs typeface="Arial" panose="020B0604020202020204" pitchFamily="34" charset="0"/>
              </a:rPr>
              <a:t> in benefits to property owners ($800,000 per property based on market value of properties) </a:t>
            </a:r>
          </a:p>
          <a:p>
            <a:pPr marL="285750" indent="-285750">
              <a:buFont typeface="Arial" panose="020B0604020202020204" pitchFamily="34" charset="0"/>
              <a:buChar char="•"/>
            </a:pPr>
            <a:r>
              <a:rPr lang="en-AU">
                <a:latin typeface="Arial" panose="020B0604020202020204" pitchFamily="34" charset="0"/>
                <a:cs typeface="Arial" panose="020B0604020202020204" pitchFamily="34" charset="0"/>
              </a:rPr>
              <a:t>Avoided loss of 10,000 beach visits per year would lead to </a:t>
            </a:r>
            <a:r>
              <a:rPr lang="en-AU" b="1">
                <a:latin typeface="Arial" panose="020B0604020202020204" pitchFamily="34" charset="0"/>
                <a:cs typeface="Arial" panose="020B0604020202020204" pitchFamily="34" charset="0"/>
              </a:rPr>
              <a:t>$7.5 million</a:t>
            </a:r>
            <a:r>
              <a:rPr lang="en-AU">
                <a:latin typeface="Arial" panose="020B0604020202020204" pitchFamily="34" charset="0"/>
                <a:cs typeface="Arial" panose="020B0604020202020204" pitchFamily="34" charset="0"/>
              </a:rPr>
              <a:t> in benefits to recreational users over 50 years (based on a value for beach use estimated at $15 per visit)</a:t>
            </a:r>
          </a:p>
          <a:p>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275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B9B9-27CC-FEB6-D6CC-C0281E1B40BE}"/>
              </a:ext>
            </a:extLst>
          </p:cNvPr>
          <p:cNvSpPr>
            <a:spLocks noGrp="1"/>
          </p:cNvSpPr>
          <p:nvPr>
            <p:ph type="title"/>
          </p:nvPr>
        </p:nvSpPr>
        <p:spPr/>
        <p:txBody>
          <a:bodyPr>
            <a:normAutofit/>
          </a:bodyPr>
          <a:lstStyle/>
          <a:p>
            <a:r>
              <a:rPr lang="en-GB" sz="3600">
                <a:latin typeface="Arial" panose="020B0604020202020204" pitchFamily="34" charset="0"/>
                <a:cs typeface="Arial" panose="020B0604020202020204" pitchFamily="34" charset="0"/>
              </a:rPr>
              <a:t>Valuation methods</a:t>
            </a:r>
          </a:p>
        </p:txBody>
      </p:sp>
      <p:pic>
        <p:nvPicPr>
          <p:cNvPr id="7" name="Picture 6">
            <a:extLst>
              <a:ext uri="{FF2B5EF4-FFF2-40B4-BE49-F238E27FC236}">
                <a16:creationId xmlns:a16="http://schemas.microsoft.com/office/drawing/2014/main" id="{FB1F22FB-ED09-A6FD-62E2-0187E0084E5B}"/>
              </a:ext>
            </a:extLst>
          </p:cNvPr>
          <p:cNvPicPr>
            <a:picLocks noChangeAspect="1"/>
          </p:cNvPicPr>
          <p:nvPr/>
        </p:nvPicPr>
        <p:blipFill>
          <a:blip r:embed="rId3"/>
          <a:stretch>
            <a:fillRect/>
          </a:stretch>
        </p:blipFill>
        <p:spPr>
          <a:xfrm>
            <a:off x="1490792" y="2002784"/>
            <a:ext cx="7712108" cy="3621338"/>
          </a:xfrm>
          <a:prstGeom prst="rect">
            <a:avLst/>
          </a:prstGeom>
        </p:spPr>
      </p:pic>
      <p:sp>
        <p:nvSpPr>
          <p:cNvPr id="10" name="Rectangle 9">
            <a:extLst>
              <a:ext uri="{FF2B5EF4-FFF2-40B4-BE49-F238E27FC236}">
                <a16:creationId xmlns:a16="http://schemas.microsoft.com/office/drawing/2014/main" id="{EE3FC6A3-227D-C8A8-7C94-026289147588}"/>
              </a:ext>
            </a:extLst>
          </p:cNvPr>
          <p:cNvSpPr/>
          <p:nvPr/>
        </p:nvSpPr>
        <p:spPr>
          <a:xfrm>
            <a:off x="1651529" y="5854039"/>
            <a:ext cx="9356499" cy="85426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a:latin typeface="Arial" panose="020B0604020202020204" pitchFamily="34" charset="0"/>
                <a:cs typeface="Arial" panose="020B0604020202020204" pitchFamily="34" charset="0"/>
              </a:rPr>
              <a:t>Further guidance can be found in Appendix 5 of CHRMAP Guidelines (July 2019) </a:t>
            </a:r>
          </a:p>
        </p:txBody>
      </p:sp>
      <p:pic>
        <p:nvPicPr>
          <p:cNvPr id="11" name="Graphic 10">
            <a:extLst>
              <a:ext uri="{FF2B5EF4-FFF2-40B4-BE49-F238E27FC236}">
                <a16:creationId xmlns:a16="http://schemas.microsoft.com/office/drawing/2014/main" id="{889A7CC9-E8BE-EDC2-46F6-319CAD8F27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180" y="6013109"/>
            <a:ext cx="502612" cy="536120"/>
          </a:xfrm>
          <a:prstGeom prst="rect">
            <a:avLst/>
          </a:prstGeom>
        </p:spPr>
      </p:pic>
    </p:spTree>
    <p:extLst>
      <p:ext uri="{BB962C8B-B14F-4D97-AF65-F5344CB8AC3E}">
        <p14:creationId xmlns:p14="http://schemas.microsoft.com/office/powerpoint/2010/main" val="2877758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E7607-A591-6F64-ACE2-F9E2EFB94C10}"/>
              </a:ext>
            </a:extLst>
          </p:cNvPr>
          <p:cNvSpPr>
            <a:spLocks noGrp="1"/>
          </p:cNvSpPr>
          <p:nvPr>
            <p:ph type="title"/>
          </p:nvPr>
        </p:nvSpPr>
        <p:spPr/>
        <p:txBody>
          <a:bodyPr>
            <a:normAutofit/>
          </a:bodyPr>
          <a:lstStyle/>
          <a:p>
            <a:r>
              <a:rPr lang="en-AU" sz="3600">
                <a:latin typeface="Arial" panose="020B0604020202020204" pitchFamily="34" charset="0"/>
                <a:cs typeface="Arial" panose="020B0604020202020204" pitchFamily="34" charset="0"/>
              </a:rPr>
              <a:t>Discounted vs undiscounted benefits</a:t>
            </a:r>
            <a:endParaRPr lang="en-GB" sz="36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82F2C6B-A28F-C4F6-B063-BD09DAD03C5B}"/>
              </a:ext>
            </a:extLst>
          </p:cNvPr>
          <p:cNvSpPr>
            <a:spLocks noGrp="1"/>
          </p:cNvSpPr>
          <p:nvPr>
            <p:ph type="body" sz="quarter" idx="10"/>
          </p:nvPr>
        </p:nvSpPr>
        <p:spPr>
          <a:xfrm>
            <a:off x="838200" y="2036763"/>
            <a:ext cx="4609699" cy="4543425"/>
          </a:xfrm>
        </p:spPr>
        <p:txBody>
          <a:bodyPr>
            <a:normAutofit/>
          </a:bodyPr>
          <a:lstStyle/>
          <a:p>
            <a:pPr marL="285750" indent="-285750">
              <a:buFont typeface="Arial" panose="020B0604020202020204" pitchFamily="34" charset="0"/>
              <a:buChar char="•"/>
            </a:pPr>
            <a:r>
              <a:rPr lang="en-US" sz="1800">
                <a:latin typeface="Arial" panose="020B0604020202020204" pitchFamily="34" charset="0"/>
                <a:cs typeface="Arial" panose="020B0604020202020204" pitchFamily="34" charset="0"/>
              </a:rPr>
              <a:t>Discounting is used to account for the time value of money and compare costs and benefits at different points in time.</a:t>
            </a:r>
          </a:p>
          <a:p>
            <a:pPr marL="285750" indent="-285750">
              <a:buFont typeface="Arial" panose="020B0604020202020204" pitchFamily="34" charset="0"/>
              <a:buChar char="•"/>
            </a:pPr>
            <a:r>
              <a:rPr lang="en-US" sz="1800">
                <a:latin typeface="Arial" panose="020B0604020202020204" pitchFamily="34" charset="0"/>
                <a:cs typeface="Arial" panose="020B0604020202020204" pitchFamily="34" charset="0"/>
              </a:rPr>
              <a:t>Discounting recognises that a dollar received today is generally more valuable than the same dollar received in the future due to factors like inflation, opportunity costs, and risk</a:t>
            </a:r>
          </a:p>
          <a:p>
            <a:pPr marL="285750" indent="-285750">
              <a:buFont typeface="Arial" panose="020B0604020202020204" pitchFamily="34" charset="0"/>
              <a:buChar char="•"/>
            </a:pPr>
            <a:r>
              <a:rPr lang="en-US" sz="1800">
                <a:latin typeface="Arial" panose="020B0604020202020204" pitchFamily="34" charset="0"/>
                <a:cs typeface="Arial" panose="020B0604020202020204" pitchFamily="34" charset="0"/>
              </a:rPr>
              <a:t>Discounting also accounts for intergenerational equity effects</a:t>
            </a:r>
          </a:p>
          <a:p>
            <a:pPr marL="285750" indent="-285750">
              <a:buFont typeface="Arial" panose="020B0604020202020204" pitchFamily="34" charset="0"/>
              <a:buChar char="•"/>
            </a:pPr>
            <a:r>
              <a:rPr lang="en-US" sz="1800">
                <a:latin typeface="Arial" panose="020B0604020202020204" pitchFamily="34" charset="0"/>
                <a:cs typeface="Arial" panose="020B0604020202020204" pitchFamily="34" charset="0"/>
              </a:rPr>
              <a:t>Standard guidance is to use a 7% discount rate however the rate can be varied depending on the circumstance and should be tested through sensitivity analysis</a:t>
            </a:r>
            <a:endParaRPr lang="en-GB" sz="18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sz="1800">
              <a:latin typeface="Arial" panose="020B0604020202020204" pitchFamily="34" charset="0"/>
              <a:cs typeface="Arial" panose="020B0604020202020204" pitchFamily="34" charset="0"/>
            </a:endParaRPr>
          </a:p>
          <a:p>
            <a:endParaRPr lang="en-GB" sz="18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E30F258-7221-E27A-A27F-4E8B7ED1776A}"/>
              </a:ext>
            </a:extLst>
          </p:cNvPr>
          <p:cNvPicPr>
            <a:picLocks noChangeAspect="1"/>
          </p:cNvPicPr>
          <p:nvPr/>
        </p:nvPicPr>
        <p:blipFill>
          <a:blip r:embed="rId3"/>
          <a:stretch>
            <a:fillRect/>
          </a:stretch>
        </p:blipFill>
        <p:spPr>
          <a:xfrm>
            <a:off x="5879832" y="2259845"/>
            <a:ext cx="5572227" cy="3859102"/>
          </a:xfrm>
          <a:prstGeom prst="rect">
            <a:avLst/>
          </a:prstGeom>
        </p:spPr>
      </p:pic>
    </p:spTree>
    <p:extLst>
      <p:ext uri="{BB962C8B-B14F-4D97-AF65-F5344CB8AC3E}">
        <p14:creationId xmlns:p14="http://schemas.microsoft.com/office/powerpoint/2010/main" val="321826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7A8E0-E43E-9F6C-F61B-4AAE1C88EFB5}"/>
              </a:ext>
            </a:extLst>
          </p:cNvPr>
          <p:cNvSpPr>
            <a:spLocks noGrp="1"/>
          </p:cNvSpPr>
          <p:nvPr>
            <p:ph type="title"/>
          </p:nvPr>
        </p:nvSpPr>
        <p:spPr/>
        <p:txBody>
          <a:bodyPr>
            <a:normAutofit/>
          </a:bodyPr>
          <a:lstStyle/>
          <a:p>
            <a:r>
              <a:rPr lang="en-GB" sz="3600">
                <a:latin typeface="Arial" panose="020B0604020202020204" pitchFamily="34" charset="0"/>
                <a:cs typeface="Arial" panose="020B0604020202020204" pitchFamily="34" charset="0"/>
              </a:rPr>
              <a:t>Sensitivity analysis</a:t>
            </a:r>
          </a:p>
        </p:txBody>
      </p:sp>
      <p:sp>
        <p:nvSpPr>
          <p:cNvPr id="3" name="Text Placeholder 2">
            <a:extLst>
              <a:ext uri="{FF2B5EF4-FFF2-40B4-BE49-F238E27FC236}">
                <a16:creationId xmlns:a16="http://schemas.microsoft.com/office/drawing/2014/main" id="{BCDC30D3-F1A5-471E-E9F1-5ED2B331ADFE}"/>
              </a:ext>
            </a:extLst>
          </p:cNvPr>
          <p:cNvSpPr>
            <a:spLocks noGrp="1"/>
          </p:cNvSpPr>
          <p:nvPr>
            <p:ph type="body" sz="quarter" idx="10"/>
          </p:nvPr>
        </p:nvSpPr>
        <p:spPr>
          <a:xfrm>
            <a:off x="838200" y="2036764"/>
            <a:ext cx="10144125" cy="1226200"/>
          </a:xfrm>
        </p:spPr>
        <p:txBody>
          <a:bodyPr>
            <a:normAutofit fontScale="77500" lnSpcReduction="20000"/>
          </a:bodyPr>
          <a:lstStyle/>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BDA often depends on assumptions which are uncertain</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Sensitivity analysis tests how alternative assumptions affect BDA results</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Can identify opportunities for further work</a:t>
            </a:r>
          </a:p>
          <a:p>
            <a:endParaRPr lang="en-GB">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A6D7C47D-84E1-9F90-6DB5-A207A96D4AB8}"/>
              </a:ext>
            </a:extLst>
          </p:cNvPr>
          <p:cNvGraphicFramePr>
            <a:graphicFrameLocks/>
          </p:cNvGraphicFramePr>
          <p:nvPr>
            <p:extLst>
              <p:ext uri="{D42A27DB-BD31-4B8C-83A1-F6EECF244321}">
                <p14:modId xmlns:p14="http://schemas.microsoft.com/office/powerpoint/2010/main" val="74454508"/>
              </p:ext>
            </p:extLst>
          </p:nvPr>
        </p:nvGraphicFramePr>
        <p:xfrm>
          <a:off x="838200" y="3632488"/>
          <a:ext cx="10587038" cy="2113280"/>
        </p:xfrm>
        <a:graphic>
          <a:graphicData uri="http://schemas.openxmlformats.org/drawingml/2006/table">
            <a:tbl>
              <a:tblPr firstRow="1" bandRow="1">
                <a:tableStyleId>{7DF18680-E054-41AD-8BC1-D1AEF772440D}</a:tableStyleId>
              </a:tblPr>
              <a:tblGrid>
                <a:gridCol w="1512434">
                  <a:extLst>
                    <a:ext uri="{9D8B030D-6E8A-4147-A177-3AD203B41FA5}">
                      <a16:colId xmlns:a16="http://schemas.microsoft.com/office/drawing/2014/main" val="673373236"/>
                    </a:ext>
                  </a:extLst>
                </a:gridCol>
                <a:gridCol w="1512434">
                  <a:extLst>
                    <a:ext uri="{9D8B030D-6E8A-4147-A177-3AD203B41FA5}">
                      <a16:colId xmlns:a16="http://schemas.microsoft.com/office/drawing/2014/main" val="3932790274"/>
                    </a:ext>
                  </a:extLst>
                </a:gridCol>
                <a:gridCol w="1512434">
                  <a:extLst>
                    <a:ext uri="{9D8B030D-6E8A-4147-A177-3AD203B41FA5}">
                      <a16:colId xmlns:a16="http://schemas.microsoft.com/office/drawing/2014/main" val="3198633886"/>
                    </a:ext>
                  </a:extLst>
                </a:gridCol>
                <a:gridCol w="1512434">
                  <a:extLst>
                    <a:ext uri="{9D8B030D-6E8A-4147-A177-3AD203B41FA5}">
                      <a16:colId xmlns:a16="http://schemas.microsoft.com/office/drawing/2014/main" val="3154203778"/>
                    </a:ext>
                  </a:extLst>
                </a:gridCol>
                <a:gridCol w="1512434">
                  <a:extLst>
                    <a:ext uri="{9D8B030D-6E8A-4147-A177-3AD203B41FA5}">
                      <a16:colId xmlns:a16="http://schemas.microsoft.com/office/drawing/2014/main" val="1096416373"/>
                    </a:ext>
                  </a:extLst>
                </a:gridCol>
                <a:gridCol w="1512434">
                  <a:extLst>
                    <a:ext uri="{9D8B030D-6E8A-4147-A177-3AD203B41FA5}">
                      <a16:colId xmlns:a16="http://schemas.microsoft.com/office/drawing/2014/main" val="729261718"/>
                    </a:ext>
                  </a:extLst>
                </a:gridCol>
                <a:gridCol w="1512434">
                  <a:extLst>
                    <a:ext uri="{9D8B030D-6E8A-4147-A177-3AD203B41FA5}">
                      <a16:colId xmlns:a16="http://schemas.microsoft.com/office/drawing/2014/main" val="496445681"/>
                    </a:ext>
                  </a:extLst>
                </a:gridCol>
              </a:tblGrid>
              <a:tr h="370840">
                <a:tc rowSpan="2">
                  <a:txBody>
                    <a:bodyPr/>
                    <a:lstStyle/>
                    <a:p>
                      <a:r>
                        <a:rPr lang="en-US" sz="1200">
                          <a:solidFill>
                            <a:schemeClr val="bg1"/>
                          </a:solidFill>
                          <a:latin typeface="Arial" panose="020B0604020202020204" pitchFamily="34" charset="0"/>
                          <a:cs typeface="Arial" panose="020B0604020202020204" pitchFamily="34" charset="0"/>
                        </a:rPr>
                        <a:t>Scenario</a:t>
                      </a:r>
                      <a:endParaRPr lang="en-AU" sz="1200">
                        <a:solidFill>
                          <a:schemeClr val="bg1"/>
                        </a:solidFill>
                        <a:latin typeface="Arial" panose="020B0604020202020204" pitchFamily="34" charset="0"/>
                        <a:cs typeface="Arial" panose="020B0604020202020204" pitchFamily="34" charset="0"/>
                      </a:endParaRPr>
                    </a:p>
                  </a:txBody>
                  <a:tcPr/>
                </a:tc>
                <a:tc gridSpan="6">
                  <a:txBody>
                    <a:bodyPr/>
                    <a:lstStyle/>
                    <a:p>
                      <a:r>
                        <a:rPr lang="en-US" sz="1200">
                          <a:solidFill>
                            <a:schemeClr val="bg1"/>
                          </a:solidFill>
                          <a:latin typeface="Arial" panose="020B0604020202020204" pitchFamily="34" charset="0"/>
                          <a:cs typeface="Arial" panose="020B0604020202020204" pitchFamily="34" charset="0"/>
                        </a:rPr>
                        <a:t>Beneficiary</a:t>
                      </a:r>
                      <a:endParaRPr lang="en-AU" sz="1200">
                        <a:solidFill>
                          <a:schemeClr val="bg1"/>
                        </a:solidFill>
                        <a:latin typeface="Arial" panose="020B0604020202020204" pitchFamily="34" charset="0"/>
                        <a:cs typeface="Arial" panose="020B0604020202020204" pitchFamily="34" charset="0"/>
                      </a:endParaRPr>
                    </a:p>
                  </a:txBody>
                  <a:tcPr/>
                </a:tc>
                <a:tc hMerge="1">
                  <a:txBody>
                    <a:bodyPr/>
                    <a:lstStyle/>
                    <a:p>
                      <a:endParaRPr lang="en-AU"/>
                    </a:p>
                  </a:txBody>
                  <a:tcPr/>
                </a:tc>
                <a:tc hMerge="1">
                  <a:txBody>
                    <a:bodyPr/>
                    <a:lstStyle/>
                    <a:p>
                      <a:endParaRPr lang="en-AU">
                        <a:solidFill>
                          <a:schemeClr val="tx1"/>
                        </a:solidFill>
                        <a:latin typeface="+mj-lt"/>
                      </a:endParaRPr>
                    </a:p>
                  </a:txBody>
                  <a:tcPr/>
                </a:tc>
                <a:tc hMerge="1">
                  <a:txBody>
                    <a:bodyPr/>
                    <a:lstStyle/>
                    <a:p>
                      <a:endParaRPr lang="en-AU">
                        <a:solidFill>
                          <a:schemeClr val="tx1"/>
                        </a:solidFill>
                        <a:latin typeface="+mj-lt"/>
                      </a:endParaRPr>
                    </a:p>
                  </a:txBody>
                  <a:tcPr/>
                </a:tc>
                <a:tc hMerge="1">
                  <a:txBody>
                    <a:bodyPr/>
                    <a:lstStyle/>
                    <a:p>
                      <a:endParaRPr lang="en-AU">
                        <a:solidFill>
                          <a:schemeClr val="tx1"/>
                        </a:solidFill>
                        <a:latin typeface="+mj-lt"/>
                      </a:endParaRPr>
                    </a:p>
                  </a:txBody>
                  <a:tcPr/>
                </a:tc>
                <a:tc hMerge="1">
                  <a:txBody>
                    <a:bodyPr/>
                    <a:lstStyle/>
                    <a:p>
                      <a:endParaRPr lang="en-AU">
                        <a:solidFill>
                          <a:schemeClr val="tx1"/>
                        </a:solidFill>
                        <a:latin typeface="+mj-lt"/>
                      </a:endParaRPr>
                    </a:p>
                  </a:txBody>
                  <a:tcPr/>
                </a:tc>
                <a:extLst>
                  <a:ext uri="{0D108BD9-81ED-4DB2-BD59-A6C34878D82A}">
                    <a16:rowId xmlns:a16="http://schemas.microsoft.com/office/drawing/2014/main" val="2405576336"/>
                  </a:ext>
                </a:extLst>
              </a:tr>
              <a:tr h="370840">
                <a:tc vMerge="1">
                  <a:txBody>
                    <a:bodyPr/>
                    <a:lstStyle/>
                    <a:p>
                      <a:r>
                        <a:rPr lang="en-US">
                          <a:solidFill>
                            <a:schemeClr val="tx1"/>
                          </a:solidFill>
                          <a:latin typeface="+mj-lt"/>
                        </a:rPr>
                        <a:t>Scenario</a:t>
                      </a:r>
                      <a:endParaRPr lang="en-AU">
                        <a:solidFill>
                          <a:schemeClr val="tx1"/>
                        </a:solidFill>
                        <a:latin typeface="+mj-lt"/>
                      </a:endParaRPr>
                    </a:p>
                  </a:txBody>
                  <a:tcPr>
                    <a:solidFill>
                      <a:schemeClr val="accent3"/>
                    </a:solidFill>
                  </a:tcPr>
                </a:tc>
                <a:tc>
                  <a:txBody>
                    <a:bodyPr/>
                    <a:lstStyle/>
                    <a:p>
                      <a:r>
                        <a:rPr lang="en-US" sz="1200">
                          <a:solidFill>
                            <a:schemeClr val="tx1"/>
                          </a:solidFill>
                          <a:latin typeface="Arial" panose="020B0604020202020204" pitchFamily="34" charset="0"/>
                          <a:cs typeface="Arial" panose="020B0604020202020204" pitchFamily="34" charset="0"/>
                        </a:rPr>
                        <a:t>Property owners</a:t>
                      </a:r>
                      <a:endParaRPr lang="en-AU" sz="1200">
                        <a:solidFill>
                          <a:schemeClr val="tx1"/>
                        </a:solidFill>
                        <a:latin typeface="Arial" panose="020B0604020202020204" pitchFamily="34" charset="0"/>
                        <a:cs typeface="Arial" panose="020B0604020202020204" pitchFamily="34" charset="0"/>
                      </a:endParaRPr>
                    </a:p>
                  </a:txBody>
                  <a:tcPr/>
                </a:tc>
                <a:tc>
                  <a:txBody>
                    <a:bodyPr/>
                    <a:lstStyle/>
                    <a:p>
                      <a:r>
                        <a:rPr lang="en-US" sz="1200" kern="1200">
                          <a:solidFill>
                            <a:schemeClr val="tx1"/>
                          </a:solidFill>
                          <a:latin typeface="Arial" panose="020B0604020202020204" pitchFamily="34" charset="0"/>
                          <a:cs typeface="Arial" panose="020B0604020202020204" pitchFamily="34" charset="0"/>
                        </a:rPr>
                        <a:t>Recreational users</a:t>
                      </a:r>
                      <a:endParaRPr lang="en-AU" sz="1200" kern="120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anose="020B0604020202020204" pitchFamily="34" charset="0"/>
                          <a:cs typeface="Arial" panose="020B0604020202020204" pitchFamily="34" charset="0"/>
                        </a:rPr>
                        <a:t>Local government</a:t>
                      </a:r>
                      <a:endParaRPr lang="en-AU" sz="1200" kern="1200">
                        <a:solidFill>
                          <a:schemeClr val="tx1"/>
                        </a:solidFill>
                        <a:latin typeface="Arial" panose="020B0604020202020204" pitchFamily="34" charset="0"/>
                        <a:ea typeface="+mn-ea"/>
                        <a:cs typeface="Arial" panose="020B0604020202020204" pitchFamily="34" charset="0"/>
                      </a:endParaRPr>
                    </a:p>
                  </a:txBody>
                  <a:tcPr/>
                </a:tc>
                <a:tc>
                  <a:txBody>
                    <a:bodyPr/>
                    <a:lstStyle/>
                    <a:p>
                      <a:r>
                        <a:rPr lang="en-US" sz="1200">
                          <a:solidFill>
                            <a:schemeClr val="tx1"/>
                          </a:solidFill>
                          <a:latin typeface="Arial" panose="020B0604020202020204" pitchFamily="34" charset="0"/>
                          <a:cs typeface="Arial" panose="020B0604020202020204" pitchFamily="34" charset="0"/>
                        </a:rPr>
                        <a:t>State government</a:t>
                      </a:r>
                      <a:endParaRPr lang="en-AU" sz="1200">
                        <a:solidFill>
                          <a:schemeClr val="tx1"/>
                        </a:solidFill>
                        <a:latin typeface="Arial" panose="020B0604020202020204" pitchFamily="34" charset="0"/>
                        <a:cs typeface="Arial" panose="020B0604020202020204" pitchFamily="34" charset="0"/>
                      </a:endParaRPr>
                    </a:p>
                  </a:txBody>
                  <a:tcPr/>
                </a:tc>
                <a:tc>
                  <a:txBody>
                    <a:bodyPr/>
                    <a:lstStyle/>
                    <a:p>
                      <a:r>
                        <a:rPr lang="en-US" sz="1200">
                          <a:solidFill>
                            <a:schemeClr val="tx1"/>
                          </a:solidFill>
                          <a:latin typeface="Arial" panose="020B0604020202020204" pitchFamily="34" charset="0"/>
                          <a:cs typeface="Arial" panose="020B0604020202020204" pitchFamily="34" charset="0"/>
                        </a:rPr>
                        <a:t>Commercial / industrial</a:t>
                      </a:r>
                      <a:endParaRPr lang="en-AU" sz="1200">
                        <a:solidFill>
                          <a:schemeClr val="tx1"/>
                        </a:solidFill>
                        <a:latin typeface="Arial" panose="020B0604020202020204" pitchFamily="34" charset="0"/>
                        <a:cs typeface="Arial" panose="020B0604020202020204" pitchFamily="34" charset="0"/>
                      </a:endParaRPr>
                    </a:p>
                  </a:txBody>
                  <a:tcPr/>
                </a:tc>
                <a:tc>
                  <a:txBody>
                    <a:bodyPr/>
                    <a:lstStyle/>
                    <a:p>
                      <a:r>
                        <a:rPr lang="en-US" sz="1200">
                          <a:solidFill>
                            <a:schemeClr val="tx1"/>
                          </a:solidFill>
                          <a:latin typeface="Arial" panose="020B0604020202020204" pitchFamily="34" charset="0"/>
                          <a:cs typeface="Arial" panose="020B0604020202020204" pitchFamily="34" charset="0"/>
                        </a:rPr>
                        <a:t>All</a:t>
                      </a:r>
                      <a:endParaRPr lang="en-AU" sz="12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83003053"/>
                  </a:ext>
                </a:extLst>
              </a:tr>
              <a:tr h="370840">
                <a:tc>
                  <a:txBody>
                    <a:bodyPr/>
                    <a:lstStyle/>
                    <a:p>
                      <a:r>
                        <a:rPr lang="en-US" sz="1200">
                          <a:latin typeface="Arial" panose="020B0604020202020204" pitchFamily="34" charset="0"/>
                          <a:cs typeface="Arial" panose="020B0604020202020204" pitchFamily="34" charset="0"/>
                        </a:rPr>
                        <a:t>Central scenario</a:t>
                      </a:r>
                      <a:endParaRPr lang="en-AU" sz="1200">
                        <a:latin typeface="Arial" panose="020B0604020202020204" pitchFamily="34" charset="0"/>
                        <a:cs typeface="Arial" panose="020B0604020202020204" pitchFamily="34" charset="0"/>
                      </a:endParaRPr>
                    </a:p>
                  </a:txBody>
                  <a:tcPr/>
                </a:tc>
                <a:tc>
                  <a:txBody>
                    <a:bodyPr/>
                    <a:lstStyle/>
                    <a:p>
                      <a:r>
                        <a:rPr lang="en-US" sz="1200">
                          <a:latin typeface="Arial" panose="020B0604020202020204" pitchFamily="34" charset="0"/>
                          <a:cs typeface="Arial" panose="020B0604020202020204" pitchFamily="34" charset="0"/>
                        </a:rPr>
                        <a:t>$20m (43%)</a:t>
                      </a:r>
                      <a:endParaRPr lang="en-AU" sz="1200">
                        <a:latin typeface="Arial" panose="020B0604020202020204" pitchFamily="34" charset="0"/>
                        <a:cs typeface="Arial" panose="020B0604020202020204" pitchFamily="34" charset="0"/>
                      </a:endParaRPr>
                    </a:p>
                  </a:txBody>
                  <a:tcPr/>
                </a:tc>
                <a:tc>
                  <a:txBody>
                    <a:bodyPr/>
                    <a:lstStyle/>
                    <a:p>
                      <a:r>
                        <a:rPr lang="en-AU" sz="1200">
                          <a:latin typeface="Arial" panose="020B0604020202020204" pitchFamily="34" charset="0"/>
                          <a:cs typeface="Arial" panose="020B0604020202020204" pitchFamily="34" charset="0"/>
                        </a:rPr>
                        <a:t>$12m (26%)</a:t>
                      </a:r>
                    </a:p>
                  </a:txBody>
                  <a:tcPr/>
                </a:tc>
                <a:tc>
                  <a:txBody>
                    <a:bodyPr/>
                    <a:lstStyle/>
                    <a:p>
                      <a:r>
                        <a:rPr lang="en-AU" sz="1200">
                          <a:latin typeface="Arial" panose="020B0604020202020204" pitchFamily="34" charset="0"/>
                          <a:cs typeface="Arial" panose="020B0604020202020204" pitchFamily="34" charset="0"/>
                        </a:rPr>
                        <a:t>$4m (9%)</a:t>
                      </a:r>
                    </a:p>
                  </a:txBody>
                  <a:tcPr/>
                </a:tc>
                <a:tc>
                  <a:txBody>
                    <a:bodyPr/>
                    <a:lstStyle/>
                    <a:p>
                      <a:r>
                        <a:rPr lang="en-AU" sz="1200">
                          <a:latin typeface="Arial" panose="020B0604020202020204" pitchFamily="34" charset="0"/>
                          <a:cs typeface="Arial" panose="020B0604020202020204" pitchFamily="34" charset="0"/>
                        </a:rPr>
                        <a:t>$2m (4%)</a:t>
                      </a:r>
                    </a:p>
                  </a:txBody>
                  <a:tcPr/>
                </a:tc>
                <a:tc>
                  <a:txBody>
                    <a:bodyPr/>
                    <a:lstStyle/>
                    <a:p>
                      <a:r>
                        <a:rPr lang="en-AU" sz="1200">
                          <a:latin typeface="Arial" panose="020B0604020202020204" pitchFamily="34" charset="0"/>
                          <a:cs typeface="Arial" panose="020B0604020202020204" pitchFamily="34" charset="0"/>
                        </a:rPr>
                        <a:t>$8m (17%)</a:t>
                      </a:r>
                    </a:p>
                  </a:txBody>
                  <a:tcPr/>
                </a:tc>
                <a:tc>
                  <a:txBody>
                    <a:bodyPr/>
                    <a:lstStyle/>
                    <a:p>
                      <a:r>
                        <a:rPr lang="en-AU" sz="1200">
                          <a:latin typeface="Arial" panose="020B0604020202020204" pitchFamily="34" charset="0"/>
                          <a:cs typeface="Arial" panose="020B0604020202020204" pitchFamily="34" charset="0"/>
                        </a:rPr>
                        <a:t>$46m</a:t>
                      </a:r>
                    </a:p>
                  </a:txBody>
                  <a:tcPr/>
                </a:tc>
                <a:extLst>
                  <a:ext uri="{0D108BD9-81ED-4DB2-BD59-A6C34878D82A}">
                    <a16:rowId xmlns:a16="http://schemas.microsoft.com/office/drawing/2014/main" val="1432025132"/>
                  </a:ext>
                </a:extLst>
              </a:tr>
              <a:tr h="370840">
                <a:tc>
                  <a:txBody>
                    <a:bodyPr/>
                    <a:lstStyle/>
                    <a:p>
                      <a:r>
                        <a:rPr lang="en-US" sz="1200">
                          <a:latin typeface="Arial" panose="020B0604020202020204" pitchFamily="34" charset="0"/>
                          <a:cs typeface="Arial" panose="020B0604020202020204" pitchFamily="34" charset="0"/>
                        </a:rPr>
                        <a:t>Low discount rate (3%)</a:t>
                      </a:r>
                      <a:endParaRPr lang="en-AU" sz="1200">
                        <a:latin typeface="Arial" panose="020B0604020202020204" pitchFamily="34" charset="0"/>
                        <a:cs typeface="Arial" panose="020B0604020202020204" pitchFamily="34" charset="0"/>
                      </a:endParaRPr>
                    </a:p>
                  </a:txBody>
                  <a:tcPr/>
                </a:tc>
                <a:tc>
                  <a:txBody>
                    <a:bodyPr/>
                    <a:lstStyle/>
                    <a:p>
                      <a:r>
                        <a:rPr lang="en-AU" sz="1200">
                          <a:latin typeface="Arial" panose="020B0604020202020204" pitchFamily="34" charset="0"/>
                          <a:cs typeface="Arial" panose="020B0604020202020204" pitchFamily="34" charset="0"/>
                        </a:rPr>
                        <a:t>$32m (36%)</a:t>
                      </a:r>
                    </a:p>
                  </a:txBody>
                  <a:tcPr/>
                </a:tc>
                <a:tc>
                  <a:txBody>
                    <a:bodyPr/>
                    <a:lstStyle/>
                    <a:p>
                      <a:r>
                        <a:rPr lang="en-AU" sz="1200">
                          <a:latin typeface="Arial" panose="020B0604020202020204" pitchFamily="34" charset="0"/>
                          <a:cs typeface="Arial" panose="020B0604020202020204" pitchFamily="34" charset="0"/>
                        </a:rPr>
                        <a:t>$35m (40%)</a:t>
                      </a:r>
                    </a:p>
                  </a:txBody>
                  <a:tcPr/>
                </a:tc>
                <a:tc>
                  <a:txBody>
                    <a:bodyPr/>
                    <a:lstStyle/>
                    <a:p>
                      <a:r>
                        <a:rPr lang="en-AU" sz="1200">
                          <a:latin typeface="Arial" panose="020B0604020202020204" pitchFamily="34" charset="0"/>
                          <a:cs typeface="Arial" panose="020B0604020202020204" pitchFamily="34" charset="0"/>
                        </a:rPr>
                        <a:t>$7m (8%)</a:t>
                      </a:r>
                    </a:p>
                  </a:txBody>
                  <a:tcPr/>
                </a:tc>
                <a:tc>
                  <a:txBody>
                    <a:bodyPr/>
                    <a:lstStyle/>
                    <a:p>
                      <a:r>
                        <a:rPr lang="en-AU" sz="1200">
                          <a:latin typeface="Arial" panose="020B0604020202020204" pitchFamily="34" charset="0"/>
                          <a:cs typeface="Arial" panose="020B0604020202020204" pitchFamily="34" charset="0"/>
                        </a:rPr>
                        <a:t>$3m (3%)</a:t>
                      </a:r>
                    </a:p>
                  </a:txBody>
                  <a:tcPr/>
                </a:tc>
                <a:tc>
                  <a:txBody>
                    <a:bodyPr/>
                    <a:lstStyle/>
                    <a:p>
                      <a:r>
                        <a:rPr lang="en-AU" sz="1200">
                          <a:latin typeface="Arial" panose="020B0604020202020204" pitchFamily="34" charset="0"/>
                          <a:cs typeface="Arial" panose="020B0604020202020204" pitchFamily="34" charset="0"/>
                        </a:rPr>
                        <a:t>$11m (13%)</a:t>
                      </a:r>
                    </a:p>
                  </a:txBody>
                  <a:tcPr/>
                </a:tc>
                <a:tc>
                  <a:txBody>
                    <a:bodyPr/>
                    <a:lstStyle/>
                    <a:p>
                      <a:r>
                        <a:rPr lang="en-AU" sz="1200">
                          <a:latin typeface="Arial" panose="020B0604020202020204" pitchFamily="34" charset="0"/>
                          <a:cs typeface="Arial" panose="020B0604020202020204" pitchFamily="34" charset="0"/>
                        </a:rPr>
                        <a:t>$88m</a:t>
                      </a:r>
                    </a:p>
                  </a:txBody>
                  <a:tcPr/>
                </a:tc>
                <a:extLst>
                  <a:ext uri="{0D108BD9-81ED-4DB2-BD59-A6C34878D82A}">
                    <a16:rowId xmlns:a16="http://schemas.microsoft.com/office/drawing/2014/main" val="173377812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Low recreational use</a:t>
                      </a:r>
                      <a:endParaRPr lang="en-AU" sz="120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$20m (48%)</a:t>
                      </a:r>
                      <a:endParaRPr lang="en-AU" sz="1200">
                        <a:latin typeface="Arial" panose="020B0604020202020204" pitchFamily="34" charset="0"/>
                        <a:cs typeface="Arial" panose="020B0604020202020204" pitchFamily="34" charset="0"/>
                      </a:endParaRPr>
                    </a:p>
                  </a:txBody>
                  <a:tcPr/>
                </a:tc>
                <a:tc>
                  <a:txBody>
                    <a:bodyPr/>
                    <a:lstStyle/>
                    <a:p>
                      <a:r>
                        <a:rPr lang="en-AU" sz="1200">
                          <a:latin typeface="Arial" panose="020B0604020202020204" pitchFamily="34" charset="0"/>
                          <a:cs typeface="Arial" panose="020B0604020202020204" pitchFamily="34" charset="0"/>
                        </a:rPr>
                        <a:t>$8m (19%)</a:t>
                      </a:r>
                    </a:p>
                  </a:txBody>
                  <a:tcPr/>
                </a:tc>
                <a:tc>
                  <a:txBody>
                    <a:bodyPr/>
                    <a:lstStyle/>
                    <a:p>
                      <a:r>
                        <a:rPr lang="en-AU" sz="1200">
                          <a:latin typeface="Arial" panose="020B0604020202020204" pitchFamily="34" charset="0"/>
                          <a:cs typeface="Arial" panose="020B0604020202020204" pitchFamily="34" charset="0"/>
                        </a:rPr>
                        <a:t>$4m (10%)</a:t>
                      </a:r>
                    </a:p>
                  </a:txBody>
                  <a:tcPr/>
                </a:tc>
                <a:tc>
                  <a:txBody>
                    <a:bodyPr/>
                    <a:lstStyle/>
                    <a:p>
                      <a:r>
                        <a:rPr lang="en-AU" sz="1200">
                          <a:latin typeface="Arial" panose="020B0604020202020204" pitchFamily="34" charset="0"/>
                          <a:cs typeface="Arial" panose="020B0604020202020204" pitchFamily="34" charset="0"/>
                        </a:rPr>
                        <a:t>$2m (5%)</a:t>
                      </a:r>
                    </a:p>
                  </a:txBody>
                  <a:tcPr/>
                </a:tc>
                <a:tc>
                  <a:txBody>
                    <a:bodyPr/>
                    <a:lstStyle/>
                    <a:p>
                      <a:r>
                        <a:rPr lang="en-AU" sz="1200">
                          <a:latin typeface="Arial" panose="020B0604020202020204" pitchFamily="34" charset="0"/>
                          <a:cs typeface="Arial" panose="020B0604020202020204" pitchFamily="34" charset="0"/>
                        </a:rPr>
                        <a:t>$8m (19%)</a:t>
                      </a:r>
                    </a:p>
                  </a:txBody>
                  <a:tcPr/>
                </a:tc>
                <a:tc>
                  <a:txBody>
                    <a:bodyPr/>
                    <a:lstStyle/>
                    <a:p>
                      <a:r>
                        <a:rPr lang="en-AU" sz="1200">
                          <a:latin typeface="Arial" panose="020B0604020202020204" pitchFamily="34" charset="0"/>
                          <a:cs typeface="Arial" panose="020B0604020202020204" pitchFamily="34" charset="0"/>
                        </a:rPr>
                        <a:t>$42m</a:t>
                      </a:r>
                    </a:p>
                  </a:txBody>
                  <a:tcPr/>
                </a:tc>
                <a:extLst>
                  <a:ext uri="{0D108BD9-81ED-4DB2-BD59-A6C34878D82A}">
                    <a16:rowId xmlns:a16="http://schemas.microsoft.com/office/drawing/2014/main" val="1136872195"/>
                  </a:ext>
                </a:extLst>
              </a:tr>
            </a:tbl>
          </a:graphicData>
        </a:graphic>
      </p:graphicFrame>
    </p:spTree>
    <p:extLst>
      <p:ext uri="{BB962C8B-B14F-4D97-AF65-F5344CB8AC3E}">
        <p14:creationId xmlns:p14="http://schemas.microsoft.com/office/powerpoint/2010/main" val="3638607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77A8-1936-8D4D-7450-26F474F04F84}"/>
              </a:ext>
            </a:extLst>
          </p:cNvPr>
          <p:cNvSpPr>
            <a:spLocks noGrp="1"/>
          </p:cNvSpPr>
          <p:nvPr>
            <p:ph type="title"/>
          </p:nvPr>
        </p:nvSpPr>
        <p:spPr>
          <a:xfrm>
            <a:off x="838200" y="1168736"/>
            <a:ext cx="10501200" cy="763200"/>
          </a:xfrm>
        </p:spPr>
        <p:txBody>
          <a:bodyPr>
            <a:normAutofit/>
          </a:bodyPr>
          <a:lstStyle/>
          <a:p>
            <a:r>
              <a:rPr lang="en-GB" sz="3600">
                <a:latin typeface="Arial" panose="020B0604020202020204" pitchFamily="34" charset="0"/>
                <a:cs typeface="Arial" panose="020B0604020202020204" pitchFamily="34" charset="0"/>
              </a:rPr>
              <a:t>Reporting results</a:t>
            </a:r>
          </a:p>
        </p:txBody>
      </p:sp>
      <p:sp>
        <p:nvSpPr>
          <p:cNvPr id="3" name="Text Placeholder 2">
            <a:extLst>
              <a:ext uri="{FF2B5EF4-FFF2-40B4-BE49-F238E27FC236}">
                <a16:creationId xmlns:a16="http://schemas.microsoft.com/office/drawing/2014/main" id="{DDE1335F-38EB-61AE-7FEF-972AAA062006}"/>
              </a:ext>
            </a:extLst>
          </p:cNvPr>
          <p:cNvSpPr>
            <a:spLocks noGrp="1"/>
          </p:cNvSpPr>
          <p:nvPr>
            <p:ph type="body" sz="quarter" idx="10"/>
          </p:nvPr>
        </p:nvSpPr>
        <p:spPr>
          <a:xfrm>
            <a:off x="838201" y="2036763"/>
            <a:ext cx="8799286" cy="4543425"/>
          </a:xfrm>
        </p:spPr>
        <p:txBody>
          <a:bodyPr>
            <a:normAutofit/>
          </a:bodyPr>
          <a:lstStyle/>
          <a:p>
            <a:r>
              <a:rPr lang="en-US">
                <a:latin typeface="Arial" panose="020B0604020202020204" pitchFamily="34" charset="0"/>
                <a:cs typeface="Arial" panose="020B0604020202020204" pitchFamily="34" charset="0"/>
              </a:rPr>
              <a:t>Outputs and reporting should align with BDA objectives and the priorities of the intended audience</a:t>
            </a:r>
          </a:p>
          <a:p>
            <a:r>
              <a:rPr lang="en-US">
                <a:latin typeface="Arial" panose="020B0604020202020204" pitchFamily="34" charset="0"/>
                <a:cs typeface="Arial" panose="020B0604020202020204" pitchFamily="34" charset="0"/>
              </a:rPr>
              <a:t>Reporting should:</a:t>
            </a:r>
          </a:p>
          <a:p>
            <a:pPr lvl="1"/>
            <a:r>
              <a:rPr lang="en-US">
                <a:latin typeface="Arial" panose="020B0604020202020204" pitchFamily="34" charset="0"/>
                <a:cs typeface="Arial" panose="020B0604020202020204" pitchFamily="34" charset="0"/>
              </a:rPr>
              <a:t>be clear, concise and easily understood by a non-technical audience</a:t>
            </a:r>
          </a:p>
          <a:p>
            <a:pPr lvl="1"/>
            <a:r>
              <a:rPr lang="en-US">
                <a:latin typeface="Arial" panose="020B0604020202020204" pitchFamily="34" charset="0"/>
                <a:cs typeface="Arial" panose="020B0604020202020204" pitchFamily="34" charset="0"/>
              </a:rPr>
              <a:t>include an executive summary for decision-makers</a:t>
            </a:r>
          </a:p>
          <a:p>
            <a:pPr lvl="1"/>
            <a:r>
              <a:rPr lang="en-US">
                <a:latin typeface="Arial" panose="020B0604020202020204" pitchFamily="34" charset="0"/>
                <a:cs typeface="Arial" panose="020B0604020202020204" pitchFamily="34" charset="0"/>
              </a:rPr>
              <a:t>include technical appendices with detailed information about methodology and assumptions</a:t>
            </a:r>
          </a:p>
          <a:p>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967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CD26-7378-45F7-CAFC-06E32883DFAE}"/>
              </a:ext>
            </a:extLst>
          </p:cNvPr>
          <p:cNvSpPr>
            <a:spLocks noGrp="1"/>
          </p:cNvSpPr>
          <p:nvPr>
            <p:ph type="title"/>
          </p:nvPr>
        </p:nvSpPr>
        <p:spPr/>
        <p:txBody>
          <a:bodyPr>
            <a:normAutofit/>
          </a:bodyPr>
          <a:lstStyle/>
          <a:p>
            <a:r>
              <a:rPr lang="en-GB" sz="3600">
                <a:latin typeface="Arial" panose="020B0604020202020204" pitchFamily="34" charset="0"/>
                <a:cs typeface="Arial" panose="020B0604020202020204" pitchFamily="34" charset="0"/>
              </a:rPr>
              <a:t>Summary – interpreting BDA results</a:t>
            </a:r>
          </a:p>
        </p:txBody>
      </p:sp>
      <p:graphicFrame>
        <p:nvGraphicFramePr>
          <p:cNvPr id="4" name="Table 5">
            <a:extLst>
              <a:ext uri="{FF2B5EF4-FFF2-40B4-BE49-F238E27FC236}">
                <a16:creationId xmlns:a16="http://schemas.microsoft.com/office/drawing/2014/main" id="{B40EDA08-71F3-BAA5-CA31-82859AD7E7E5}"/>
              </a:ext>
            </a:extLst>
          </p:cNvPr>
          <p:cNvGraphicFramePr>
            <a:graphicFrameLocks/>
          </p:cNvGraphicFramePr>
          <p:nvPr>
            <p:extLst>
              <p:ext uri="{D42A27DB-BD31-4B8C-83A1-F6EECF244321}">
                <p14:modId xmlns:p14="http://schemas.microsoft.com/office/powerpoint/2010/main" val="1958628990"/>
              </p:ext>
            </p:extLst>
          </p:nvPr>
        </p:nvGraphicFramePr>
        <p:xfrm>
          <a:off x="852600" y="2262649"/>
          <a:ext cx="10370457" cy="4149778"/>
        </p:xfrm>
        <a:graphic>
          <a:graphicData uri="http://schemas.openxmlformats.org/drawingml/2006/table">
            <a:tbl>
              <a:tblPr firstRow="1" bandRow="1">
                <a:tableStyleId>{7DF18680-E054-41AD-8BC1-D1AEF772440D}</a:tableStyleId>
              </a:tblPr>
              <a:tblGrid>
                <a:gridCol w="2608817">
                  <a:extLst>
                    <a:ext uri="{9D8B030D-6E8A-4147-A177-3AD203B41FA5}">
                      <a16:colId xmlns:a16="http://schemas.microsoft.com/office/drawing/2014/main" val="2201785733"/>
                    </a:ext>
                  </a:extLst>
                </a:gridCol>
                <a:gridCol w="7761640">
                  <a:extLst>
                    <a:ext uri="{9D8B030D-6E8A-4147-A177-3AD203B41FA5}">
                      <a16:colId xmlns:a16="http://schemas.microsoft.com/office/drawing/2014/main" val="1965402591"/>
                    </a:ext>
                  </a:extLst>
                </a:gridCol>
              </a:tblGrid>
              <a:tr h="370840">
                <a:tc>
                  <a:txBody>
                    <a:bodyPr/>
                    <a:lstStyle/>
                    <a:p>
                      <a:pPr marL="0" indent="0">
                        <a:buFont typeface="+mj-lt"/>
                        <a:buNone/>
                      </a:pPr>
                      <a:r>
                        <a:rPr lang="en-AU" sz="1400">
                          <a:latin typeface="Arial" panose="020B0604020202020204" pitchFamily="34" charset="0"/>
                          <a:cs typeface="Arial" panose="020B0604020202020204" pitchFamily="34" charset="0"/>
                        </a:rPr>
                        <a:t>Reporting considerations</a:t>
                      </a:r>
                    </a:p>
                  </a:txBody>
                  <a:tcPr/>
                </a:tc>
                <a:tc>
                  <a:txBody>
                    <a:bodyPr/>
                    <a:lstStyle/>
                    <a:p>
                      <a:r>
                        <a:rPr lang="en-AU" sz="1400">
                          <a:latin typeface="Arial" panose="020B0604020202020204" pitchFamily="34" charset="0"/>
                          <a:cs typeface="Arial" panose="020B0604020202020204" pitchFamily="34" charset="0"/>
                        </a:rPr>
                        <a:t>Checklist</a:t>
                      </a:r>
                    </a:p>
                  </a:txBody>
                  <a:tcPr/>
                </a:tc>
                <a:extLst>
                  <a:ext uri="{0D108BD9-81ED-4DB2-BD59-A6C34878D82A}">
                    <a16:rowId xmlns:a16="http://schemas.microsoft.com/office/drawing/2014/main" val="3276020522"/>
                  </a:ext>
                </a:extLst>
              </a:tr>
              <a:tr h="370840">
                <a:tc>
                  <a:txBody>
                    <a:bodyPr/>
                    <a:lstStyle/>
                    <a:p>
                      <a:pPr marL="0" indent="0">
                        <a:buFont typeface="+mj-lt"/>
                        <a:buNone/>
                      </a:pPr>
                      <a:r>
                        <a:rPr lang="en-US" sz="1400">
                          <a:latin typeface="Arial" panose="020B0604020202020204" pitchFamily="34" charset="0"/>
                          <a:cs typeface="Arial" panose="020B0604020202020204" pitchFamily="34" charset="0"/>
                        </a:rPr>
                        <a:t>Documenting methods and data used </a:t>
                      </a:r>
                    </a:p>
                  </a:txBody>
                  <a:tcPr marL="121726" marR="121726" marT="60863" marB="60863"/>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Arial" panose="020B0604020202020204" pitchFamily="34" charset="0"/>
                          <a:cs typeface="Arial" panose="020B0604020202020204" pitchFamily="34" charset="0"/>
                        </a:rPr>
                        <a:t>Have the values used to estimate benefits been clearly documented, and the methods explained?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Arial" panose="020B0604020202020204" pitchFamily="34" charset="0"/>
                          <a:cs typeface="Arial" panose="020B0604020202020204" pitchFamily="34" charset="0"/>
                        </a:rPr>
                        <a:t>Have any assumptions or data limitations been outlined?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Arial" panose="020B0604020202020204" pitchFamily="34" charset="0"/>
                          <a:cs typeface="Arial" panose="020B0604020202020204" pitchFamily="34" charset="0"/>
                        </a:rPr>
                        <a:t>Has the discount rate been documented? </a:t>
                      </a:r>
                    </a:p>
                  </a:txBody>
                  <a:tcPr marL="121726" marR="121726" marT="60863" marB="60863"/>
                </a:tc>
                <a:extLst>
                  <a:ext uri="{0D108BD9-81ED-4DB2-BD59-A6C34878D82A}">
                    <a16:rowId xmlns:a16="http://schemas.microsoft.com/office/drawing/2014/main" val="912609791"/>
                  </a:ext>
                </a:extLst>
              </a:tr>
              <a:tr h="370840">
                <a:tc>
                  <a:txBody>
                    <a:bodyPr/>
                    <a:lstStyle/>
                    <a:p>
                      <a:pPr marL="0" indent="0">
                        <a:buFont typeface="+mj-lt"/>
                        <a:buNone/>
                      </a:pPr>
                      <a:r>
                        <a:rPr lang="en-US" sz="1400">
                          <a:latin typeface="Arial" panose="020B0604020202020204" pitchFamily="34" charset="0"/>
                          <a:cs typeface="Arial" panose="020B0604020202020204" pitchFamily="34" charset="0"/>
                        </a:rPr>
                        <a:t>Sensitivity analysis</a:t>
                      </a:r>
                    </a:p>
                  </a:txBody>
                  <a:tcPr marL="121726" marR="121726" marT="60863" marB="60863"/>
                </a:tc>
                <a:tc>
                  <a:txBody>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Have all key assumptions been sensitivity tested?</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Did the sensitivity analysis change the findings of the BDA? </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If an assumption is material (makes a big difference to the results) and uncertain (could be a wide range of different values) then this should be documented and addressed through future analysis</a:t>
                      </a:r>
                    </a:p>
                  </a:txBody>
                  <a:tcPr marL="121726" marR="121726" marT="60863" marB="60863"/>
                </a:tc>
                <a:extLst>
                  <a:ext uri="{0D108BD9-81ED-4DB2-BD59-A6C34878D82A}">
                    <a16:rowId xmlns:a16="http://schemas.microsoft.com/office/drawing/2014/main" val="391287043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400">
                          <a:latin typeface="Arial" panose="020B0604020202020204" pitchFamily="34" charset="0"/>
                          <a:cs typeface="Arial" panose="020B0604020202020204" pitchFamily="34" charset="0"/>
                        </a:rPr>
                        <a:t>Communicating findings </a:t>
                      </a:r>
                    </a:p>
                  </a:txBody>
                  <a:tcPr marL="121726" marR="121726" marT="60863" marB="60863"/>
                </a:tc>
                <a:tc>
                  <a:txBody>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Does the content and structure of the final report align with the intended audience and purpose?</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Is the report clear, concise and easily understood by a non-technical audience?</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Does it include an executive summary for decision-makers?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Does it include technical appendices with detailed information about methodology and assumptions?</a:t>
                      </a:r>
                    </a:p>
                    <a:p>
                      <a:pPr marL="285750" indent="-285750">
                        <a:buFont typeface="Arial" panose="020B0604020202020204" pitchFamily="34" charset="0"/>
                        <a:buChar char="•"/>
                      </a:pPr>
                      <a:endParaRPr lang="en-AU" sz="1400">
                        <a:latin typeface="Arial" panose="020B0604020202020204" pitchFamily="34" charset="0"/>
                        <a:cs typeface="Arial" panose="020B0604020202020204" pitchFamily="34" charset="0"/>
                      </a:endParaRPr>
                    </a:p>
                  </a:txBody>
                  <a:tcPr marL="121726" marR="121726" marT="60863" marB="60863"/>
                </a:tc>
                <a:extLst>
                  <a:ext uri="{0D108BD9-81ED-4DB2-BD59-A6C34878D82A}">
                    <a16:rowId xmlns:a16="http://schemas.microsoft.com/office/drawing/2014/main" val="3952886851"/>
                  </a:ext>
                </a:extLst>
              </a:tr>
            </a:tbl>
          </a:graphicData>
        </a:graphic>
      </p:graphicFrame>
    </p:spTree>
    <p:extLst>
      <p:ext uri="{BB962C8B-B14F-4D97-AF65-F5344CB8AC3E}">
        <p14:creationId xmlns:p14="http://schemas.microsoft.com/office/powerpoint/2010/main" val="91066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6B521-B1C7-0C91-99BD-B87BCD2CE468}"/>
              </a:ext>
            </a:extLst>
          </p:cNvPr>
          <p:cNvSpPr>
            <a:spLocks noGrp="1"/>
          </p:cNvSpPr>
          <p:nvPr>
            <p:ph type="title"/>
          </p:nvPr>
        </p:nvSpPr>
        <p:spPr>
          <a:xfrm>
            <a:off x="1285875" y="1784518"/>
            <a:ext cx="6981825" cy="3288964"/>
          </a:xfrm>
        </p:spPr>
        <p:txBody>
          <a:bodyPr>
            <a:normAutofit/>
          </a:bodyPr>
          <a:lstStyle/>
          <a:p>
            <a:r>
              <a:rPr lang="en-AU">
                <a:latin typeface="Arial" panose="020B0604020202020204" pitchFamily="34" charset="0"/>
                <a:cs typeface="Arial" panose="020B0604020202020204" pitchFamily="34" charset="0"/>
              </a:rPr>
              <a:t>Introduction to benefit distribution analysis</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747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CA79-CD29-23BF-4C2F-B224FD3B4839}"/>
              </a:ext>
            </a:extLst>
          </p:cNvPr>
          <p:cNvSpPr>
            <a:spLocks noGrp="1"/>
          </p:cNvSpPr>
          <p:nvPr>
            <p:ph type="title"/>
          </p:nvPr>
        </p:nvSpPr>
        <p:spPr/>
        <p:txBody>
          <a:bodyPr>
            <a:normAutofit/>
          </a:bodyPr>
          <a:lstStyle/>
          <a:p>
            <a:r>
              <a:rPr lang="en-AU" sz="3600">
                <a:latin typeface="Arial" panose="020B0604020202020204" pitchFamily="34" charset="0"/>
                <a:cs typeface="Arial" panose="020B0604020202020204" pitchFamily="34" charset="0"/>
              </a:rPr>
              <a:t>Applying BDA results to planning decisions</a:t>
            </a:r>
            <a:endParaRPr lang="en-GB" sz="36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6571C78-DF09-48C0-2074-6E41BA133358}"/>
              </a:ext>
            </a:extLst>
          </p:cNvPr>
          <p:cNvSpPr>
            <a:spLocks noGrp="1"/>
          </p:cNvSpPr>
          <p:nvPr>
            <p:ph type="body" sz="quarter" idx="10"/>
          </p:nvPr>
        </p:nvSpPr>
        <p:spPr/>
        <p:txBody>
          <a:bodyPr/>
          <a:lstStyle/>
          <a:p>
            <a:pPr marL="342900" indent="-342900">
              <a:buFont typeface="Arial" panose="020B0604020202020204" pitchFamily="34" charset="0"/>
              <a:buChar char="•"/>
            </a:pPr>
            <a:r>
              <a:rPr lang="en-US" sz="2800">
                <a:latin typeface="Arial" panose="020B0604020202020204" pitchFamily="34" charset="0"/>
                <a:cs typeface="Arial" panose="020B0604020202020204" pitchFamily="34" charset="0"/>
              </a:rPr>
              <a:t>The beneficiary pays principle</a:t>
            </a:r>
          </a:p>
          <a:p>
            <a:pPr marL="342900" indent="-342900">
              <a:buFont typeface="Arial" panose="020B0604020202020204" pitchFamily="34" charset="0"/>
              <a:buChar char="•"/>
            </a:pPr>
            <a:r>
              <a:rPr lang="en-US" sz="2800">
                <a:latin typeface="Arial" panose="020B0604020202020204" pitchFamily="34" charset="0"/>
                <a:cs typeface="Arial" panose="020B0604020202020204" pitchFamily="34" charset="0"/>
              </a:rPr>
              <a:t>Other principles to consider</a:t>
            </a:r>
          </a:p>
          <a:p>
            <a:pPr marL="342900" indent="-342900">
              <a:buFont typeface="Arial" panose="020B0604020202020204" pitchFamily="34" charset="0"/>
              <a:buChar char="•"/>
            </a:pPr>
            <a:r>
              <a:rPr lang="en-US" sz="2800">
                <a:latin typeface="Arial" panose="020B0604020202020204" pitchFamily="34" charset="0"/>
                <a:cs typeface="Arial" panose="020B0604020202020204" pitchFamily="34" charset="0"/>
              </a:rPr>
              <a:t>Example application</a:t>
            </a:r>
          </a:p>
          <a:p>
            <a:pPr marL="342900" indent="-342900">
              <a:buFont typeface="Arial" panose="020B0604020202020204" pitchFamily="34" charset="0"/>
              <a:buChar char="•"/>
            </a:pPr>
            <a:r>
              <a:rPr lang="en-US" sz="2800">
                <a:latin typeface="Arial" panose="020B0604020202020204" pitchFamily="34" charset="0"/>
                <a:cs typeface="Arial" panose="020B0604020202020204" pitchFamily="34" charset="0"/>
              </a:rPr>
              <a:t>Building knowledge over time</a:t>
            </a:r>
          </a:p>
          <a:p>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599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2B376-61EF-71DC-5FF9-5CDA4F9ACAE6}"/>
              </a:ext>
            </a:extLst>
          </p:cNvPr>
          <p:cNvSpPr>
            <a:spLocks noGrp="1"/>
          </p:cNvSpPr>
          <p:nvPr>
            <p:ph type="title"/>
          </p:nvPr>
        </p:nvSpPr>
        <p:spPr>
          <a:xfrm>
            <a:off x="838200" y="1168736"/>
            <a:ext cx="10501200" cy="763200"/>
          </a:xfrm>
        </p:spPr>
        <p:txBody>
          <a:bodyPr>
            <a:normAutofit/>
          </a:bodyPr>
          <a:lstStyle/>
          <a:p>
            <a:r>
              <a:rPr lang="en-GB" sz="3600">
                <a:latin typeface="Arial" panose="020B0604020202020204" pitchFamily="34" charset="0"/>
                <a:cs typeface="Arial" panose="020B0604020202020204" pitchFamily="34" charset="0"/>
              </a:rPr>
              <a:t>Recap: the beneficiary pays principle</a:t>
            </a:r>
          </a:p>
        </p:txBody>
      </p:sp>
      <p:sp>
        <p:nvSpPr>
          <p:cNvPr id="3" name="Text Placeholder 2">
            <a:extLst>
              <a:ext uri="{FF2B5EF4-FFF2-40B4-BE49-F238E27FC236}">
                <a16:creationId xmlns:a16="http://schemas.microsoft.com/office/drawing/2014/main" id="{858934B0-2D5F-5E4A-ABF5-52AEE2F29D42}"/>
              </a:ext>
            </a:extLst>
          </p:cNvPr>
          <p:cNvSpPr>
            <a:spLocks noGrp="1"/>
          </p:cNvSpPr>
          <p:nvPr>
            <p:ph type="body" sz="quarter" idx="10"/>
          </p:nvPr>
        </p:nvSpPr>
        <p:spPr>
          <a:xfrm>
            <a:off x="838200" y="2036763"/>
            <a:ext cx="9046029" cy="4543425"/>
          </a:xfrm>
        </p:spPr>
        <p:txBody>
          <a:bodyPr/>
          <a:lstStyle/>
          <a:p>
            <a:r>
              <a:rPr lang="en-GB">
                <a:latin typeface="Arial" panose="020B0604020202020204" pitchFamily="34" charset="0"/>
                <a:cs typeface="Arial" panose="020B0604020202020204" pitchFamily="34" charset="0"/>
              </a:rPr>
              <a:t>Focuses on equity – those who benefit from an investment should pay for it</a:t>
            </a:r>
          </a:p>
          <a:p>
            <a:r>
              <a:rPr lang="en-GB">
                <a:latin typeface="Arial" panose="020B0604020202020204" pitchFamily="34" charset="0"/>
                <a:cs typeface="Arial" panose="020B0604020202020204" pitchFamily="34" charset="0"/>
              </a:rPr>
              <a:t>Key purpose of benefit distribution analysis – identify beneficiaries to understand appropriate funding for action</a:t>
            </a:r>
          </a:p>
          <a:p>
            <a:r>
              <a:rPr lang="en-GB">
                <a:latin typeface="Arial" panose="020B0604020202020204" pitchFamily="34" charset="0"/>
                <a:cs typeface="Arial" panose="020B0604020202020204" pitchFamily="34" charset="0"/>
              </a:rPr>
              <a:t>Beneficiary pays principle by itself doesn’t consider: </a:t>
            </a:r>
          </a:p>
          <a:p>
            <a:pPr lvl="1"/>
            <a:r>
              <a:rPr lang="en-GB">
                <a:latin typeface="Arial" panose="020B0604020202020204" pitchFamily="34" charset="0"/>
                <a:cs typeface="Arial" panose="020B0604020202020204" pitchFamily="34" charset="0"/>
              </a:rPr>
              <a:t>Ability to pay </a:t>
            </a:r>
          </a:p>
          <a:p>
            <a:pPr lvl="1"/>
            <a:r>
              <a:rPr lang="en-GB">
                <a:latin typeface="Arial" panose="020B0604020202020204" pitchFamily="34" charset="0"/>
                <a:cs typeface="Arial" panose="020B0604020202020204" pitchFamily="34" charset="0"/>
              </a:rPr>
              <a:t>Boundary issues </a:t>
            </a:r>
          </a:p>
          <a:p>
            <a:pPr lvl="1"/>
            <a:r>
              <a:rPr lang="en-GB">
                <a:latin typeface="Arial" panose="020B0604020202020204" pitchFamily="34" charset="0"/>
                <a:cs typeface="Arial" panose="020B0604020202020204" pitchFamily="34" charset="0"/>
              </a:rPr>
              <a:t>Perverse incentives / unintended consequences</a:t>
            </a:r>
          </a:p>
          <a:p>
            <a:pPr lvl="1"/>
            <a:r>
              <a:rPr lang="en-GB">
                <a:latin typeface="Arial" panose="020B0604020202020204" pitchFamily="34" charset="0"/>
                <a:cs typeface="Arial" panose="020B0604020202020204" pitchFamily="34" charset="0"/>
              </a:rPr>
              <a:t>Administrative costs</a:t>
            </a:r>
          </a:p>
          <a:p>
            <a:pPr lvl="1"/>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282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EF7B-E1CA-2A09-F7C8-CA213AFAC072}"/>
              </a:ext>
            </a:extLst>
          </p:cNvPr>
          <p:cNvSpPr>
            <a:spLocks noGrp="1"/>
          </p:cNvSpPr>
          <p:nvPr>
            <p:ph type="title"/>
          </p:nvPr>
        </p:nvSpPr>
        <p:spPr/>
        <p:txBody>
          <a:bodyPr>
            <a:normAutofit/>
          </a:bodyPr>
          <a:lstStyle/>
          <a:p>
            <a:r>
              <a:rPr lang="en-GB" sz="3600">
                <a:latin typeface="Arial" panose="020B0604020202020204" pitchFamily="34" charset="0"/>
                <a:cs typeface="Arial" panose="020B0604020202020204" pitchFamily="34" charset="0"/>
              </a:rPr>
              <a:t>Other principles to consider</a:t>
            </a:r>
          </a:p>
        </p:txBody>
      </p:sp>
      <p:graphicFrame>
        <p:nvGraphicFramePr>
          <p:cNvPr id="4" name="Diagram 3">
            <a:extLst>
              <a:ext uri="{FF2B5EF4-FFF2-40B4-BE49-F238E27FC236}">
                <a16:creationId xmlns:a16="http://schemas.microsoft.com/office/drawing/2014/main" id="{1EB0D794-B390-B76A-B7A2-5359F97CE4BA}"/>
              </a:ext>
            </a:extLst>
          </p:cNvPr>
          <p:cNvGraphicFramePr/>
          <p:nvPr>
            <p:extLst>
              <p:ext uri="{D42A27DB-BD31-4B8C-83A1-F6EECF244321}">
                <p14:modId xmlns:p14="http://schemas.microsoft.com/office/powerpoint/2010/main" val="986336397"/>
              </p:ext>
            </p:extLst>
          </p:nvPr>
        </p:nvGraphicFramePr>
        <p:xfrm>
          <a:off x="852600" y="1931936"/>
          <a:ext cx="10068503" cy="457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7755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EFAD-9A1B-51D3-1A29-78159F77D268}"/>
              </a:ext>
            </a:extLst>
          </p:cNvPr>
          <p:cNvSpPr>
            <a:spLocks noGrp="1"/>
          </p:cNvSpPr>
          <p:nvPr>
            <p:ph type="title"/>
          </p:nvPr>
        </p:nvSpPr>
        <p:spPr/>
        <p:txBody>
          <a:bodyPr>
            <a:normAutofit/>
          </a:bodyPr>
          <a:lstStyle/>
          <a:p>
            <a:r>
              <a:rPr lang="en-AU" sz="3600">
                <a:latin typeface="Arial" panose="020B0604020202020204" pitchFamily="34" charset="0"/>
                <a:cs typeface="Arial" panose="020B0604020202020204" pitchFamily="34" charset="0"/>
              </a:rPr>
              <a:t>Examples/case studies</a:t>
            </a:r>
            <a:endParaRPr lang="en-GB" sz="36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0BECC46-D680-D594-EBC2-6DC05018E8BA}"/>
              </a:ext>
            </a:extLst>
          </p:cNvPr>
          <p:cNvSpPr>
            <a:spLocks noGrp="1"/>
          </p:cNvSpPr>
          <p:nvPr>
            <p:ph type="body" sz="quarter" idx="10"/>
          </p:nvPr>
        </p:nvSpPr>
        <p:spPr/>
        <p:txBody>
          <a:bodyPr>
            <a:normAutofit/>
          </a:bodyPr>
          <a:lstStyle/>
          <a:p>
            <a:pPr marL="550863" lvl="1" indent="-285750">
              <a:buFont typeface="Arial" panose="020B0604020202020204" pitchFamily="34" charset="0"/>
              <a:buChar char="•"/>
            </a:pPr>
            <a:endParaRPr lang="en-AU">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31D819EA-CBDE-7104-F67C-E7E17B5C73C1}"/>
              </a:ext>
            </a:extLst>
          </p:cNvPr>
          <p:cNvSpPr/>
          <p:nvPr/>
        </p:nvSpPr>
        <p:spPr>
          <a:xfrm>
            <a:off x="4590920" y="2498996"/>
            <a:ext cx="2572744" cy="4217969"/>
          </a:xfrm>
          <a:prstGeom prst="roundRect">
            <a:avLst>
              <a:gd name="adj" fmla="val 345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407772D-0022-96EF-19CD-F6F234229BFB}"/>
              </a:ext>
            </a:extLst>
          </p:cNvPr>
          <p:cNvSpPr txBox="1"/>
          <p:nvPr/>
        </p:nvSpPr>
        <p:spPr>
          <a:xfrm>
            <a:off x="4796660" y="4914449"/>
            <a:ext cx="2339340" cy="1169551"/>
          </a:xfrm>
          <a:prstGeom prst="rect">
            <a:avLst/>
          </a:prstGeom>
          <a:noFill/>
          <a:ln>
            <a:noFill/>
          </a:ln>
        </p:spPr>
        <p:txBody>
          <a:bodyPr wrap="square">
            <a:spAutoFit/>
          </a:bodyPr>
          <a:lstStyle/>
          <a:p>
            <a:r>
              <a:rPr lang="en-US" sz="1400">
                <a:solidFill>
                  <a:schemeClr val="bg1"/>
                </a:solidFill>
                <a:latin typeface="Arial" panose="020B0604020202020204" pitchFamily="34" charset="0"/>
                <a:cs typeface="Arial" panose="020B0604020202020204" pitchFamily="34" charset="0"/>
              </a:rPr>
              <a:t>BPP: each beneficiary would contribute a proportion of the funding based on the proportion of the benefits they receive </a:t>
            </a:r>
          </a:p>
        </p:txBody>
      </p:sp>
      <p:sp>
        <p:nvSpPr>
          <p:cNvPr id="6" name="Rectangle: Rounded Corners 5">
            <a:extLst>
              <a:ext uri="{FF2B5EF4-FFF2-40B4-BE49-F238E27FC236}">
                <a16:creationId xmlns:a16="http://schemas.microsoft.com/office/drawing/2014/main" id="{B85E58E7-64F8-002C-35FB-C089CAC53F9A}"/>
              </a:ext>
            </a:extLst>
          </p:cNvPr>
          <p:cNvSpPr/>
          <p:nvPr/>
        </p:nvSpPr>
        <p:spPr>
          <a:xfrm>
            <a:off x="725714" y="2498997"/>
            <a:ext cx="3329940" cy="979673"/>
          </a:xfrm>
          <a:prstGeom prst="roundRect">
            <a:avLst>
              <a:gd name="adj" fmla="val 708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D2E5F6F-F1F8-184E-7FBB-37679DAB7D46}"/>
              </a:ext>
            </a:extLst>
          </p:cNvPr>
          <p:cNvSpPr txBox="1"/>
          <p:nvPr/>
        </p:nvSpPr>
        <p:spPr>
          <a:xfrm>
            <a:off x="594325" y="2639889"/>
            <a:ext cx="3461328" cy="523220"/>
          </a:xfrm>
          <a:prstGeom prst="rect">
            <a:avLst/>
          </a:prstGeom>
          <a:noFill/>
          <a:ln>
            <a:noFill/>
          </a:ln>
        </p:spPr>
        <p:txBody>
          <a:bodyPr wrap="square">
            <a:spAutoFit/>
          </a:bodyPr>
          <a:lstStyle/>
          <a:p>
            <a:pPr marL="265113" lvl="1"/>
            <a:r>
              <a:rPr lang="en-AU" sz="1400">
                <a:solidFill>
                  <a:schemeClr val="bg1"/>
                </a:solidFill>
                <a:latin typeface="Arial" panose="020B0604020202020204" pitchFamily="34" charset="0"/>
                <a:cs typeface="Arial" panose="020B0604020202020204" pitchFamily="34" charset="0"/>
              </a:rPr>
              <a:t>50% of the benefits are received by property owners along the beachfront</a:t>
            </a:r>
          </a:p>
        </p:txBody>
      </p:sp>
      <p:sp>
        <p:nvSpPr>
          <p:cNvPr id="8" name="Rectangle: Rounded Corners 7">
            <a:extLst>
              <a:ext uri="{FF2B5EF4-FFF2-40B4-BE49-F238E27FC236}">
                <a16:creationId xmlns:a16="http://schemas.microsoft.com/office/drawing/2014/main" id="{77398B54-3460-FEAD-9E9E-5EE6ED77FC7E}"/>
              </a:ext>
            </a:extLst>
          </p:cNvPr>
          <p:cNvSpPr/>
          <p:nvPr/>
        </p:nvSpPr>
        <p:spPr>
          <a:xfrm>
            <a:off x="7623682" y="2498996"/>
            <a:ext cx="2362200" cy="2944103"/>
          </a:xfrm>
          <a:prstGeom prst="roundRect">
            <a:avLst>
              <a:gd name="adj" fmla="val 19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677DE20D-4573-053F-DC60-FD78C3EC4FCD}"/>
              </a:ext>
            </a:extLst>
          </p:cNvPr>
          <p:cNvSpPr/>
          <p:nvPr/>
        </p:nvSpPr>
        <p:spPr>
          <a:xfrm>
            <a:off x="725714" y="3565808"/>
            <a:ext cx="3329940" cy="979673"/>
          </a:xfrm>
          <a:prstGeom prst="roundRect">
            <a:avLst>
              <a:gd name="adj" fmla="val 7087"/>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8DD1D35-DF48-922F-0F40-BE46637173BA}"/>
              </a:ext>
            </a:extLst>
          </p:cNvPr>
          <p:cNvSpPr txBox="1"/>
          <p:nvPr/>
        </p:nvSpPr>
        <p:spPr>
          <a:xfrm>
            <a:off x="753295" y="3680709"/>
            <a:ext cx="3204500" cy="738664"/>
          </a:xfrm>
          <a:prstGeom prst="rect">
            <a:avLst/>
          </a:prstGeom>
          <a:noFill/>
          <a:ln>
            <a:noFill/>
          </a:ln>
        </p:spPr>
        <p:txBody>
          <a:bodyPr wrap="square">
            <a:spAutoFit/>
          </a:bodyPr>
          <a:lstStyle/>
          <a:p>
            <a:r>
              <a:rPr lang="en-US" sz="1400">
                <a:solidFill>
                  <a:schemeClr val="bg1"/>
                </a:solidFill>
                <a:latin typeface="Arial" panose="020B0604020202020204" pitchFamily="34" charset="0"/>
                <a:cs typeface="Arial" panose="020B0604020202020204" pitchFamily="34" charset="0"/>
              </a:rPr>
              <a:t>10% of the benefits are received by the state from avoided damage to a state-road</a:t>
            </a:r>
          </a:p>
        </p:txBody>
      </p:sp>
      <p:sp>
        <p:nvSpPr>
          <p:cNvPr id="11" name="Rectangle: Rounded Corners 10">
            <a:extLst>
              <a:ext uri="{FF2B5EF4-FFF2-40B4-BE49-F238E27FC236}">
                <a16:creationId xmlns:a16="http://schemas.microsoft.com/office/drawing/2014/main" id="{1CB60F0D-15A1-B312-33FE-D98C14D3508A}"/>
              </a:ext>
            </a:extLst>
          </p:cNvPr>
          <p:cNvSpPr/>
          <p:nvPr/>
        </p:nvSpPr>
        <p:spPr>
          <a:xfrm>
            <a:off x="725714" y="4632619"/>
            <a:ext cx="3329940" cy="979673"/>
          </a:xfrm>
          <a:prstGeom prst="roundRect">
            <a:avLst>
              <a:gd name="adj" fmla="val 708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4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1BCAC54-8C0E-1914-96E0-3B2A1F7413D5}"/>
              </a:ext>
            </a:extLst>
          </p:cNvPr>
          <p:cNvSpPr txBox="1"/>
          <p:nvPr/>
        </p:nvSpPr>
        <p:spPr>
          <a:xfrm>
            <a:off x="760603" y="4704436"/>
            <a:ext cx="3197191" cy="738664"/>
          </a:xfrm>
          <a:prstGeom prst="rect">
            <a:avLst/>
          </a:prstGeom>
          <a:noFill/>
          <a:ln>
            <a:noFill/>
          </a:ln>
        </p:spPr>
        <p:txBody>
          <a:bodyPr wrap="square">
            <a:spAutoFit/>
          </a:bodyPr>
          <a:lstStyle/>
          <a:p>
            <a:r>
              <a:rPr lang="en-US" sz="1400">
                <a:solidFill>
                  <a:schemeClr val="bg1"/>
                </a:solidFill>
                <a:latin typeface="Arial" panose="020B0604020202020204" pitchFamily="34" charset="0"/>
                <a:cs typeface="Arial" panose="020B0604020202020204" pitchFamily="34" charset="0"/>
              </a:rPr>
              <a:t>30% of the benefits are received by people using the beach (a mix of local residents and visitors) </a:t>
            </a:r>
          </a:p>
        </p:txBody>
      </p:sp>
      <p:sp>
        <p:nvSpPr>
          <p:cNvPr id="13" name="TextBox 12">
            <a:extLst>
              <a:ext uri="{FF2B5EF4-FFF2-40B4-BE49-F238E27FC236}">
                <a16:creationId xmlns:a16="http://schemas.microsoft.com/office/drawing/2014/main" id="{45178767-C9AD-0F5C-74C9-7E24EF0DAE5A}"/>
              </a:ext>
            </a:extLst>
          </p:cNvPr>
          <p:cNvSpPr txBox="1"/>
          <p:nvPr/>
        </p:nvSpPr>
        <p:spPr>
          <a:xfrm>
            <a:off x="7698930" y="3241021"/>
            <a:ext cx="2211705" cy="1538883"/>
          </a:xfrm>
          <a:prstGeom prst="rect">
            <a:avLst/>
          </a:prstGeom>
          <a:noFill/>
          <a:ln>
            <a:noFill/>
          </a:ln>
        </p:spPr>
        <p:txBody>
          <a:bodyPr wrap="square">
            <a:spAutoFit/>
          </a:bodyPr>
          <a:lstStyle/>
          <a:p>
            <a:pPr>
              <a:spcAft>
                <a:spcPts val="600"/>
              </a:spcAft>
            </a:pPr>
            <a:r>
              <a:rPr lang="en-US" sz="1400">
                <a:solidFill>
                  <a:schemeClr val="bg1"/>
                </a:solidFill>
                <a:latin typeface="Arial" panose="020B0604020202020204" pitchFamily="34" charset="0"/>
                <a:cs typeface="Arial" panose="020B0604020202020204" pitchFamily="34" charset="0"/>
              </a:rPr>
              <a:t>Challenge: How do you charge the beach users?</a:t>
            </a:r>
          </a:p>
          <a:p>
            <a:pPr marL="285750" indent="-285750">
              <a:spcAft>
                <a:spcPts val="600"/>
              </a:spcAft>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Flat charge on all ratepayers?</a:t>
            </a:r>
          </a:p>
          <a:p>
            <a:pPr marL="285750" indent="-285750">
              <a:spcAft>
                <a:spcPts val="600"/>
              </a:spcAft>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Parking charge for parking at the beach?</a:t>
            </a:r>
          </a:p>
        </p:txBody>
      </p:sp>
      <p:sp>
        <p:nvSpPr>
          <p:cNvPr id="14" name="Rectangle: Rounded Corners 13">
            <a:extLst>
              <a:ext uri="{FF2B5EF4-FFF2-40B4-BE49-F238E27FC236}">
                <a16:creationId xmlns:a16="http://schemas.microsoft.com/office/drawing/2014/main" id="{6DF2BE84-0179-0B2D-18E7-712BEED6320C}"/>
              </a:ext>
            </a:extLst>
          </p:cNvPr>
          <p:cNvSpPr/>
          <p:nvPr/>
        </p:nvSpPr>
        <p:spPr>
          <a:xfrm>
            <a:off x="725714" y="1931936"/>
            <a:ext cx="9260168" cy="445086"/>
          </a:xfrm>
          <a:prstGeom prst="roundRect">
            <a:avLst>
              <a:gd name="adj" fmla="val 139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Benefit distribution analysis shows that for a program of beach nourishment and dune rebuilding: </a:t>
            </a:r>
          </a:p>
        </p:txBody>
      </p:sp>
      <p:sp>
        <p:nvSpPr>
          <p:cNvPr id="15" name="Isosceles Triangle 14">
            <a:extLst>
              <a:ext uri="{FF2B5EF4-FFF2-40B4-BE49-F238E27FC236}">
                <a16:creationId xmlns:a16="http://schemas.microsoft.com/office/drawing/2014/main" id="{496EE4F1-B953-74F4-6E0E-E590A2D8E457}"/>
              </a:ext>
            </a:extLst>
          </p:cNvPr>
          <p:cNvSpPr/>
          <p:nvPr/>
        </p:nvSpPr>
        <p:spPr>
          <a:xfrm rot="5400000">
            <a:off x="3985357" y="2733316"/>
            <a:ext cx="578002" cy="437408"/>
          </a:xfrm>
          <a:prstGeom prst="triangl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400">
              <a:latin typeface="Arial" panose="020B0604020202020204" pitchFamily="34" charset="0"/>
              <a:cs typeface="Arial" panose="020B0604020202020204" pitchFamily="34" charset="0"/>
            </a:endParaRPr>
          </a:p>
        </p:txBody>
      </p:sp>
      <p:sp>
        <p:nvSpPr>
          <p:cNvPr id="16" name="Isosceles Triangle 15">
            <a:extLst>
              <a:ext uri="{FF2B5EF4-FFF2-40B4-BE49-F238E27FC236}">
                <a16:creationId xmlns:a16="http://schemas.microsoft.com/office/drawing/2014/main" id="{538092F7-2644-97A3-7603-4AAE2B0C497E}"/>
              </a:ext>
            </a:extLst>
          </p:cNvPr>
          <p:cNvSpPr/>
          <p:nvPr/>
        </p:nvSpPr>
        <p:spPr>
          <a:xfrm rot="5400000">
            <a:off x="4007665" y="3894657"/>
            <a:ext cx="533385" cy="437408"/>
          </a:xfrm>
          <a:prstGeom prst="triangl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Arial" panose="020B0604020202020204" pitchFamily="34" charset="0"/>
              <a:cs typeface="Arial" panose="020B0604020202020204" pitchFamily="34" charset="0"/>
            </a:endParaRPr>
          </a:p>
        </p:txBody>
      </p:sp>
      <p:sp>
        <p:nvSpPr>
          <p:cNvPr id="17" name="Isosceles Triangle 16">
            <a:extLst>
              <a:ext uri="{FF2B5EF4-FFF2-40B4-BE49-F238E27FC236}">
                <a16:creationId xmlns:a16="http://schemas.microsoft.com/office/drawing/2014/main" id="{75A7B6FD-46FF-6CA8-50CF-4DE92DACEED1}"/>
              </a:ext>
            </a:extLst>
          </p:cNvPr>
          <p:cNvSpPr/>
          <p:nvPr/>
        </p:nvSpPr>
        <p:spPr>
          <a:xfrm rot="5400000">
            <a:off x="4007665" y="4962786"/>
            <a:ext cx="533385" cy="437408"/>
          </a:xfrm>
          <a:prstGeom prst="triangl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400">
              <a:latin typeface="Arial" panose="020B0604020202020204" pitchFamily="34" charset="0"/>
              <a:cs typeface="Arial" panose="020B0604020202020204" pitchFamily="34" charset="0"/>
            </a:endParaRPr>
          </a:p>
        </p:txBody>
      </p:sp>
      <p:sp>
        <p:nvSpPr>
          <p:cNvPr id="18" name="Isosceles Triangle 17">
            <a:extLst>
              <a:ext uri="{FF2B5EF4-FFF2-40B4-BE49-F238E27FC236}">
                <a16:creationId xmlns:a16="http://schemas.microsoft.com/office/drawing/2014/main" id="{868045F2-385A-A120-33ED-348381D16D92}"/>
              </a:ext>
            </a:extLst>
          </p:cNvPr>
          <p:cNvSpPr/>
          <p:nvPr/>
        </p:nvSpPr>
        <p:spPr>
          <a:xfrm rot="16200000">
            <a:off x="7155686" y="3503931"/>
            <a:ext cx="649081" cy="43740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34A93C11-4E5A-2CF8-6282-568EF5E7DB29}"/>
              </a:ext>
            </a:extLst>
          </p:cNvPr>
          <p:cNvSpPr/>
          <p:nvPr/>
        </p:nvSpPr>
        <p:spPr>
          <a:xfrm>
            <a:off x="725714" y="5737293"/>
            <a:ext cx="3329940" cy="979673"/>
          </a:xfrm>
          <a:prstGeom prst="roundRect">
            <a:avLst>
              <a:gd name="adj" fmla="val 7087"/>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B6FBD10-F313-2411-5AE5-3E930CEF7B04}"/>
              </a:ext>
            </a:extLst>
          </p:cNvPr>
          <p:cNvSpPr txBox="1"/>
          <p:nvPr/>
        </p:nvSpPr>
        <p:spPr>
          <a:xfrm>
            <a:off x="626655" y="5839802"/>
            <a:ext cx="3329940" cy="738664"/>
          </a:xfrm>
          <a:prstGeom prst="rect">
            <a:avLst/>
          </a:prstGeom>
          <a:noFill/>
          <a:ln>
            <a:noFill/>
          </a:ln>
        </p:spPr>
        <p:txBody>
          <a:bodyPr wrap="square">
            <a:spAutoFit/>
          </a:bodyPr>
          <a:lstStyle/>
          <a:p>
            <a:pPr marL="265113" lvl="1"/>
            <a:r>
              <a:rPr lang="en-AU" sz="1400">
                <a:solidFill>
                  <a:schemeClr val="bg1"/>
                </a:solidFill>
                <a:latin typeface="Arial" panose="020B0604020202020204" pitchFamily="34" charset="0"/>
                <a:cs typeface="Arial" panose="020B0604020202020204" pitchFamily="34" charset="0"/>
              </a:rPr>
              <a:t>10% of the benefits are received by local government from avoided damage to council-owned assets </a:t>
            </a:r>
          </a:p>
        </p:txBody>
      </p:sp>
      <p:sp>
        <p:nvSpPr>
          <p:cNvPr id="21" name="Isosceles Triangle 20">
            <a:extLst>
              <a:ext uri="{FF2B5EF4-FFF2-40B4-BE49-F238E27FC236}">
                <a16:creationId xmlns:a16="http://schemas.microsoft.com/office/drawing/2014/main" id="{E57E27A1-80CB-7FE1-43BB-3229A524B3CF}"/>
              </a:ext>
            </a:extLst>
          </p:cNvPr>
          <p:cNvSpPr/>
          <p:nvPr/>
        </p:nvSpPr>
        <p:spPr>
          <a:xfrm rot="5400000">
            <a:off x="4007665" y="6066142"/>
            <a:ext cx="533385" cy="437408"/>
          </a:xfrm>
          <a:prstGeom prst="triangl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550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FF75-2F7E-38CC-9CEB-F749144A72F3}"/>
              </a:ext>
            </a:extLst>
          </p:cNvPr>
          <p:cNvSpPr>
            <a:spLocks noGrp="1"/>
          </p:cNvSpPr>
          <p:nvPr>
            <p:ph type="title"/>
          </p:nvPr>
        </p:nvSpPr>
        <p:spPr/>
        <p:txBody>
          <a:bodyPr>
            <a:normAutofit/>
          </a:bodyPr>
          <a:lstStyle/>
          <a:p>
            <a:r>
              <a:rPr lang="en-GB" sz="3600">
                <a:latin typeface="Arial" panose="020B0604020202020204" pitchFamily="34" charset="0"/>
                <a:cs typeface="Arial" panose="020B0604020202020204" pitchFamily="34" charset="0"/>
              </a:rPr>
              <a:t>Building knowledge over time</a:t>
            </a:r>
          </a:p>
        </p:txBody>
      </p:sp>
      <p:pic>
        <p:nvPicPr>
          <p:cNvPr id="6" name="Picture 5">
            <a:extLst>
              <a:ext uri="{FF2B5EF4-FFF2-40B4-BE49-F238E27FC236}">
                <a16:creationId xmlns:a16="http://schemas.microsoft.com/office/drawing/2014/main" id="{DEBECB94-2F2A-C563-2145-6025843248A7}"/>
              </a:ext>
            </a:extLst>
          </p:cNvPr>
          <p:cNvPicPr>
            <a:picLocks noChangeAspect="1"/>
          </p:cNvPicPr>
          <p:nvPr/>
        </p:nvPicPr>
        <p:blipFill>
          <a:blip r:embed="rId3"/>
          <a:stretch>
            <a:fillRect/>
          </a:stretch>
        </p:blipFill>
        <p:spPr>
          <a:xfrm>
            <a:off x="1724018" y="1971213"/>
            <a:ext cx="6578154" cy="4608975"/>
          </a:xfrm>
          <a:prstGeom prst="rect">
            <a:avLst/>
          </a:prstGeom>
        </p:spPr>
      </p:pic>
    </p:spTree>
    <p:extLst>
      <p:ext uri="{BB962C8B-B14F-4D97-AF65-F5344CB8AC3E}">
        <p14:creationId xmlns:p14="http://schemas.microsoft.com/office/powerpoint/2010/main" val="1328837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338A-1B03-884F-7B9B-7ED55E7E7597}"/>
              </a:ext>
            </a:extLst>
          </p:cNvPr>
          <p:cNvSpPr>
            <a:spLocks noGrp="1"/>
          </p:cNvSpPr>
          <p:nvPr>
            <p:ph type="title"/>
          </p:nvPr>
        </p:nvSpPr>
        <p:spPr/>
        <p:txBody>
          <a:bodyPr>
            <a:normAutofit/>
          </a:bodyPr>
          <a:lstStyle/>
          <a:p>
            <a:r>
              <a:rPr lang="en-GB" sz="3600">
                <a:latin typeface="Arial" panose="020B0604020202020204" pitchFamily="34" charset="0"/>
                <a:cs typeface="Arial" panose="020B0604020202020204" pitchFamily="34" charset="0"/>
              </a:rPr>
              <a:t>Key takeaways </a:t>
            </a:r>
          </a:p>
        </p:txBody>
      </p:sp>
      <p:sp>
        <p:nvSpPr>
          <p:cNvPr id="3" name="Text Placeholder 2">
            <a:extLst>
              <a:ext uri="{FF2B5EF4-FFF2-40B4-BE49-F238E27FC236}">
                <a16:creationId xmlns:a16="http://schemas.microsoft.com/office/drawing/2014/main" id="{7987ADC4-5609-41C7-0F94-657C4DCBD245}"/>
              </a:ext>
            </a:extLst>
          </p:cNvPr>
          <p:cNvSpPr>
            <a:spLocks noGrp="1"/>
          </p:cNvSpPr>
          <p:nvPr>
            <p:ph type="body" sz="quarter" idx="10"/>
          </p:nvPr>
        </p:nvSpPr>
        <p:spPr>
          <a:xfrm>
            <a:off x="838201" y="2036763"/>
            <a:ext cx="10366828" cy="4543425"/>
          </a:xfrm>
          <a:solidFill>
            <a:schemeClr val="bg1"/>
          </a:solidFill>
        </p:spPr>
        <p:txBody>
          <a:bodyPr>
            <a:normAutofit fontScale="77500" lnSpcReduction="20000"/>
          </a:bodyPr>
          <a:lstStyle/>
          <a:p>
            <a:pPr marL="285750" indent="-285750">
              <a:buFont typeface="Arial" panose="020B0604020202020204" pitchFamily="34" charset="0"/>
              <a:buChar char="•"/>
            </a:pPr>
            <a:r>
              <a:rPr lang="en-GB" sz="2800">
                <a:latin typeface="Arial" panose="020B0604020202020204" pitchFamily="34" charset="0"/>
                <a:cs typeface="Arial" panose="020B0604020202020204" pitchFamily="34" charset="0"/>
              </a:rPr>
              <a:t>BDA is useful for informing decisions on funding models for adaptation measures</a:t>
            </a:r>
          </a:p>
          <a:p>
            <a:pPr marL="285750" indent="-285750">
              <a:buFont typeface="Arial" panose="020B0604020202020204" pitchFamily="34" charset="0"/>
              <a:buChar char="•"/>
            </a:pPr>
            <a:r>
              <a:rPr lang="en-GB" sz="2800">
                <a:latin typeface="Arial" panose="020B0604020202020204" pitchFamily="34" charset="0"/>
                <a:cs typeface="Arial" panose="020B0604020202020204" pitchFamily="34" charset="0"/>
              </a:rPr>
              <a:t>Standard economic analysis techniques can be used to develop BDA, some common issues and terminology has been provided in the accompanying factsheets  </a:t>
            </a:r>
          </a:p>
          <a:p>
            <a:pPr marL="285750" indent="-285750">
              <a:buFont typeface="Arial" panose="020B0604020202020204" pitchFamily="34" charset="0"/>
              <a:buChar char="•"/>
            </a:pPr>
            <a:r>
              <a:rPr lang="en-GB" sz="2800">
                <a:latin typeface="Arial" panose="020B0604020202020204" pitchFamily="34" charset="0"/>
                <a:cs typeface="Arial" panose="020B0604020202020204" pitchFamily="34" charset="0"/>
              </a:rPr>
              <a:t>BDA can be challenging to implement and will not always produce simple answers for funding </a:t>
            </a:r>
          </a:p>
          <a:p>
            <a:pPr marL="285750" indent="-285750">
              <a:buFont typeface="Arial" panose="020B0604020202020204" pitchFamily="34" charset="0"/>
              <a:buChar char="•"/>
            </a:pPr>
            <a:r>
              <a:rPr lang="en-GB" sz="2800">
                <a:latin typeface="Arial" panose="020B0604020202020204" pitchFamily="34" charset="0"/>
                <a:cs typeface="Arial" panose="020B0604020202020204" pitchFamily="34" charset="0"/>
              </a:rPr>
              <a:t>There should be a focus on transparent analysis that draws on as much local information and knowledge as possible to complete the assessment</a:t>
            </a:r>
          </a:p>
          <a:p>
            <a:pPr marL="285750" indent="-285750">
              <a:buFont typeface="Arial" panose="020B0604020202020204" pitchFamily="34" charset="0"/>
              <a:buChar char="•"/>
            </a:pPr>
            <a:r>
              <a:rPr lang="en-GB" sz="2800">
                <a:latin typeface="Arial" panose="020B0604020202020204" pitchFamily="34" charset="0"/>
                <a:cs typeface="Arial" panose="020B0604020202020204" pitchFamily="34" charset="0"/>
              </a:rPr>
              <a:t>Identifying key trade-offs and challenges can help to prepare for the need to communicate and engage</a:t>
            </a:r>
          </a:p>
          <a:p>
            <a:pPr marL="285750" indent="-285750">
              <a:buFont typeface="Arial" panose="020B0604020202020204" pitchFamily="34" charset="0"/>
              <a:buChar char="•"/>
            </a:pPr>
            <a:r>
              <a:rPr lang="en-GB" sz="2800">
                <a:latin typeface="Arial" panose="020B0604020202020204" pitchFamily="34" charset="0"/>
                <a:cs typeface="Arial" panose="020B0604020202020204" pitchFamily="34" charset="0"/>
              </a:rPr>
              <a:t>Identify key stakeholders and information owners earlier and bring them on the journey</a:t>
            </a:r>
          </a:p>
          <a:p>
            <a:pPr marL="285750" indent="-285750">
              <a:buFont typeface="Arial" panose="020B0604020202020204" pitchFamily="34" charset="0"/>
              <a:buChar char="•"/>
            </a:pPr>
            <a:r>
              <a:rPr lang="en-GB" sz="2800">
                <a:latin typeface="Arial" panose="020B0604020202020204" pitchFamily="34" charset="0"/>
                <a:cs typeface="Arial" panose="020B0604020202020204" pitchFamily="34" charset="0"/>
              </a:rPr>
              <a:t>Ensure the benefits of action are clearly communicated and can be understood by community and decision makers </a:t>
            </a:r>
          </a:p>
          <a:p>
            <a:pPr marL="0" indent="0">
              <a:buNone/>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082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473D4078-F7D2-38C0-9BD8-A83914CB8A7A}"/>
              </a:ext>
            </a:extLst>
          </p:cNvPr>
          <p:cNvGraphicFramePr/>
          <p:nvPr>
            <p:extLst>
              <p:ext uri="{D42A27DB-BD31-4B8C-83A1-F6EECF244321}">
                <p14:modId xmlns:p14="http://schemas.microsoft.com/office/powerpoint/2010/main" val="981237574"/>
              </p:ext>
            </p:extLst>
          </p:nvPr>
        </p:nvGraphicFramePr>
        <p:xfrm>
          <a:off x="324529" y="1168736"/>
          <a:ext cx="935649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1B67BBE-6E43-0DE8-AF89-CA210A2FAAE2}"/>
              </a:ext>
            </a:extLst>
          </p:cNvPr>
          <p:cNvSpPr>
            <a:spLocks noGrp="1"/>
          </p:cNvSpPr>
          <p:nvPr>
            <p:ph type="title"/>
          </p:nvPr>
        </p:nvSpPr>
        <p:spPr/>
        <p:txBody>
          <a:bodyPr>
            <a:normAutofit/>
          </a:bodyPr>
          <a:lstStyle/>
          <a:p>
            <a:r>
              <a:rPr lang="en-US" sz="3600">
                <a:latin typeface="Arial" panose="020B0604020202020204" pitchFamily="34" charset="0"/>
                <a:cs typeface="Arial" panose="020B0604020202020204" pitchFamily="34" charset="0"/>
              </a:rPr>
              <a:t>What is benefit distribution analysis?</a:t>
            </a:r>
            <a:endParaRPr lang="en-GB" sz="360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A88A6D5A-6FC5-DE30-C012-2124DECAF181}"/>
              </a:ext>
            </a:extLst>
          </p:cNvPr>
          <p:cNvSpPr/>
          <p:nvPr/>
        </p:nvSpPr>
        <p:spPr>
          <a:xfrm>
            <a:off x="1712685" y="5689264"/>
            <a:ext cx="9356499" cy="85426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a:latin typeface="Arial" panose="020B0604020202020204" pitchFamily="34" charset="0"/>
                <a:cs typeface="Arial" panose="020B0604020202020204" pitchFamily="34" charset="0"/>
              </a:rPr>
              <a:t>Further guidance can be found in Section 4.5.1 of the SPP2.6 Guidelines (Nov 2020)</a:t>
            </a:r>
          </a:p>
        </p:txBody>
      </p:sp>
      <p:pic>
        <p:nvPicPr>
          <p:cNvPr id="24" name="Graphic 23">
            <a:extLst>
              <a:ext uri="{FF2B5EF4-FFF2-40B4-BE49-F238E27FC236}">
                <a16:creationId xmlns:a16="http://schemas.microsoft.com/office/drawing/2014/main" id="{6A66F5DA-E3C2-C1B1-E0E5-2436EC38F7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8180" y="5848334"/>
            <a:ext cx="502612" cy="536120"/>
          </a:xfrm>
          <a:prstGeom prst="rect">
            <a:avLst/>
          </a:prstGeom>
        </p:spPr>
      </p:pic>
    </p:spTree>
    <p:extLst>
      <p:ext uri="{BB962C8B-B14F-4D97-AF65-F5344CB8AC3E}">
        <p14:creationId xmlns:p14="http://schemas.microsoft.com/office/powerpoint/2010/main" val="3035411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928D-38FE-9188-D2DB-0613020D971E}"/>
              </a:ext>
            </a:extLst>
          </p:cNvPr>
          <p:cNvSpPr>
            <a:spLocks noGrp="1"/>
          </p:cNvSpPr>
          <p:nvPr>
            <p:ph type="title"/>
          </p:nvPr>
        </p:nvSpPr>
        <p:spPr/>
        <p:txBody>
          <a:bodyPr>
            <a:normAutofit/>
          </a:bodyPr>
          <a:lstStyle/>
          <a:p>
            <a:r>
              <a:rPr lang="en-GB" sz="3600">
                <a:latin typeface="Arial" panose="020B0604020202020204" pitchFamily="34" charset="0"/>
                <a:cs typeface="Arial" panose="020B0604020202020204" pitchFamily="34" charset="0"/>
              </a:rPr>
              <a:t>Beneficiary pays principle (BPP)</a:t>
            </a:r>
          </a:p>
        </p:txBody>
      </p:sp>
      <p:sp>
        <p:nvSpPr>
          <p:cNvPr id="4" name="Rectangle 3">
            <a:extLst>
              <a:ext uri="{FF2B5EF4-FFF2-40B4-BE49-F238E27FC236}">
                <a16:creationId xmlns:a16="http://schemas.microsoft.com/office/drawing/2014/main" id="{2352D91D-B00A-A424-7927-686052124A0D}"/>
              </a:ext>
            </a:extLst>
          </p:cNvPr>
          <p:cNvSpPr/>
          <p:nvPr/>
        </p:nvSpPr>
        <p:spPr>
          <a:xfrm>
            <a:off x="1651529" y="5854039"/>
            <a:ext cx="9356499" cy="85426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a:latin typeface="Arial" panose="020B0604020202020204" pitchFamily="34" charset="0"/>
                <a:cs typeface="Arial" panose="020B0604020202020204" pitchFamily="34" charset="0"/>
              </a:rPr>
              <a:t>Further guidance can be found in 4.5 of the SPP2.6 Guidelines (Nov 2020); CHRMAP Guidelines (July 2019); and WA Coastal Zone Strategy (Aug 2017) </a:t>
            </a:r>
          </a:p>
        </p:txBody>
      </p:sp>
      <p:pic>
        <p:nvPicPr>
          <p:cNvPr id="5" name="Graphic 4">
            <a:extLst>
              <a:ext uri="{FF2B5EF4-FFF2-40B4-BE49-F238E27FC236}">
                <a16:creationId xmlns:a16="http://schemas.microsoft.com/office/drawing/2014/main" id="{01D70CAD-C9B4-ADC4-FBC5-510F54133F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180" y="6013109"/>
            <a:ext cx="502612" cy="536120"/>
          </a:xfrm>
          <a:prstGeom prst="rect">
            <a:avLst/>
          </a:prstGeom>
        </p:spPr>
      </p:pic>
      <p:grpSp>
        <p:nvGrpSpPr>
          <p:cNvPr id="11" name="Group 10">
            <a:extLst>
              <a:ext uri="{FF2B5EF4-FFF2-40B4-BE49-F238E27FC236}">
                <a16:creationId xmlns:a16="http://schemas.microsoft.com/office/drawing/2014/main" id="{64147A24-FA86-AE68-B958-134E26667104}"/>
              </a:ext>
            </a:extLst>
          </p:cNvPr>
          <p:cNvGrpSpPr/>
          <p:nvPr/>
        </p:nvGrpSpPr>
        <p:grpSpPr>
          <a:xfrm>
            <a:off x="988180" y="1946114"/>
            <a:ext cx="10019848" cy="3757613"/>
            <a:chOff x="3839976" y="1330696"/>
            <a:chExt cx="9316963" cy="3757613"/>
          </a:xfrm>
        </p:grpSpPr>
        <p:sp>
          <p:nvSpPr>
            <p:cNvPr id="12" name="Freeform 8">
              <a:extLst>
                <a:ext uri="{FF2B5EF4-FFF2-40B4-BE49-F238E27FC236}">
                  <a16:creationId xmlns:a16="http://schemas.microsoft.com/office/drawing/2014/main" id="{9394F3C9-9718-7528-54A0-4B21FE4018AF}"/>
                </a:ext>
              </a:extLst>
            </p:cNvPr>
            <p:cNvSpPr>
              <a:spLocks/>
            </p:cNvSpPr>
            <p:nvPr/>
          </p:nvSpPr>
          <p:spPr bwMode="auto">
            <a:xfrm>
              <a:off x="5775139" y="2772940"/>
              <a:ext cx="7381800" cy="871538"/>
            </a:xfrm>
            <a:custGeom>
              <a:avLst/>
              <a:gdLst>
                <a:gd name="T0" fmla="*/ 7534 w 7534"/>
                <a:gd name="T1" fmla="*/ 550 h 1098"/>
                <a:gd name="T2" fmla="*/ 7058 w 7534"/>
                <a:gd name="T3" fmla="*/ 0 h 1098"/>
                <a:gd name="T4" fmla="*/ 0 w 7534"/>
                <a:gd name="T5" fmla="*/ 0 h 1098"/>
                <a:gd name="T6" fmla="*/ 0 w 7534"/>
                <a:gd name="T7" fmla="*/ 1098 h 1098"/>
                <a:gd name="T8" fmla="*/ 7058 w 7534"/>
                <a:gd name="T9" fmla="*/ 1098 h 1098"/>
                <a:gd name="T10" fmla="*/ 7534 w 7534"/>
                <a:gd name="T11" fmla="*/ 550 h 1098"/>
              </a:gdLst>
              <a:ahLst/>
              <a:cxnLst>
                <a:cxn ang="0">
                  <a:pos x="T0" y="T1"/>
                </a:cxn>
                <a:cxn ang="0">
                  <a:pos x="T2" y="T3"/>
                </a:cxn>
                <a:cxn ang="0">
                  <a:pos x="T4" y="T5"/>
                </a:cxn>
                <a:cxn ang="0">
                  <a:pos x="T6" y="T7"/>
                </a:cxn>
                <a:cxn ang="0">
                  <a:pos x="T8" y="T9"/>
                </a:cxn>
                <a:cxn ang="0">
                  <a:pos x="T10" y="T11"/>
                </a:cxn>
              </a:cxnLst>
              <a:rect l="0" t="0" r="r" b="b"/>
              <a:pathLst>
                <a:path w="7534" h="1098">
                  <a:moveTo>
                    <a:pt x="7534" y="550"/>
                  </a:moveTo>
                  <a:lnTo>
                    <a:pt x="7058" y="0"/>
                  </a:lnTo>
                  <a:lnTo>
                    <a:pt x="0" y="0"/>
                  </a:lnTo>
                  <a:lnTo>
                    <a:pt x="0" y="1098"/>
                  </a:lnTo>
                  <a:lnTo>
                    <a:pt x="7058" y="1098"/>
                  </a:lnTo>
                  <a:lnTo>
                    <a:pt x="7534" y="550"/>
                  </a:ln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en-US" sz="900">
                <a:solidFill>
                  <a:schemeClr val="bg1"/>
                </a:solidFill>
                <a:latin typeface="Arial" panose="020B0604020202020204" pitchFamily="34" charset="0"/>
                <a:cs typeface="Arial" panose="020B0604020202020204" pitchFamily="34" charset="0"/>
              </a:endParaRPr>
            </a:p>
          </p:txBody>
        </p:sp>
        <p:sp>
          <p:nvSpPr>
            <p:cNvPr id="13" name="Freeform 9">
              <a:extLst>
                <a:ext uri="{FF2B5EF4-FFF2-40B4-BE49-F238E27FC236}">
                  <a16:creationId xmlns:a16="http://schemas.microsoft.com/office/drawing/2014/main" id="{2AA38151-B088-74C5-BF70-629B1536D80F}"/>
                </a:ext>
              </a:extLst>
            </p:cNvPr>
            <p:cNvSpPr>
              <a:spLocks/>
            </p:cNvSpPr>
            <p:nvPr/>
          </p:nvSpPr>
          <p:spPr bwMode="auto">
            <a:xfrm>
              <a:off x="5021076" y="2671340"/>
              <a:ext cx="725488" cy="1074738"/>
            </a:xfrm>
            <a:custGeom>
              <a:avLst/>
              <a:gdLst>
                <a:gd name="T0" fmla="*/ 914 w 914"/>
                <a:gd name="T1" fmla="*/ 128 h 1354"/>
                <a:gd name="T2" fmla="*/ 0 w 914"/>
                <a:gd name="T3" fmla="*/ 0 h 1354"/>
                <a:gd name="T4" fmla="*/ 0 w 914"/>
                <a:gd name="T5" fmla="*/ 1354 h 1354"/>
                <a:gd name="T6" fmla="*/ 914 w 914"/>
                <a:gd name="T7" fmla="*/ 1226 h 1354"/>
                <a:gd name="T8" fmla="*/ 914 w 914"/>
                <a:gd name="T9" fmla="*/ 128 h 1354"/>
              </a:gdLst>
              <a:ahLst/>
              <a:cxnLst>
                <a:cxn ang="0">
                  <a:pos x="T0" y="T1"/>
                </a:cxn>
                <a:cxn ang="0">
                  <a:pos x="T2" y="T3"/>
                </a:cxn>
                <a:cxn ang="0">
                  <a:pos x="T4" y="T5"/>
                </a:cxn>
                <a:cxn ang="0">
                  <a:pos x="T6" y="T7"/>
                </a:cxn>
                <a:cxn ang="0">
                  <a:pos x="T8" y="T9"/>
                </a:cxn>
              </a:cxnLst>
              <a:rect l="0" t="0" r="r" b="b"/>
              <a:pathLst>
                <a:path w="914" h="1354">
                  <a:moveTo>
                    <a:pt x="914" y="128"/>
                  </a:moveTo>
                  <a:lnTo>
                    <a:pt x="0" y="0"/>
                  </a:lnTo>
                  <a:lnTo>
                    <a:pt x="0" y="1354"/>
                  </a:lnTo>
                  <a:lnTo>
                    <a:pt x="914" y="1226"/>
                  </a:lnTo>
                  <a:lnTo>
                    <a:pt x="914" y="128"/>
                  </a:ln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14" name="Rectangle 10">
              <a:extLst>
                <a:ext uri="{FF2B5EF4-FFF2-40B4-BE49-F238E27FC236}">
                  <a16:creationId xmlns:a16="http://schemas.microsoft.com/office/drawing/2014/main" id="{8F5DB52F-24F7-96C6-C09D-89FEA9CDE225}"/>
                </a:ext>
              </a:extLst>
            </p:cNvPr>
            <p:cNvSpPr>
              <a:spLocks noChangeArrowheads="1"/>
            </p:cNvSpPr>
            <p:nvPr/>
          </p:nvSpPr>
          <p:spPr bwMode="auto">
            <a:xfrm>
              <a:off x="3839976" y="2671340"/>
              <a:ext cx="1152526" cy="1074738"/>
            </a:xfrm>
            <a:prstGeom prst="rect">
              <a:avLst/>
            </a:prstGeom>
            <a:solidFill>
              <a:schemeClr val="accent6"/>
            </a:solidFill>
            <a:ln>
              <a:noFill/>
            </a:ln>
          </p:spPr>
          <p:txBody>
            <a:bodyPr vert="horz" wrap="square" lIns="45720" tIns="22860" rIns="45720" bIns="2286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15" name="Freeform 11">
              <a:extLst>
                <a:ext uri="{FF2B5EF4-FFF2-40B4-BE49-F238E27FC236}">
                  <a16:creationId xmlns:a16="http://schemas.microsoft.com/office/drawing/2014/main" id="{E4E0FD32-FC4D-31A7-3DBE-795B4728970B}"/>
                </a:ext>
              </a:extLst>
            </p:cNvPr>
            <p:cNvSpPr>
              <a:spLocks/>
            </p:cNvSpPr>
            <p:nvPr/>
          </p:nvSpPr>
          <p:spPr bwMode="auto">
            <a:xfrm>
              <a:off x="5775139" y="3798465"/>
              <a:ext cx="7381800" cy="869157"/>
            </a:xfrm>
            <a:custGeom>
              <a:avLst/>
              <a:gdLst>
                <a:gd name="T0" fmla="*/ 7534 w 7534"/>
                <a:gd name="T1" fmla="*/ 547 h 1095"/>
                <a:gd name="T2" fmla="*/ 7058 w 7534"/>
                <a:gd name="T3" fmla="*/ 0 h 1095"/>
                <a:gd name="T4" fmla="*/ 0 w 7534"/>
                <a:gd name="T5" fmla="*/ 0 h 1095"/>
                <a:gd name="T6" fmla="*/ 0 w 7534"/>
                <a:gd name="T7" fmla="*/ 1095 h 1095"/>
                <a:gd name="T8" fmla="*/ 7058 w 7534"/>
                <a:gd name="T9" fmla="*/ 1095 h 1095"/>
                <a:gd name="T10" fmla="*/ 7534 w 7534"/>
                <a:gd name="T11" fmla="*/ 547 h 1095"/>
              </a:gdLst>
              <a:ahLst/>
              <a:cxnLst>
                <a:cxn ang="0">
                  <a:pos x="T0" y="T1"/>
                </a:cxn>
                <a:cxn ang="0">
                  <a:pos x="T2" y="T3"/>
                </a:cxn>
                <a:cxn ang="0">
                  <a:pos x="T4" y="T5"/>
                </a:cxn>
                <a:cxn ang="0">
                  <a:pos x="T6" y="T7"/>
                </a:cxn>
                <a:cxn ang="0">
                  <a:pos x="T8" y="T9"/>
                </a:cxn>
                <a:cxn ang="0">
                  <a:pos x="T10" y="T11"/>
                </a:cxn>
              </a:cxnLst>
              <a:rect l="0" t="0" r="r" b="b"/>
              <a:pathLst>
                <a:path w="7534" h="1095">
                  <a:moveTo>
                    <a:pt x="7534" y="547"/>
                  </a:moveTo>
                  <a:lnTo>
                    <a:pt x="7058" y="0"/>
                  </a:lnTo>
                  <a:lnTo>
                    <a:pt x="0" y="0"/>
                  </a:lnTo>
                  <a:lnTo>
                    <a:pt x="0" y="1095"/>
                  </a:lnTo>
                  <a:lnTo>
                    <a:pt x="7058" y="1095"/>
                  </a:lnTo>
                  <a:lnTo>
                    <a:pt x="7534" y="547"/>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16" name="Freeform 12">
              <a:extLst>
                <a:ext uri="{FF2B5EF4-FFF2-40B4-BE49-F238E27FC236}">
                  <a16:creationId xmlns:a16="http://schemas.microsoft.com/office/drawing/2014/main" id="{83EF2623-921C-7E38-A6C0-76AE8324A448}"/>
                </a:ext>
              </a:extLst>
            </p:cNvPr>
            <p:cNvSpPr>
              <a:spLocks/>
            </p:cNvSpPr>
            <p:nvPr/>
          </p:nvSpPr>
          <p:spPr bwMode="auto">
            <a:xfrm>
              <a:off x="5021076" y="3798465"/>
              <a:ext cx="725488" cy="1289844"/>
            </a:xfrm>
            <a:custGeom>
              <a:avLst/>
              <a:gdLst>
                <a:gd name="T0" fmla="*/ 914 w 914"/>
                <a:gd name="T1" fmla="*/ 0 h 1625"/>
                <a:gd name="T2" fmla="*/ 0 w 914"/>
                <a:gd name="T3" fmla="*/ 269 h 1625"/>
                <a:gd name="T4" fmla="*/ 0 w 914"/>
                <a:gd name="T5" fmla="*/ 1625 h 1625"/>
                <a:gd name="T6" fmla="*/ 914 w 914"/>
                <a:gd name="T7" fmla="*/ 1095 h 1625"/>
                <a:gd name="T8" fmla="*/ 914 w 914"/>
                <a:gd name="T9" fmla="*/ 0 h 1625"/>
              </a:gdLst>
              <a:ahLst/>
              <a:cxnLst>
                <a:cxn ang="0">
                  <a:pos x="T0" y="T1"/>
                </a:cxn>
                <a:cxn ang="0">
                  <a:pos x="T2" y="T3"/>
                </a:cxn>
                <a:cxn ang="0">
                  <a:pos x="T4" y="T5"/>
                </a:cxn>
                <a:cxn ang="0">
                  <a:pos x="T6" y="T7"/>
                </a:cxn>
                <a:cxn ang="0">
                  <a:pos x="T8" y="T9"/>
                </a:cxn>
              </a:cxnLst>
              <a:rect l="0" t="0" r="r" b="b"/>
              <a:pathLst>
                <a:path w="914" h="1625">
                  <a:moveTo>
                    <a:pt x="914" y="0"/>
                  </a:moveTo>
                  <a:lnTo>
                    <a:pt x="0" y="269"/>
                  </a:lnTo>
                  <a:lnTo>
                    <a:pt x="0" y="1625"/>
                  </a:lnTo>
                  <a:lnTo>
                    <a:pt x="914" y="1095"/>
                  </a:lnTo>
                  <a:lnTo>
                    <a:pt x="914"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17" name="Rectangle 13">
              <a:extLst>
                <a:ext uri="{FF2B5EF4-FFF2-40B4-BE49-F238E27FC236}">
                  <a16:creationId xmlns:a16="http://schemas.microsoft.com/office/drawing/2014/main" id="{BEF35A7F-D272-AAF4-37E7-A918E4CDB40F}"/>
                </a:ext>
              </a:extLst>
            </p:cNvPr>
            <p:cNvSpPr>
              <a:spLocks noChangeArrowheads="1"/>
            </p:cNvSpPr>
            <p:nvPr/>
          </p:nvSpPr>
          <p:spPr bwMode="auto">
            <a:xfrm>
              <a:off x="3839976" y="4011983"/>
              <a:ext cx="1152526" cy="1076326"/>
            </a:xfrm>
            <a:prstGeom prst="rect">
              <a:avLst/>
            </a:pr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18" name="Freeform 14">
              <a:extLst>
                <a:ext uri="{FF2B5EF4-FFF2-40B4-BE49-F238E27FC236}">
                  <a16:creationId xmlns:a16="http://schemas.microsoft.com/office/drawing/2014/main" id="{82B140B7-E4DA-4A91-B062-BA25D0AC42D3}"/>
                </a:ext>
              </a:extLst>
            </p:cNvPr>
            <p:cNvSpPr>
              <a:spLocks/>
            </p:cNvSpPr>
            <p:nvPr/>
          </p:nvSpPr>
          <p:spPr bwMode="auto">
            <a:xfrm>
              <a:off x="5775139" y="1749796"/>
              <a:ext cx="7381800" cy="869157"/>
            </a:xfrm>
            <a:custGeom>
              <a:avLst/>
              <a:gdLst>
                <a:gd name="T0" fmla="*/ 7534 w 7534"/>
                <a:gd name="T1" fmla="*/ 547 h 1095"/>
                <a:gd name="T2" fmla="*/ 7058 w 7534"/>
                <a:gd name="T3" fmla="*/ 1095 h 1095"/>
                <a:gd name="T4" fmla="*/ 0 w 7534"/>
                <a:gd name="T5" fmla="*/ 1095 h 1095"/>
                <a:gd name="T6" fmla="*/ 0 w 7534"/>
                <a:gd name="T7" fmla="*/ 0 h 1095"/>
                <a:gd name="T8" fmla="*/ 7058 w 7534"/>
                <a:gd name="T9" fmla="*/ 0 h 1095"/>
                <a:gd name="T10" fmla="*/ 7534 w 7534"/>
                <a:gd name="T11" fmla="*/ 547 h 1095"/>
              </a:gdLst>
              <a:ahLst/>
              <a:cxnLst>
                <a:cxn ang="0">
                  <a:pos x="T0" y="T1"/>
                </a:cxn>
                <a:cxn ang="0">
                  <a:pos x="T2" y="T3"/>
                </a:cxn>
                <a:cxn ang="0">
                  <a:pos x="T4" y="T5"/>
                </a:cxn>
                <a:cxn ang="0">
                  <a:pos x="T6" y="T7"/>
                </a:cxn>
                <a:cxn ang="0">
                  <a:pos x="T8" y="T9"/>
                </a:cxn>
                <a:cxn ang="0">
                  <a:pos x="T10" y="T11"/>
                </a:cxn>
              </a:cxnLst>
              <a:rect l="0" t="0" r="r" b="b"/>
              <a:pathLst>
                <a:path w="7534" h="1095">
                  <a:moveTo>
                    <a:pt x="7534" y="547"/>
                  </a:moveTo>
                  <a:lnTo>
                    <a:pt x="7058" y="1095"/>
                  </a:lnTo>
                  <a:lnTo>
                    <a:pt x="0" y="1095"/>
                  </a:lnTo>
                  <a:lnTo>
                    <a:pt x="0" y="0"/>
                  </a:lnTo>
                  <a:lnTo>
                    <a:pt x="7058" y="0"/>
                  </a:lnTo>
                  <a:lnTo>
                    <a:pt x="7534" y="547"/>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19" name="Freeform 15">
              <a:extLst>
                <a:ext uri="{FF2B5EF4-FFF2-40B4-BE49-F238E27FC236}">
                  <a16:creationId xmlns:a16="http://schemas.microsoft.com/office/drawing/2014/main" id="{8304504C-25D1-64E4-47C6-C11B0BEA4D08}"/>
                </a:ext>
              </a:extLst>
            </p:cNvPr>
            <p:cNvSpPr>
              <a:spLocks/>
            </p:cNvSpPr>
            <p:nvPr/>
          </p:nvSpPr>
          <p:spPr bwMode="auto">
            <a:xfrm>
              <a:off x="5021076" y="1330696"/>
              <a:ext cx="725488" cy="1288257"/>
            </a:xfrm>
            <a:custGeom>
              <a:avLst/>
              <a:gdLst>
                <a:gd name="T0" fmla="*/ 914 w 914"/>
                <a:gd name="T1" fmla="*/ 1623 h 1623"/>
                <a:gd name="T2" fmla="*/ 0 w 914"/>
                <a:gd name="T3" fmla="*/ 1353 h 1623"/>
                <a:gd name="T4" fmla="*/ 0 w 914"/>
                <a:gd name="T5" fmla="*/ 0 h 1623"/>
                <a:gd name="T6" fmla="*/ 914 w 914"/>
                <a:gd name="T7" fmla="*/ 528 h 1623"/>
                <a:gd name="T8" fmla="*/ 914 w 914"/>
                <a:gd name="T9" fmla="*/ 1623 h 1623"/>
              </a:gdLst>
              <a:ahLst/>
              <a:cxnLst>
                <a:cxn ang="0">
                  <a:pos x="T0" y="T1"/>
                </a:cxn>
                <a:cxn ang="0">
                  <a:pos x="T2" y="T3"/>
                </a:cxn>
                <a:cxn ang="0">
                  <a:pos x="T4" y="T5"/>
                </a:cxn>
                <a:cxn ang="0">
                  <a:pos x="T6" y="T7"/>
                </a:cxn>
                <a:cxn ang="0">
                  <a:pos x="T8" y="T9"/>
                </a:cxn>
              </a:cxnLst>
              <a:rect l="0" t="0" r="r" b="b"/>
              <a:pathLst>
                <a:path w="914" h="1623">
                  <a:moveTo>
                    <a:pt x="914" y="1623"/>
                  </a:moveTo>
                  <a:lnTo>
                    <a:pt x="0" y="1353"/>
                  </a:lnTo>
                  <a:lnTo>
                    <a:pt x="0" y="0"/>
                  </a:lnTo>
                  <a:lnTo>
                    <a:pt x="914" y="528"/>
                  </a:lnTo>
                  <a:lnTo>
                    <a:pt x="914" y="1623"/>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20" name="Rectangle 16">
              <a:extLst>
                <a:ext uri="{FF2B5EF4-FFF2-40B4-BE49-F238E27FC236}">
                  <a16:creationId xmlns:a16="http://schemas.microsoft.com/office/drawing/2014/main" id="{BD9B135B-061B-BCE2-EC28-B63E04ABC04C}"/>
                </a:ext>
              </a:extLst>
            </p:cNvPr>
            <p:cNvSpPr>
              <a:spLocks noChangeArrowheads="1"/>
            </p:cNvSpPr>
            <p:nvPr/>
          </p:nvSpPr>
          <p:spPr bwMode="auto">
            <a:xfrm>
              <a:off x="3839976" y="1330696"/>
              <a:ext cx="1152526" cy="1073944"/>
            </a:xfrm>
            <a:prstGeom prst="rect">
              <a:avLst/>
            </a:pr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900">
                <a:latin typeface="Arial" panose="020B0604020202020204" pitchFamily="34" charset="0"/>
                <a:cs typeface="Arial" panose="020B0604020202020204" pitchFamily="34" charset="0"/>
              </a:endParaRPr>
            </a:p>
          </p:txBody>
        </p:sp>
        <p:sp>
          <p:nvSpPr>
            <p:cNvPr id="21" name="Rectangle 21">
              <a:extLst>
                <a:ext uri="{FF2B5EF4-FFF2-40B4-BE49-F238E27FC236}">
                  <a16:creationId xmlns:a16="http://schemas.microsoft.com/office/drawing/2014/main" id="{CD6AD2C0-BA42-C9C4-51C7-C6FFDE445708}"/>
                </a:ext>
              </a:extLst>
            </p:cNvPr>
            <p:cNvSpPr>
              <a:spLocks noChangeArrowheads="1"/>
            </p:cNvSpPr>
            <p:nvPr/>
          </p:nvSpPr>
          <p:spPr bwMode="auto">
            <a:xfrm>
              <a:off x="5992624" y="1938250"/>
              <a:ext cx="6278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sz="1600">
                  <a:solidFill>
                    <a:schemeClr val="bg1"/>
                  </a:solidFill>
                  <a:cs typeface="Arial" panose="020B0604020202020204" pitchFamily="34" charset="0"/>
                </a:rPr>
                <a:t>One form of cost recovery, other forms include polluter pays, equal payment, or income-based</a:t>
              </a:r>
            </a:p>
          </p:txBody>
        </p:sp>
        <p:sp>
          <p:nvSpPr>
            <p:cNvPr id="22" name="Rectangle 21">
              <a:extLst>
                <a:ext uri="{FF2B5EF4-FFF2-40B4-BE49-F238E27FC236}">
                  <a16:creationId xmlns:a16="http://schemas.microsoft.com/office/drawing/2014/main" id="{99B6F8FE-3E23-8BE8-9309-6217AEEA396B}"/>
                </a:ext>
              </a:extLst>
            </p:cNvPr>
            <p:cNvSpPr>
              <a:spLocks noChangeArrowheads="1"/>
            </p:cNvSpPr>
            <p:nvPr/>
          </p:nvSpPr>
          <p:spPr bwMode="auto">
            <a:xfrm>
              <a:off x="5992624" y="2907618"/>
              <a:ext cx="56786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sz="1600" b="1">
                  <a:solidFill>
                    <a:schemeClr val="bg1"/>
                  </a:solidFill>
                  <a:cs typeface="Arial" panose="020B0604020202020204" pitchFamily="34" charset="0"/>
                </a:rPr>
                <a:t>Basic principle: </a:t>
              </a:r>
              <a:r>
                <a:rPr lang="en-US" sz="1600">
                  <a:solidFill>
                    <a:schemeClr val="bg1"/>
                  </a:solidFill>
                  <a:cs typeface="Arial" panose="020B0604020202020204" pitchFamily="34" charset="0"/>
                </a:rPr>
                <a:t>those who benefit from adaptation actions should pay for them</a:t>
              </a:r>
            </a:p>
          </p:txBody>
        </p:sp>
        <p:sp>
          <p:nvSpPr>
            <p:cNvPr id="23" name="Rectangle 21">
              <a:extLst>
                <a:ext uri="{FF2B5EF4-FFF2-40B4-BE49-F238E27FC236}">
                  <a16:creationId xmlns:a16="http://schemas.microsoft.com/office/drawing/2014/main" id="{B09D3DAF-A0BC-5E54-D793-CB050B478F6C}"/>
                </a:ext>
              </a:extLst>
            </p:cNvPr>
            <p:cNvSpPr>
              <a:spLocks noChangeArrowheads="1"/>
            </p:cNvSpPr>
            <p:nvPr/>
          </p:nvSpPr>
          <p:spPr bwMode="auto">
            <a:xfrm>
              <a:off x="5992624" y="3904890"/>
              <a:ext cx="665631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sz="1600" b="1">
                  <a:solidFill>
                    <a:schemeClr val="bg1"/>
                  </a:solidFill>
                  <a:cs typeface="Arial" panose="020B0604020202020204" pitchFamily="34" charset="0"/>
                </a:rPr>
                <a:t>Example: </a:t>
              </a:r>
              <a:r>
                <a:rPr lang="en-US" sz="1600">
                  <a:solidFill>
                    <a:schemeClr val="bg1"/>
                  </a:solidFill>
                  <a:cs typeface="Arial" panose="020B0604020202020204" pitchFamily="34" charset="0"/>
                </a:rPr>
                <a:t>BDA shows that property owners are expected to receive 80% of the benefits of a seawall therefore property owners should pay for 80% of the cost</a:t>
              </a:r>
            </a:p>
          </p:txBody>
        </p:sp>
      </p:grpSp>
    </p:spTree>
    <p:extLst>
      <p:ext uri="{BB962C8B-B14F-4D97-AF65-F5344CB8AC3E}">
        <p14:creationId xmlns:p14="http://schemas.microsoft.com/office/powerpoint/2010/main" val="417303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3F72-EA8B-87FD-42C3-443D51C8FC84}"/>
              </a:ext>
            </a:extLst>
          </p:cNvPr>
          <p:cNvSpPr>
            <a:spLocks noGrp="1"/>
          </p:cNvSpPr>
          <p:nvPr>
            <p:ph type="title"/>
          </p:nvPr>
        </p:nvSpPr>
        <p:spPr/>
        <p:txBody>
          <a:bodyPr>
            <a:normAutofit/>
          </a:bodyPr>
          <a:lstStyle/>
          <a:p>
            <a:r>
              <a:rPr lang="en-AU" sz="3600">
                <a:latin typeface="Arial" panose="020B0604020202020204" pitchFamily="34" charset="0"/>
                <a:cs typeface="Arial" panose="020B0604020202020204" pitchFamily="34" charset="0"/>
              </a:rPr>
              <a:t>Why use BDA?</a:t>
            </a:r>
            <a:endParaRPr lang="en-GB" sz="36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8470FB3-D6BB-1281-4ADD-E65CB3B43371}"/>
              </a:ext>
            </a:extLst>
          </p:cNvPr>
          <p:cNvSpPr>
            <a:spLocks noGrp="1"/>
          </p:cNvSpPr>
          <p:nvPr>
            <p:ph type="body" sz="quarter" idx="10"/>
          </p:nvPr>
        </p:nvSpPr>
        <p:spPr>
          <a:xfrm>
            <a:off x="838200" y="2036763"/>
            <a:ext cx="8450943" cy="4543425"/>
          </a:xfrm>
        </p:spPr>
        <p:txBody>
          <a:bodyPr>
            <a:normAutofit/>
          </a:bodyPr>
          <a:lstStyle/>
          <a:p>
            <a:pPr marL="285750" indent="-285750">
              <a:buFont typeface="Arial" panose="020B0604020202020204" pitchFamily="34" charset="0"/>
              <a:buChar char="•"/>
            </a:pPr>
            <a:endParaRPr lang="en-AU"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AU" sz="1400">
              <a:latin typeface="Arial" panose="020B0604020202020204" pitchFamily="34" charset="0"/>
              <a:cs typeface="Arial" panose="020B0604020202020204" pitchFamily="34" charset="0"/>
            </a:endParaRPr>
          </a:p>
          <a:p>
            <a:endParaRPr lang="en-GB" sz="140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8160CBDA-9299-C095-A3DD-D3F2067CC505}"/>
              </a:ext>
            </a:extLst>
          </p:cNvPr>
          <p:cNvSpPr/>
          <p:nvPr/>
        </p:nvSpPr>
        <p:spPr>
          <a:xfrm>
            <a:off x="869084" y="2036763"/>
            <a:ext cx="3398116" cy="2133922"/>
          </a:xfrm>
          <a:prstGeom prst="roundRect">
            <a:avLst>
              <a:gd name="adj" fmla="val 3553"/>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40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CAEDE73F-51EB-3A4E-1FE6-1230DD155318}"/>
              </a:ext>
            </a:extLst>
          </p:cNvPr>
          <p:cNvSpPr/>
          <p:nvPr/>
        </p:nvSpPr>
        <p:spPr>
          <a:xfrm>
            <a:off x="4373000" y="4222841"/>
            <a:ext cx="3398116" cy="2133922"/>
          </a:xfrm>
          <a:prstGeom prst="roundRect">
            <a:avLst>
              <a:gd name="adj" fmla="val 3553"/>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400">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D89C54AD-E54B-749E-B856-96E08E5E8607}"/>
              </a:ext>
            </a:extLst>
          </p:cNvPr>
          <p:cNvSpPr/>
          <p:nvPr/>
        </p:nvSpPr>
        <p:spPr>
          <a:xfrm>
            <a:off x="867228" y="4222841"/>
            <a:ext cx="3398116" cy="2133922"/>
          </a:xfrm>
          <a:prstGeom prst="roundRect">
            <a:avLst>
              <a:gd name="adj" fmla="val 355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EDD2E346-C639-AC97-3A13-0DF3E27EEA54}"/>
              </a:ext>
            </a:extLst>
          </p:cNvPr>
          <p:cNvSpPr/>
          <p:nvPr/>
        </p:nvSpPr>
        <p:spPr>
          <a:xfrm>
            <a:off x="4370319" y="2036763"/>
            <a:ext cx="3398116" cy="2133922"/>
          </a:xfrm>
          <a:prstGeom prst="roundRect">
            <a:avLst>
              <a:gd name="adj" fmla="val 355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Arial" panose="020B0604020202020204" pitchFamily="34" charset="0"/>
              <a:cs typeface="Arial" panose="020B0604020202020204" pitchFamily="34" charset="0"/>
            </a:endParaRPr>
          </a:p>
        </p:txBody>
      </p:sp>
      <p:sp>
        <p:nvSpPr>
          <p:cNvPr id="18" name="Rectangle 21">
            <a:extLst>
              <a:ext uri="{FF2B5EF4-FFF2-40B4-BE49-F238E27FC236}">
                <a16:creationId xmlns:a16="http://schemas.microsoft.com/office/drawing/2014/main" id="{E8DF3189-6AA1-F9C7-A672-81234FD02AB4}"/>
              </a:ext>
            </a:extLst>
          </p:cNvPr>
          <p:cNvSpPr>
            <a:spLocks noChangeArrowheads="1"/>
          </p:cNvSpPr>
          <p:nvPr/>
        </p:nvSpPr>
        <p:spPr bwMode="auto">
          <a:xfrm>
            <a:off x="4543552" y="3460225"/>
            <a:ext cx="31280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r>
              <a:rPr lang="en-US" altLang="en-US" sz="1400">
                <a:solidFill>
                  <a:schemeClr val="bg1"/>
                </a:solidFill>
                <a:cs typeface="Arial" panose="020B0604020202020204" pitchFamily="34" charset="0"/>
              </a:rPr>
              <a:t>Identify the magnitude of overall benefits resulting from adaptation actions</a:t>
            </a:r>
          </a:p>
        </p:txBody>
      </p:sp>
      <p:sp>
        <p:nvSpPr>
          <p:cNvPr id="19" name="Rectangle 21">
            <a:extLst>
              <a:ext uri="{FF2B5EF4-FFF2-40B4-BE49-F238E27FC236}">
                <a16:creationId xmlns:a16="http://schemas.microsoft.com/office/drawing/2014/main" id="{78705EEC-AB9F-C2BE-0B96-EB432E97AF8D}"/>
              </a:ext>
            </a:extLst>
          </p:cNvPr>
          <p:cNvSpPr>
            <a:spLocks noChangeArrowheads="1"/>
          </p:cNvSpPr>
          <p:nvPr/>
        </p:nvSpPr>
        <p:spPr bwMode="auto">
          <a:xfrm>
            <a:off x="1008752" y="5689264"/>
            <a:ext cx="30570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r>
              <a:rPr lang="en-US" altLang="en-US" sz="1400">
                <a:solidFill>
                  <a:schemeClr val="bg1"/>
                </a:solidFill>
                <a:cs typeface="Arial" panose="020B0604020202020204" pitchFamily="34" charset="0"/>
              </a:rPr>
              <a:t>Useful for ensuring equitable cost recovery</a:t>
            </a:r>
          </a:p>
        </p:txBody>
      </p:sp>
      <p:sp>
        <p:nvSpPr>
          <p:cNvPr id="20" name="Rectangle 21">
            <a:extLst>
              <a:ext uri="{FF2B5EF4-FFF2-40B4-BE49-F238E27FC236}">
                <a16:creationId xmlns:a16="http://schemas.microsoft.com/office/drawing/2014/main" id="{495FB381-9F82-771E-2B6A-3327666897EC}"/>
              </a:ext>
            </a:extLst>
          </p:cNvPr>
          <p:cNvSpPr>
            <a:spLocks noChangeArrowheads="1"/>
          </p:cNvSpPr>
          <p:nvPr/>
        </p:nvSpPr>
        <p:spPr bwMode="auto">
          <a:xfrm>
            <a:off x="4557999" y="5689264"/>
            <a:ext cx="30183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r>
              <a:rPr lang="en-US" altLang="en-US" sz="1400">
                <a:solidFill>
                  <a:schemeClr val="bg1"/>
                </a:solidFill>
                <a:cs typeface="Arial" panose="020B0604020202020204" pitchFamily="34" charset="0"/>
              </a:rPr>
              <a:t>Inform funding and financing models for adaptation actions</a:t>
            </a:r>
          </a:p>
        </p:txBody>
      </p:sp>
      <p:sp>
        <p:nvSpPr>
          <p:cNvPr id="21" name="Rectangle 21">
            <a:extLst>
              <a:ext uri="{FF2B5EF4-FFF2-40B4-BE49-F238E27FC236}">
                <a16:creationId xmlns:a16="http://schemas.microsoft.com/office/drawing/2014/main" id="{7A7AADDB-2706-D976-C101-089B6FDE1925}"/>
              </a:ext>
            </a:extLst>
          </p:cNvPr>
          <p:cNvSpPr>
            <a:spLocks noChangeArrowheads="1"/>
          </p:cNvSpPr>
          <p:nvPr/>
        </p:nvSpPr>
        <p:spPr bwMode="auto">
          <a:xfrm>
            <a:off x="972205" y="3371054"/>
            <a:ext cx="30935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defTabSz="457189"/>
            <a:r>
              <a:rPr lang="en-US" altLang="en-US" sz="1400">
                <a:solidFill>
                  <a:schemeClr val="bg1"/>
                </a:solidFill>
                <a:cs typeface="Arial" panose="020B0604020202020204" pitchFamily="34" charset="0"/>
              </a:rPr>
              <a:t>Identify which groups are receiving the most benefits from adaptation actions</a:t>
            </a:r>
          </a:p>
        </p:txBody>
      </p:sp>
      <p:pic>
        <p:nvPicPr>
          <p:cNvPr id="22" name="Graphic 21">
            <a:extLst>
              <a:ext uri="{FF2B5EF4-FFF2-40B4-BE49-F238E27FC236}">
                <a16:creationId xmlns:a16="http://schemas.microsoft.com/office/drawing/2014/main" id="{6A47CF9E-C5FF-D305-8E7D-3D4BED2E0E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22481" y="2257158"/>
            <a:ext cx="880374" cy="844441"/>
          </a:xfrm>
          <a:prstGeom prst="rect">
            <a:avLst/>
          </a:prstGeom>
        </p:spPr>
      </p:pic>
      <p:pic>
        <p:nvPicPr>
          <p:cNvPr id="23" name="Graphic 22">
            <a:extLst>
              <a:ext uri="{FF2B5EF4-FFF2-40B4-BE49-F238E27FC236}">
                <a16:creationId xmlns:a16="http://schemas.microsoft.com/office/drawing/2014/main" id="{58F1D2AC-265A-3954-5EB4-9E94CA1154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85729" y="4504520"/>
            <a:ext cx="767295" cy="835498"/>
          </a:xfrm>
          <a:prstGeom prst="rect">
            <a:avLst/>
          </a:prstGeom>
        </p:spPr>
      </p:pic>
      <p:pic>
        <p:nvPicPr>
          <p:cNvPr id="24" name="Graphic 23" descr="Scales of justice outline">
            <a:extLst>
              <a:ext uri="{FF2B5EF4-FFF2-40B4-BE49-F238E27FC236}">
                <a16:creationId xmlns:a16="http://schemas.microsoft.com/office/drawing/2014/main" id="{F89F79DB-60A5-4BF7-2BBD-92FB4E3EB43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07817" y="4504520"/>
            <a:ext cx="847156" cy="847156"/>
          </a:xfrm>
          <a:prstGeom prst="rect">
            <a:avLst/>
          </a:prstGeom>
        </p:spPr>
      </p:pic>
      <p:pic>
        <p:nvPicPr>
          <p:cNvPr id="25" name="Graphic 24">
            <a:extLst>
              <a:ext uri="{FF2B5EF4-FFF2-40B4-BE49-F238E27FC236}">
                <a16:creationId xmlns:a16="http://schemas.microsoft.com/office/drawing/2014/main" id="{1992F207-7EFE-F583-FB3A-7227DA08FB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81366" y="2314490"/>
            <a:ext cx="771658" cy="789196"/>
          </a:xfrm>
          <a:prstGeom prst="rect">
            <a:avLst/>
          </a:prstGeom>
        </p:spPr>
      </p:pic>
    </p:spTree>
    <p:extLst>
      <p:ext uri="{BB962C8B-B14F-4D97-AF65-F5344CB8AC3E}">
        <p14:creationId xmlns:p14="http://schemas.microsoft.com/office/powerpoint/2010/main" val="3783262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3C20-B80E-5C1B-48E3-ECF8CB6C2DF6}"/>
              </a:ext>
            </a:extLst>
          </p:cNvPr>
          <p:cNvSpPr>
            <a:spLocks noGrp="1"/>
          </p:cNvSpPr>
          <p:nvPr>
            <p:ph type="title"/>
          </p:nvPr>
        </p:nvSpPr>
        <p:spPr>
          <a:xfrm>
            <a:off x="435549" y="1046685"/>
            <a:ext cx="10501200" cy="763200"/>
          </a:xfrm>
        </p:spPr>
        <p:txBody>
          <a:bodyPr>
            <a:normAutofit/>
          </a:bodyPr>
          <a:lstStyle/>
          <a:p>
            <a:r>
              <a:rPr lang="en-US" sz="3600">
                <a:latin typeface="Arial" panose="020B0604020202020204" pitchFamily="34" charset="0"/>
                <a:cs typeface="Arial" panose="020B0604020202020204" pitchFamily="34" charset="0"/>
              </a:rPr>
              <a:t>When does it make sense to undertake BDA?</a:t>
            </a:r>
            <a:endParaRPr lang="en-GB" sz="36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F1346FB-9B0C-B5EC-6D8B-600368596C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3680" y="2183816"/>
            <a:ext cx="4192900" cy="4372596"/>
          </a:xfrm>
          <a:prstGeom prst="rect">
            <a:avLst/>
          </a:prstGeom>
        </p:spPr>
      </p:pic>
      <p:sp>
        <p:nvSpPr>
          <p:cNvPr id="5" name="Arrow: Circular 4">
            <a:extLst>
              <a:ext uri="{FF2B5EF4-FFF2-40B4-BE49-F238E27FC236}">
                <a16:creationId xmlns:a16="http://schemas.microsoft.com/office/drawing/2014/main" id="{E957D4C9-BD2D-30CB-5327-0285DB89C7BB}"/>
              </a:ext>
            </a:extLst>
          </p:cNvPr>
          <p:cNvSpPr/>
          <p:nvPr/>
        </p:nvSpPr>
        <p:spPr>
          <a:xfrm rot="13340614">
            <a:off x="2881935" y="1739269"/>
            <a:ext cx="5724330" cy="5457437"/>
          </a:xfrm>
          <a:prstGeom prst="circularArrow">
            <a:avLst>
              <a:gd name="adj1" fmla="val 3055"/>
              <a:gd name="adj2" fmla="val 329503"/>
              <a:gd name="adj3" fmla="val 20393961"/>
              <a:gd name="adj4" fmla="val 15716815"/>
              <a:gd name="adj5" fmla="val 37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625F250-A873-7791-9E82-381191CE8113}"/>
              </a:ext>
            </a:extLst>
          </p:cNvPr>
          <p:cNvSpPr txBox="1"/>
          <p:nvPr/>
        </p:nvSpPr>
        <p:spPr>
          <a:xfrm>
            <a:off x="1302683" y="5000235"/>
            <a:ext cx="2261418"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Window for BDA</a:t>
            </a:r>
            <a:endParaRPr lang="en-AU" sz="1600">
              <a:latin typeface="Arial" panose="020B0604020202020204" pitchFamily="34" charset="0"/>
              <a:cs typeface="Arial" panose="020B0604020202020204" pitchFamily="34" charset="0"/>
            </a:endParaRPr>
          </a:p>
        </p:txBody>
      </p:sp>
      <p:sp>
        <p:nvSpPr>
          <p:cNvPr id="7" name="Arrow: Down 6">
            <a:extLst>
              <a:ext uri="{FF2B5EF4-FFF2-40B4-BE49-F238E27FC236}">
                <a16:creationId xmlns:a16="http://schemas.microsoft.com/office/drawing/2014/main" id="{FB9C770E-F99E-3E54-046C-B885AAFEF50D}"/>
              </a:ext>
            </a:extLst>
          </p:cNvPr>
          <p:cNvSpPr/>
          <p:nvPr/>
        </p:nvSpPr>
        <p:spPr>
          <a:xfrm rot="17029957">
            <a:off x="3064978" y="2691528"/>
            <a:ext cx="309247" cy="663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FADEB07-14C0-5AE5-3704-6C166AC6D272}"/>
              </a:ext>
            </a:extLst>
          </p:cNvPr>
          <p:cNvSpPr txBox="1"/>
          <p:nvPr/>
        </p:nvSpPr>
        <p:spPr>
          <a:xfrm>
            <a:off x="435549" y="2686789"/>
            <a:ext cx="2439885" cy="830997"/>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CHRMAP requirement to consider funding implementation</a:t>
            </a:r>
            <a:endParaRPr lang="en-AU" sz="1600">
              <a:latin typeface="Arial" panose="020B0604020202020204" pitchFamily="34" charset="0"/>
              <a:cs typeface="Arial" panose="020B0604020202020204" pitchFamily="34" charset="0"/>
            </a:endParaRPr>
          </a:p>
        </p:txBody>
      </p:sp>
      <p:sp>
        <p:nvSpPr>
          <p:cNvPr id="14" name="Content Placeholder 3">
            <a:extLst>
              <a:ext uri="{FF2B5EF4-FFF2-40B4-BE49-F238E27FC236}">
                <a16:creationId xmlns:a16="http://schemas.microsoft.com/office/drawing/2014/main" id="{FC99D671-0A65-473E-CDB4-C9789F9AB71F}"/>
              </a:ext>
            </a:extLst>
          </p:cNvPr>
          <p:cNvSpPr txBox="1">
            <a:spLocks/>
          </p:cNvSpPr>
          <p:nvPr/>
        </p:nvSpPr>
        <p:spPr>
          <a:xfrm>
            <a:off x="5066563" y="4151465"/>
            <a:ext cx="867134" cy="437298"/>
          </a:xfrm>
          <a:prstGeom prst="rect">
            <a:avLst/>
          </a:prstGeom>
          <a:solidFill>
            <a:schemeClr val="bg1"/>
          </a:solidFill>
        </p:spPr>
        <p:txBody>
          <a:bodyPr vert="horz" lIns="0" tIns="0" rIns="0" bIns="0" rtlCol="0" anchor="ctr">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265113" marR="0" indent="-265113"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2pPr>
            <a:lvl3pPr marL="541338" marR="0" indent="-261938" algn="l" defTabSz="914400" rtl="0" eaLnBrk="1" fontAlgn="auto" latinLnBrk="0" hangingPunct="1">
              <a:lnSpc>
                <a:spcPct val="100000"/>
              </a:lnSpc>
              <a:spcBef>
                <a:spcPts val="500"/>
              </a:spcBef>
              <a:spcAft>
                <a:spcPts val="300"/>
              </a:spcAft>
              <a:buClr>
                <a:schemeClr val="tx2"/>
              </a:buClr>
              <a:buSzTx/>
              <a:buFont typeface="Verdana" panose="020B0604030504040204" pitchFamily="34" charset="0"/>
              <a:buChar char="–"/>
              <a:tabLst/>
              <a:defRPr sz="1650" kern="1200">
                <a:solidFill>
                  <a:schemeClr val="tx2"/>
                </a:solidFill>
                <a:latin typeface="+mn-lt"/>
                <a:ea typeface="+mn-ea"/>
                <a:cs typeface="+mn-cs"/>
              </a:defRPr>
            </a:lvl3pPr>
            <a:lvl4pPr marL="806450" marR="0" indent="-276225"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4pPr>
            <a:lvl5pPr marL="0" marR="0" indent="0" algn="l" defTabSz="914400" rtl="0" eaLnBrk="1" fontAlgn="auto" latinLnBrk="0" hangingPunct="1">
              <a:lnSpc>
                <a:spcPct val="100000"/>
              </a:lnSpc>
              <a:spcBef>
                <a:spcPts val="5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41338" indent="-277813" algn="l" defTabSz="685800" rtl="0" eaLnBrk="1" latinLnBrk="0" hangingPunct="1">
              <a:lnSpc>
                <a:spcPct val="100000"/>
              </a:lnSpc>
              <a:spcBef>
                <a:spcPts val="500"/>
              </a:spcBef>
              <a:spcAft>
                <a:spcPts val="300"/>
              </a:spcAft>
              <a:buFont typeface="+mj-lt"/>
              <a:buAutoNum type="alphaLcPeriod"/>
              <a:defRPr sz="1650" kern="1200">
                <a:solidFill>
                  <a:schemeClr val="tx2"/>
                </a:solidFill>
                <a:latin typeface="+mn-lt"/>
                <a:ea typeface="+mn-ea"/>
                <a:cs typeface="+mn-cs"/>
              </a:defRPr>
            </a:lvl7pPr>
            <a:lvl8pPr marL="806450" indent="-254000" algn="l" defTabSz="685800" rtl="0" eaLnBrk="1" latinLnBrk="0" hangingPunct="1">
              <a:lnSpc>
                <a:spcPct val="100000"/>
              </a:lnSpc>
              <a:spcBef>
                <a:spcPts val="500"/>
              </a:spcBef>
              <a:spcAft>
                <a:spcPts val="300"/>
              </a:spcAft>
              <a:buClr>
                <a:schemeClr val="tx2"/>
              </a:buClr>
              <a:buFont typeface="+mj-lt"/>
              <a:buAutoNum type="romanLcPeriod"/>
              <a:defRPr sz="1650"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200" b="1">
                <a:latin typeface="Arial" panose="020B0604020202020204" pitchFamily="34" charset="0"/>
                <a:cs typeface="Arial" panose="020B0604020202020204" pitchFamily="34" charset="0"/>
              </a:rPr>
              <a:t>CHRMAP Process</a:t>
            </a:r>
            <a:endParaRPr lang="en-AU" sz="1200" b="1">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130A7DA-38F6-E6E2-3BFE-AFFA03AD9268}"/>
              </a:ext>
            </a:extLst>
          </p:cNvPr>
          <p:cNvSpPr txBox="1"/>
          <p:nvPr/>
        </p:nvSpPr>
        <p:spPr>
          <a:xfrm>
            <a:off x="8124826" y="2657189"/>
            <a:ext cx="2252312" cy="1815882"/>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BDA can also be undertaken after a CHRMAP has been completed to update and reassess proposed funding mechanisms</a:t>
            </a:r>
          </a:p>
        </p:txBody>
      </p:sp>
    </p:spTree>
    <p:extLst>
      <p:ext uri="{BB962C8B-B14F-4D97-AF65-F5344CB8AC3E}">
        <p14:creationId xmlns:p14="http://schemas.microsoft.com/office/powerpoint/2010/main" val="1931542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F648-5B12-2856-1831-822DC88EA34C}"/>
              </a:ext>
            </a:extLst>
          </p:cNvPr>
          <p:cNvSpPr>
            <a:spLocks noGrp="1"/>
          </p:cNvSpPr>
          <p:nvPr>
            <p:ph type="title"/>
          </p:nvPr>
        </p:nvSpPr>
        <p:spPr>
          <a:xfrm>
            <a:off x="510940" y="1158194"/>
            <a:ext cx="9568007" cy="763200"/>
          </a:xfrm>
        </p:spPr>
        <p:txBody>
          <a:bodyPr>
            <a:noAutofit/>
          </a:bodyPr>
          <a:lstStyle/>
          <a:p>
            <a:r>
              <a:rPr lang="en-AU" sz="3600">
                <a:latin typeface="Arial" panose="020B0604020202020204" pitchFamily="34" charset="0"/>
                <a:cs typeface="Arial" panose="020B0604020202020204" pitchFamily="34" charset="0"/>
              </a:rPr>
              <a:t>When does it make sense to undertake BDA?</a:t>
            </a:r>
            <a:endParaRPr lang="en-GB" sz="3600">
              <a:latin typeface="Arial" panose="020B060402020202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495CB30F-DBFA-B343-50BE-391D22975D53}"/>
              </a:ext>
            </a:extLst>
          </p:cNvPr>
          <p:cNvSpPr/>
          <p:nvPr/>
        </p:nvSpPr>
        <p:spPr>
          <a:xfrm>
            <a:off x="932203" y="3052568"/>
            <a:ext cx="7261858" cy="693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74ED312-EABD-2D30-F922-F8B82DDC748E}"/>
              </a:ext>
            </a:extLst>
          </p:cNvPr>
          <p:cNvCxnSpPr>
            <a:cxnSpLocks/>
          </p:cNvCxnSpPr>
          <p:nvPr/>
        </p:nvCxnSpPr>
        <p:spPr>
          <a:xfrm>
            <a:off x="932203" y="2973454"/>
            <a:ext cx="0" cy="85344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D1294D5-12CC-54F0-C57F-1D6DA15119CC}"/>
              </a:ext>
            </a:extLst>
          </p:cNvPr>
          <p:cNvCxnSpPr>
            <a:cxnSpLocks/>
          </p:cNvCxnSpPr>
          <p:nvPr/>
        </p:nvCxnSpPr>
        <p:spPr>
          <a:xfrm>
            <a:off x="3408131" y="2973454"/>
            <a:ext cx="0" cy="85344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5903E9-7E07-AA14-259E-2A0F2EA262F8}"/>
              </a:ext>
            </a:extLst>
          </p:cNvPr>
          <p:cNvCxnSpPr>
            <a:cxnSpLocks/>
          </p:cNvCxnSpPr>
          <p:nvPr/>
        </p:nvCxnSpPr>
        <p:spPr>
          <a:xfrm>
            <a:off x="9169423" y="2973454"/>
            <a:ext cx="0" cy="8534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9DF201D-6D8F-0AF9-99C9-FADF810B152D}"/>
              </a:ext>
            </a:extLst>
          </p:cNvPr>
          <p:cNvSpPr txBox="1"/>
          <p:nvPr/>
        </p:nvSpPr>
        <p:spPr>
          <a:xfrm>
            <a:off x="125249" y="3895760"/>
            <a:ext cx="2580892" cy="738664"/>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Start of stage 5</a:t>
            </a:r>
          </a:p>
          <a:p>
            <a:r>
              <a:rPr lang="en-US" sz="1400">
                <a:latin typeface="Arial" panose="020B0604020202020204" pitchFamily="34" charset="0"/>
                <a:cs typeface="Arial" panose="020B0604020202020204" pitchFamily="34" charset="0"/>
              </a:rPr>
              <a:t>Adaptation actions / pathways not clearly defined</a:t>
            </a:r>
            <a:endParaRPr lang="en-AU" sz="14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E0F3FDC-3E87-9275-C71C-994184C712CC}"/>
              </a:ext>
            </a:extLst>
          </p:cNvPr>
          <p:cNvSpPr txBox="1"/>
          <p:nvPr/>
        </p:nvSpPr>
        <p:spPr>
          <a:xfrm>
            <a:off x="2706141" y="3895761"/>
            <a:ext cx="2580892" cy="95410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Partway through stage 5</a:t>
            </a:r>
          </a:p>
          <a:p>
            <a:r>
              <a:rPr lang="en-US" sz="1400">
                <a:latin typeface="Arial" panose="020B0604020202020204" pitchFamily="34" charset="0"/>
                <a:cs typeface="Arial" panose="020B0604020202020204" pitchFamily="34" charset="0"/>
              </a:rPr>
              <a:t>Shortlist of adaptation  pathways identified at a high-level</a:t>
            </a:r>
            <a:endParaRPr lang="en-AU" sz="14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655F426-9820-1224-2294-436BE717FC87}"/>
              </a:ext>
            </a:extLst>
          </p:cNvPr>
          <p:cNvSpPr txBox="1"/>
          <p:nvPr/>
        </p:nvSpPr>
        <p:spPr>
          <a:xfrm>
            <a:off x="8543070" y="3895760"/>
            <a:ext cx="2038873" cy="1169551"/>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End of stage 6</a:t>
            </a:r>
          </a:p>
          <a:p>
            <a:r>
              <a:rPr lang="en-US" sz="1400">
                <a:latin typeface="Arial" panose="020B0604020202020204" pitchFamily="34" charset="0"/>
                <a:cs typeface="Arial" panose="020B0604020202020204" pitchFamily="34" charset="0"/>
              </a:rPr>
              <a:t>Preferred adaptation pathway clearly detailed (including funding model)</a:t>
            </a:r>
            <a:endParaRPr lang="en-AU" sz="1400">
              <a:latin typeface="Arial" panose="020B0604020202020204" pitchFamily="34" charset="0"/>
              <a:cs typeface="Arial" panose="020B0604020202020204" pitchFamily="34" charset="0"/>
            </a:endParaRPr>
          </a:p>
        </p:txBody>
      </p:sp>
      <p:sp>
        <p:nvSpPr>
          <p:cNvPr id="11" name="Content Placeholder 3">
            <a:extLst>
              <a:ext uri="{FF2B5EF4-FFF2-40B4-BE49-F238E27FC236}">
                <a16:creationId xmlns:a16="http://schemas.microsoft.com/office/drawing/2014/main" id="{EC80001A-64CD-E938-CA35-15149692B6C1}"/>
              </a:ext>
            </a:extLst>
          </p:cNvPr>
          <p:cNvSpPr txBox="1">
            <a:spLocks/>
          </p:cNvSpPr>
          <p:nvPr/>
        </p:nvSpPr>
        <p:spPr>
          <a:xfrm>
            <a:off x="586610" y="2396195"/>
            <a:ext cx="2580890" cy="36604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265113" marR="0" indent="-265113"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2pPr>
            <a:lvl3pPr marL="541338" marR="0" indent="-261938" algn="l" defTabSz="914400" rtl="0" eaLnBrk="1" fontAlgn="auto" latinLnBrk="0" hangingPunct="1">
              <a:lnSpc>
                <a:spcPct val="100000"/>
              </a:lnSpc>
              <a:spcBef>
                <a:spcPts val="500"/>
              </a:spcBef>
              <a:spcAft>
                <a:spcPts val="300"/>
              </a:spcAft>
              <a:buClr>
                <a:schemeClr val="tx2"/>
              </a:buClr>
              <a:buSzTx/>
              <a:buFont typeface="Verdana" panose="020B0604030504040204" pitchFamily="34" charset="0"/>
              <a:buChar char="–"/>
              <a:tabLst/>
              <a:defRPr sz="1650" kern="1200">
                <a:solidFill>
                  <a:schemeClr val="tx2"/>
                </a:solidFill>
                <a:latin typeface="+mn-lt"/>
                <a:ea typeface="+mn-ea"/>
                <a:cs typeface="+mn-cs"/>
              </a:defRPr>
            </a:lvl3pPr>
            <a:lvl4pPr marL="806450" marR="0" indent="-276225"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4pPr>
            <a:lvl5pPr marL="0" marR="0" indent="0" algn="l" defTabSz="914400" rtl="0" eaLnBrk="1" fontAlgn="auto" latinLnBrk="0" hangingPunct="1">
              <a:lnSpc>
                <a:spcPct val="100000"/>
              </a:lnSpc>
              <a:spcBef>
                <a:spcPts val="5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41338" indent="-277813" algn="l" defTabSz="685800" rtl="0" eaLnBrk="1" latinLnBrk="0" hangingPunct="1">
              <a:lnSpc>
                <a:spcPct val="100000"/>
              </a:lnSpc>
              <a:spcBef>
                <a:spcPts val="500"/>
              </a:spcBef>
              <a:spcAft>
                <a:spcPts val="300"/>
              </a:spcAft>
              <a:buFont typeface="+mj-lt"/>
              <a:buAutoNum type="alphaLcPeriod"/>
              <a:defRPr sz="1650" kern="1200">
                <a:solidFill>
                  <a:schemeClr val="tx2"/>
                </a:solidFill>
                <a:latin typeface="+mn-lt"/>
                <a:ea typeface="+mn-ea"/>
                <a:cs typeface="+mn-cs"/>
              </a:defRPr>
            </a:lvl7pPr>
            <a:lvl8pPr marL="806450" indent="-254000" algn="l" defTabSz="685800" rtl="0" eaLnBrk="1" latinLnBrk="0" hangingPunct="1">
              <a:lnSpc>
                <a:spcPct val="100000"/>
              </a:lnSpc>
              <a:spcBef>
                <a:spcPts val="500"/>
              </a:spcBef>
              <a:spcAft>
                <a:spcPts val="300"/>
              </a:spcAft>
              <a:buClr>
                <a:schemeClr val="tx2"/>
              </a:buClr>
              <a:buFont typeface="+mj-lt"/>
              <a:buAutoNum type="romanLcPeriod"/>
              <a:defRPr sz="1650"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Less specific, more flexible</a:t>
            </a:r>
            <a:endParaRPr lang="en-AU">
              <a:latin typeface="Arial" panose="020B0604020202020204" pitchFamily="34" charset="0"/>
              <a:cs typeface="Arial" panose="020B0604020202020204" pitchFamily="34" charset="0"/>
            </a:endParaRPr>
          </a:p>
        </p:txBody>
      </p:sp>
      <p:sp>
        <p:nvSpPr>
          <p:cNvPr id="12" name="Content Placeholder 3">
            <a:extLst>
              <a:ext uri="{FF2B5EF4-FFF2-40B4-BE49-F238E27FC236}">
                <a16:creationId xmlns:a16="http://schemas.microsoft.com/office/drawing/2014/main" id="{F7D18788-947A-2C93-03AA-E4B0D10A95F2}"/>
              </a:ext>
            </a:extLst>
          </p:cNvPr>
          <p:cNvSpPr txBox="1">
            <a:spLocks/>
          </p:cNvSpPr>
          <p:nvPr/>
        </p:nvSpPr>
        <p:spPr>
          <a:xfrm>
            <a:off x="6766180" y="2419359"/>
            <a:ext cx="2580890" cy="25423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265113" marR="0" indent="-265113"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2pPr>
            <a:lvl3pPr marL="541338" marR="0" indent="-261938" algn="l" defTabSz="914400" rtl="0" eaLnBrk="1" fontAlgn="auto" latinLnBrk="0" hangingPunct="1">
              <a:lnSpc>
                <a:spcPct val="100000"/>
              </a:lnSpc>
              <a:spcBef>
                <a:spcPts val="500"/>
              </a:spcBef>
              <a:spcAft>
                <a:spcPts val="300"/>
              </a:spcAft>
              <a:buClr>
                <a:schemeClr val="tx2"/>
              </a:buClr>
              <a:buSzTx/>
              <a:buFont typeface="Verdana" panose="020B0604030504040204" pitchFamily="34" charset="0"/>
              <a:buChar char="–"/>
              <a:tabLst/>
              <a:defRPr sz="1650" kern="1200">
                <a:solidFill>
                  <a:schemeClr val="tx2"/>
                </a:solidFill>
                <a:latin typeface="+mn-lt"/>
                <a:ea typeface="+mn-ea"/>
                <a:cs typeface="+mn-cs"/>
              </a:defRPr>
            </a:lvl3pPr>
            <a:lvl4pPr marL="806450" marR="0" indent="-276225"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4pPr>
            <a:lvl5pPr marL="0" marR="0" indent="0" algn="l" defTabSz="914400" rtl="0" eaLnBrk="1" fontAlgn="auto" latinLnBrk="0" hangingPunct="1">
              <a:lnSpc>
                <a:spcPct val="100000"/>
              </a:lnSpc>
              <a:spcBef>
                <a:spcPts val="5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41338" indent="-277813" algn="l" defTabSz="685800" rtl="0" eaLnBrk="1" latinLnBrk="0" hangingPunct="1">
              <a:lnSpc>
                <a:spcPct val="100000"/>
              </a:lnSpc>
              <a:spcBef>
                <a:spcPts val="500"/>
              </a:spcBef>
              <a:spcAft>
                <a:spcPts val="300"/>
              </a:spcAft>
              <a:buFont typeface="+mj-lt"/>
              <a:buAutoNum type="alphaLcPeriod"/>
              <a:defRPr sz="1650" kern="1200">
                <a:solidFill>
                  <a:schemeClr val="tx2"/>
                </a:solidFill>
                <a:latin typeface="+mn-lt"/>
                <a:ea typeface="+mn-ea"/>
                <a:cs typeface="+mn-cs"/>
              </a:defRPr>
            </a:lvl7pPr>
            <a:lvl8pPr marL="806450" indent="-254000" algn="l" defTabSz="685800" rtl="0" eaLnBrk="1" latinLnBrk="0" hangingPunct="1">
              <a:lnSpc>
                <a:spcPct val="100000"/>
              </a:lnSpc>
              <a:spcBef>
                <a:spcPts val="500"/>
              </a:spcBef>
              <a:spcAft>
                <a:spcPts val="300"/>
              </a:spcAft>
              <a:buClr>
                <a:schemeClr val="tx2"/>
              </a:buClr>
              <a:buFont typeface="+mj-lt"/>
              <a:buAutoNum type="romanLcPeriod"/>
              <a:defRPr sz="1650"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More specific, less flexible</a:t>
            </a:r>
            <a:endParaRPr lang="en-AU">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8EE7498-3E70-9DEB-4734-EDB661F1BBE2}"/>
              </a:ext>
            </a:extLst>
          </p:cNvPr>
          <p:cNvCxnSpPr>
            <a:cxnSpLocks/>
          </p:cNvCxnSpPr>
          <p:nvPr/>
        </p:nvCxnSpPr>
        <p:spPr>
          <a:xfrm>
            <a:off x="6212291" y="2973454"/>
            <a:ext cx="0" cy="8534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24FE401-4143-70AA-FD50-F473B0CCCAF0}"/>
              </a:ext>
            </a:extLst>
          </p:cNvPr>
          <p:cNvSpPr txBox="1"/>
          <p:nvPr/>
        </p:nvSpPr>
        <p:spPr>
          <a:xfrm>
            <a:off x="5492775" y="3895760"/>
            <a:ext cx="2580892" cy="738664"/>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Start of stage 6 </a:t>
            </a:r>
          </a:p>
          <a:p>
            <a:r>
              <a:rPr lang="en-US" sz="1400">
                <a:latin typeface="Arial" panose="020B0604020202020204" pitchFamily="34" charset="0"/>
                <a:cs typeface="Arial" panose="020B0604020202020204" pitchFamily="34" charset="0"/>
              </a:rPr>
              <a:t>Preferred adaptation pathway identified</a:t>
            </a:r>
            <a:endParaRPr lang="en-AU" sz="1400">
              <a:latin typeface="Arial" panose="020B0604020202020204" pitchFamily="34" charset="0"/>
              <a:cs typeface="Arial" panose="020B0604020202020204" pitchFamily="34" charset="0"/>
            </a:endParaRPr>
          </a:p>
        </p:txBody>
      </p:sp>
      <p:sp>
        <p:nvSpPr>
          <p:cNvPr id="15" name="Content Placeholder 3">
            <a:extLst>
              <a:ext uri="{FF2B5EF4-FFF2-40B4-BE49-F238E27FC236}">
                <a16:creationId xmlns:a16="http://schemas.microsoft.com/office/drawing/2014/main" id="{8927A26F-D7C4-468E-A015-CBFB01042D81}"/>
              </a:ext>
            </a:extLst>
          </p:cNvPr>
          <p:cNvSpPr txBox="1">
            <a:spLocks/>
          </p:cNvSpPr>
          <p:nvPr/>
        </p:nvSpPr>
        <p:spPr>
          <a:xfrm>
            <a:off x="3007320" y="5323218"/>
            <a:ext cx="4323205" cy="36604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265113" marR="0" indent="-265113"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2pPr>
            <a:lvl3pPr marL="541338" marR="0" indent="-261938" algn="l" defTabSz="914400" rtl="0" eaLnBrk="1" fontAlgn="auto" latinLnBrk="0" hangingPunct="1">
              <a:lnSpc>
                <a:spcPct val="100000"/>
              </a:lnSpc>
              <a:spcBef>
                <a:spcPts val="500"/>
              </a:spcBef>
              <a:spcAft>
                <a:spcPts val="300"/>
              </a:spcAft>
              <a:buClr>
                <a:schemeClr val="tx2"/>
              </a:buClr>
              <a:buSzTx/>
              <a:buFont typeface="Verdana" panose="020B0604030504040204" pitchFamily="34" charset="0"/>
              <a:buChar char="–"/>
              <a:tabLst/>
              <a:defRPr sz="1650" kern="1200">
                <a:solidFill>
                  <a:schemeClr val="tx2"/>
                </a:solidFill>
                <a:latin typeface="+mn-lt"/>
                <a:ea typeface="+mn-ea"/>
                <a:cs typeface="+mn-cs"/>
              </a:defRPr>
            </a:lvl3pPr>
            <a:lvl4pPr marL="806450" marR="0" indent="-276225"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4pPr>
            <a:lvl5pPr marL="0" marR="0" indent="0" algn="l" defTabSz="914400" rtl="0" eaLnBrk="1" fontAlgn="auto" latinLnBrk="0" hangingPunct="1">
              <a:lnSpc>
                <a:spcPct val="100000"/>
              </a:lnSpc>
              <a:spcBef>
                <a:spcPts val="5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41338" indent="-277813" algn="l" defTabSz="685800" rtl="0" eaLnBrk="1" latinLnBrk="0" hangingPunct="1">
              <a:lnSpc>
                <a:spcPct val="100000"/>
              </a:lnSpc>
              <a:spcBef>
                <a:spcPts val="500"/>
              </a:spcBef>
              <a:spcAft>
                <a:spcPts val="300"/>
              </a:spcAft>
              <a:buFont typeface="+mj-lt"/>
              <a:buAutoNum type="alphaLcPeriod"/>
              <a:defRPr sz="1650" kern="1200">
                <a:solidFill>
                  <a:schemeClr val="tx2"/>
                </a:solidFill>
                <a:latin typeface="+mn-lt"/>
                <a:ea typeface="+mn-ea"/>
                <a:cs typeface="+mn-cs"/>
              </a:defRPr>
            </a:lvl7pPr>
            <a:lvl8pPr marL="806450" indent="-254000" algn="l" defTabSz="685800" rtl="0" eaLnBrk="1" latinLnBrk="0" hangingPunct="1">
              <a:lnSpc>
                <a:spcPct val="100000"/>
              </a:lnSpc>
              <a:spcBef>
                <a:spcPts val="500"/>
              </a:spcBef>
              <a:spcAft>
                <a:spcPts val="300"/>
              </a:spcAft>
              <a:buClr>
                <a:schemeClr val="tx2"/>
              </a:buClr>
              <a:buFont typeface="+mj-lt"/>
              <a:buAutoNum type="romanLcPeriod"/>
              <a:defRPr sz="1650"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a:latin typeface="Arial" panose="020B0604020202020204" pitchFamily="34" charset="0"/>
                <a:cs typeface="Arial" panose="020B0604020202020204" pitchFamily="34" charset="0"/>
              </a:rPr>
              <a:t>Best approach: build it up</a:t>
            </a:r>
            <a:endParaRPr lang="en-AU" sz="2800">
              <a:latin typeface="Arial" panose="020B0604020202020204" pitchFamily="34" charset="0"/>
              <a:cs typeface="Arial" panose="020B0604020202020204" pitchFamily="34" charset="0"/>
            </a:endParaRPr>
          </a:p>
        </p:txBody>
      </p:sp>
      <p:sp>
        <p:nvSpPr>
          <p:cNvPr id="20" name="Content Placeholder 3">
            <a:extLst>
              <a:ext uri="{FF2B5EF4-FFF2-40B4-BE49-F238E27FC236}">
                <a16:creationId xmlns:a16="http://schemas.microsoft.com/office/drawing/2014/main" id="{FAF453F6-EA97-8CFA-1F24-FB731474D69B}"/>
              </a:ext>
            </a:extLst>
          </p:cNvPr>
          <p:cNvSpPr txBox="1">
            <a:spLocks/>
          </p:cNvSpPr>
          <p:nvPr/>
        </p:nvSpPr>
        <p:spPr>
          <a:xfrm>
            <a:off x="1978752" y="3216255"/>
            <a:ext cx="4323205" cy="366046"/>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sz="1650" kern="1200">
                <a:solidFill>
                  <a:schemeClr val="tx2"/>
                </a:solidFill>
                <a:latin typeface="+mn-lt"/>
                <a:ea typeface="+mn-ea"/>
                <a:cs typeface="+mn-cs"/>
              </a:defRPr>
            </a:lvl1pPr>
            <a:lvl2pPr marL="265113" marR="0" indent="-265113"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2pPr>
            <a:lvl3pPr marL="541338" marR="0" indent="-261938" algn="l" defTabSz="914400" rtl="0" eaLnBrk="1" fontAlgn="auto" latinLnBrk="0" hangingPunct="1">
              <a:lnSpc>
                <a:spcPct val="100000"/>
              </a:lnSpc>
              <a:spcBef>
                <a:spcPts val="500"/>
              </a:spcBef>
              <a:spcAft>
                <a:spcPts val="300"/>
              </a:spcAft>
              <a:buClr>
                <a:schemeClr val="tx2"/>
              </a:buClr>
              <a:buSzTx/>
              <a:buFont typeface="Verdana" panose="020B0604030504040204" pitchFamily="34" charset="0"/>
              <a:buChar char="–"/>
              <a:tabLst/>
              <a:defRPr sz="1650" kern="1200">
                <a:solidFill>
                  <a:schemeClr val="tx2"/>
                </a:solidFill>
                <a:latin typeface="+mn-lt"/>
                <a:ea typeface="+mn-ea"/>
                <a:cs typeface="+mn-cs"/>
              </a:defRPr>
            </a:lvl3pPr>
            <a:lvl4pPr marL="806450" marR="0" indent="-276225" algn="l" defTabSz="914400" rtl="0" eaLnBrk="1" fontAlgn="auto" latinLnBrk="0" hangingPunct="1">
              <a:lnSpc>
                <a:spcPct val="100000"/>
              </a:lnSpc>
              <a:spcBef>
                <a:spcPts val="500"/>
              </a:spcBef>
              <a:spcAft>
                <a:spcPts val="300"/>
              </a:spcAft>
              <a:buClrTx/>
              <a:buSzTx/>
              <a:buFont typeface="Wingdings" panose="05000000000000000000" pitchFamily="2" charset="2"/>
              <a:buChar char="§"/>
              <a:tabLst/>
              <a:defRPr sz="1650" kern="1200">
                <a:solidFill>
                  <a:schemeClr val="tx2"/>
                </a:solidFill>
                <a:latin typeface="+mn-lt"/>
                <a:ea typeface="+mn-ea"/>
                <a:cs typeface="+mn-cs"/>
              </a:defRPr>
            </a:lvl4pPr>
            <a:lvl5pPr marL="0" marR="0" indent="0" algn="l" defTabSz="914400" rtl="0" eaLnBrk="1" fontAlgn="auto" latinLnBrk="0" hangingPunct="1">
              <a:lnSpc>
                <a:spcPct val="100000"/>
              </a:lnSpc>
              <a:spcBef>
                <a:spcPts val="500"/>
              </a:spcBef>
              <a:spcAft>
                <a:spcPts val="300"/>
              </a:spcAft>
              <a:buClrTx/>
              <a:buSzTx/>
              <a:buFont typeface="Courier New" panose="02070309020205020404" pitchFamily="49" charset="0"/>
              <a:buNone/>
              <a:tabLst/>
              <a:defRPr sz="1800" b="0" kern="1200">
                <a:solidFill>
                  <a:schemeClr val="accent1"/>
                </a:solidFill>
                <a:latin typeface="+mj-lt"/>
                <a:ea typeface="+mn-ea"/>
                <a:cs typeface="+mn-cs"/>
              </a:defRPr>
            </a:lvl5pPr>
            <a:lvl6pPr marL="263525" indent="-263525" algn="l" defTabSz="685800" rtl="0" eaLnBrk="1" latinLnBrk="0" hangingPunct="1">
              <a:lnSpc>
                <a:spcPct val="100000"/>
              </a:lnSpc>
              <a:spcBef>
                <a:spcPts val="500"/>
              </a:spcBef>
              <a:spcAft>
                <a:spcPts val="300"/>
              </a:spcAft>
              <a:buFont typeface="+mj-lt"/>
              <a:buAutoNum type="arabicPeriod"/>
              <a:defRPr sz="1650" kern="1200">
                <a:solidFill>
                  <a:schemeClr val="tx2"/>
                </a:solidFill>
                <a:latin typeface="+mn-lt"/>
                <a:ea typeface="+mn-ea"/>
                <a:cs typeface="+mn-cs"/>
              </a:defRPr>
            </a:lvl6pPr>
            <a:lvl7pPr marL="541338" indent="-277813" algn="l" defTabSz="685800" rtl="0" eaLnBrk="1" latinLnBrk="0" hangingPunct="1">
              <a:lnSpc>
                <a:spcPct val="100000"/>
              </a:lnSpc>
              <a:spcBef>
                <a:spcPts val="500"/>
              </a:spcBef>
              <a:spcAft>
                <a:spcPts val="300"/>
              </a:spcAft>
              <a:buFont typeface="+mj-lt"/>
              <a:buAutoNum type="alphaLcPeriod"/>
              <a:defRPr sz="1650" kern="1200">
                <a:solidFill>
                  <a:schemeClr val="tx2"/>
                </a:solidFill>
                <a:latin typeface="+mn-lt"/>
                <a:ea typeface="+mn-ea"/>
                <a:cs typeface="+mn-cs"/>
              </a:defRPr>
            </a:lvl7pPr>
            <a:lvl8pPr marL="806450" indent="-254000" algn="l" defTabSz="685800" rtl="0" eaLnBrk="1" latinLnBrk="0" hangingPunct="1">
              <a:lnSpc>
                <a:spcPct val="100000"/>
              </a:lnSpc>
              <a:spcBef>
                <a:spcPts val="500"/>
              </a:spcBef>
              <a:spcAft>
                <a:spcPts val="300"/>
              </a:spcAft>
              <a:buClr>
                <a:schemeClr val="tx2"/>
              </a:buClr>
              <a:buFont typeface="+mj-lt"/>
              <a:buAutoNum type="romanLcPeriod"/>
              <a:defRPr sz="1650"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2000" b="1">
                <a:solidFill>
                  <a:schemeClr val="bg1"/>
                </a:solidFill>
                <a:latin typeface="Arial" panose="020B0604020202020204" pitchFamily="34" charset="0"/>
                <a:cs typeface="Arial" panose="020B0604020202020204" pitchFamily="34" charset="0"/>
              </a:rPr>
              <a:t>CHRMAP Process</a:t>
            </a:r>
            <a:endParaRPr lang="en-AU" sz="2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78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F71D-B1BB-68CA-B8C9-83BFD9C04ECE}"/>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Planning and managing BDA</a:t>
            </a:r>
            <a:endParaRPr lang="en-GB">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9D6779D-A8E7-5DDE-FC67-41EE28F701AF}"/>
              </a:ext>
            </a:extLst>
          </p:cNvPr>
          <p:cNvSpPr>
            <a:spLocks noGrp="1"/>
          </p:cNvSpPr>
          <p:nvPr>
            <p:ph type="body" sz="quarter" idx="10"/>
          </p:nvPr>
        </p:nvSpPr>
        <p:spPr/>
        <p:txBody>
          <a:bodyPr/>
          <a:lstStyle/>
          <a:p>
            <a:pPr marL="342900" indent="-342900">
              <a:buFont typeface="Arial" panose="020B0604020202020204" pitchFamily="34" charset="0"/>
              <a:buChar char="•"/>
            </a:pPr>
            <a:r>
              <a:rPr lang="en-US" sz="2800">
                <a:latin typeface="Arial" panose="020B0604020202020204" pitchFamily="34" charset="0"/>
                <a:cs typeface="Arial" panose="020B0604020202020204" pitchFamily="34" charset="0"/>
              </a:rPr>
              <a:t>Confirm BDA objectives and scope</a:t>
            </a:r>
          </a:p>
          <a:p>
            <a:pPr marL="342900" indent="-342900">
              <a:buFont typeface="Arial" panose="020B0604020202020204" pitchFamily="34" charset="0"/>
              <a:buChar char="•"/>
            </a:pPr>
            <a:r>
              <a:rPr lang="en-US" sz="2800">
                <a:latin typeface="Arial" panose="020B0604020202020204" pitchFamily="34" charset="0"/>
                <a:cs typeface="Arial" panose="020B0604020202020204" pitchFamily="34" charset="0"/>
              </a:rPr>
              <a:t>Define the base case</a:t>
            </a:r>
            <a:r>
              <a:rPr lang="en-AU" sz="2800">
                <a:latin typeface="Arial" panose="020B0604020202020204" pitchFamily="34" charset="0"/>
                <a:cs typeface="Arial" panose="020B0604020202020204" pitchFamily="34" charset="0"/>
              </a:rPr>
              <a:t> and adaptation options</a:t>
            </a:r>
          </a:p>
          <a:p>
            <a:pPr marL="342900" indent="-342900">
              <a:buFont typeface="Arial" panose="020B0604020202020204" pitchFamily="34" charset="0"/>
              <a:buChar char="•"/>
            </a:pPr>
            <a:r>
              <a:rPr lang="en-AU" sz="2800">
                <a:latin typeface="Arial" panose="020B0604020202020204" pitchFamily="34" charset="0"/>
                <a:cs typeface="Arial" panose="020B0604020202020204" pitchFamily="34" charset="0"/>
              </a:rPr>
              <a:t>Identify outcomes, benefits and beneficiaries of adaptation options</a:t>
            </a:r>
          </a:p>
          <a:p>
            <a:pPr marL="342900" indent="-342900">
              <a:buFont typeface="Arial" panose="020B0604020202020204" pitchFamily="34" charset="0"/>
              <a:buChar char="•"/>
            </a:pPr>
            <a:r>
              <a:rPr lang="en-AU" sz="2800">
                <a:latin typeface="Arial" panose="020B0604020202020204" pitchFamily="34" charset="0"/>
                <a:cs typeface="Arial" panose="020B0604020202020204" pitchFamily="34" charset="0"/>
              </a:rPr>
              <a:t>Identify information</a:t>
            </a:r>
            <a:endParaRPr lang="en-US" sz="2800">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743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86twquzgyu4iwbpegf9aonp3pxbws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4.xml.rels>&#65279;<?xml version="1.0" encoding="utf-8"?><Relationships xmlns="http://schemas.openxmlformats.org/package/2006/relationships"><Relationship Type="http://schemas.openxmlformats.org/officeDocument/2006/relationships/customXmlProps" Target="/customXML/itemProps4.xml" Id="Rd3c4172d526e4b2384ade4b889302c76" /></Relationships>
</file>

<file path=customXML/item4.xml><?xml version="1.0" encoding="utf-8"?>
<metadata xmlns="http://www.objective.com/ecm/document/metadata/CD7BL30DF8E14B84ACE761E4E8F12C00" version="1.0.0">
  <systemFields>
    <field name="Objective-Id">
      <value order="0">A13000226</value>
    </field>
    <field name="Objective-Title">
      <value order="0">!Final BDA PowerPoint Slides</value>
    </field>
    <field name="Objective-Description">
      <value order="0"/>
    </field>
    <field name="Objective-CreationStamp">
      <value order="0">2023-10-05T01:08:09Z</value>
    </field>
    <field name="Objective-IsApproved">
      <value order="0">false</value>
    </field>
    <field name="Objective-IsPublished">
      <value order="0">false</value>
    </field>
    <field name="Objective-DatePublished">
      <value order="0"/>
    </field>
    <field name="Objective-ModificationStamp">
      <value order="0">2023-10-05T01:08:14Z</value>
    </field>
    <field name="Objective-Owner">
      <value order="0">Bishopp, Sam PLN</value>
    </field>
    <field name="Objective-Path">
      <value order="0">Objective Global Folder:Department of Planning:01 Corporate:Core Functions:Coastal Management:Planning:CoastWA:Community Engagement, Training and Education:3. Training Module - Benefit Distribution Analysis</value>
    </field>
    <field name="Objective-Parent">
      <value order="0">3. Training Module - Benefit Distribution Analysis</value>
    </field>
    <field name="Objective-State">
      <value order="0">Being Drafted</value>
    </field>
    <field name="Objective-VersionId">
      <value order="0">vA18705778</value>
    </field>
    <field name="Objective-Version">
      <value order="0">0.1</value>
    </field>
    <field name="Objective-VersionNumber">
      <value order="0">1</value>
    </field>
    <field name="Objective-VersionComment">
      <value order="0">First version</value>
    </field>
    <field name="Objective-FileNumber">
      <value order="0">PLH2020P0266</value>
    </field>
    <field name="Objective-Classification">
      <value order="0"/>
    </field>
    <field name="Objective-Caveats">
      <value order="0"/>
    </field>
  </systemFields>
  <catalogues>
    <catalogue name="PLH Scanned Document Type Catalogue" type="type" ori="id:cL90">
      <field name="Objective-Correspondence (DoL)">
        <value order="0">Internal</value>
      </field>
      <field name="Objective-Document Type (DoL)">
        <value order="0">Other</value>
      </field>
      <field name="Objective-Author (DoL)">
        <value order="0">Sam Bishopp</value>
      </field>
      <field name="Objective-Author Organisation (DoL)">
        <value order="0"/>
      </field>
      <field name="Objective-External Identifier (DoL)">
        <value order="0"/>
      </field>
      <field name="Objective-Addressee (DoL)">
        <value order="0"/>
      </field>
      <field name="Objective-Addressee Organisation (DoL)">
        <value order="0">Planning, Lands and Heritage Department of</value>
      </field>
      <field name="Objective-Date Written (DoL)">
        <value order="0">2023-09-04T16:00:00Z</value>
      </field>
      <field name="Objective-Date Received (DoL)">
        <value order="0"/>
      </field>
      <field name="Objective-Attached (DoL)">
        <value order="0">No</value>
      </field>
      <field name="Objective-Notes (DoL)">
        <value order="0"/>
      </field>
      <field name="Objective-OCR Status">
        <value order="0"/>
      </field>
      <field name="Objective-Connect Creator (DoL)">
        <value order="0"/>
      </field>
      <field name="Objective-Disposal Review Date - Hard Copy (DoL)">
        <value order="0"/>
      </field>
      <field name="Objective-Disposal Status">
        <value order="0"/>
      </field>
      <field name="Objective-Disposed On">
        <value order="0"/>
      </field>
      <field name="Objective-Disposed Document Status">
        <value order="0"/>
      </field>
      <field name="Objective-Editing Reserved To">
        <value order="0"/>
      </field>
    </catalogue>
  </catalogues>
</metadata>
</file>

<file path=customXML/itemProps4.xml><?xml version="1.0" encoding="utf-8"?>
<ds:datastoreItem xmlns:ds="http://schemas.openxmlformats.org/officeDocument/2006/customXml" ds:itemID="{5745109E-2DDF-40CB-AC2B-FF9B10C90820}">
  <ds:schemaRefs>
    <ds:schemaRef ds:uri="http://www.objective.com/ecm/document/metadata/CD7BL30DF8E14B84ACE761E4E8F12C00"/>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6C70597627EE4DAB761D96EA20F996" ma:contentTypeVersion="14" ma:contentTypeDescription="Create a new document." ma:contentTypeScope="" ma:versionID="c892ab8047bc4a6e27af9c6bb3eaddda">
  <xsd:schema xmlns:xsd="http://www.w3.org/2001/XMLSchema" xmlns:xs="http://www.w3.org/2001/XMLSchema" xmlns:p="http://schemas.microsoft.com/office/2006/metadata/properties" xmlns:ns2="2fe689d0-2d9f-45b7-9ce9-09c08365af61" xmlns:ns3="3b9081a9-e270-415f-af8f-74539608523a" targetNamespace="http://schemas.microsoft.com/office/2006/metadata/properties" ma:root="true" ma:fieldsID="d8b44fd5e8508764dc73d35367362dcf" ns2:_="" ns3:_="">
    <xsd:import namespace="2fe689d0-2d9f-45b7-9ce9-09c08365af61"/>
    <xsd:import namespace="3b9081a9-e270-415f-af8f-7453960852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e689d0-2d9f-45b7-9ce9-09c08365a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1e376ee-135e-4e64-bc79-799e6c2f430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9081a9-e270-415f-af8f-74539608523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e44ba8-bae7-46a1-b50f-8ddc4718f323}" ma:internalName="TaxCatchAll" ma:showField="CatchAllData" ma:web="3b9081a9-e270-415f-af8f-74539608523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b9081a9-e270-415f-af8f-74539608523a" xsi:nil="true"/>
    <lcf76f155ced4ddcb4097134ff3c332f xmlns="2fe689d0-2d9f-45b7-9ce9-09c08365af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5A303F-88BC-4954-B211-4824078EEFB0}">
  <ds:schemaRefs>
    <ds:schemaRef ds:uri="2fe689d0-2d9f-45b7-9ce9-09c08365af61"/>
    <ds:schemaRef ds:uri="3b9081a9-e270-415f-af8f-7453960852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34119C0-BB14-4930-B632-C589ECAB57A6}">
  <ds:schemaRefs>
    <ds:schemaRef ds:uri="http://schemas.microsoft.com/sharepoint/v3/contenttype/forms"/>
  </ds:schemaRefs>
</ds:datastoreItem>
</file>

<file path=customXml/itemProps3.xml><?xml version="1.0" encoding="utf-8"?>
<ds:datastoreItem xmlns:ds="http://schemas.openxmlformats.org/officeDocument/2006/customXml" ds:itemID="{E86A1695-6B03-4E74-81C7-2CA2EC524A55}">
  <ds:schemaRefs>
    <ds:schemaRef ds:uri="2fe689d0-2d9f-45b7-9ce9-09c08365af61"/>
    <ds:schemaRef ds:uri="3b9081a9-e270-415f-af8f-74539608523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292</TotalTime>
  <Words>3512</Words>
  <Application>Microsoft Office PowerPoint</Application>
  <PresentationFormat>Widescreen</PresentationFormat>
  <Paragraphs>522</Paragraphs>
  <Slides>35</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Segoe UI</vt:lpstr>
      <vt:lpstr>Univers</vt:lpstr>
      <vt:lpstr>Univers Light</vt:lpstr>
      <vt:lpstr>Office Theme</vt:lpstr>
      <vt:lpstr>PowerPoint Presentation</vt:lpstr>
      <vt:lpstr>What is the purpose of this training?</vt:lpstr>
      <vt:lpstr>Introduction to benefit distribution analysis</vt:lpstr>
      <vt:lpstr>What is benefit distribution analysis?</vt:lpstr>
      <vt:lpstr>Beneficiary pays principle (BPP)</vt:lpstr>
      <vt:lpstr>Why use BDA?</vt:lpstr>
      <vt:lpstr>When does it make sense to undertake BDA?</vt:lpstr>
      <vt:lpstr>When does it make sense to undertake BDA?</vt:lpstr>
      <vt:lpstr>Planning and managing BDA</vt:lpstr>
      <vt:lpstr>Defining scope</vt:lpstr>
      <vt:lpstr>Base cases and project cases</vt:lpstr>
      <vt:lpstr>Identifying outcomes, benefits and beneficiaries</vt:lpstr>
      <vt:lpstr>Example – Noosa: Eastern Beaches</vt:lpstr>
      <vt:lpstr>Example – Noosa: Eastern Beaches</vt:lpstr>
      <vt:lpstr>Example – Noosa: Eastern Beaches</vt:lpstr>
      <vt:lpstr>Common challenges</vt:lpstr>
      <vt:lpstr>Information and data</vt:lpstr>
      <vt:lpstr>Information and data - examples</vt:lpstr>
      <vt:lpstr>Summary - planning and managing BDA</vt:lpstr>
      <vt:lpstr>Interpreting BDA results</vt:lpstr>
      <vt:lpstr>Example beneficiaries and benefits</vt:lpstr>
      <vt:lpstr>Example results table</vt:lpstr>
      <vt:lpstr>Key BDA concepts - Economic valuation</vt:lpstr>
      <vt:lpstr>Economic valuation - monetisation</vt:lpstr>
      <vt:lpstr>Valuation methods</vt:lpstr>
      <vt:lpstr>Discounted vs undiscounted benefits</vt:lpstr>
      <vt:lpstr>Sensitivity analysis</vt:lpstr>
      <vt:lpstr>Reporting results</vt:lpstr>
      <vt:lpstr>Summary – interpreting BDA results</vt:lpstr>
      <vt:lpstr>Applying BDA results to planning decisions</vt:lpstr>
      <vt:lpstr>Recap: the beneficiary pays principle</vt:lpstr>
      <vt:lpstr>Other principles to consider</vt:lpstr>
      <vt:lpstr>Examples/case studies</vt:lpstr>
      <vt:lpstr>Building knowledge over time</vt:lpstr>
      <vt:lpstr>Key takeaways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Mason</dc:creator>
  <cp:lastModifiedBy>Sarah Leck</cp:lastModifiedBy>
  <cp:revision>2</cp:revision>
  <dcterms:created xsi:type="dcterms:W3CDTF">2023-06-13T03:33:32Z</dcterms:created>
  <dcterms:modified xsi:type="dcterms:W3CDTF">2023-09-15T09:15:49Z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5ff7bd-6ef4-450c-bc55-dc2da037f935_Enabled">
    <vt:lpwstr>true</vt:lpwstr>
  </property>
  <property fmtid="{D5CDD505-2E9C-101B-9397-08002B2CF9AE}" pid="3" name="MSIP_Label_a55ff7bd-6ef4-450c-bc55-dc2da037f935_SetDate">
    <vt:lpwstr>2023-06-13T03:40:17Z</vt:lpwstr>
  </property>
  <property fmtid="{D5CDD505-2E9C-101B-9397-08002B2CF9AE}" pid="4" name="MSIP_Label_a55ff7bd-6ef4-450c-bc55-dc2da037f935_Method">
    <vt:lpwstr>Privileged</vt:lpwstr>
  </property>
  <property fmtid="{D5CDD505-2E9C-101B-9397-08002B2CF9AE}" pid="5" name="MSIP_Label_a55ff7bd-6ef4-450c-bc55-dc2da037f935_Name">
    <vt:lpwstr>Official</vt:lpwstr>
  </property>
  <property fmtid="{D5CDD505-2E9C-101B-9397-08002B2CF9AE}" pid="6" name="MSIP_Label_a55ff7bd-6ef4-450c-bc55-dc2da037f935_SiteId">
    <vt:lpwstr>1077f4f6-6cad-4f1d-9994-9421a25eaa3f</vt:lpwstr>
  </property>
  <property fmtid="{D5CDD505-2E9C-101B-9397-08002B2CF9AE}" pid="7" name="MSIP_Label_a55ff7bd-6ef4-450c-bc55-dc2da037f935_ActionId">
    <vt:lpwstr>248a3e69-e370-4333-bdff-621f2e5be318</vt:lpwstr>
  </property>
  <property fmtid="{D5CDD505-2E9C-101B-9397-08002B2CF9AE}" pid="8" name="MSIP_Label_a55ff7bd-6ef4-450c-bc55-dc2da037f935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OFFICIAL</vt:lpwstr>
  </property>
  <property fmtid="{D5CDD505-2E9C-101B-9397-08002B2CF9AE}" pid="11" name="ContentTypeId">
    <vt:lpwstr>0x010100266C70597627EE4DAB761D96EA20F996</vt:lpwstr>
  </property>
  <property fmtid="{D5CDD505-2E9C-101B-9397-08002B2CF9AE}" pid="12" name="MediaServiceImageTags">
    <vt:lpwstr/>
  </property>
  <property fmtid="{D5CDD505-2E9C-101B-9397-08002B2CF9AE}" pid="13" name="Objective-Id">
    <vt:lpwstr>A13000226</vt:lpwstr>
  </property>
  <property fmtid="{D5CDD505-2E9C-101B-9397-08002B2CF9AE}" pid="14" name="Objective-Title">
    <vt:lpwstr>!Final BDA PowerPoint Slides</vt:lpwstr>
  </property>
  <property fmtid="{D5CDD505-2E9C-101B-9397-08002B2CF9AE}" pid="15" name="Objective-Description">
    <vt:lpwstr/>
  </property>
  <property fmtid="{D5CDD505-2E9C-101B-9397-08002B2CF9AE}" pid="16" name="Objective-CreationStamp">
    <vt:filetime>2023-10-05T01:08:09Z</vt:filetime>
  </property>
  <property fmtid="{D5CDD505-2E9C-101B-9397-08002B2CF9AE}" pid="17" name="Objective-IsApproved">
    <vt:bool>false</vt:bool>
  </property>
  <property fmtid="{D5CDD505-2E9C-101B-9397-08002B2CF9AE}" pid="18" name="Objective-IsPublished">
    <vt:bool>false</vt:bool>
  </property>
  <property fmtid="{D5CDD505-2E9C-101B-9397-08002B2CF9AE}" pid="19" name="Objective-DatePublished">
    <vt:lpwstr/>
  </property>
  <property fmtid="{D5CDD505-2E9C-101B-9397-08002B2CF9AE}" pid="20" name="Objective-ModificationStamp">
    <vt:filetime>2023-10-05T01:08:14Z</vt:filetime>
  </property>
  <property fmtid="{D5CDD505-2E9C-101B-9397-08002B2CF9AE}" pid="21" name="Objective-Owner">
    <vt:lpwstr>Bishopp, Sam PLN</vt:lpwstr>
  </property>
  <property fmtid="{D5CDD505-2E9C-101B-9397-08002B2CF9AE}" pid="22" name="Objective-Path">
    <vt:lpwstr>Objective Global Folder:Department of Planning:01 Corporate:Core Functions:Coastal Management:Planning:CoastWA:Community Engagement, Training and Education:3. Training Module - Benefit Distribution Analysis:</vt:lpwstr>
  </property>
  <property fmtid="{D5CDD505-2E9C-101B-9397-08002B2CF9AE}" pid="23" name="Objective-Parent">
    <vt:lpwstr>3. Training Module - Benefit Distribution Analysis</vt:lpwstr>
  </property>
  <property fmtid="{D5CDD505-2E9C-101B-9397-08002B2CF9AE}" pid="24" name="Objective-State">
    <vt:lpwstr>Being Drafted</vt:lpwstr>
  </property>
  <property fmtid="{D5CDD505-2E9C-101B-9397-08002B2CF9AE}" pid="25" name="Objective-VersionId">
    <vt:lpwstr>vA18705778</vt:lpwstr>
  </property>
  <property fmtid="{D5CDD505-2E9C-101B-9397-08002B2CF9AE}" pid="26" name="Objective-Version">
    <vt:lpwstr>0.1</vt:lpwstr>
  </property>
  <property fmtid="{D5CDD505-2E9C-101B-9397-08002B2CF9AE}" pid="27" name="Objective-VersionNumber">
    <vt:r8>1</vt:r8>
  </property>
  <property fmtid="{D5CDD505-2E9C-101B-9397-08002B2CF9AE}" pid="28" name="Objective-VersionComment">
    <vt:lpwstr>First version</vt:lpwstr>
  </property>
  <property fmtid="{D5CDD505-2E9C-101B-9397-08002B2CF9AE}" pid="29" name="Objective-FileNumber">
    <vt:lpwstr>PLH2020P0266</vt:lpwstr>
  </property>
  <property fmtid="{D5CDD505-2E9C-101B-9397-08002B2CF9AE}" pid="30" name="Objective-Classification">
    <vt:lpwstr>[Inherited - none]</vt:lpwstr>
  </property>
  <property fmtid="{D5CDD505-2E9C-101B-9397-08002B2CF9AE}" pid="31" name="Objective-Caveats">
    <vt:lpwstr/>
  </property>
  <property fmtid="{D5CDD505-2E9C-101B-9397-08002B2CF9AE}" pid="32" name="Objective-Correspondence (DoL)">
    <vt:lpwstr>Internal</vt:lpwstr>
  </property>
  <property fmtid="{D5CDD505-2E9C-101B-9397-08002B2CF9AE}" pid="33" name="Objective-Document Type (DoL)">
    <vt:lpwstr>Other</vt:lpwstr>
  </property>
  <property fmtid="{D5CDD505-2E9C-101B-9397-08002B2CF9AE}" pid="34" name="Objective-Author (DoL)">
    <vt:lpwstr>Sam Bishopp</vt:lpwstr>
  </property>
  <property fmtid="{D5CDD505-2E9C-101B-9397-08002B2CF9AE}" pid="35" name="Objective-Author Organisation (DoL)">
    <vt:lpwstr/>
  </property>
  <property fmtid="{D5CDD505-2E9C-101B-9397-08002B2CF9AE}" pid="36" name="Objective-External Identifier (DoL)">
    <vt:lpwstr/>
  </property>
  <property fmtid="{D5CDD505-2E9C-101B-9397-08002B2CF9AE}" pid="37" name="Objective-Addressee (DoL)">
    <vt:lpwstr/>
  </property>
  <property fmtid="{D5CDD505-2E9C-101B-9397-08002B2CF9AE}" pid="38" name="Objective-Addressee Organisation (DoL)">
    <vt:lpwstr>Planning, Lands and Heritage Department of</vt:lpwstr>
  </property>
  <property fmtid="{D5CDD505-2E9C-101B-9397-08002B2CF9AE}" pid="39" name="Objective-Date Written (DoL)">
    <vt:filetime>2023-09-04T16:00:00Z</vt:filetime>
  </property>
  <property fmtid="{D5CDD505-2E9C-101B-9397-08002B2CF9AE}" pid="40" name="Objective-Date Received (DoL)">
    <vt:lpwstr/>
  </property>
  <property fmtid="{D5CDD505-2E9C-101B-9397-08002B2CF9AE}" pid="41" name="Objective-Attached (DoL)">
    <vt:lpwstr>No</vt:lpwstr>
  </property>
  <property fmtid="{D5CDD505-2E9C-101B-9397-08002B2CF9AE}" pid="42" name="Objective-Notes (DoL)">
    <vt:lpwstr/>
  </property>
  <property fmtid="{D5CDD505-2E9C-101B-9397-08002B2CF9AE}" pid="43" name="Objective-OCR Status">
    <vt:lpwstr/>
  </property>
  <property fmtid="{D5CDD505-2E9C-101B-9397-08002B2CF9AE}" pid="44" name="Objective-Connect Creator (DoL)">
    <vt:lpwstr/>
  </property>
  <property fmtid="{D5CDD505-2E9C-101B-9397-08002B2CF9AE}" pid="45" name="Objective-Disposal Review Date - Hard Copy (DoL)">
    <vt:lpwstr/>
  </property>
  <property fmtid="{D5CDD505-2E9C-101B-9397-08002B2CF9AE}" pid="46" name="Objective-Disposal Status">
    <vt:lpwstr/>
  </property>
  <property fmtid="{D5CDD505-2E9C-101B-9397-08002B2CF9AE}" pid="47" name="Objective-Disposed On">
    <vt:lpwstr/>
  </property>
  <property fmtid="{D5CDD505-2E9C-101B-9397-08002B2CF9AE}" pid="48" name="Objective-Disposed Document Status">
    <vt:lpwstr/>
  </property>
  <property fmtid="{D5CDD505-2E9C-101B-9397-08002B2CF9AE}" pid="49" name="Objective-Editing Reserved To">
    <vt:lpwstr/>
  </property>
  <property fmtid="{D5CDD505-2E9C-101B-9397-08002B2CF9AE}" pid="50" name="Objective-Comment">
    <vt:lpwstr/>
  </property>
</Properties>
</file>