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0"/>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E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05" autoAdjust="0"/>
  </p:normalViewPr>
  <p:slideViewPr>
    <p:cSldViewPr>
      <p:cViewPr varScale="1">
        <p:scale>
          <a:sx n="103" d="100"/>
          <a:sy n="103" d="100"/>
        </p:scale>
        <p:origin x="185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54EFA9-A749-499A-AE30-5277C3DB33AB}"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AU"/>
        </a:p>
      </dgm:t>
    </dgm:pt>
    <dgm:pt modelId="{FBB56973-E834-4BC6-8FA0-16742060249D}">
      <dgm:prSet phldrT="[Text]" custT="1"/>
      <dgm:spPr/>
      <dgm:t>
        <a:bodyPr/>
        <a:lstStyle/>
        <a:p>
          <a:r>
            <a:rPr lang="en-AU" sz="1400" dirty="0"/>
            <a:t>Step 1.  </a:t>
          </a:r>
        </a:p>
      </dgm:t>
    </dgm:pt>
    <dgm:pt modelId="{9E11CB5A-739B-4E90-8C9F-0B834ADDE6A5}" type="parTrans" cxnId="{76F07932-B390-47E0-ACA9-59199EAAEB8B}">
      <dgm:prSet/>
      <dgm:spPr/>
      <dgm:t>
        <a:bodyPr/>
        <a:lstStyle/>
        <a:p>
          <a:endParaRPr lang="en-AU" sz="1400"/>
        </a:p>
      </dgm:t>
    </dgm:pt>
    <dgm:pt modelId="{8EA0D676-35B2-48D0-8D33-92123416A9CC}" type="sibTrans" cxnId="{76F07932-B390-47E0-ACA9-59199EAAEB8B}">
      <dgm:prSet/>
      <dgm:spPr/>
      <dgm:t>
        <a:bodyPr/>
        <a:lstStyle/>
        <a:p>
          <a:endParaRPr lang="en-AU" sz="1400"/>
        </a:p>
      </dgm:t>
    </dgm:pt>
    <dgm:pt modelId="{561709A6-DF73-43B7-B65C-1DD4557BB425}">
      <dgm:prSet phldrT="[Text]" custT="1"/>
      <dgm:spPr/>
      <dgm:t>
        <a:bodyPr/>
        <a:lstStyle/>
        <a:p>
          <a:r>
            <a:rPr lang="en-AU" sz="2400" dirty="0">
              <a:solidFill>
                <a:schemeClr val="tx2">
                  <a:lumMod val="75000"/>
                </a:schemeClr>
              </a:solidFill>
            </a:rPr>
            <a:t>Assess maximum possible </a:t>
          </a:r>
          <a:r>
            <a:rPr lang="en-AU" sz="2400" b="1" u="sng" dirty="0">
              <a:solidFill>
                <a:schemeClr val="tx2">
                  <a:lumMod val="75000"/>
                </a:schemeClr>
              </a:solidFill>
            </a:rPr>
            <a:t>Consequence</a:t>
          </a:r>
          <a:r>
            <a:rPr lang="en-AU" sz="2400" b="1" dirty="0">
              <a:solidFill>
                <a:schemeClr val="tx2">
                  <a:lumMod val="75000"/>
                </a:schemeClr>
              </a:solidFill>
            </a:rPr>
            <a:t>  </a:t>
          </a:r>
        </a:p>
      </dgm:t>
    </dgm:pt>
    <dgm:pt modelId="{AC12EA08-7B2F-4DCE-83CC-E7FB5FD77F07}" type="parTrans" cxnId="{E05FCFB1-6447-4A3B-8459-E766C2BD090F}">
      <dgm:prSet/>
      <dgm:spPr/>
      <dgm:t>
        <a:bodyPr/>
        <a:lstStyle/>
        <a:p>
          <a:endParaRPr lang="en-AU" sz="1400"/>
        </a:p>
      </dgm:t>
    </dgm:pt>
    <dgm:pt modelId="{EF5D5B6C-FE4B-420B-808A-8C542DE22252}" type="sibTrans" cxnId="{E05FCFB1-6447-4A3B-8459-E766C2BD090F}">
      <dgm:prSet/>
      <dgm:spPr/>
      <dgm:t>
        <a:bodyPr/>
        <a:lstStyle/>
        <a:p>
          <a:endParaRPr lang="en-AU" sz="1400"/>
        </a:p>
      </dgm:t>
    </dgm:pt>
    <dgm:pt modelId="{E22E68B7-B1FC-443D-BFB2-4E8DE0CEC41F}">
      <dgm:prSet phldrT="[Text]" custT="1"/>
      <dgm:spPr/>
      <dgm:t>
        <a:bodyPr/>
        <a:lstStyle/>
        <a:p>
          <a:r>
            <a:rPr lang="en-AU" sz="1400" dirty="0"/>
            <a:t>Step 2.  </a:t>
          </a:r>
        </a:p>
      </dgm:t>
    </dgm:pt>
    <dgm:pt modelId="{F10658B7-C5A8-479C-ABCD-DAA3373EA510}" type="parTrans" cxnId="{7CE940B7-8158-494D-B876-B7AA964AD8DB}">
      <dgm:prSet/>
      <dgm:spPr/>
      <dgm:t>
        <a:bodyPr/>
        <a:lstStyle/>
        <a:p>
          <a:endParaRPr lang="en-AU" sz="1400"/>
        </a:p>
      </dgm:t>
    </dgm:pt>
    <dgm:pt modelId="{D0349FA4-4B95-453A-BF75-FD3B9086A004}" type="sibTrans" cxnId="{7CE940B7-8158-494D-B876-B7AA964AD8DB}">
      <dgm:prSet/>
      <dgm:spPr/>
      <dgm:t>
        <a:bodyPr/>
        <a:lstStyle/>
        <a:p>
          <a:endParaRPr lang="en-AU" sz="1400"/>
        </a:p>
      </dgm:t>
    </dgm:pt>
    <dgm:pt modelId="{1B37932A-C413-41EF-9C84-A8D3E06A2727}">
      <dgm:prSet phldrT="[Text]" custT="1"/>
      <dgm:spPr/>
      <dgm:t>
        <a:bodyPr/>
        <a:lstStyle/>
        <a:p>
          <a:r>
            <a:rPr lang="en-AU" sz="2400" dirty="0">
              <a:solidFill>
                <a:schemeClr val="tx2">
                  <a:lumMod val="75000"/>
                </a:schemeClr>
              </a:solidFill>
            </a:rPr>
            <a:t>Assess the </a:t>
          </a:r>
          <a:r>
            <a:rPr lang="en-AU" sz="2400" b="1" u="sng" dirty="0">
              <a:solidFill>
                <a:schemeClr val="tx2">
                  <a:lumMod val="75000"/>
                </a:schemeClr>
              </a:solidFill>
            </a:rPr>
            <a:t>Likelihood</a:t>
          </a:r>
          <a:r>
            <a:rPr lang="en-AU" sz="2400" b="1" dirty="0">
              <a:solidFill>
                <a:schemeClr val="tx2">
                  <a:lumMod val="75000"/>
                </a:schemeClr>
              </a:solidFill>
            </a:rPr>
            <a:t> </a:t>
          </a:r>
          <a:r>
            <a:rPr lang="en-AU" sz="2400" dirty="0">
              <a:solidFill>
                <a:schemeClr val="tx2">
                  <a:lumMod val="75000"/>
                </a:schemeClr>
              </a:solidFill>
            </a:rPr>
            <a:t>of that Consequence</a:t>
          </a:r>
        </a:p>
      </dgm:t>
    </dgm:pt>
    <dgm:pt modelId="{208F96F4-FEC0-4A0C-84C8-568C454F9D21}" type="parTrans" cxnId="{45CDBA62-90C7-4AAF-8537-B527E456EC96}">
      <dgm:prSet/>
      <dgm:spPr/>
      <dgm:t>
        <a:bodyPr/>
        <a:lstStyle/>
        <a:p>
          <a:endParaRPr lang="en-AU" sz="1400"/>
        </a:p>
      </dgm:t>
    </dgm:pt>
    <dgm:pt modelId="{A9A6DB73-625B-4C6E-9273-492E9C2F212F}" type="sibTrans" cxnId="{45CDBA62-90C7-4AAF-8537-B527E456EC96}">
      <dgm:prSet/>
      <dgm:spPr/>
      <dgm:t>
        <a:bodyPr/>
        <a:lstStyle/>
        <a:p>
          <a:endParaRPr lang="en-AU" sz="1400"/>
        </a:p>
      </dgm:t>
    </dgm:pt>
    <dgm:pt modelId="{B6A3DA8B-A695-42B6-89BA-E1AEBE5CBB15}">
      <dgm:prSet phldrT="[Text]" custT="1"/>
      <dgm:spPr/>
      <dgm:t>
        <a:bodyPr/>
        <a:lstStyle/>
        <a:p>
          <a:r>
            <a:rPr lang="en-AU" sz="1400" dirty="0"/>
            <a:t>Step 3.  </a:t>
          </a:r>
        </a:p>
      </dgm:t>
    </dgm:pt>
    <dgm:pt modelId="{D1CD0270-705B-4AC2-B0A8-9210B40566BD}" type="parTrans" cxnId="{04FD1263-1E47-4B60-84D6-7B8BEDBD403A}">
      <dgm:prSet/>
      <dgm:spPr/>
      <dgm:t>
        <a:bodyPr/>
        <a:lstStyle/>
        <a:p>
          <a:endParaRPr lang="en-AU" sz="1400"/>
        </a:p>
      </dgm:t>
    </dgm:pt>
    <dgm:pt modelId="{EF7A97EA-0BCD-4E02-AC01-97275D03FA91}" type="sibTrans" cxnId="{04FD1263-1E47-4B60-84D6-7B8BEDBD403A}">
      <dgm:prSet/>
      <dgm:spPr/>
      <dgm:t>
        <a:bodyPr/>
        <a:lstStyle/>
        <a:p>
          <a:endParaRPr lang="en-AU" sz="1400"/>
        </a:p>
      </dgm:t>
    </dgm:pt>
    <dgm:pt modelId="{574682B7-9836-4730-96ED-4EA07EE64931}">
      <dgm:prSet phldrT="[Text]" custT="1"/>
      <dgm:spPr/>
      <dgm:t>
        <a:bodyPr/>
        <a:lstStyle/>
        <a:p>
          <a:r>
            <a:rPr lang="en-AU" sz="2400" dirty="0">
              <a:solidFill>
                <a:schemeClr val="tx2">
                  <a:lumMod val="75000"/>
                </a:schemeClr>
              </a:solidFill>
            </a:rPr>
            <a:t>Assess </a:t>
          </a:r>
          <a:r>
            <a:rPr lang="en-AU" sz="2400" b="1" u="sng" dirty="0">
              <a:solidFill>
                <a:schemeClr val="tx2">
                  <a:lumMod val="75000"/>
                </a:schemeClr>
              </a:solidFill>
            </a:rPr>
            <a:t>Confidence</a:t>
          </a:r>
          <a:r>
            <a:rPr lang="en-AU" sz="2400" b="1" dirty="0">
              <a:solidFill>
                <a:schemeClr val="tx2">
                  <a:lumMod val="75000"/>
                </a:schemeClr>
              </a:solidFill>
            </a:rPr>
            <a:t> </a:t>
          </a:r>
          <a:r>
            <a:rPr lang="en-AU" sz="2400" dirty="0">
              <a:solidFill>
                <a:schemeClr val="tx2">
                  <a:lumMod val="75000"/>
                </a:schemeClr>
              </a:solidFill>
            </a:rPr>
            <a:t>of the decisions</a:t>
          </a:r>
        </a:p>
      </dgm:t>
    </dgm:pt>
    <dgm:pt modelId="{574A8855-26A0-4E65-BC6D-42B8F389B0A4}" type="parTrans" cxnId="{47E2A724-5920-4F83-A712-134AD54369EA}">
      <dgm:prSet/>
      <dgm:spPr/>
      <dgm:t>
        <a:bodyPr/>
        <a:lstStyle/>
        <a:p>
          <a:endParaRPr lang="en-AU" sz="1400"/>
        </a:p>
      </dgm:t>
    </dgm:pt>
    <dgm:pt modelId="{99E6C302-AC8A-4CFF-8D4C-A254C6D70293}" type="sibTrans" cxnId="{47E2A724-5920-4F83-A712-134AD54369EA}">
      <dgm:prSet/>
      <dgm:spPr/>
      <dgm:t>
        <a:bodyPr/>
        <a:lstStyle/>
        <a:p>
          <a:endParaRPr lang="en-AU" sz="1400"/>
        </a:p>
      </dgm:t>
    </dgm:pt>
    <dgm:pt modelId="{88326716-B161-4495-A740-1B0C1CAEA5C7}">
      <dgm:prSet phldrT="[Text]" custT="1"/>
      <dgm:spPr/>
      <dgm:t>
        <a:bodyPr/>
        <a:lstStyle/>
        <a:p>
          <a:r>
            <a:rPr lang="en-AU" sz="1400" dirty="0"/>
            <a:t>Step 4.  </a:t>
          </a:r>
        </a:p>
      </dgm:t>
    </dgm:pt>
    <dgm:pt modelId="{4549175D-E2D1-40DA-8F1E-68BAC542E036}" type="parTrans" cxnId="{CB858DAC-A07A-4466-BB15-CDD16CFC92D6}">
      <dgm:prSet/>
      <dgm:spPr/>
      <dgm:t>
        <a:bodyPr/>
        <a:lstStyle/>
        <a:p>
          <a:endParaRPr lang="en-AU" sz="1400"/>
        </a:p>
      </dgm:t>
    </dgm:pt>
    <dgm:pt modelId="{4B34A857-B279-4769-A926-9125DB5B7AA2}" type="sibTrans" cxnId="{CB858DAC-A07A-4466-BB15-CDD16CFC92D6}">
      <dgm:prSet/>
      <dgm:spPr/>
      <dgm:t>
        <a:bodyPr/>
        <a:lstStyle/>
        <a:p>
          <a:endParaRPr lang="en-AU" sz="1400"/>
        </a:p>
      </dgm:t>
    </dgm:pt>
    <dgm:pt modelId="{649636C0-587E-4EF5-A602-E7C227B35417}">
      <dgm:prSet custT="1"/>
      <dgm:spPr/>
      <dgm:t>
        <a:bodyPr/>
        <a:lstStyle/>
        <a:p>
          <a:r>
            <a:rPr lang="en-AU" sz="2400" dirty="0">
              <a:solidFill>
                <a:schemeClr val="tx2">
                  <a:lumMod val="75000"/>
                </a:schemeClr>
              </a:solidFill>
            </a:rPr>
            <a:t>Plot on to appropriate matrix (automatic)</a:t>
          </a:r>
        </a:p>
      </dgm:t>
    </dgm:pt>
    <dgm:pt modelId="{B2D7A7CD-1B63-4EBE-9E09-A0D8B6E3AA70}" type="parTrans" cxnId="{91713AC7-8918-4081-B814-F194100E9BAC}">
      <dgm:prSet/>
      <dgm:spPr/>
      <dgm:t>
        <a:bodyPr/>
        <a:lstStyle/>
        <a:p>
          <a:endParaRPr lang="en-AU" sz="1400"/>
        </a:p>
      </dgm:t>
    </dgm:pt>
    <dgm:pt modelId="{28F9BEB2-F90D-4801-9261-6FB8D752D6CD}" type="sibTrans" cxnId="{91713AC7-8918-4081-B814-F194100E9BAC}">
      <dgm:prSet/>
      <dgm:spPr/>
      <dgm:t>
        <a:bodyPr/>
        <a:lstStyle/>
        <a:p>
          <a:endParaRPr lang="en-AU" sz="1400"/>
        </a:p>
      </dgm:t>
    </dgm:pt>
    <dgm:pt modelId="{B596F89F-79BA-4FE4-AF7D-7D3A7F43F57B}" type="pres">
      <dgm:prSet presAssocID="{B054EFA9-A749-499A-AE30-5277C3DB33AB}" presName="linearFlow" presStyleCnt="0">
        <dgm:presLayoutVars>
          <dgm:dir/>
          <dgm:animLvl val="lvl"/>
          <dgm:resizeHandles val="exact"/>
        </dgm:presLayoutVars>
      </dgm:prSet>
      <dgm:spPr/>
    </dgm:pt>
    <dgm:pt modelId="{C49AC3E6-ED91-4969-A900-D04BBF4D8091}" type="pres">
      <dgm:prSet presAssocID="{FBB56973-E834-4BC6-8FA0-16742060249D}" presName="composite" presStyleCnt="0"/>
      <dgm:spPr/>
    </dgm:pt>
    <dgm:pt modelId="{8B081105-775C-4062-89A1-7C862E8CF43D}" type="pres">
      <dgm:prSet presAssocID="{FBB56973-E834-4BC6-8FA0-16742060249D}" presName="parentText" presStyleLbl="alignNode1" presStyleIdx="0" presStyleCnt="4">
        <dgm:presLayoutVars>
          <dgm:chMax val="1"/>
          <dgm:bulletEnabled val="1"/>
        </dgm:presLayoutVars>
      </dgm:prSet>
      <dgm:spPr/>
    </dgm:pt>
    <dgm:pt modelId="{CEC47ABD-A967-4B61-B521-AC7BADF109F2}" type="pres">
      <dgm:prSet presAssocID="{FBB56973-E834-4BC6-8FA0-16742060249D}" presName="descendantText" presStyleLbl="alignAcc1" presStyleIdx="0" presStyleCnt="4">
        <dgm:presLayoutVars>
          <dgm:bulletEnabled val="1"/>
        </dgm:presLayoutVars>
      </dgm:prSet>
      <dgm:spPr/>
    </dgm:pt>
    <dgm:pt modelId="{E7171369-E743-4A63-950C-10207238AA96}" type="pres">
      <dgm:prSet presAssocID="{8EA0D676-35B2-48D0-8D33-92123416A9CC}" presName="sp" presStyleCnt="0"/>
      <dgm:spPr/>
    </dgm:pt>
    <dgm:pt modelId="{96527C6B-CBF1-4939-97ED-0E6835459DDE}" type="pres">
      <dgm:prSet presAssocID="{E22E68B7-B1FC-443D-BFB2-4E8DE0CEC41F}" presName="composite" presStyleCnt="0"/>
      <dgm:spPr/>
    </dgm:pt>
    <dgm:pt modelId="{5E20C347-3EF9-4C96-9AE1-0B6DF90B45AF}" type="pres">
      <dgm:prSet presAssocID="{E22E68B7-B1FC-443D-BFB2-4E8DE0CEC41F}" presName="parentText" presStyleLbl="alignNode1" presStyleIdx="1" presStyleCnt="4">
        <dgm:presLayoutVars>
          <dgm:chMax val="1"/>
          <dgm:bulletEnabled val="1"/>
        </dgm:presLayoutVars>
      </dgm:prSet>
      <dgm:spPr/>
    </dgm:pt>
    <dgm:pt modelId="{59841716-7244-4194-B8AC-ABCBF24FA169}" type="pres">
      <dgm:prSet presAssocID="{E22E68B7-B1FC-443D-BFB2-4E8DE0CEC41F}" presName="descendantText" presStyleLbl="alignAcc1" presStyleIdx="1" presStyleCnt="4" custLinFactNeighborY="983">
        <dgm:presLayoutVars>
          <dgm:bulletEnabled val="1"/>
        </dgm:presLayoutVars>
      </dgm:prSet>
      <dgm:spPr/>
    </dgm:pt>
    <dgm:pt modelId="{E797CF25-7FF0-4910-B104-613908912BB2}" type="pres">
      <dgm:prSet presAssocID="{D0349FA4-4B95-453A-BF75-FD3B9086A004}" presName="sp" presStyleCnt="0"/>
      <dgm:spPr/>
    </dgm:pt>
    <dgm:pt modelId="{5A5C20ED-BC64-4383-982C-5A88502F0E83}" type="pres">
      <dgm:prSet presAssocID="{B6A3DA8B-A695-42B6-89BA-E1AEBE5CBB15}" presName="composite" presStyleCnt="0"/>
      <dgm:spPr/>
    </dgm:pt>
    <dgm:pt modelId="{57CA832A-4F70-4C05-A735-A89DE30E9FA8}" type="pres">
      <dgm:prSet presAssocID="{B6A3DA8B-A695-42B6-89BA-E1AEBE5CBB15}" presName="parentText" presStyleLbl="alignNode1" presStyleIdx="2" presStyleCnt="4">
        <dgm:presLayoutVars>
          <dgm:chMax val="1"/>
          <dgm:bulletEnabled val="1"/>
        </dgm:presLayoutVars>
      </dgm:prSet>
      <dgm:spPr/>
    </dgm:pt>
    <dgm:pt modelId="{57462153-E6D3-4E77-8D43-8E4C94BFD913}" type="pres">
      <dgm:prSet presAssocID="{B6A3DA8B-A695-42B6-89BA-E1AEBE5CBB15}" presName="descendantText" presStyleLbl="alignAcc1" presStyleIdx="2" presStyleCnt="4">
        <dgm:presLayoutVars>
          <dgm:bulletEnabled val="1"/>
        </dgm:presLayoutVars>
      </dgm:prSet>
      <dgm:spPr/>
    </dgm:pt>
    <dgm:pt modelId="{DBFD1C43-EA67-47BF-9A5D-0B89D5DC4513}" type="pres">
      <dgm:prSet presAssocID="{EF7A97EA-0BCD-4E02-AC01-97275D03FA91}" presName="sp" presStyleCnt="0"/>
      <dgm:spPr/>
    </dgm:pt>
    <dgm:pt modelId="{2C7A702D-2506-48C8-A8DE-DBECA2184C28}" type="pres">
      <dgm:prSet presAssocID="{88326716-B161-4495-A740-1B0C1CAEA5C7}" presName="composite" presStyleCnt="0"/>
      <dgm:spPr/>
    </dgm:pt>
    <dgm:pt modelId="{1EDB79A6-FCB4-482E-9DCF-FA084EFC3D55}" type="pres">
      <dgm:prSet presAssocID="{88326716-B161-4495-A740-1B0C1CAEA5C7}" presName="parentText" presStyleLbl="alignNode1" presStyleIdx="3" presStyleCnt="4">
        <dgm:presLayoutVars>
          <dgm:chMax val="1"/>
          <dgm:bulletEnabled val="1"/>
        </dgm:presLayoutVars>
      </dgm:prSet>
      <dgm:spPr/>
    </dgm:pt>
    <dgm:pt modelId="{9CA7200A-1073-4420-8DD8-C73D2B09F507}" type="pres">
      <dgm:prSet presAssocID="{88326716-B161-4495-A740-1B0C1CAEA5C7}" presName="descendantText" presStyleLbl="alignAcc1" presStyleIdx="3" presStyleCnt="4">
        <dgm:presLayoutVars>
          <dgm:bulletEnabled val="1"/>
        </dgm:presLayoutVars>
      </dgm:prSet>
      <dgm:spPr/>
    </dgm:pt>
  </dgm:ptLst>
  <dgm:cxnLst>
    <dgm:cxn modelId="{B323611A-11CE-4C28-8473-891C2BCE4CAF}" type="presOf" srcId="{561709A6-DF73-43B7-B65C-1DD4557BB425}" destId="{CEC47ABD-A967-4B61-B521-AC7BADF109F2}" srcOrd="0" destOrd="0" presId="urn:microsoft.com/office/officeart/2005/8/layout/chevron2"/>
    <dgm:cxn modelId="{47E2A724-5920-4F83-A712-134AD54369EA}" srcId="{B6A3DA8B-A695-42B6-89BA-E1AEBE5CBB15}" destId="{574682B7-9836-4730-96ED-4EA07EE64931}" srcOrd="0" destOrd="0" parTransId="{574A8855-26A0-4E65-BC6D-42B8F389B0A4}" sibTransId="{99E6C302-AC8A-4CFF-8D4C-A254C6D70293}"/>
    <dgm:cxn modelId="{76F07932-B390-47E0-ACA9-59199EAAEB8B}" srcId="{B054EFA9-A749-499A-AE30-5277C3DB33AB}" destId="{FBB56973-E834-4BC6-8FA0-16742060249D}" srcOrd="0" destOrd="0" parTransId="{9E11CB5A-739B-4E90-8C9F-0B834ADDE6A5}" sibTransId="{8EA0D676-35B2-48D0-8D33-92123416A9CC}"/>
    <dgm:cxn modelId="{D38BBE3C-EF2A-4BE8-9DFE-88A7661F752E}" type="presOf" srcId="{649636C0-587E-4EF5-A602-E7C227B35417}" destId="{9CA7200A-1073-4420-8DD8-C73D2B09F507}" srcOrd="0" destOrd="0" presId="urn:microsoft.com/office/officeart/2005/8/layout/chevron2"/>
    <dgm:cxn modelId="{45CDBA62-90C7-4AAF-8537-B527E456EC96}" srcId="{E22E68B7-B1FC-443D-BFB2-4E8DE0CEC41F}" destId="{1B37932A-C413-41EF-9C84-A8D3E06A2727}" srcOrd="0" destOrd="0" parTransId="{208F96F4-FEC0-4A0C-84C8-568C454F9D21}" sibTransId="{A9A6DB73-625B-4C6E-9273-492E9C2F212F}"/>
    <dgm:cxn modelId="{04FD1263-1E47-4B60-84D6-7B8BEDBD403A}" srcId="{B054EFA9-A749-499A-AE30-5277C3DB33AB}" destId="{B6A3DA8B-A695-42B6-89BA-E1AEBE5CBB15}" srcOrd="2" destOrd="0" parTransId="{D1CD0270-705B-4AC2-B0A8-9210B40566BD}" sibTransId="{EF7A97EA-0BCD-4E02-AC01-97275D03FA91}"/>
    <dgm:cxn modelId="{25049865-5E1D-4616-B8BA-560945AE6E9A}" type="presOf" srcId="{FBB56973-E834-4BC6-8FA0-16742060249D}" destId="{8B081105-775C-4062-89A1-7C862E8CF43D}" srcOrd="0" destOrd="0" presId="urn:microsoft.com/office/officeart/2005/8/layout/chevron2"/>
    <dgm:cxn modelId="{CB858DAC-A07A-4466-BB15-CDD16CFC92D6}" srcId="{B054EFA9-A749-499A-AE30-5277C3DB33AB}" destId="{88326716-B161-4495-A740-1B0C1CAEA5C7}" srcOrd="3" destOrd="0" parTransId="{4549175D-E2D1-40DA-8F1E-68BAC542E036}" sibTransId="{4B34A857-B279-4769-A926-9125DB5B7AA2}"/>
    <dgm:cxn modelId="{E05FCFB1-6447-4A3B-8459-E766C2BD090F}" srcId="{FBB56973-E834-4BC6-8FA0-16742060249D}" destId="{561709A6-DF73-43B7-B65C-1DD4557BB425}" srcOrd="0" destOrd="0" parTransId="{AC12EA08-7B2F-4DCE-83CC-E7FB5FD77F07}" sibTransId="{EF5D5B6C-FE4B-420B-808A-8C542DE22252}"/>
    <dgm:cxn modelId="{8D6706B5-EB7B-43AA-8700-19073358C7E8}" type="presOf" srcId="{E22E68B7-B1FC-443D-BFB2-4E8DE0CEC41F}" destId="{5E20C347-3EF9-4C96-9AE1-0B6DF90B45AF}" srcOrd="0" destOrd="0" presId="urn:microsoft.com/office/officeart/2005/8/layout/chevron2"/>
    <dgm:cxn modelId="{7CE940B7-8158-494D-B876-B7AA964AD8DB}" srcId="{B054EFA9-A749-499A-AE30-5277C3DB33AB}" destId="{E22E68B7-B1FC-443D-BFB2-4E8DE0CEC41F}" srcOrd="1" destOrd="0" parTransId="{F10658B7-C5A8-479C-ABCD-DAA3373EA510}" sibTransId="{D0349FA4-4B95-453A-BF75-FD3B9086A004}"/>
    <dgm:cxn modelId="{91713AC7-8918-4081-B814-F194100E9BAC}" srcId="{88326716-B161-4495-A740-1B0C1CAEA5C7}" destId="{649636C0-587E-4EF5-A602-E7C227B35417}" srcOrd="0" destOrd="0" parTransId="{B2D7A7CD-1B63-4EBE-9E09-A0D8B6E3AA70}" sibTransId="{28F9BEB2-F90D-4801-9261-6FB8D752D6CD}"/>
    <dgm:cxn modelId="{2A7F42CD-8199-414C-92AE-2A372F76FA0A}" type="presOf" srcId="{B6A3DA8B-A695-42B6-89BA-E1AEBE5CBB15}" destId="{57CA832A-4F70-4C05-A735-A89DE30E9FA8}" srcOrd="0" destOrd="0" presId="urn:microsoft.com/office/officeart/2005/8/layout/chevron2"/>
    <dgm:cxn modelId="{EB179DCD-6460-4134-9F73-654999E835B5}" type="presOf" srcId="{574682B7-9836-4730-96ED-4EA07EE64931}" destId="{57462153-E6D3-4E77-8D43-8E4C94BFD913}" srcOrd="0" destOrd="0" presId="urn:microsoft.com/office/officeart/2005/8/layout/chevron2"/>
    <dgm:cxn modelId="{E846AFE5-293D-4F08-B19C-AA745FDC8365}" type="presOf" srcId="{B054EFA9-A749-499A-AE30-5277C3DB33AB}" destId="{B596F89F-79BA-4FE4-AF7D-7D3A7F43F57B}" srcOrd="0" destOrd="0" presId="urn:microsoft.com/office/officeart/2005/8/layout/chevron2"/>
    <dgm:cxn modelId="{64FF2FEA-13E3-4C7C-A196-C38861F77387}" type="presOf" srcId="{1B37932A-C413-41EF-9C84-A8D3E06A2727}" destId="{59841716-7244-4194-B8AC-ABCBF24FA169}" srcOrd="0" destOrd="0" presId="urn:microsoft.com/office/officeart/2005/8/layout/chevron2"/>
    <dgm:cxn modelId="{7C7C6BFB-661B-48B5-AF12-FDA8E45858BC}" type="presOf" srcId="{88326716-B161-4495-A740-1B0C1CAEA5C7}" destId="{1EDB79A6-FCB4-482E-9DCF-FA084EFC3D55}" srcOrd="0" destOrd="0" presId="urn:microsoft.com/office/officeart/2005/8/layout/chevron2"/>
    <dgm:cxn modelId="{25D8E8D6-12A0-4821-A7E3-81B510D1AB21}" type="presParOf" srcId="{B596F89F-79BA-4FE4-AF7D-7D3A7F43F57B}" destId="{C49AC3E6-ED91-4969-A900-D04BBF4D8091}" srcOrd="0" destOrd="0" presId="urn:microsoft.com/office/officeart/2005/8/layout/chevron2"/>
    <dgm:cxn modelId="{F17CD8D7-7509-43BE-8CAF-610C9F321B22}" type="presParOf" srcId="{C49AC3E6-ED91-4969-A900-D04BBF4D8091}" destId="{8B081105-775C-4062-89A1-7C862E8CF43D}" srcOrd="0" destOrd="0" presId="urn:microsoft.com/office/officeart/2005/8/layout/chevron2"/>
    <dgm:cxn modelId="{4D3C1D32-12B4-4363-AE01-D8012A3ABEE4}" type="presParOf" srcId="{C49AC3E6-ED91-4969-A900-D04BBF4D8091}" destId="{CEC47ABD-A967-4B61-B521-AC7BADF109F2}" srcOrd="1" destOrd="0" presId="urn:microsoft.com/office/officeart/2005/8/layout/chevron2"/>
    <dgm:cxn modelId="{321C7665-3D5B-4483-99B3-63A1A91E7971}" type="presParOf" srcId="{B596F89F-79BA-4FE4-AF7D-7D3A7F43F57B}" destId="{E7171369-E743-4A63-950C-10207238AA96}" srcOrd="1" destOrd="0" presId="urn:microsoft.com/office/officeart/2005/8/layout/chevron2"/>
    <dgm:cxn modelId="{3B751B94-7741-42F6-828C-F132B1C311F5}" type="presParOf" srcId="{B596F89F-79BA-4FE4-AF7D-7D3A7F43F57B}" destId="{96527C6B-CBF1-4939-97ED-0E6835459DDE}" srcOrd="2" destOrd="0" presId="urn:microsoft.com/office/officeart/2005/8/layout/chevron2"/>
    <dgm:cxn modelId="{BBD943CA-9E94-4B58-8A45-07FAF1764E1B}" type="presParOf" srcId="{96527C6B-CBF1-4939-97ED-0E6835459DDE}" destId="{5E20C347-3EF9-4C96-9AE1-0B6DF90B45AF}" srcOrd="0" destOrd="0" presId="urn:microsoft.com/office/officeart/2005/8/layout/chevron2"/>
    <dgm:cxn modelId="{830E50DC-7094-43DC-8CC6-37F4F9B81FF0}" type="presParOf" srcId="{96527C6B-CBF1-4939-97ED-0E6835459DDE}" destId="{59841716-7244-4194-B8AC-ABCBF24FA169}" srcOrd="1" destOrd="0" presId="urn:microsoft.com/office/officeart/2005/8/layout/chevron2"/>
    <dgm:cxn modelId="{EFA24E5C-AAA5-4F40-BF0E-C50CE95CAFFC}" type="presParOf" srcId="{B596F89F-79BA-4FE4-AF7D-7D3A7F43F57B}" destId="{E797CF25-7FF0-4910-B104-613908912BB2}" srcOrd="3" destOrd="0" presId="urn:microsoft.com/office/officeart/2005/8/layout/chevron2"/>
    <dgm:cxn modelId="{A9EEC221-8481-4E73-BF11-8693055526BB}" type="presParOf" srcId="{B596F89F-79BA-4FE4-AF7D-7D3A7F43F57B}" destId="{5A5C20ED-BC64-4383-982C-5A88502F0E83}" srcOrd="4" destOrd="0" presId="urn:microsoft.com/office/officeart/2005/8/layout/chevron2"/>
    <dgm:cxn modelId="{9CA2FF3B-79B4-45E5-92B3-25C24D2CD4C4}" type="presParOf" srcId="{5A5C20ED-BC64-4383-982C-5A88502F0E83}" destId="{57CA832A-4F70-4C05-A735-A89DE30E9FA8}" srcOrd="0" destOrd="0" presId="urn:microsoft.com/office/officeart/2005/8/layout/chevron2"/>
    <dgm:cxn modelId="{A76A84D8-2C38-4DF1-B8E5-812963817E51}" type="presParOf" srcId="{5A5C20ED-BC64-4383-982C-5A88502F0E83}" destId="{57462153-E6D3-4E77-8D43-8E4C94BFD913}" srcOrd="1" destOrd="0" presId="urn:microsoft.com/office/officeart/2005/8/layout/chevron2"/>
    <dgm:cxn modelId="{1459E0EF-6E3B-4121-B76D-7A0D27E2B888}" type="presParOf" srcId="{B596F89F-79BA-4FE4-AF7D-7D3A7F43F57B}" destId="{DBFD1C43-EA67-47BF-9A5D-0B89D5DC4513}" srcOrd="5" destOrd="0" presId="urn:microsoft.com/office/officeart/2005/8/layout/chevron2"/>
    <dgm:cxn modelId="{E8153EF6-AEFA-4418-9C79-A7FADFCBCF96}" type="presParOf" srcId="{B596F89F-79BA-4FE4-AF7D-7D3A7F43F57B}" destId="{2C7A702D-2506-48C8-A8DE-DBECA2184C28}" srcOrd="6" destOrd="0" presId="urn:microsoft.com/office/officeart/2005/8/layout/chevron2"/>
    <dgm:cxn modelId="{7D80EF45-6168-4A3D-95BB-4CCC5F90A821}" type="presParOf" srcId="{2C7A702D-2506-48C8-A8DE-DBECA2184C28}" destId="{1EDB79A6-FCB4-482E-9DCF-FA084EFC3D55}" srcOrd="0" destOrd="0" presId="urn:microsoft.com/office/officeart/2005/8/layout/chevron2"/>
    <dgm:cxn modelId="{A8E65B55-8904-4891-84ED-40C3235EE8BB}" type="presParOf" srcId="{2C7A702D-2506-48C8-A8DE-DBECA2184C28}" destId="{9CA7200A-1073-4420-8DD8-C73D2B09F50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81105-775C-4062-89A1-7C862E8CF43D}">
      <dsp:nvSpPr>
        <dsp:cNvPr id="0" name=""/>
        <dsp:cNvSpPr/>
      </dsp:nvSpPr>
      <dsp:spPr>
        <a:xfrm rot="5400000">
          <a:off x="-133872" y="136116"/>
          <a:ext cx="892480" cy="624736"/>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Step 1.  </a:t>
          </a:r>
        </a:p>
      </dsp:txBody>
      <dsp:txXfrm rot="-5400000">
        <a:off x="0" y="314612"/>
        <a:ext cx="624736" cy="267744"/>
      </dsp:txXfrm>
    </dsp:sp>
    <dsp:sp modelId="{CEC47ABD-A967-4B61-B521-AC7BADF109F2}">
      <dsp:nvSpPr>
        <dsp:cNvPr id="0" name=""/>
        <dsp:cNvSpPr/>
      </dsp:nvSpPr>
      <dsp:spPr>
        <a:xfrm rot="5400000">
          <a:off x="3498112" y="-2871131"/>
          <a:ext cx="580112" cy="6326863"/>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AU" sz="2400" kern="1200" dirty="0">
              <a:solidFill>
                <a:schemeClr val="tx2">
                  <a:lumMod val="75000"/>
                </a:schemeClr>
              </a:solidFill>
            </a:rPr>
            <a:t>Assess maximum possible </a:t>
          </a:r>
          <a:r>
            <a:rPr lang="en-AU" sz="2400" b="1" u="sng" kern="1200" dirty="0">
              <a:solidFill>
                <a:schemeClr val="tx2">
                  <a:lumMod val="75000"/>
                </a:schemeClr>
              </a:solidFill>
            </a:rPr>
            <a:t>Consequence</a:t>
          </a:r>
          <a:r>
            <a:rPr lang="en-AU" sz="2400" b="1" kern="1200" dirty="0">
              <a:solidFill>
                <a:schemeClr val="tx2">
                  <a:lumMod val="75000"/>
                </a:schemeClr>
              </a:solidFill>
            </a:rPr>
            <a:t>  </a:t>
          </a:r>
        </a:p>
      </dsp:txBody>
      <dsp:txXfrm rot="-5400000">
        <a:off x="624737" y="30563"/>
        <a:ext cx="6298544" cy="523474"/>
      </dsp:txXfrm>
    </dsp:sp>
    <dsp:sp modelId="{5E20C347-3EF9-4C96-9AE1-0B6DF90B45AF}">
      <dsp:nvSpPr>
        <dsp:cNvPr id="0" name=""/>
        <dsp:cNvSpPr/>
      </dsp:nvSpPr>
      <dsp:spPr>
        <a:xfrm rot="5400000">
          <a:off x="-133872" y="875059"/>
          <a:ext cx="892480" cy="624736"/>
        </a:xfrm>
        <a:prstGeom prst="chevron">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Step 2.  </a:t>
          </a:r>
        </a:p>
      </dsp:txBody>
      <dsp:txXfrm rot="-5400000">
        <a:off x="0" y="1053555"/>
        <a:ext cx="624736" cy="267744"/>
      </dsp:txXfrm>
    </dsp:sp>
    <dsp:sp modelId="{59841716-7244-4194-B8AC-ABCBF24FA169}">
      <dsp:nvSpPr>
        <dsp:cNvPr id="0" name=""/>
        <dsp:cNvSpPr/>
      </dsp:nvSpPr>
      <dsp:spPr>
        <a:xfrm rot="5400000">
          <a:off x="3498112" y="-2126485"/>
          <a:ext cx="580112" cy="6326863"/>
        </a:xfrm>
        <a:prstGeom prst="round2Same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AU" sz="2400" kern="1200" dirty="0">
              <a:solidFill>
                <a:schemeClr val="tx2">
                  <a:lumMod val="75000"/>
                </a:schemeClr>
              </a:solidFill>
            </a:rPr>
            <a:t>Assess the </a:t>
          </a:r>
          <a:r>
            <a:rPr lang="en-AU" sz="2400" b="1" u="sng" kern="1200" dirty="0">
              <a:solidFill>
                <a:schemeClr val="tx2">
                  <a:lumMod val="75000"/>
                </a:schemeClr>
              </a:solidFill>
            </a:rPr>
            <a:t>Likelihood</a:t>
          </a:r>
          <a:r>
            <a:rPr lang="en-AU" sz="2400" b="1" kern="1200" dirty="0">
              <a:solidFill>
                <a:schemeClr val="tx2">
                  <a:lumMod val="75000"/>
                </a:schemeClr>
              </a:solidFill>
            </a:rPr>
            <a:t> </a:t>
          </a:r>
          <a:r>
            <a:rPr lang="en-AU" sz="2400" kern="1200" dirty="0">
              <a:solidFill>
                <a:schemeClr val="tx2">
                  <a:lumMod val="75000"/>
                </a:schemeClr>
              </a:solidFill>
            </a:rPr>
            <a:t>of that Consequence</a:t>
          </a:r>
        </a:p>
      </dsp:txBody>
      <dsp:txXfrm rot="-5400000">
        <a:off x="624737" y="775209"/>
        <a:ext cx="6298544" cy="523474"/>
      </dsp:txXfrm>
    </dsp:sp>
    <dsp:sp modelId="{57CA832A-4F70-4C05-A735-A89DE30E9FA8}">
      <dsp:nvSpPr>
        <dsp:cNvPr id="0" name=""/>
        <dsp:cNvSpPr/>
      </dsp:nvSpPr>
      <dsp:spPr>
        <a:xfrm rot="5400000">
          <a:off x="-133872" y="1614003"/>
          <a:ext cx="892480" cy="624736"/>
        </a:xfrm>
        <a:prstGeom prst="chevron">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Step 3.  </a:t>
          </a:r>
        </a:p>
      </dsp:txBody>
      <dsp:txXfrm rot="-5400000">
        <a:off x="0" y="1792499"/>
        <a:ext cx="624736" cy="267744"/>
      </dsp:txXfrm>
    </dsp:sp>
    <dsp:sp modelId="{57462153-E6D3-4E77-8D43-8E4C94BFD913}">
      <dsp:nvSpPr>
        <dsp:cNvPr id="0" name=""/>
        <dsp:cNvSpPr/>
      </dsp:nvSpPr>
      <dsp:spPr>
        <a:xfrm rot="5400000">
          <a:off x="3498112" y="-1393244"/>
          <a:ext cx="580112" cy="6326863"/>
        </a:xfrm>
        <a:prstGeom prst="round2Same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AU" sz="2400" kern="1200" dirty="0">
              <a:solidFill>
                <a:schemeClr val="tx2">
                  <a:lumMod val="75000"/>
                </a:schemeClr>
              </a:solidFill>
            </a:rPr>
            <a:t>Assess </a:t>
          </a:r>
          <a:r>
            <a:rPr lang="en-AU" sz="2400" b="1" u="sng" kern="1200" dirty="0">
              <a:solidFill>
                <a:schemeClr val="tx2">
                  <a:lumMod val="75000"/>
                </a:schemeClr>
              </a:solidFill>
            </a:rPr>
            <a:t>Confidence</a:t>
          </a:r>
          <a:r>
            <a:rPr lang="en-AU" sz="2400" b="1" kern="1200" dirty="0">
              <a:solidFill>
                <a:schemeClr val="tx2">
                  <a:lumMod val="75000"/>
                </a:schemeClr>
              </a:solidFill>
            </a:rPr>
            <a:t> </a:t>
          </a:r>
          <a:r>
            <a:rPr lang="en-AU" sz="2400" kern="1200" dirty="0">
              <a:solidFill>
                <a:schemeClr val="tx2">
                  <a:lumMod val="75000"/>
                </a:schemeClr>
              </a:solidFill>
            </a:rPr>
            <a:t>of the decisions</a:t>
          </a:r>
        </a:p>
      </dsp:txBody>
      <dsp:txXfrm rot="-5400000">
        <a:off x="624737" y="1508450"/>
        <a:ext cx="6298544" cy="523474"/>
      </dsp:txXfrm>
    </dsp:sp>
    <dsp:sp modelId="{1EDB79A6-FCB4-482E-9DCF-FA084EFC3D55}">
      <dsp:nvSpPr>
        <dsp:cNvPr id="0" name=""/>
        <dsp:cNvSpPr/>
      </dsp:nvSpPr>
      <dsp:spPr>
        <a:xfrm rot="5400000">
          <a:off x="-133872" y="2352947"/>
          <a:ext cx="892480" cy="624736"/>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t>Step 4.  </a:t>
          </a:r>
        </a:p>
      </dsp:txBody>
      <dsp:txXfrm rot="-5400000">
        <a:off x="0" y="2531443"/>
        <a:ext cx="624736" cy="267744"/>
      </dsp:txXfrm>
    </dsp:sp>
    <dsp:sp modelId="{9CA7200A-1073-4420-8DD8-C73D2B09F507}">
      <dsp:nvSpPr>
        <dsp:cNvPr id="0" name=""/>
        <dsp:cNvSpPr/>
      </dsp:nvSpPr>
      <dsp:spPr>
        <a:xfrm rot="5400000">
          <a:off x="3498112" y="-654300"/>
          <a:ext cx="580112" cy="6326863"/>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AU" sz="2400" kern="1200" dirty="0">
              <a:solidFill>
                <a:schemeClr val="tx2">
                  <a:lumMod val="75000"/>
                </a:schemeClr>
              </a:solidFill>
            </a:rPr>
            <a:t>Plot on to appropriate matrix (automatic)</a:t>
          </a:r>
        </a:p>
      </dsp:txBody>
      <dsp:txXfrm rot="-5400000">
        <a:off x="624737" y="2247394"/>
        <a:ext cx="6298544" cy="5234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6D4F1D-5ED0-47B4-8B3C-2AFDDE1DE8A6}" type="datetimeFigureOut">
              <a:rPr lang="en-AU" smtClean="0"/>
              <a:t>18/10/2023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6BBB85-9930-4C31-A77A-127F33F32270}" type="slidenum">
              <a:rPr lang="en-AU" smtClean="0"/>
              <a:t>‹#›</a:t>
            </a:fld>
            <a:endParaRPr lang="en-AU"/>
          </a:p>
        </p:txBody>
      </p:sp>
    </p:spTree>
    <p:extLst>
      <p:ext uri="{BB962C8B-B14F-4D97-AF65-F5344CB8AC3E}">
        <p14:creationId xmlns:p14="http://schemas.microsoft.com/office/powerpoint/2010/main" val="2600981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 </a:t>
            </a:r>
          </a:p>
          <a:p>
            <a:pPr marL="162238" indent="-162238">
              <a:buFontTx/>
              <a:buChar char="-"/>
            </a:pPr>
            <a:r>
              <a:rPr lang="en-AU" i="0" baseline="0" dirty="0">
                <a:solidFill>
                  <a:srgbClr val="FF0000"/>
                </a:solidFill>
              </a:rPr>
              <a:t>Throughout this PowerPoint, for each slide text in italics are actions that you will need to undertake. Text in bold is advice for speech. </a:t>
            </a:r>
          </a:p>
          <a:p>
            <a:pPr marL="162238" indent="-162238">
              <a:buFontTx/>
              <a:buChar char="-"/>
            </a:pPr>
            <a:r>
              <a:rPr lang="en-AU" i="0" baseline="0" dirty="0">
                <a:solidFill>
                  <a:srgbClr val="FF0000"/>
                </a:solidFill>
              </a:rPr>
              <a:t>All text on the slides in grey will require updating. </a:t>
            </a:r>
          </a:p>
          <a:p>
            <a:endParaRPr lang="en-AU" i="1" baseline="0" dirty="0">
              <a:solidFill>
                <a:srgbClr val="FF0000"/>
              </a:solidFill>
            </a:endParaRPr>
          </a:p>
          <a:p>
            <a:pPr marL="162238" indent="-162238">
              <a:buFontTx/>
              <a:buChar char="-"/>
            </a:pPr>
            <a:r>
              <a:rPr lang="en-AU" i="1" baseline="0" dirty="0">
                <a:solidFill>
                  <a:srgbClr val="FF0000"/>
                </a:solidFill>
              </a:rPr>
              <a:t>Update all grey fields – the hazard you are assessing, the date, and your LGA name. </a:t>
            </a:r>
          </a:p>
          <a:p>
            <a:pPr marL="162238" indent="-162238">
              <a:buFontTx/>
              <a:buChar char="-"/>
            </a:pPr>
            <a:endParaRPr lang="en-AU" b="1" i="1" baseline="0" dirty="0">
              <a:solidFill>
                <a:srgbClr val="FF0000"/>
              </a:solidFill>
            </a:endParaRPr>
          </a:p>
          <a:p>
            <a:pPr marL="162238" indent="-162238">
              <a:buFontTx/>
              <a:buChar char="-"/>
            </a:pPr>
            <a:r>
              <a:rPr lang="en-AU" b="0" i="1" baseline="0" dirty="0">
                <a:solidFill>
                  <a:srgbClr val="FF0000"/>
                </a:solidFill>
              </a:rPr>
              <a:t>Display this slide as your title slide as people are coming in. </a:t>
            </a:r>
          </a:p>
          <a:p>
            <a:pPr marL="162238" indent="-162238">
              <a:buFontTx/>
              <a:buChar char="-"/>
            </a:pPr>
            <a:endParaRPr lang="en-AU" b="0" i="1" baseline="0" dirty="0">
              <a:solidFill>
                <a:srgbClr val="FF0000"/>
              </a:solidFill>
            </a:endParaRPr>
          </a:p>
          <a:p>
            <a:pPr marL="162238" indent="-162238">
              <a:buFontTx/>
              <a:buChar char="-"/>
            </a:pPr>
            <a:r>
              <a:rPr lang="en-AU" b="1" i="0" baseline="0" dirty="0">
                <a:solidFill>
                  <a:srgbClr val="FF0000"/>
                </a:solidFill>
              </a:rPr>
              <a:t>“Hello everyone and thank you so much for coming. Today we will be conducting a risk assessment for the XX hazard for our Shire/City. The risk assessment will inform our emergency risk management plans and will use criteria that is compliant with the National standard. What we will do today is consider a specific scenario and go through a series of risk statements, determining a consequence and likelihood level for each statement. I will explain this process a bit later on”. </a:t>
            </a:r>
          </a:p>
        </p:txBody>
      </p:sp>
      <p:sp>
        <p:nvSpPr>
          <p:cNvPr id="4" name="Slide Number Placeholder 3"/>
          <p:cNvSpPr>
            <a:spLocks noGrp="1"/>
          </p:cNvSpPr>
          <p:nvPr>
            <p:ph type="sldNum" sz="quarter" idx="10"/>
          </p:nvPr>
        </p:nvSpPr>
        <p:spPr/>
        <p:txBody>
          <a:bodyPr/>
          <a:lstStyle/>
          <a:p>
            <a:fld id="{C2774FF3-9A91-114B-817F-AE6BB6AEBBA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515690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265" indent="-158265">
              <a:buFontTx/>
              <a:buChar char="-"/>
            </a:pPr>
            <a:r>
              <a:rPr lang="en-AU" i="1" dirty="0"/>
              <a:t>Update fields in grey and image</a:t>
            </a:r>
            <a:r>
              <a:rPr lang="en-AU" i="1" baseline="0" dirty="0"/>
              <a:t>. </a:t>
            </a:r>
          </a:p>
          <a:p>
            <a:pPr marL="158265" indent="-158265">
              <a:buFontTx/>
              <a:buChar char="-"/>
            </a:pPr>
            <a:r>
              <a:rPr lang="en-AU" i="1" baseline="0" dirty="0"/>
              <a:t>1. Provide interesting points about the community. This may include aspects that make the community what it is, e.g. important places, events, heritage buildings, sporting, conservation areas etc. </a:t>
            </a:r>
          </a:p>
          <a:p>
            <a:pPr marL="158265" indent="-158265">
              <a:buFontTx/>
              <a:buChar char="-"/>
            </a:pPr>
            <a:r>
              <a:rPr lang="en-AU" i="1" baseline="0" dirty="0"/>
              <a:t>2. Update the hazard you will be assessing.</a:t>
            </a:r>
          </a:p>
          <a:p>
            <a:pPr marL="158265" indent="-158265">
              <a:buFontTx/>
              <a:buChar char="-"/>
            </a:pPr>
            <a:endParaRPr lang="en-AU" i="0" baseline="0" dirty="0"/>
          </a:p>
          <a:p>
            <a:pPr marL="158265" indent="-158265">
              <a:buFontTx/>
              <a:buChar char="-"/>
            </a:pPr>
            <a:r>
              <a:rPr lang="en-AU" b="1" i="0" baseline="0" dirty="0"/>
              <a:t>Describe each dot point on the slide and where necessary, explain its relevance. </a:t>
            </a:r>
          </a:p>
          <a:p>
            <a:pPr marL="158265" indent="-158265">
              <a:buFontTx/>
              <a:buChar char="-"/>
            </a:pPr>
            <a:r>
              <a:rPr lang="en-AU" b="1" i="0" baseline="0" dirty="0"/>
              <a:t>Describe potential impacts to ‘social setting’</a:t>
            </a:r>
            <a:endParaRPr lang="en-AU" b="1" i="0" dirty="0"/>
          </a:p>
          <a:p>
            <a:endParaRPr lang="en-AU" dirty="0"/>
          </a:p>
        </p:txBody>
      </p:sp>
      <p:sp>
        <p:nvSpPr>
          <p:cNvPr id="4" name="Slide Number Placeholder 3"/>
          <p:cNvSpPr>
            <a:spLocks noGrp="1"/>
          </p:cNvSpPr>
          <p:nvPr>
            <p:ph type="sldNum" sz="quarter" idx="10"/>
          </p:nvPr>
        </p:nvSpPr>
        <p:spPr/>
        <p:txBody>
          <a:bodyPr/>
          <a:lstStyle/>
          <a:p>
            <a:fld id="{C2774FF3-9A91-114B-817F-AE6BB6AEBBAD}" type="slidenum">
              <a:rPr lang="en-US" smtClean="0"/>
              <a:t>10</a:t>
            </a:fld>
            <a:endParaRPr lang="en-US"/>
          </a:p>
        </p:txBody>
      </p:sp>
    </p:spTree>
    <p:extLst>
      <p:ext uri="{BB962C8B-B14F-4D97-AF65-F5344CB8AC3E}">
        <p14:creationId xmlns:p14="http://schemas.microsoft.com/office/powerpoint/2010/main" val="4118247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265" indent="-158265">
              <a:buFontTx/>
              <a:buChar char="-"/>
            </a:pPr>
            <a:r>
              <a:rPr lang="en-AU" i="1" dirty="0"/>
              <a:t>Update fields in grey</a:t>
            </a:r>
            <a:r>
              <a:rPr lang="en-AU" i="1" baseline="0" dirty="0"/>
              <a:t>. </a:t>
            </a:r>
          </a:p>
          <a:p>
            <a:pPr marL="158265" indent="-158265">
              <a:buFontTx/>
              <a:buChar char="-"/>
            </a:pPr>
            <a:r>
              <a:rPr lang="en-AU" i="1" baseline="0" dirty="0"/>
              <a:t>1. Provide information about the services in your area, this should include government and non-government services as well as utilities. </a:t>
            </a:r>
          </a:p>
          <a:p>
            <a:pPr marL="158265" indent="-158265">
              <a:buFontTx/>
              <a:buChar char="-"/>
            </a:pPr>
            <a:r>
              <a:rPr lang="en-AU" i="1" baseline="0" dirty="0"/>
              <a:t>2. Update the hazard you will be assessing.</a:t>
            </a:r>
          </a:p>
          <a:p>
            <a:pPr marL="158265" indent="-158265">
              <a:buFontTx/>
              <a:buChar char="-"/>
            </a:pPr>
            <a:endParaRPr lang="en-AU" i="0" baseline="0" dirty="0"/>
          </a:p>
          <a:p>
            <a:pPr marL="158265" indent="-158265">
              <a:buFontTx/>
              <a:buChar char="-"/>
            </a:pPr>
            <a:r>
              <a:rPr lang="en-AU" b="1" i="0" baseline="0" dirty="0"/>
              <a:t>Describe each dot point on the slide and where necessary, explain its relevance. </a:t>
            </a:r>
          </a:p>
          <a:p>
            <a:pPr marL="158265" indent="-158265">
              <a:buFontTx/>
              <a:buChar char="-"/>
            </a:pPr>
            <a:r>
              <a:rPr lang="en-AU" b="1" i="0" baseline="0" dirty="0"/>
              <a:t>Describe potential impacts to ‘public administration’</a:t>
            </a:r>
            <a:endParaRPr lang="en-AU" b="1" i="0" dirty="0"/>
          </a:p>
          <a:p>
            <a:endParaRPr lang="en-AU" dirty="0"/>
          </a:p>
        </p:txBody>
      </p:sp>
      <p:sp>
        <p:nvSpPr>
          <p:cNvPr id="4" name="Slide Number Placeholder 3"/>
          <p:cNvSpPr>
            <a:spLocks noGrp="1"/>
          </p:cNvSpPr>
          <p:nvPr>
            <p:ph type="sldNum" sz="quarter" idx="10"/>
          </p:nvPr>
        </p:nvSpPr>
        <p:spPr/>
        <p:txBody>
          <a:bodyPr/>
          <a:lstStyle/>
          <a:p>
            <a:fld id="{C2774FF3-9A91-114B-817F-AE6BB6AEBBAD}" type="slidenum">
              <a:rPr lang="en-US" smtClean="0"/>
              <a:t>11</a:t>
            </a:fld>
            <a:endParaRPr lang="en-US"/>
          </a:p>
        </p:txBody>
      </p:sp>
    </p:spTree>
    <p:extLst>
      <p:ext uri="{BB962C8B-B14F-4D97-AF65-F5344CB8AC3E}">
        <p14:creationId xmlns:p14="http://schemas.microsoft.com/office/powerpoint/2010/main" val="4118247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265" indent="-158265">
              <a:buFontTx/>
              <a:buChar char="-"/>
            </a:pPr>
            <a:r>
              <a:rPr lang="en-AU" i="1" dirty="0"/>
              <a:t>Update fields in grey</a:t>
            </a:r>
            <a:r>
              <a:rPr lang="en-AU" i="1" baseline="0" dirty="0"/>
              <a:t>. </a:t>
            </a:r>
          </a:p>
          <a:p>
            <a:pPr marL="158265" indent="-158265">
              <a:buFontTx/>
              <a:buChar char="-"/>
            </a:pPr>
            <a:r>
              <a:rPr lang="en-AU" i="1" baseline="0" dirty="0"/>
              <a:t>1. Describe the LGA’s natural environment This may include water bodies, parks, national parks, conservation areas, significant wildlife populations, endangered or vulnerable species and ecosystems. </a:t>
            </a:r>
          </a:p>
          <a:p>
            <a:pPr marL="158265" indent="-158265">
              <a:buFontTx/>
              <a:buChar char="-"/>
            </a:pPr>
            <a:r>
              <a:rPr lang="en-AU" i="1" baseline="0" dirty="0"/>
              <a:t>2. Update the hazard you will be assessing.</a:t>
            </a:r>
          </a:p>
          <a:p>
            <a:pPr marL="158265" indent="-158265">
              <a:buFontTx/>
              <a:buChar char="-"/>
            </a:pPr>
            <a:endParaRPr lang="en-AU" i="0" baseline="0" dirty="0"/>
          </a:p>
          <a:p>
            <a:pPr marL="158265" indent="-158265">
              <a:buFontTx/>
              <a:buChar char="-"/>
            </a:pPr>
            <a:r>
              <a:rPr lang="en-AU" b="1" i="0" baseline="0" dirty="0"/>
              <a:t>Describe each dot point on the slide and where necessary, explain its relevance. </a:t>
            </a:r>
          </a:p>
          <a:p>
            <a:pPr marL="158265" indent="-158265">
              <a:buFontTx/>
              <a:buChar char="-"/>
            </a:pPr>
            <a:r>
              <a:rPr lang="en-AU" b="1" i="0" baseline="0" dirty="0"/>
              <a:t>Describe potential impacts to ‘environment’</a:t>
            </a:r>
            <a:endParaRPr lang="en-AU" b="1" i="0" dirty="0"/>
          </a:p>
          <a:p>
            <a:endParaRPr lang="en-AU" dirty="0"/>
          </a:p>
        </p:txBody>
      </p:sp>
      <p:sp>
        <p:nvSpPr>
          <p:cNvPr id="4" name="Slide Number Placeholder 3"/>
          <p:cNvSpPr>
            <a:spLocks noGrp="1"/>
          </p:cNvSpPr>
          <p:nvPr>
            <p:ph type="sldNum" sz="quarter" idx="10"/>
          </p:nvPr>
        </p:nvSpPr>
        <p:spPr/>
        <p:txBody>
          <a:bodyPr/>
          <a:lstStyle/>
          <a:p>
            <a:fld id="{C2774FF3-9A91-114B-817F-AE6BB6AEBBAD}" type="slidenum">
              <a:rPr lang="en-US" smtClean="0"/>
              <a:t>12</a:t>
            </a:fld>
            <a:endParaRPr lang="en-US"/>
          </a:p>
        </p:txBody>
      </p:sp>
    </p:spTree>
    <p:extLst>
      <p:ext uri="{BB962C8B-B14F-4D97-AF65-F5344CB8AC3E}">
        <p14:creationId xmlns:p14="http://schemas.microsoft.com/office/powerpoint/2010/main" val="4118247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22041"/>
            <a:r>
              <a:rPr lang="en-AU" i="1" dirty="0"/>
              <a:t>Update fields in grey</a:t>
            </a:r>
            <a:r>
              <a:rPr lang="en-AU" i="1" baseline="0" dirty="0"/>
              <a:t>. </a:t>
            </a:r>
          </a:p>
          <a:p>
            <a:endParaRPr lang="en-AU" dirty="0"/>
          </a:p>
        </p:txBody>
      </p:sp>
      <p:sp>
        <p:nvSpPr>
          <p:cNvPr id="4" name="Slide Number Placeholder 3"/>
          <p:cNvSpPr>
            <a:spLocks noGrp="1"/>
          </p:cNvSpPr>
          <p:nvPr>
            <p:ph type="sldNum" sz="quarter" idx="10"/>
          </p:nvPr>
        </p:nvSpPr>
        <p:spPr/>
        <p:txBody>
          <a:bodyPr/>
          <a:lstStyle/>
          <a:p>
            <a:fld id="{C2774FF3-9A91-114B-817F-AE6BB6AEBBAD}" type="slidenum">
              <a:rPr lang="en-US" smtClean="0"/>
              <a:t>13</a:t>
            </a:fld>
            <a:endParaRPr lang="en-US"/>
          </a:p>
        </p:txBody>
      </p:sp>
    </p:spTree>
    <p:extLst>
      <p:ext uri="{BB962C8B-B14F-4D97-AF65-F5344CB8AC3E}">
        <p14:creationId xmlns:p14="http://schemas.microsoft.com/office/powerpoint/2010/main" val="3525841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 Insert your scenario slides. These should describe the scenario, similar to a timeline events. Maps</a:t>
            </a:r>
            <a:r>
              <a:rPr lang="en-AU" i="1" baseline="0" dirty="0"/>
              <a:t> and images are always very useful. This slide, and the following 2 slides are example scenario slides only – please update.</a:t>
            </a:r>
            <a:endParaRPr lang="en-AU" i="1" dirty="0"/>
          </a:p>
        </p:txBody>
      </p:sp>
      <p:sp>
        <p:nvSpPr>
          <p:cNvPr id="4" name="Slide Number Placeholder 3"/>
          <p:cNvSpPr>
            <a:spLocks noGrp="1"/>
          </p:cNvSpPr>
          <p:nvPr>
            <p:ph type="sldNum" sz="quarter" idx="10"/>
          </p:nvPr>
        </p:nvSpPr>
        <p:spPr/>
        <p:txBody>
          <a:bodyPr/>
          <a:lstStyle/>
          <a:p>
            <a:fld id="{C2774FF3-9A91-114B-817F-AE6BB6AEBBAD}" type="slidenum">
              <a:rPr lang="en-US" smtClean="0"/>
              <a:t>14</a:t>
            </a:fld>
            <a:endParaRPr lang="en-US"/>
          </a:p>
        </p:txBody>
      </p:sp>
    </p:spTree>
    <p:extLst>
      <p:ext uri="{BB962C8B-B14F-4D97-AF65-F5344CB8AC3E}">
        <p14:creationId xmlns:p14="http://schemas.microsoft.com/office/powerpoint/2010/main" val="2423682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solidFill>
                  <a:schemeClr val="bg1">
                    <a:lumMod val="65000"/>
                  </a:schemeClr>
                </a:solidFill>
              </a:rPr>
              <a:t>- Please update as necessary</a:t>
            </a:r>
          </a:p>
        </p:txBody>
      </p:sp>
      <p:sp>
        <p:nvSpPr>
          <p:cNvPr id="4" name="Slide Number Placeholder 3"/>
          <p:cNvSpPr>
            <a:spLocks noGrp="1"/>
          </p:cNvSpPr>
          <p:nvPr>
            <p:ph type="sldNum" sz="quarter" idx="10"/>
          </p:nvPr>
        </p:nvSpPr>
        <p:spPr/>
        <p:txBody>
          <a:bodyPr/>
          <a:lstStyle/>
          <a:p>
            <a:fld id="{C2774FF3-9A91-114B-817F-AE6BB6AEBBAD}" type="slidenum">
              <a:rPr lang="en-US" smtClean="0"/>
              <a:t>15</a:t>
            </a:fld>
            <a:endParaRPr lang="en-US"/>
          </a:p>
        </p:txBody>
      </p:sp>
    </p:spTree>
    <p:extLst>
      <p:ext uri="{BB962C8B-B14F-4D97-AF65-F5344CB8AC3E}">
        <p14:creationId xmlns:p14="http://schemas.microsoft.com/office/powerpoint/2010/main" val="876764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solidFill>
                  <a:schemeClr val="bg1">
                    <a:lumMod val="65000"/>
                  </a:schemeClr>
                </a:solidFill>
              </a:rPr>
              <a:t>- Please update as necessary</a:t>
            </a:r>
          </a:p>
          <a:p>
            <a:endParaRPr lang="en-AU" dirty="0"/>
          </a:p>
        </p:txBody>
      </p:sp>
      <p:sp>
        <p:nvSpPr>
          <p:cNvPr id="4" name="Slide Number Placeholder 3"/>
          <p:cNvSpPr>
            <a:spLocks noGrp="1"/>
          </p:cNvSpPr>
          <p:nvPr>
            <p:ph type="sldNum" sz="quarter" idx="10"/>
          </p:nvPr>
        </p:nvSpPr>
        <p:spPr/>
        <p:txBody>
          <a:bodyPr/>
          <a:lstStyle/>
          <a:p>
            <a:fld id="{C2774FF3-9A91-114B-817F-AE6BB6AEBBAD}" type="slidenum">
              <a:rPr lang="en-US" smtClean="0"/>
              <a:t>16</a:t>
            </a:fld>
            <a:endParaRPr lang="en-US" dirty="0"/>
          </a:p>
        </p:txBody>
      </p:sp>
    </p:spTree>
    <p:extLst>
      <p:ext uri="{BB962C8B-B14F-4D97-AF65-F5344CB8AC3E}">
        <p14:creationId xmlns:p14="http://schemas.microsoft.com/office/powerpoint/2010/main" val="1000046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-Update grey fields. </a:t>
            </a:r>
          </a:p>
          <a:p>
            <a:endParaRPr lang="en-AU" dirty="0"/>
          </a:p>
          <a:p>
            <a:pPr marL="158265" indent="-158265">
              <a:buFont typeface="Arial" panose="020B0604020202020204" pitchFamily="34" charset="0"/>
              <a:buChar char="•"/>
            </a:pPr>
            <a:r>
              <a:rPr lang="en-AU" b="1" dirty="0"/>
              <a:t>“I will now describe the risk assessment process and what we will</a:t>
            </a:r>
            <a:r>
              <a:rPr lang="en-AU" b="1" baseline="0" dirty="0"/>
              <a:t> be doing in the workshop today.”</a:t>
            </a:r>
            <a:endParaRPr lang="en-AU" b="1" dirty="0"/>
          </a:p>
        </p:txBody>
      </p:sp>
      <p:sp>
        <p:nvSpPr>
          <p:cNvPr id="4" name="Slide Number Placeholder 3"/>
          <p:cNvSpPr>
            <a:spLocks noGrp="1"/>
          </p:cNvSpPr>
          <p:nvPr>
            <p:ph type="sldNum" sz="quarter" idx="10"/>
          </p:nvPr>
        </p:nvSpPr>
        <p:spPr/>
        <p:txBody>
          <a:bodyPr/>
          <a:lstStyle/>
          <a:p>
            <a:fld id="{C2774FF3-9A91-114B-817F-AE6BB6AEBBAD}" type="slidenum">
              <a:rPr lang="en-US" smtClean="0"/>
              <a:t>17</a:t>
            </a:fld>
            <a:endParaRPr lang="en-US"/>
          </a:p>
        </p:txBody>
      </p:sp>
    </p:spTree>
    <p:extLst>
      <p:ext uri="{BB962C8B-B14F-4D97-AF65-F5344CB8AC3E}">
        <p14:creationId xmlns:p14="http://schemas.microsoft.com/office/powerpoint/2010/main" val="1891833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1" dirty="0"/>
              <a:t>“There are 3 steps we will do together and the 4</a:t>
            </a:r>
            <a:r>
              <a:rPr lang="en-AU" b="1" baseline="30000" dirty="0"/>
              <a:t>th</a:t>
            </a:r>
            <a:r>
              <a:rPr lang="en-AU" b="1" dirty="0"/>
              <a:t> is done by the computer. </a:t>
            </a:r>
          </a:p>
          <a:p>
            <a:pPr marL="158265" indent="-158265">
              <a:buFont typeface="Arial" panose="020B0604020202020204" pitchFamily="34" charset="0"/>
              <a:buChar char="•"/>
            </a:pPr>
            <a:endParaRPr lang="en-AU" b="1" dirty="0"/>
          </a:p>
          <a:p>
            <a:pPr marL="158265" indent="-158265">
              <a:buFont typeface="Arial" panose="020B0604020202020204" pitchFamily="34" charset="0"/>
              <a:buChar char="•"/>
            </a:pPr>
            <a:r>
              <a:rPr lang="en-AU" b="1" dirty="0"/>
              <a:t>First we assess the maximum possible consequence, next the likelihood of that level of consequence occurring, and then we assess the confidence of the decision. </a:t>
            </a:r>
          </a:p>
          <a:p>
            <a:pPr marL="158265" indent="-158265">
              <a:buFont typeface="Arial" panose="020B0604020202020204" pitchFamily="34" charset="0"/>
              <a:buChar char="•"/>
            </a:pPr>
            <a:endParaRPr lang="en-AU" b="1" dirty="0"/>
          </a:p>
          <a:p>
            <a:pPr marL="158265" indent="-158265">
              <a:buFont typeface="Arial" panose="020B0604020202020204" pitchFamily="34" charset="0"/>
              <a:buChar char="•"/>
            </a:pPr>
            <a:r>
              <a:rPr lang="en-AU" b="1" dirty="0"/>
              <a:t>Two things to remember</a:t>
            </a:r>
          </a:p>
          <a:p>
            <a:pPr marL="615465" lvl="1" indent="-158265">
              <a:buFont typeface="Arial" panose="020B0604020202020204" pitchFamily="34" charset="0"/>
              <a:buChar char="•"/>
            </a:pPr>
            <a:r>
              <a:rPr lang="en-AU" b="1" dirty="0"/>
              <a:t>1.</a:t>
            </a:r>
            <a:r>
              <a:rPr lang="en-AU" b="1" baseline="0" dirty="0"/>
              <a:t> </a:t>
            </a:r>
            <a:r>
              <a:rPr lang="en-AU" b="1" dirty="0"/>
              <a:t>for the purpose of this assessment, we are imagining that the event is taking place. So we don’t need to figure out the chances of it happening, for our purpose, it is happening. </a:t>
            </a:r>
          </a:p>
          <a:p>
            <a:pPr marL="615465" lvl="1" indent="-158265">
              <a:buFont typeface="Arial" panose="020B0604020202020204" pitchFamily="34" charset="0"/>
              <a:buChar char="•"/>
            </a:pPr>
            <a:r>
              <a:rPr lang="en-AU" b="1" dirty="0"/>
              <a:t>2. The other is that it is a group decision and majority rules if it comes to a vote. “</a:t>
            </a:r>
          </a:p>
          <a:p>
            <a:endParaRPr lang="en-AU" dirty="0"/>
          </a:p>
        </p:txBody>
      </p:sp>
      <p:sp>
        <p:nvSpPr>
          <p:cNvPr id="4" name="Slide Number Placeholder 3"/>
          <p:cNvSpPr>
            <a:spLocks noGrp="1"/>
          </p:cNvSpPr>
          <p:nvPr>
            <p:ph type="sldNum" sz="quarter" idx="10"/>
          </p:nvPr>
        </p:nvSpPr>
        <p:spPr/>
        <p:txBody>
          <a:bodyPr/>
          <a:lstStyle/>
          <a:p>
            <a:fld id="{C2774FF3-9A91-114B-817F-AE6BB6AEBBA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727964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265" indent="-158265">
              <a:buFont typeface="Arial" panose="020B0604020202020204" pitchFamily="34" charset="0"/>
              <a:buChar char="•"/>
            </a:pPr>
            <a:r>
              <a:rPr lang="en-AU" b="1" dirty="0"/>
              <a:t>“So</a:t>
            </a:r>
            <a:r>
              <a:rPr lang="en-AU" b="1" baseline="0" dirty="0"/>
              <a:t> for Step 1 – assessing the consequence. You want to always start as far right as you think is possible. </a:t>
            </a:r>
          </a:p>
          <a:p>
            <a:pPr marL="158265" indent="-158265">
              <a:buFont typeface="Arial" panose="020B0604020202020204" pitchFamily="34" charset="0"/>
              <a:buChar char="•"/>
            </a:pPr>
            <a:endParaRPr lang="en-AU" b="1" baseline="0" dirty="0"/>
          </a:p>
          <a:p>
            <a:pPr marL="158265" indent="-158265">
              <a:buFont typeface="Arial" panose="020B0604020202020204" pitchFamily="34" charset="0"/>
              <a:buChar char="•"/>
            </a:pPr>
            <a:r>
              <a:rPr lang="en-AU" b="1" baseline="0" dirty="0"/>
              <a:t>It’s possible that you could have a minor consequence with 100% likelihood or a moderate one with 50% likelihood. </a:t>
            </a:r>
          </a:p>
          <a:p>
            <a:pPr marL="158265" indent="-158265">
              <a:buFont typeface="Arial" panose="020B0604020202020204" pitchFamily="34" charset="0"/>
              <a:buChar char="•"/>
            </a:pPr>
            <a:endParaRPr lang="en-AU" b="1" baseline="0" dirty="0"/>
          </a:p>
          <a:p>
            <a:pPr marL="158265" indent="-158265">
              <a:buFont typeface="Arial" panose="020B0604020202020204" pitchFamily="34" charset="0"/>
              <a:buChar char="•"/>
            </a:pPr>
            <a:r>
              <a:rPr lang="en-AU" b="1" baseline="0" dirty="0"/>
              <a:t>We’re after the highest possible consequence, so you’d choose the moderate consequence and the assess its likelihood.”</a:t>
            </a:r>
          </a:p>
        </p:txBody>
      </p:sp>
      <p:sp>
        <p:nvSpPr>
          <p:cNvPr id="4" name="Slide Number Placeholder 3"/>
          <p:cNvSpPr>
            <a:spLocks noGrp="1"/>
          </p:cNvSpPr>
          <p:nvPr>
            <p:ph type="sldNum" sz="quarter" idx="10"/>
          </p:nvPr>
        </p:nvSpPr>
        <p:spPr/>
        <p:txBody>
          <a:bodyPr/>
          <a:lstStyle/>
          <a:p>
            <a:fld id="{C2774FF3-9A91-114B-817F-AE6BB6AEBBA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60937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25" y="685800"/>
            <a:ext cx="3640138" cy="2728913"/>
          </a:xfrm>
        </p:spPr>
      </p:sp>
      <p:sp>
        <p:nvSpPr>
          <p:cNvPr id="3" name="Notes Placeholder 2"/>
          <p:cNvSpPr>
            <a:spLocks noGrp="1"/>
          </p:cNvSpPr>
          <p:nvPr>
            <p:ph type="body" idx="1"/>
          </p:nvPr>
        </p:nvSpPr>
        <p:spPr>
          <a:xfrm>
            <a:off x="685801" y="3794484"/>
            <a:ext cx="5486400" cy="2016489"/>
          </a:xfrm>
        </p:spPr>
        <p:txBody>
          <a:bodyPr/>
          <a:lstStyle/>
          <a:p>
            <a:pPr marL="273332" indent="-273332">
              <a:buFont typeface="Arial" panose="020B0604020202020204" pitchFamily="34" charset="0"/>
              <a:buChar char="•"/>
            </a:pPr>
            <a:r>
              <a:rPr lang="en-AU" sz="1600" dirty="0"/>
              <a:t>“</a:t>
            </a:r>
            <a:r>
              <a:rPr lang="en-AU" sz="1600" b="1" dirty="0"/>
              <a:t>You’ll see that the statements and the criteria that we’ll be using today is divided into FIVE different categories: People, Social Setting, Economy, Environment and Public Administration. </a:t>
            </a:r>
          </a:p>
          <a:p>
            <a:pPr marL="273332" indent="-273332">
              <a:buFont typeface="Arial" panose="020B0604020202020204" pitchFamily="34" charset="0"/>
              <a:buChar char="•"/>
            </a:pPr>
            <a:endParaRPr lang="en-AU" sz="1600" b="1" dirty="0"/>
          </a:p>
          <a:p>
            <a:pPr marL="273332" indent="-273332">
              <a:buFont typeface="Arial" panose="020B0604020202020204" pitchFamily="34" charset="0"/>
              <a:buChar char="•"/>
            </a:pPr>
            <a:r>
              <a:rPr lang="en-AU" sz="1600" b="1" dirty="0"/>
              <a:t>We’ll be looking at the degree of impact on each of these areas.”</a:t>
            </a:r>
          </a:p>
        </p:txBody>
      </p:sp>
      <p:sp>
        <p:nvSpPr>
          <p:cNvPr id="4" name="Slide Number Placeholder 3"/>
          <p:cNvSpPr>
            <a:spLocks noGrp="1"/>
          </p:cNvSpPr>
          <p:nvPr>
            <p:ph type="sldNum" sz="quarter" idx="10"/>
          </p:nvPr>
        </p:nvSpPr>
        <p:spPr/>
        <p:txBody>
          <a:bodyPr/>
          <a:lstStyle/>
          <a:p>
            <a:fld id="{C2774FF3-9A91-114B-817F-AE6BB6AEBBA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34399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265" indent="-158265">
              <a:buFont typeface="Arial" panose="020B0604020202020204" pitchFamily="34" charset="0"/>
              <a:buChar char="•"/>
            </a:pPr>
            <a:r>
              <a:rPr lang="en-AU" b="1" dirty="0"/>
              <a:t>“Now</a:t>
            </a:r>
            <a:r>
              <a:rPr lang="en-AU" b="1" baseline="0" dirty="0"/>
              <a:t> that we’ve established the consequence level, we move to likelihood. </a:t>
            </a:r>
          </a:p>
          <a:p>
            <a:pPr marL="158265" indent="-158265">
              <a:buFont typeface="Arial" panose="020B0604020202020204" pitchFamily="34" charset="0"/>
              <a:buChar char="•"/>
            </a:pPr>
            <a:endParaRPr lang="en-AU" b="1" baseline="0" dirty="0"/>
          </a:p>
          <a:p>
            <a:pPr marL="158265" indent="-158265">
              <a:buFont typeface="Arial" panose="020B0604020202020204" pitchFamily="34" charset="0"/>
              <a:buChar char="•"/>
            </a:pPr>
            <a:r>
              <a:rPr lang="en-AU" b="1" baseline="0" dirty="0"/>
              <a:t>Likelihood is made up of two parts – the probability of the event taking place and the probability of the statement occurring given the event is happening. </a:t>
            </a:r>
          </a:p>
          <a:p>
            <a:pPr marL="158265" indent="-158265">
              <a:buFont typeface="Arial" panose="020B0604020202020204" pitchFamily="34" charset="0"/>
              <a:buChar char="•"/>
            </a:pPr>
            <a:endParaRPr lang="en-AU" b="1" baseline="0" dirty="0"/>
          </a:p>
          <a:p>
            <a:pPr marL="158265" indent="-158265">
              <a:buFont typeface="Arial" panose="020B0604020202020204" pitchFamily="34" charset="0"/>
              <a:buChar char="•"/>
            </a:pPr>
            <a:r>
              <a:rPr lang="en-AU" b="1" baseline="0" dirty="0"/>
              <a:t>The AEP, which is the annual exceedence probability, measures the percentage chance that an event of that size would occur in any given year. This number is determined by science experts or statistical analysis. This figure was determined during the hazard scenario planning and has already been put into the computer. </a:t>
            </a:r>
          </a:p>
          <a:p>
            <a:pPr marL="158265" indent="-158265">
              <a:buFont typeface="Arial" panose="020B0604020202020204" pitchFamily="34" charset="0"/>
              <a:buChar char="•"/>
            </a:pPr>
            <a:endParaRPr lang="en-AU" b="1" baseline="0" dirty="0"/>
          </a:p>
          <a:p>
            <a:pPr marL="158265" indent="-158265">
              <a:buFont typeface="Arial" panose="020B0604020202020204" pitchFamily="34" charset="0"/>
              <a:buChar char="•"/>
            </a:pPr>
            <a:r>
              <a:rPr lang="en-AU" b="1" baseline="0" dirty="0"/>
              <a:t>What we are concerned with today is the probability of the statement occurring.” </a:t>
            </a:r>
            <a:endParaRPr lang="en-AU" b="1" dirty="0"/>
          </a:p>
        </p:txBody>
      </p:sp>
      <p:sp>
        <p:nvSpPr>
          <p:cNvPr id="4" name="Slide Number Placeholder 3"/>
          <p:cNvSpPr>
            <a:spLocks noGrp="1"/>
          </p:cNvSpPr>
          <p:nvPr>
            <p:ph type="sldNum" sz="quarter" idx="10"/>
          </p:nvPr>
        </p:nvSpPr>
        <p:spPr/>
        <p:txBody>
          <a:bodyPr/>
          <a:lstStyle/>
          <a:p>
            <a:fld id="{C2774FF3-9A91-114B-817F-AE6BB6AEBBA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783356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265" marR="0" indent="-158265" algn="l" defTabSz="432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baseline="0" dirty="0"/>
              <a:t>“The probability of the statement occurring is done by determining a percentage between 1 and 100%. </a:t>
            </a:r>
          </a:p>
          <a:p>
            <a:pPr marL="0" marR="0" indent="0" algn="l" defTabSz="43255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baseline="0" dirty="0"/>
          </a:p>
          <a:p>
            <a:pPr marL="158265" marR="0" indent="-158265" algn="l" defTabSz="4325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baseline="0" dirty="0"/>
              <a:t>It’s the percentage chance of the level of consequence we have chosen. If a major consequence is chosen, the percent chance of a major consequence occurring. </a:t>
            </a:r>
          </a:p>
          <a:p>
            <a:pPr marL="158265" indent="-158265" defTabSz="432555">
              <a:buFont typeface="Arial" panose="020B0604020202020204" pitchFamily="34" charset="0"/>
              <a:buChar char="•"/>
              <a:defRPr/>
            </a:pPr>
            <a:endParaRPr lang="en-AU" b="1" baseline="0" dirty="0"/>
          </a:p>
          <a:p>
            <a:pPr marL="158265" indent="-158265" defTabSz="432555">
              <a:buFont typeface="Arial" panose="020B0604020202020204" pitchFamily="34" charset="0"/>
              <a:buChar char="•"/>
              <a:defRPr/>
            </a:pPr>
            <a:r>
              <a:rPr lang="en-AU" b="1" baseline="0" dirty="0"/>
              <a:t>For example, if there is a flood, what is percentage chance that the school will sustain major damage in the flood? So it’s a group decision of 1-100%”</a:t>
            </a:r>
          </a:p>
          <a:p>
            <a:pPr marL="158265" indent="-158265" defTabSz="432555">
              <a:buFont typeface="Arial" panose="020B0604020202020204" pitchFamily="34" charset="0"/>
              <a:buChar char="•"/>
              <a:defRPr/>
            </a:pPr>
            <a:endParaRPr lang="en-AU" b="1" baseline="0" dirty="0"/>
          </a:p>
          <a:p>
            <a:pPr marL="158265" indent="-158265" defTabSz="432555">
              <a:buFont typeface="Arial" panose="020B0604020202020204" pitchFamily="34" charset="0"/>
              <a:buChar char="•"/>
              <a:defRPr/>
            </a:pPr>
            <a:endParaRPr lang="en-AU" b="1" baseline="0" dirty="0"/>
          </a:p>
          <a:p>
            <a:pPr defTabSz="432555">
              <a:defRPr/>
            </a:pPr>
            <a:endParaRPr lang="en-AU" dirty="0"/>
          </a:p>
          <a:p>
            <a:endParaRPr lang="en-AU" dirty="0"/>
          </a:p>
        </p:txBody>
      </p:sp>
      <p:sp>
        <p:nvSpPr>
          <p:cNvPr id="4" name="Slide Number Placeholder 3"/>
          <p:cNvSpPr>
            <a:spLocks noGrp="1"/>
          </p:cNvSpPr>
          <p:nvPr>
            <p:ph type="sldNum" sz="quarter" idx="10"/>
          </p:nvPr>
        </p:nvSpPr>
        <p:spPr/>
        <p:txBody>
          <a:bodyPr/>
          <a:lstStyle/>
          <a:p>
            <a:fld id="{C2774FF3-9A91-114B-817F-AE6BB6AEBBA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658676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265" indent="-158265">
              <a:buFont typeface="Arial" panose="020B0604020202020204" pitchFamily="34" charset="0"/>
              <a:buChar char="•"/>
            </a:pPr>
            <a:r>
              <a:rPr lang="en-AU" b="1" dirty="0"/>
              <a:t>After choosing the </a:t>
            </a:r>
            <a:r>
              <a:rPr lang="en-AU" b="1" baseline="0" dirty="0"/>
              <a:t>consequence and likelihood, t</a:t>
            </a:r>
            <a:r>
              <a:rPr lang="en-AU" b="1" dirty="0"/>
              <a:t>he calculation of risk</a:t>
            </a:r>
            <a:r>
              <a:rPr lang="en-AU" b="1" baseline="0" dirty="0"/>
              <a:t> is done automatically in the WA risk register tool.  </a:t>
            </a:r>
          </a:p>
          <a:p>
            <a:pPr marL="158265" indent="-158265">
              <a:buFont typeface="Arial" panose="020B0604020202020204" pitchFamily="34" charset="0"/>
              <a:buChar char="•"/>
            </a:pPr>
            <a:endParaRPr lang="en-AU" b="1" baseline="0" dirty="0"/>
          </a:p>
          <a:p>
            <a:pPr marL="158265" indent="-158265">
              <a:buFont typeface="Arial" panose="020B0604020202020204" pitchFamily="34" charset="0"/>
              <a:buChar char="•"/>
            </a:pPr>
            <a:r>
              <a:rPr lang="en-AU" b="1" baseline="0" dirty="0"/>
              <a:t>As we go through, XXX will be recording our assessments and taking notes to add context to the assessment on the computer.”</a:t>
            </a:r>
            <a:endParaRPr lang="en-AU" b="1" dirty="0"/>
          </a:p>
        </p:txBody>
      </p:sp>
      <p:sp>
        <p:nvSpPr>
          <p:cNvPr id="4" name="Slide Number Placeholder 3"/>
          <p:cNvSpPr>
            <a:spLocks noGrp="1"/>
          </p:cNvSpPr>
          <p:nvPr>
            <p:ph type="sldNum" sz="quarter" idx="10"/>
          </p:nvPr>
        </p:nvSpPr>
        <p:spPr/>
        <p:txBody>
          <a:bodyPr/>
          <a:lstStyle/>
          <a:p>
            <a:fld id="{C2774FF3-9A91-114B-817F-AE6BB6AEBBA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919715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265" indent="-158265">
              <a:buFont typeface="Arial" panose="020B0604020202020204" pitchFamily="34" charset="0"/>
              <a:buChar char="•"/>
            </a:pPr>
            <a:r>
              <a:rPr lang="en-AU" b="1" dirty="0"/>
              <a:t>“The final step is to determine the confidence</a:t>
            </a:r>
            <a:r>
              <a:rPr lang="en-AU" b="1" baseline="0" dirty="0"/>
              <a:t> of the decision. If you turn the consequence table over, you’ll find the confidence table. </a:t>
            </a:r>
          </a:p>
          <a:p>
            <a:pPr marL="158265" indent="-158265">
              <a:buFont typeface="Arial" panose="020B0604020202020204" pitchFamily="34" charset="0"/>
              <a:buChar char="•"/>
            </a:pPr>
            <a:endParaRPr lang="en-AU" b="1" baseline="0" dirty="0"/>
          </a:p>
          <a:p>
            <a:pPr marL="158265" indent="-158265">
              <a:buFont typeface="Arial" panose="020B0604020202020204" pitchFamily="34" charset="0"/>
              <a:buChar char="•"/>
            </a:pPr>
            <a:r>
              <a:rPr lang="en-AU" b="1" baseline="0" dirty="0"/>
              <a:t>You can collectively decide whether it’s Lowest, low, moderate, high, lowest or highest, using the three descriptors:</a:t>
            </a:r>
          </a:p>
          <a:p>
            <a:pPr marL="615465" lvl="1" indent="-158265">
              <a:buFont typeface="Arial" panose="020B0604020202020204" pitchFamily="34" charset="0"/>
              <a:buChar char="•"/>
            </a:pPr>
            <a:r>
              <a:rPr lang="en-AU" b="1" baseline="0" dirty="0"/>
              <a:t>supporting evidence – is your decision this based on a previous similar event and the impacts it had, a model, or it is a total guess?</a:t>
            </a:r>
          </a:p>
          <a:p>
            <a:pPr marL="615465" lvl="1" indent="-158265">
              <a:buFont typeface="Arial" panose="020B0604020202020204" pitchFamily="34" charset="0"/>
              <a:buChar char="•"/>
            </a:pPr>
            <a:r>
              <a:rPr lang="en-AU" b="1" baseline="0" dirty="0"/>
              <a:t>The expertise in the room is also an factor -  If we’re making a decision about health care and there is not a single health professional in the room, our confidence ought to be low. </a:t>
            </a:r>
          </a:p>
          <a:p>
            <a:pPr marL="615465" lvl="1" indent="-158265">
              <a:buFont typeface="Arial" panose="020B0604020202020204" pitchFamily="34" charset="0"/>
              <a:buChar char="•"/>
            </a:pPr>
            <a:r>
              <a:rPr lang="en-AU" b="1" baseline="0" dirty="0"/>
              <a:t>And the last descriptor is if there is agreement between participants. If we end up with a half-half spilt, we can break the stalemate by selecting a low confidence in the decision. </a:t>
            </a:r>
          </a:p>
          <a:p>
            <a:pPr marL="158265" indent="-158265">
              <a:buFont typeface="Arial" panose="020B0604020202020204" pitchFamily="34" charset="0"/>
              <a:buChar char="•"/>
            </a:pPr>
            <a:endParaRPr lang="en-AU" b="1" baseline="0" dirty="0"/>
          </a:p>
          <a:p>
            <a:pPr marL="158265" indent="-158265">
              <a:buFont typeface="Arial" panose="020B0604020202020204" pitchFamily="34" charset="0"/>
              <a:buChar char="•"/>
            </a:pPr>
            <a:r>
              <a:rPr lang="en-AU" b="1" baseline="0" dirty="0"/>
              <a:t>We’ll use moderate as default. </a:t>
            </a:r>
          </a:p>
          <a:p>
            <a:pPr marL="158265" indent="-158265">
              <a:buFont typeface="Arial" panose="020B0604020202020204" pitchFamily="34" charset="0"/>
              <a:buChar char="•"/>
            </a:pPr>
            <a:endParaRPr lang="en-AU" b="1" baseline="0" dirty="0"/>
          </a:p>
          <a:p>
            <a:pPr marL="158265" indent="-158265">
              <a:buFont typeface="Arial" panose="020B0604020202020204" pitchFamily="34" charset="0"/>
              <a:buChar char="•"/>
            </a:pPr>
            <a:r>
              <a:rPr lang="en-AU" b="1" baseline="0" dirty="0"/>
              <a:t>It can be a bit hard to get your head around at first but once we start working our way through risk statements, it will start to become clearer.</a:t>
            </a:r>
          </a:p>
          <a:p>
            <a:pPr marL="158265" indent="-158265">
              <a:buFont typeface="Arial" panose="020B0604020202020204" pitchFamily="34" charset="0"/>
              <a:buChar char="•"/>
            </a:pPr>
            <a:endParaRPr lang="en-AU" b="1" baseline="0" dirty="0"/>
          </a:p>
          <a:p>
            <a:pPr marL="158265" indent="-158265">
              <a:buFont typeface="Arial" panose="020B0604020202020204" pitchFamily="34" charset="0"/>
              <a:buChar char="•"/>
            </a:pPr>
            <a:r>
              <a:rPr lang="en-AU" b="1" baseline="0" dirty="0"/>
              <a:t>Questions?”</a:t>
            </a:r>
          </a:p>
          <a:p>
            <a:pPr marL="158265" indent="-158265">
              <a:buFont typeface="Arial" panose="020B0604020202020204" pitchFamily="34" charset="0"/>
              <a:buChar char="•"/>
            </a:pPr>
            <a:endParaRPr lang="en-AU" b="1" baseline="0" dirty="0"/>
          </a:p>
          <a:p>
            <a:pPr marL="158265" indent="-158265">
              <a:buFont typeface="Arial" panose="020B0604020202020204" pitchFamily="34" charset="0"/>
              <a:buChar char="•"/>
            </a:pPr>
            <a:endParaRPr lang="en-AU" b="1" baseline="0"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C2774FF3-9A91-114B-817F-AE6BB6AEBBA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218594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238" indent="-162238">
              <a:buFontTx/>
              <a:buChar char="-"/>
            </a:pPr>
            <a:r>
              <a:rPr lang="en-AU" i="1" baseline="0" dirty="0">
                <a:solidFill>
                  <a:srgbClr val="FF0000"/>
                </a:solidFill>
              </a:rPr>
              <a:t>Update all grey fields</a:t>
            </a:r>
          </a:p>
          <a:p>
            <a:pPr marL="162238" indent="-162238">
              <a:buFontTx/>
              <a:buChar char="-"/>
            </a:pPr>
            <a:endParaRPr lang="en-AU" b="0" i="1" baseline="0" dirty="0">
              <a:solidFill>
                <a:srgbClr val="FF0000"/>
              </a:solidFill>
            </a:endParaRPr>
          </a:p>
          <a:p>
            <a:pPr marL="162238" indent="-162238">
              <a:buFontTx/>
              <a:buChar char="-"/>
            </a:pPr>
            <a:r>
              <a:rPr lang="en-AU" b="0" i="1" baseline="0" dirty="0">
                <a:solidFill>
                  <a:srgbClr val="FF0000"/>
                </a:solidFill>
              </a:rPr>
              <a:t>*Begin your risk assessment</a:t>
            </a:r>
          </a:p>
        </p:txBody>
      </p:sp>
      <p:sp>
        <p:nvSpPr>
          <p:cNvPr id="4" name="Slide Number Placeholder 3"/>
          <p:cNvSpPr>
            <a:spLocks noGrp="1"/>
          </p:cNvSpPr>
          <p:nvPr>
            <p:ph type="sldNum" sz="quarter" idx="10"/>
          </p:nvPr>
        </p:nvSpPr>
        <p:spPr/>
        <p:txBody>
          <a:bodyPr/>
          <a:lstStyle/>
          <a:p>
            <a:fld id="{C2774FF3-9A91-114B-817F-AE6BB6AEBBAD}"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51569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265" indent="-158265">
              <a:buFontTx/>
              <a:buChar char="-"/>
            </a:pPr>
            <a:r>
              <a:rPr lang="en-AU" i="1" dirty="0"/>
              <a:t>If you are playing a</a:t>
            </a:r>
            <a:r>
              <a:rPr lang="en-AU" i="1" baseline="0" dirty="0"/>
              <a:t> hazard video, update this slide to reflect</a:t>
            </a:r>
            <a:r>
              <a:rPr lang="en-AU" i="1" dirty="0"/>
              <a:t> the hazard that you will be assessing. </a:t>
            </a:r>
          </a:p>
          <a:p>
            <a:pPr marL="158265" indent="-158265">
              <a:buFontTx/>
              <a:buChar char="-"/>
            </a:pPr>
            <a:r>
              <a:rPr lang="en-AU" i="1" dirty="0"/>
              <a:t>If there is no video currently available, you will need to insert ‘establish the context’ slides of your own to describe</a:t>
            </a:r>
            <a:r>
              <a:rPr lang="en-AU" i="1" baseline="0" dirty="0"/>
              <a:t> the hazard you will be looking at. </a:t>
            </a:r>
          </a:p>
          <a:p>
            <a:pPr marL="158265" indent="-158265">
              <a:buFontTx/>
              <a:buChar char="-"/>
            </a:pPr>
            <a:endParaRPr lang="en-AU" i="1" baseline="0" dirty="0"/>
          </a:p>
          <a:p>
            <a:pPr marL="158265" indent="-158265">
              <a:buFontTx/>
              <a:buChar char="-"/>
            </a:pPr>
            <a:r>
              <a:rPr lang="en-AU" b="1" i="0" baseline="0" dirty="0"/>
              <a:t>“Firstly, in order to ensure we are all on the same page and everyone understands the hazard we are looking at today and its context, we are going to play a short video (or have a presentation) which describes the hazard and its potential impacts across WA”.</a:t>
            </a:r>
            <a:endParaRPr lang="en-AU" b="1" i="0" dirty="0"/>
          </a:p>
        </p:txBody>
      </p:sp>
      <p:sp>
        <p:nvSpPr>
          <p:cNvPr id="4" name="Slide Number Placeholder 3"/>
          <p:cNvSpPr>
            <a:spLocks noGrp="1"/>
          </p:cNvSpPr>
          <p:nvPr>
            <p:ph type="sldNum" sz="quarter" idx="10"/>
          </p:nvPr>
        </p:nvSpPr>
        <p:spPr/>
        <p:txBody>
          <a:bodyPr/>
          <a:lstStyle/>
          <a:p>
            <a:fld id="{C2774FF3-9A91-114B-817F-AE6BB6AEBBAD}" type="slidenum">
              <a:rPr lang="en-US" smtClean="0"/>
              <a:t>3</a:t>
            </a:fld>
            <a:endParaRPr lang="en-US"/>
          </a:p>
        </p:txBody>
      </p:sp>
    </p:spTree>
    <p:extLst>
      <p:ext uri="{BB962C8B-B14F-4D97-AF65-F5344CB8AC3E}">
        <p14:creationId xmlns:p14="http://schemas.microsoft.com/office/powerpoint/2010/main" val="2259710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265" indent="-158265">
              <a:buFontTx/>
              <a:buChar char="-"/>
            </a:pPr>
            <a:r>
              <a:rPr lang="en-AU" i="1" dirty="0"/>
              <a:t>Update the fields in grey.</a:t>
            </a:r>
            <a:r>
              <a:rPr lang="en-AU" i="1" baseline="0" dirty="0"/>
              <a:t> </a:t>
            </a:r>
          </a:p>
          <a:p>
            <a:pPr marL="158265" indent="-158265">
              <a:buFontTx/>
              <a:buChar char="-"/>
            </a:pPr>
            <a:endParaRPr lang="en-AU" i="1" baseline="0" dirty="0"/>
          </a:p>
          <a:p>
            <a:pPr marL="158265" indent="-158265">
              <a:buFontTx/>
              <a:buChar char="-"/>
            </a:pPr>
            <a:r>
              <a:rPr lang="en-AU" b="1" i="0" baseline="0" dirty="0"/>
              <a:t>“Now that we have established the context of the hazard, we will look at the potential impacts of the hazard in our LGA and what may be vulnerable.”</a:t>
            </a:r>
            <a:endParaRPr lang="en-AU" b="1" i="0" dirty="0"/>
          </a:p>
        </p:txBody>
      </p:sp>
      <p:sp>
        <p:nvSpPr>
          <p:cNvPr id="4" name="Slide Number Placeholder 3"/>
          <p:cNvSpPr>
            <a:spLocks noGrp="1"/>
          </p:cNvSpPr>
          <p:nvPr>
            <p:ph type="sldNum" sz="quarter" idx="10"/>
          </p:nvPr>
        </p:nvSpPr>
        <p:spPr/>
        <p:txBody>
          <a:bodyPr/>
          <a:lstStyle/>
          <a:p>
            <a:fld id="{C2774FF3-9A91-114B-817F-AE6BB6AEBBAD}" type="slidenum">
              <a:rPr lang="en-US" smtClean="0"/>
              <a:t>4</a:t>
            </a:fld>
            <a:endParaRPr lang="en-US"/>
          </a:p>
        </p:txBody>
      </p:sp>
    </p:spTree>
    <p:extLst>
      <p:ext uri="{BB962C8B-B14F-4D97-AF65-F5344CB8AC3E}">
        <p14:creationId xmlns:p14="http://schemas.microsoft.com/office/powerpoint/2010/main" val="382052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 Add in some images of your LGA to break up the text. </a:t>
            </a:r>
          </a:p>
        </p:txBody>
      </p:sp>
      <p:sp>
        <p:nvSpPr>
          <p:cNvPr id="4" name="Slide Number Placeholder 3"/>
          <p:cNvSpPr>
            <a:spLocks noGrp="1"/>
          </p:cNvSpPr>
          <p:nvPr>
            <p:ph type="sldNum" sz="quarter" idx="10"/>
          </p:nvPr>
        </p:nvSpPr>
        <p:spPr/>
        <p:txBody>
          <a:bodyPr/>
          <a:lstStyle/>
          <a:p>
            <a:fld id="{C2774FF3-9A91-114B-817F-AE6BB6AEBBAD}" type="slidenum">
              <a:rPr lang="en-US" smtClean="0"/>
              <a:t>5</a:t>
            </a:fld>
            <a:endParaRPr lang="en-US"/>
          </a:p>
        </p:txBody>
      </p:sp>
    </p:spTree>
    <p:extLst>
      <p:ext uri="{BB962C8B-B14F-4D97-AF65-F5344CB8AC3E}">
        <p14:creationId xmlns:p14="http://schemas.microsoft.com/office/powerpoint/2010/main" val="808714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265" indent="-158265">
              <a:buFontTx/>
              <a:buChar char="-"/>
            </a:pPr>
            <a:r>
              <a:rPr lang="en-AU" i="1" dirty="0"/>
              <a:t>Include</a:t>
            </a:r>
            <a:r>
              <a:rPr lang="en-AU" i="1" baseline="0" dirty="0"/>
              <a:t> a map of your LG that illustrates the social and natural environment. It could highlight important and/or vulnerable aspects of the community. For example: transport routes, major infrastructure, health campuses, schools, rivers, coastlines, lakes etc. </a:t>
            </a:r>
          </a:p>
          <a:p>
            <a:pPr marL="158265" indent="-158265">
              <a:buFontTx/>
              <a:buChar char="-"/>
            </a:pPr>
            <a:endParaRPr lang="en-AU" i="1" baseline="0" dirty="0"/>
          </a:p>
          <a:p>
            <a:pPr marL="158265" indent="-158265">
              <a:buFont typeface="Arial" panose="020B0604020202020204" pitchFamily="34" charset="0"/>
              <a:buChar char="•"/>
            </a:pPr>
            <a:r>
              <a:rPr lang="en-AU" b="1" i="0" baseline="0" dirty="0"/>
              <a:t>“This is the area that we’ll be focusing on for our risk assessment today” – Briefly describe the area. </a:t>
            </a:r>
            <a:endParaRPr lang="en-AU" b="1" i="0" dirty="0"/>
          </a:p>
        </p:txBody>
      </p:sp>
      <p:sp>
        <p:nvSpPr>
          <p:cNvPr id="4" name="Slide Number Placeholder 3"/>
          <p:cNvSpPr>
            <a:spLocks noGrp="1"/>
          </p:cNvSpPr>
          <p:nvPr>
            <p:ph type="sldNum" sz="quarter" idx="10"/>
          </p:nvPr>
        </p:nvSpPr>
        <p:spPr/>
        <p:txBody>
          <a:bodyPr/>
          <a:lstStyle/>
          <a:p>
            <a:fld id="{C2774FF3-9A91-114B-817F-AE6BB6AEBBAD}" type="slidenum">
              <a:rPr lang="en-US" smtClean="0"/>
              <a:t>6</a:t>
            </a:fld>
            <a:endParaRPr lang="en-US"/>
          </a:p>
        </p:txBody>
      </p:sp>
    </p:spTree>
    <p:extLst>
      <p:ext uri="{BB962C8B-B14F-4D97-AF65-F5344CB8AC3E}">
        <p14:creationId xmlns:p14="http://schemas.microsoft.com/office/powerpoint/2010/main" val="3290317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265" indent="-158265">
              <a:buFontTx/>
              <a:buChar char="-"/>
            </a:pPr>
            <a:r>
              <a:rPr lang="en-AU" i="1" dirty="0"/>
              <a:t>Update fields in grey</a:t>
            </a:r>
            <a:r>
              <a:rPr lang="en-AU" i="1" baseline="0" dirty="0"/>
              <a:t>. </a:t>
            </a:r>
          </a:p>
          <a:p>
            <a:pPr marL="158265" indent="-158265">
              <a:buFontTx/>
              <a:buChar char="-"/>
            </a:pPr>
            <a:r>
              <a:rPr lang="en-AU" i="1" baseline="0" dirty="0"/>
              <a:t>1. Provide interesting points about the population of the LGA. This may highlight the demographic, or you may live in an area that has a highly transient or seasonal population. What percentage of the population are over 65? What percentage have English as a second language? Etc. </a:t>
            </a:r>
          </a:p>
          <a:p>
            <a:pPr marL="158265" indent="-158265">
              <a:buFontTx/>
              <a:buChar char="-"/>
            </a:pPr>
            <a:r>
              <a:rPr lang="en-AU" i="1" baseline="0" dirty="0"/>
              <a:t>2. Update the hazard you will be assessing.</a:t>
            </a:r>
          </a:p>
          <a:p>
            <a:pPr marL="158265" indent="-158265">
              <a:buFontTx/>
              <a:buChar char="-"/>
            </a:pPr>
            <a:endParaRPr lang="en-AU" i="0" baseline="0" dirty="0"/>
          </a:p>
          <a:p>
            <a:pPr marL="158265" indent="-158265">
              <a:buFontTx/>
              <a:buChar char="-"/>
            </a:pPr>
            <a:r>
              <a:rPr lang="en-AU" b="1" i="0" baseline="0" dirty="0"/>
              <a:t>Describe each dot point on the slide and where necessary, explain its relevance. </a:t>
            </a:r>
          </a:p>
          <a:p>
            <a:pPr marL="158265" indent="-158265">
              <a:buFontTx/>
              <a:buChar char="-"/>
            </a:pPr>
            <a:r>
              <a:rPr lang="en-AU" b="1" i="0" baseline="0" dirty="0"/>
              <a:t>Describe potential impacts to ‘people’</a:t>
            </a:r>
            <a:endParaRPr lang="en-AU" b="1" i="0" dirty="0"/>
          </a:p>
        </p:txBody>
      </p:sp>
      <p:sp>
        <p:nvSpPr>
          <p:cNvPr id="4" name="Slide Number Placeholder 3"/>
          <p:cNvSpPr>
            <a:spLocks noGrp="1"/>
          </p:cNvSpPr>
          <p:nvPr>
            <p:ph type="sldNum" sz="quarter" idx="10"/>
          </p:nvPr>
        </p:nvSpPr>
        <p:spPr/>
        <p:txBody>
          <a:bodyPr/>
          <a:lstStyle/>
          <a:p>
            <a:fld id="{C2774FF3-9A91-114B-817F-AE6BB6AEBBAD}" type="slidenum">
              <a:rPr lang="en-US" smtClean="0"/>
              <a:t>7</a:t>
            </a:fld>
            <a:endParaRPr lang="en-US"/>
          </a:p>
        </p:txBody>
      </p:sp>
    </p:spTree>
    <p:extLst>
      <p:ext uri="{BB962C8B-B14F-4D97-AF65-F5344CB8AC3E}">
        <p14:creationId xmlns:p14="http://schemas.microsoft.com/office/powerpoint/2010/main" val="4118247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265" indent="-158265">
              <a:buFontTx/>
              <a:buChar char="-"/>
            </a:pPr>
            <a:r>
              <a:rPr lang="en-AU" i="1" dirty="0"/>
              <a:t>Update fields in grey</a:t>
            </a:r>
            <a:r>
              <a:rPr lang="en-AU" i="1" baseline="0" dirty="0"/>
              <a:t> and images if necessary. </a:t>
            </a:r>
          </a:p>
          <a:p>
            <a:pPr marL="158265" indent="-158265">
              <a:buFontTx/>
              <a:buChar char="-"/>
            </a:pPr>
            <a:r>
              <a:rPr lang="en-AU" i="1" baseline="0" dirty="0"/>
              <a:t>1. Provide interesting points about the economy of the LGA. This may highlight significant or prominent industries within the LGA and their % attributed to the gross area product. You may also want to talk about tourism in the area, or seasonal industries. </a:t>
            </a:r>
          </a:p>
          <a:p>
            <a:pPr marL="158265" indent="-158265">
              <a:buFontTx/>
              <a:buChar char="-"/>
            </a:pPr>
            <a:r>
              <a:rPr lang="en-AU" i="1" baseline="0" dirty="0"/>
              <a:t>2. Update the hazard you will be assessing.</a:t>
            </a:r>
          </a:p>
          <a:p>
            <a:pPr marL="158265" indent="-158265">
              <a:buFontTx/>
              <a:buChar char="-"/>
            </a:pPr>
            <a:endParaRPr lang="en-AU" i="0" baseline="0" dirty="0"/>
          </a:p>
          <a:p>
            <a:pPr marL="158265" indent="-158265">
              <a:buFontTx/>
              <a:buChar char="-"/>
            </a:pPr>
            <a:r>
              <a:rPr lang="en-AU" b="1" i="0" baseline="0" dirty="0"/>
              <a:t>Describe each dot point on the slide and where necessary, explain its relevance. </a:t>
            </a:r>
          </a:p>
          <a:p>
            <a:pPr marL="158265" indent="-158265">
              <a:buFontTx/>
              <a:buChar char="-"/>
            </a:pPr>
            <a:r>
              <a:rPr lang="en-AU" b="1" i="0" baseline="0" dirty="0"/>
              <a:t>Describe potential impacts to ‘economy’</a:t>
            </a:r>
            <a:endParaRPr lang="en-AU" b="1" i="0" dirty="0"/>
          </a:p>
          <a:p>
            <a:endParaRPr lang="en-AU" dirty="0"/>
          </a:p>
        </p:txBody>
      </p:sp>
      <p:sp>
        <p:nvSpPr>
          <p:cNvPr id="4" name="Slide Number Placeholder 3"/>
          <p:cNvSpPr>
            <a:spLocks noGrp="1"/>
          </p:cNvSpPr>
          <p:nvPr>
            <p:ph type="sldNum" sz="quarter" idx="10"/>
          </p:nvPr>
        </p:nvSpPr>
        <p:spPr/>
        <p:txBody>
          <a:bodyPr/>
          <a:lstStyle/>
          <a:p>
            <a:fld id="{C2774FF3-9A91-114B-817F-AE6BB6AEBBAD}" type="slidenum">
              <a:rPr lang="en-US" smtClean="0"/>
              <a:t>8</a:t>
            </a:fld>
            <a:endParaRPr lang="en-US"/>
          </a:p>
        </p:txBody>
      </p:sp>
    </p:spTree>
    <p:extLst>
      <p:ext uri="{BB962C8B-B14F-4D97-AF65-F5344CB8AC3E}">
        <p14:creationId xmlns:p14="http://schemas.microsoft.com/office/powerpoint/2010/main" val="4118247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265" indent="-158265">
              <a:buFontTx/>
              <a:buChar char="-"/>
            </a:pPr>
            <a:r>
              <a:rPr lang="en-AU" i="1" dirty="0"/>
              <a:t>Update fields in grey</a:t>
            </a:r>
            <a:r>
              <a:rPr lang="en-AU" i="1" baseline="0" dirty="0"/>
              <a:t>. </a:t>
            </a:r>
          </a:p>
          <a:p>
            <a:pPr marL="158265" indent="-158265">
              <a:buFontTx/>
              <a:buChar char="-"/>
            </a:pPr>
            <a:r>
              <a:rPr lang="en-AU" i="1" baseline="0" dirty="0"/>
              <a:t>1. Provide information about the infrastructure in the LGA. </a:t>
            </a:r>
          </a:p>
          <a:p>
            <a:pPr marL="158265" indent="-158265">
              <a:buFontTx/>
              <a:buChar char="-"/>
            </a:pPr>
            <a:r>
              <a:rPr lang="en-AU" i="1" baseline="0" dirty="0"/>
              <a:t>2. Update the hazard you will be assessing.</a:t>
            </a:r>
          </a:p>
          <a:p>
            <a:pPr marL="158265" indent="-158265">
              <a:buFontTx/>
              <a:buChar char="-"/>
            </a:pPr>
            <a:endParaRPr lang="en-AU" i="0" baseline="0" dirty="0"/>
          </a:p>
          <a:p>
            <a:pPr marL="158265" indent="-158265">
              <a:buFontTx/>
              <a:buChar char="-"/>
            </a:pPr>
            <a:r>
              <a:rPr lang="en-AU" b="1" i="0" baseline="0" dirty="0"/>
              <a:t>Describe each dot point on the slide and where necessary, explain its relevance. </a:t>
            </a:r>
          </a:p>
          <a:p>
            <a:pPr marL="158265" indent="-158265">
              <a:buFontTx/>
              <a:buChar char="-"/>
            </a:pPr>
            <a:r>
              <a:rPr lang="en-AU" b="1" i="0" baseline="0" dirty="0"/>
              <a:t>Describe potential impacts to ‘infrastructure’</a:t>
            </a:r>
            <a:endParaRPr lang="en-AU" b="1" i="0" dirty="0"/>
          </a:p>
          <a:p>
            <a:endParaRPr lang="en-AU" dirty="0"/>
          </a:p>
        </p:txBody>
      </p:sp>
      <p:sp>
        <p:nvSpPr>
          <p:cNvPr id="4" name="Slide Number Placeholder 3"/>
          <p:cNvSpPr>
            <a:spLocks noGrp="1"/>
          </p:cNvSpPr>
          <p:nvPr>
            <p:ph type="sldNum" sz="quarter" idx="10"/>
          </p:nvPr>
        </p:nvSpPr>
        <p:spPr/>
        <p:txBody>
          <a:bodyPr/>
          <a:lstStyle/>
          <a:p>
            <a:fld id="{C2774FF3-9A91-114B-817F-AE6BB6AEBBAD}" type="slidenum">
              <a:rPr lang="en-US" smtClean="0"/>
              <a:t>9</a:t>
            </a:fld>
            <a:endParaRPr lang="en-US"/>
          </a:p>
        </p:txBody>
      </p:sp>
    </p:spTree>
    <p:extLst>
      <p:ext uri="{BB962C8B-B14F-4D97-AF65-F5344CB8AC3E}">
        <p14:creationId xmlns:p14="http://schemas.microsoft.com/office/powerpoint/2010/main" val="4118247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7060CE54-A737-458E-BE0D-551BE0C931BC}" type="datetimeFigureOut">
              <a:rPr lang="en-AU" smtClean="0"/>
              <a:t>18/10/2023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4605C4-B856-4D08-BB7A-46322F1944A5}" type="slidenum">
              <a:rPr lang="en-AU" smtClean="0"/>
              <a:t>‹#›</a:t>
            </a:fld>
            <a:endParaRPr lang="en-AU"/>
          </a:p>
        </p:txBody>
      </p:sp>
    </p:spTree>
    <p:extLst>
      <p:ext uri="{BB962C8B-B14F-4D97-AF65-F5344CB8AC3E}">
        <p14:creationId xmlns:p14="http://schemas.microsoft.com/office/powerpoint/2010/main" val="2543678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060CE54-A737-458E-BE0D-551BE0C931BC}" type="datetimeFigureOut">
              <a:rPr lang="en-AU" smtClean="0"/>
              <a:t>18/10/2023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4605C4-B856-4D08-BB7A-46322F1944A5}" type="slidenum">
              <a:rPr lang="en-AU" smtClean="0"/>
              <a:t>‹#›</a:t>
            </a:fld>
            <a:endParaRPr lang="en-AU"/>
          </a:p>
        </p:txBody>
      </p:sp>
    </p:spTree>
    <p:extLst>
      <p:ext uri="{BB962C8B-B14F-4D97-AF65-F5344CB8AC3E}">
        <p14:creationId xmlns:p14="http://schemas.microsoft.com/office/powerpoint/2010/main" val="40216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060CE54-A737-458E-BE0D-551BE0C931BC}" type="datetimeFigureOut">
              <a:rPr lang="en-AU" smtClean="0"/>
              <a:t>18/10/2023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4605C4-B856-4D08-BB7A-46322F1944A5}" type="slidenum">
              <a:rPr lang="en-AU" smtClean="0"/>
              <a:t>‹#›</a:t>
            </a:fld>
            <a:endParaRPr lang="en-AU"/>
          </a:p>
        </p:txBody>
      </p:sp>
    </p:spTree>
    <p:extLst>
      <p:ext uri="{BB962C8B-B14F-4D97-AF65-F5344CB8AC3E}">
        <p14:creationId xmlns:p14="http://schemas.microsoft.com/office/powerpoint/2010/main" val="206988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060CE54-A737-458E-BE0D-551BE0C931BC}" type="datetimeFigureOut">
              <a:rPr lang="en-AU" smtClean="0"/>
              <a:t>18/10/2023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4605C4-B856-4D08-BB7A-46322F1944A5}" type="slidenum">
              <a:rPr lang="en-AU" smtClean="0"/>
              <a:t>‹#›</a:t>
            </a:fld>
            <a:endParaRPr lang="en-AU"/>
          </a:p>
        </p:txBody>
      </p:sp>
    </p:spTree>
    <p:extLst>
      <p:ext uri="{BB962C8B-B14F-4D97-AF65-F5344CB8AC3E}">
        <p14:creationId xmlns:p14="http://schemas.microsoft.com/office/powerpoint/2010/main" val="3851751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60CE54-A737-458E-BE0D-551BE0C931BC}" type="datetimeFigureOut">
              <a:rPr lang="en-AU" smtClean="0"/>
              <a:t>18/10/2023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4605C4-B856-4D08-BB7A-46322F1944A5}" type="slidenum">
              <a:rPr lang="en-AU" smtClean="0"/>
              <a:t>‹#›</a:t>
            </a:fld>
            <a:endParaRPr lang="en-AU"/>
          </a:p>
        </p:txBody>
      </p:sp>
    </p:spTree>
    <p:extLst>
      <p:ext uri="{BB962C8B-B14F-4D97-AF65-F5344CB8AC3E}">
        <p14:creationId xmlns:p14="http://schemas.microsoft.com/office/powerpoint/2010/main" val="1070013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7060CE54-A737-458E-BE0D-551BE0C931BC}" type="datetimeFigureOut">
              <a:rPr lang="en-AU" smtClean="0"/>
              <a:t>18/10/2023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4605C4-B856-4D08-BB7A-46322F1944A5}" type="slidenum">
              <a:rPr lang="en-AU" smtClean="0"/>
              <a:t>‹#›</a:t>
            </a:fld>
            <a:endParaRPr lang="en-AU"/>
          </a:p>
        </p:txBody>
      </p:sp>
    </p:spTree>
    <p:extLst>
      <p:ext uri="{BB962C8B-B14F-4D97-AF65-F5344CB8AC3E}">
        <p14:creationId xmlns:p14="http://schemas.microsoft.com/office/powerpoint/2010/main" val="380504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7060CE54-A737-458E-BE0D-551BE0C931BC}" type="datetimeFigureOut">
              <a:rPr lang="en-AU" smtClean="0"/>
              <a:t>18/10/2023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94605C4-B856-4D08-BB7A-46322F1944A5}" type="slidenum">
              <a:rPr lang="en-AU" smtClean="0"/>
              <a:t>‹#›</a:t>
            </a:fld>
            <a:endParaRPr lang="en-AU"/>
          </a:p>
        </p:txBody>
      </p:sp>
    </p:spTree>
    <p:extLst>
      <p:ext uri="{BB962C8B-B14F-4D97-AF65-F5344CB8AC3E}">
        <p14:creationId xmlns:p14="http://schemas.microsoft.com/office/powerpoint/2010/main" val="274259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7060CE54-A737-458E-BE0D-551BE0C931BC}" type="datetimeFigureOut">
              <a:rPr lang="en-AU" smtClean="0"/>
              <a:t>18/10/2023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94605C4-B856-4D08-BB7A-46322F1944A5}" type="slidenum">
              <a:rPr lang="en-AU" smtClean="0"/>
              <a:t>‹#›</a:t>
            </a:fld>
            <a:endParaRPr lang="en-AU"/>
          </a:p>
        </p:txBody>
      </p:sp>
    </p:spTree>
    <p:extLst>
      <p:ext uri="{BB962C8B-B14F-4D97-AF65-F5344CB8AC3E}">
        <p14:creationId xmlns:p14="http://schemas.microsoft.com/office/powerpoint/2010/main" val="84858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0CE54-A737-458E-BE0D-551BE0C931BC}" type="datetimeFigureOut">
              <a:rPr lang="en-AU" smtClean="0"/>
              <a:t>18/10/2023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94605C4-B856-4D08-BB7A-46322F1944A5}" type="slidenum">
              <a:rPr lang="en-AU" smtClean="0"/>
              <a:t>‹#›</a:t>
            </a:fld>
            <a:endParaRPr lang="en-AU"/>
          </a:p>
        </p:txBody>
      </p:sp>
    </p:spTree>
    <p:extLst>
      <p:ext uri="{BB962C8B-B14F-4D97-AF65-F5344CB8AC3E}">
        <p14:creationId xmlns:p14="http://schemas.microsoft.com/office/powerpoint/2010/main" val="260139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60CE54-A737-458E-BE0D-551BE0C931BC}" type="datetimeFigureOut">
              <a:rPr lang="en-AU" smtClean="0"/>
              <a:t>18/10/2023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4605C4-B856-4D08-BB7A-46322F1944A5}" type="slidenum">
              <a:rPr lang="en-AU" smtClean="0"/>
              <a:t>‹#›</a:t>
            </a:fld>
            <a:endParaRPr lang="en-AU"/>
          </a:p>
        </p:txBody>
      </p:sp>
    </p:spTree>
    <p:extLst>
      <p:ext uri="{BB962C8B-B14F-4D97-AF65-F5344CB8AC3E}">
        <p14:creationId xmlns:p14="http://schemas.microsoft.com/office/powerpoint/2010/main" val="309179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60CE54-A737-458E-BE0D-551BE0C931BC}" type="datetimeFigureOut">
              <a:rPr lang="en-AU" smtClean="0"/>
              <a:t>18/10/2023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4605C4-B856-4D08-BB7A-46322F1944A5}" type="slidenum">
              <a:rPr lang="en-AU" smtClean="0"/>
              <a:t>‹#›</a:t>
            </a:fld>
            <a:endParaRPr lang="en-AU"/>
          </a:p>
        </p:txBody>
      </p:sp>
    </p:spTree>
    <p:extLst>
      <p:ext uri="{BB962C8B-B14F-4D97-AF65-F5344CB8AC3E}">
        <p14:creationId xmlns:p14="http://schemas.microsoft.com/office/powerpoint/2010/main" val="311051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0CE54-A737-458E-BE0D-551BE0C931BC}" type="datetimeFigureOut">
              <a:rPr lang="en-AU" smtClean="0"/>
              <a:t>18/10/2023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605C4-B856-4D08-BB7A-46322F1944A5}" type="slidenum">
              <a:rPr lang="en-AU" smtClean="0"/>
              <a:t>‹#›</a:t>
            </a:fld>
            <a:endParaRPr lang="en-AU"/>
          </a:p>
        </p:txBody>
      </p:sp>
    </p:spTree>
    <p:extLst>
      <p:ext uri="{BB962C8B-B14F-4D97-AF65-F5344CB8AC3E}">
        <p14:creationId xmlns:p14="http://schemas.microsoft.com/office/powerpoint/2010/main" val="1944415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AU"/>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b="62945"/>
          <a:stretch/>
        </p:blipFill>
        <p:spPr>
          <a:xfrm>
            <a:off x="927100" y="4664355"/>
            <a:ext cx="8216900" cy="26824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077584"/>
            <a:ext cx="9144000" cy="3593592"/>
          </a:xfrm>
          <a:prstGeom prst="rect">
            <a:avLst/>
          </a:prstGeom>
        </p:spPr>
      </p:pic>
      <p:sp>
        <p:nvSpPr>
          <p:cNvPr id="8" name="Title 1"/>
          <p:cNvSpPr txBox="1">
            <a:spLocks/>
          </p:cNvSpPr>
          <p:nvPr/>
        </p:nvSpPr>
        <p:spPr>
          <a:xfrm>
            <a:off x="450179" y="1561225"/>
            <a:ext cx="8247421" cy="2007877"/>
          </a:xfrm>
          <a:prstGeom prst="rect">
            <a:avLst/>
          </a:prstGeom>
          <a:ln>
            <a:noFill/>
          </a:ln>
        </p:spPr>
        <p:txBody>
          <a:bodyPr>
            <a:normAutofit fontScale="3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800"/>
              </a:spcAft>
            </a:pPr>
            <a:r>
              <a:rPr lang="en-US" sz="9600" b="1" dirty="0">
                <a:solidFill>
                  <a:schemeClr val="bg1">
                    <a:lumMod val="75000"/>
                  </a:schemeClr>
                </a:solidFill>
                <a:latin typeface="Arial"/>
                <a:cs typeface="Arial"/>
              </a:rPr>
              <a:t>Hazard </a:t>
            </a:r>
            <a:r>
              <a:rPr lang="en-US" sz="9600" b="1" dirty="0">
                <a:solidFill>
                  <a:schemeClr val="bg1"/>
                </a:solidFill>
                <a:latin typeface="Arial"/>
                <a:cs typeface="Arial"/>
              </a:rPr>
              <a:t>Risk Assessment</a:t>
            </a:r>
          </a:p>
          <a:p>
            <a:pPr>
              <a:spcAft>
                <a:spcPts val="800"/>
              </a:spcAft>
            </a:pPr>
            <a:r>
              <a:rPr lang="en-US" sz="9600" b="1" dirty="0">
                <a:solidFill>
                  <a:schemeClr val="bg1">
                    <a:lumMod val="75000"/>
                  </a:schemeClr>
                </a:solidFill>
                <a:latin typeface="Arial"/>
                <a:cs typeface="Arial"/>
              </a:rPr>
              <a:t>&lt;inset date&gt;</a:t>
            </a:r>
          </a:p>
          <a:p>
            <a:pPr>
              <a:spcAft>
                <a:spcPts val="800"/>
              </a:spcAft>
            </a:pPr>
            <a:endParaRPr lang="en-US" sz="9600" b="1" dirty="0">
              <a:solidFill>
                <a:schemeClr val="bg1"/>
              </a:solidFill>
              <a:latin typeface="Arial"/>
              <a:cs typeface="Arial"/>
            </a:endParaRPr>
          </a:p>
          <a:p>
            <a:pPr>
              <a:spcAft>
                <a:spcPts val="800"/>
              </a:spcAft>
            </a:pPr>
            <a:r>
              <a:rPr lang="en-US" sz="9600" b="1" dirty="0">
                <a:solidFill>
                  <a:schemeClr val="bg1">
                    <a:lumMod val="75000"/>
                  </a:schemeClr>
                </a:solidFill>
                <a:latin typeface="Arial"/>
                <a:cs typeface="Arial"/>
              </a:rPr>
              <a:t>Shire of &lt;name&gt;</a:t>
            </a:r>
          </a:p>
        </p:txBody>
      </p:sp>
    </p:spTree>
    <p:extLst>
      <p:ext uri="{BB962C8B-B14F-4D97-AF65-F5344CB8AC3E}">
        <p14:creationId xmlns:p14="http://schemas.microsoft.com/office/powerpoint/2010/main" val="164159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AU" dirty="0">
                <a:solidFill>
                  <a:schemeClr val="accent1">
                    <a:lumMod val="75000"/>
                  </a:schemeClr>
                </a:solidFill>
              </a:rPr>
              <a:t>Social Setting</a:t>
            </a:r>
          </a:p>
        </p:txBody>
      </p:sp>
      <p:sp>
        <p:nvSpPr>
          <p:cNvPr id="3" name="Content Placeholder 2"/>
          <p:cNvSpPr>
            <a:spLocks noGrp="1"/>
          </p:cNvSpPr>
          <p:nvPr>
            <p:ph idx="1"/>
          </p:nvPr>
        </p:nvSpPr>
        <p:spPr>
          <a:xfrm>
            <a:off x="457200" y="1039092"/>
            <a:ext cx="8229600" cy="5184352"/>
          </a:xfrm>
        </p:spPr>
        <p:txBody>
          <a:bodyPr>
            <a:normAutofit fontScale="70000" lnSpcReduction="20000"/>
          </a:bodyPr>
          <a:lstStyle/>
          <a:p>
            <a:r>
              <a:rPr lang="en-AU" dirty="0">
                <a:solidFill>
                  <a:schemeClr val="bg1">
                    <a:lumMod val="65000"/>
                  </a:schemeClr>
                </a:solidFill>
              </a:rPr>
              <a:t>5 primary schools and 1 high school</a:t>
            </a:r>
          </a:p>
          <a:p>
            <a:r>
              <a:rPr lang="en-AU" dirty="0">
                <a:solidFill>
                  <a:schemeClr val="bg1">
                    <a:lumMod val="65000"/>
                  </a:schemeClr>
                </a:solidFill>
              </a:rPr>
              <a:t>2 nursing homes</a:t>
            </a:r>
          </a:p>
          <a:p>
            <a:r>
              <a:rPr lang="en-AU" dirty="0">
                <a:solidFill>
                  <a:schemeClr val="bg1">
                    <a:lumMod val="65000"/>
                  </a:schemeClr>
                </a:solidFill>
              </a:rPr>
              <a:t>Heritage town centre and clock tower built in 1875</a:t>
            </a:r>
          </a:p>
          <a:p>
            <a:r>
              <a:rPr lang="en-AU" dirty="0">
                <a:solidFill>
                  <a:schemeClr val="bg1">
                    <a:lumMod val="65000"/>
                  </a:schemeClr>
                </a:solidFill>
              </a:rPr>
              <a:t>Historic pub</a:t>
            </a:r>
          </a:p>
          <a:p>
            <a:r>
              <a:rPr lang="en-AU" dirty="0">
                <a:solidFill>
                  <a:schemeClr val="bg1">
                    <a:lumMod val="65000"/>
                  </a:schemeClr>
                </a:solidFill>
              </a:rPr>
              <a:t>Botanic gardens with native plants only found in Brilliant</a:t>
            </a:r>
          </a:p>
          <a:p>
            <a:r>
              <a:rPr lang="en-AU" dirty="0">
                <a:solidFill>
                  <a:schemeClr val="bg1">
                    <a:lumMod val="65000"/>
                  </a:schemeClr>
                </a:solidFill>
              </a:rPr>
              <a:t>Oval</a:t>
            </a:r>
          </a:p>
          <a:p>
            <a:endParaRPr lang="en-AU" dirty="0"/>
          </a:p>
          <a:p>
            <a:pPr marL="0" indent="0">
              <a:buNone/>
            </a:pPr>
            <a:r>
              <a:rPr lang="en-AU" dirty="0">
                <a:solidFill>
                  <a:schemeClr val="bg1">
                    <a:lumMod val="65000"/>
                  </a:schemeClr>
                </a:solidFill>
              </a:rPr>
              <a:t>Earthquake</a:t>
            </a:r>
            <a:r>
              <a:rPr lang="en-AU" dirty="0">
                <a:solidFill>
                  <a:srgbClr val="0070C0"/>
                </a:solidFill>
              </a:rPr>
              <a:t> Impacts</a:t>
            </a:r>
          </a:p>
          <a:p>
            <a:pPr lvl="1"/>
            <a:r>
              <a:rPr lang="en-AU" dirty="0">
                <a:solidFill>
                  <a:srgbClr val="0070C0"/>
                </a:solidFill>
              </a:rPr>
              <a:t>Displacement</a:t>
            </a:r>
          </a:p>
          <a:p>
            <a:pPr lvl="1"/>
            <a:r>
              <a:rPr lang="en-AU" dirty="0">
                <a:solidFill>
                  <a:srgbClr val="0070C0"/>
                </a:solidFill>
              </a:rPr>
              <a:t>Culturally important objects</a:t>
            </a:r>
          </a:p>
          <a:p>
            <a:pPr lvl="1"/>
            <a:r>
              <a:rPr lang="en-AU" dirty="0">
                <a:solidFill>
                  <a:srgbClr val="0070C0"/>
                </a:solidFill>
              </a:rPr>
              <a:t>Culturally important events</a:t>
            </a:r>
          </a:p>
          <a:p>
            <a:pPr lvl="1"/>
            <a:r>
              <a:rPr lang="en-AU" dirty="0">
                <a:solidFill>
                  <a:srgbClr val="0070C0"/>
                </a:solidFill>
              </a:rPr>
              <a:t>Loss of morale</a:t>
            </a:r>
          </a:p>
          <a:p>
            <a:pPr lvl="1"/>
            <a:r>
              <a:rPr lang="en-AU" dirty="0">
                <a:solidFill>
                  <a:srgbClr val="0070C0"/>
                </a:solidFill>
              </a:rPr>
              <a:t>Loss of community services</a:t>
            </a:r>
          </a:p>
          <a:p>
            <a:pPr lvl="1"/>
            <a:r>
              <a:rPr lang="en-AU" dirty="0">
                <a:solidFill>
                  <a:srgbClr val="0070C0"/>
                </a:solidFill>
              </a:rPr>
              <a:t>Impacts of losing loved ones</a:t>
            </a:r>
          </a:p>
          <a:p>
            <a:pPr lvl="1"/>
            <a:r>
              <a:rPr lang="en-AU" dirty="0">
                <a:solidFill>
                  <a:srgbClr val="0070C0"/>
                </a:solidFill>
              </a:rPr>
              <a:t>Damage to businesses causing loss</a:t>
            </a:r>
            <a:br>
              <a:rPr lang="en-AU" dirty="0">
                <a:solidFill>
                  <a:srgbClr val="0070C0"/>
                </a:solidFill>
              </a:rPr>
            </a:br>
            <a:r>
              <a:rPr lang="en-AU" dirty="0">
                <a:solidFill>
                  <a:srgbClr val="0070C0"/>
                </a:solidFill>
              </a:rPr>
              <a:t>of employment</a:t>
            </a:r>
          </a:p>
          <a:p>
            <a:pPr lvl="1"/>
            <a:endParaRPr lang="en-AU"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500" b="5568"/>
          <a:stretch/>
        </p:blipFill>
        <p:spPr>
          <a:xfrm>
            <a:off x="5320146" y="3512128"/>
            <a:ext cx="3768436" cy="2711316"/>
          </a:xfrm>
          <a:prstGeom prst="rect">
            <a:avLst/>
          </a:prstGeom>
        </p:spPr>
      </p:pic>
    </p:spTree>
    <p:extLst>
      <p:ext uri="{BB962C8B-B14F-4D97-AF65-F5344CB8AC3E}">
        <p14:creationId xmlns:p14="http://schemas.microsoft.com/office/powerpoint/2010/main" val="3421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800"/>
            <a:ext cx="8229600" cy="1143000"/>
          </a:xfrm>
        </p:spPr>
        <p:txBody>
          <a:bodyPr>
            <a:normAutofit/>
          </a:bodyPr>
          <a:lstStyle/>
          <a:p>
            <a:r>
              <a:rPr lang="en-AU" dirty="0">
                <a:solidFill>
                  <a:schemeClr val="accent1">
                    <a:lumMod val="75000"/>
                  </a:schemeClr>
                </a:solidFill>
              </a:rPr>
              <a:t>Public Administration</a:t>
            </a:r>
          </a:p>
        </p:txBody>
      </p:sp>
      <p:sp>
        <p:nvSpPr>
          <p:cNvPr id="3" name="Content Placeholder 2"/>
          <p:cNvSpPr>
            <a:spLocks noGrp="1"/>
          </p:cNvSpPr>
          <p:nvPr>
            <p:ph idx="1"/>
          </p:nvPr>
        </p:nvSpPr>
        <p:spPr>
          <a:xfrm>
            <a:off x="381000" y="1140222"/>
            <a:ext cx="8229600" cy="5385122"/>
          </a:xfrm>
        </p:spPr>
        <p:txBody>
          <a:bodyPr>
            <a:normAutofit fontScale="85000" lnSpcReduction="20000"/>
          </a:bodyPr>
          <a:lstStyle/>
          <a:p>
            <a:r>
              <a:rPr lang="en-AU" dirty="0">
                <a:solidFill>
                  <a:schemeClr val="bg1">
                    <a:lumMod val="65000"/>
                  </a:schemeClr>
                </a:solidFill>
              </a:rPr>
              <a:t>All normal LG/government services</a:t>
            </a:r>
          </a:p>
          <a:p>
            <a:r>
              <a:rPr lang="en-AU" dirty="0">
                <a:solidFill>
                  <a:schemeClr val="bg1">
                    <a:lumMod val="65000"/>
                  </a:schemeClr>
                </a:solidFill>
              </a:rPr>
              <a:t>1 police and 1 fire station</a:t>
            </a:r>
          </a:p>
          <a:p>
            <a:r>
              <a:rPr lang="en-AU" dirty="0">
                <a:solidFill>
                  <a:schemeClr val="bg1">
                    <a:lumMod val="65000"/>
                  </a:schemeClr>
                </a:solidFill>
              </a:rPr>
              <a:t>5 bushfire brigades</a:t>
            </a:r>
          </a:p>
          <a:p>
            <a:r>
              <a:rPr lang="en-AU" dirty="0">
                <a:solidFill>
                  <a:schemeClr val="bg1">
                    <a:lumMod val="65000"/>
                  </a:schemeClr>
                </a:solidFill>
              </a:rPr>
              <a:t>Hospital</a:t>
            </a:r>
          </a:p>
          <a:p>
            <a:r>
              <a:rPr lang="en-AU" dirty="0">
                <a:solidFill>
                  <a:schemeClr val="bg1">
                    <a:lumMod val="65000"/>
                  </a:schemeClr>
                </a:solidFill>
              </a:rPr>
              <a:t>2 GP clinics</a:t>
            </a:r>
          </a:p>
          <a:p>
            <a:r>
              <a:rPr lang="en-AU" dirty="0">
                <a:solidFill>
                  <a:schemeClr val="bg1">
                    <a:lumMod val="65000"/>
                  </a:schemeClr>
                </a:solidFill>
              </a:rPr>
              <a:t>Ambulance Services</a:t>
            </a:r>
          </a:p>
          <a:p>
            <a:endParaRPr lang="en-AU" dirty="0"/>
          </a:p>
          <a:p>
            <a:pPr marL="0" indent="0">
              <a:buNone/>
            </a:pPr>
            <a:r>
              <a:rPr lang="en-AU" dirty="0">
                <a:solidFill>
                  <a:schemeClr val="bg1">
                    <a:lumMod val="65000"/>
                  </a:schemeClr>
                </a:solidFill>
              </a:rPr>
              <a:t>Earthquake </a:t>
            </a:r>
            <a:r>
              <a:rPr lang="en-AU" dirty="0">
                <a:solidFill>
                  <a:srgbClr val="0070C0"/>
                </a:solidFill>
              </a:rPr>
              <a:t>Impacts</a:t>
            </a:r>
          </a:p>
          <a:p>
            <a:pPr lvl="1"/>
            <a:r>
              <a:rPr lang="en-AU" dirty="0">
                <a:solidFill>
                  <a:srgbClr val="0070C0"/>
                </a:solidFill>
              </a:rPr>
              <a:t>Impacts to the provision of public services including</a:t>
            </a:r>
          </a:p>
          <a:p>
            <a:pPr lvl="2"/>
            <a:r>
              <a:rPr lang="en-AU" dirty="0">
                <a:solidFill>
                  <a:srgbClr val="0070C0"/>
                </a:solidFill>
              </a:rPr>
              <a:t>Local government</a:t>
            </a:r>
          </a:p>
          <a:p>
            <a:pPr lvl="2"/>
            <a:r>
              <a:rPr lang="en-AU" dirty="0">
                <a:solidFill>
                  <a:srgbClr val="0070C0"/>
                </a:solidFill>
              </a:rPr>
              <a:t>Essential services</a:t>
            </a:r>
          </a:p>
          <a:p>
            <a:pPr lvl="1"/>
            <a:r>
              <a:rPr lang="en-AU" dirty="0">
                <a:solidFill>
                  <a:srgbClr val="0070C0"/>
                </a:solidFill>
              </a:rPr>
              <a:t>Loss of staff</a:t>
            </a:r>
          </a:p>
          <a:p>
            <a:pPr lvl="1"/>
            <a:r>
              <a:rPr lang="en-AU" dirty="0">
                <a:solidFill>
                  <a:srgbClr val="0070C0"/>
                </a:solidFill>
              </a:rPr>
              <a:t>Damage to buried infrastructure</a:t>
            </a:r>
          </a:p>
          <a:p>
            <a:pPr lvl="1"/>
            <a:r>
              <a:rPr lang="en-AU" dirty="0">
                <a:solidFill>
                  <a:srgbClr val="0070C0"/>
                </a:solidFill>
              </a:rPr>
              <a:t>Loss of power and communications</a:t>
            </a:r>
          </a:p>
          <a:p>
            <a:pPr lvl="1"/>
            <a:endParaRPr lang="en-AU" dirty="0"/>
          </a:p>
          <a:p>
            <a:pPr lvl="1"/>
            <a:endParaRPr lang="en-AU" dirty="0"/>
          </a:p>
          <a:p>
            <a:pPr lvl="2"/>
            <a:endParaRPr lang="en-AU" dirty="0"/>
          </a:p>
          <a:p>
            <a:pPr lvl="2"/>
            <a:endParaRPr lang="en-AU" dirty="0"/>
          </a:p>
          <a:p>
            <a:pPr lvl="1"/>
            <a:endParaRPr lang="en-AU" dirty="0"/>
          </a:p>
          <a:p>
            <a:pPr lvl="1"/>
            <a:endParaRPr lang="en-AU" dirty="0"/>
          </a:p>
          <a:p>
            <a:pPr lvl="1"/>
            <a:endParaRPr lang="en-AU" dirty="0"/>
          </a:p>
          <a:p>
            <a:pPr lvl="1"/>
            <a:endParaRPr lang="en-AU" dirty="0"/>
          </a:p>
        </p:txBody>
      </p:sp>
      <p:sp>
        <p:nvSpPr>
          <p:cNvPr id="4" name="TextBox 3"/>
          <p:cNvSpPr txBox="1"/>
          <p:nvPr/>
        </p:nvSpPr>
        <p:spPr>
          <a:xfrm>
            <a:off x="3491880" y="4725144"/>
            <a:ext cx="3680749" cy="923330"/>
          </a:xfrm>
          <a:prstGeom prst="rect">
            <a:avLst/>
          </a:prstGeom>
          <a:noFill/>
        </p:spPr>
        <p:txBody>
          <a:bodyPr wrap="square" rtlCol="0">
            <a:spAutoFit/>
          </a:bodyPr>
          <a:lstStyle/>
          <a:p>
            <a:pPr marL="1200150" lvl="2" indent="-285750">
              <a:buFont typeface="Arial" panose="020B0604020202020204" pitchFamily="34" charset="0"/>
              <a:buChar char="•"/>
            </a:pPr>
            <a:r>
              <a:rPr lang="en-AU" dirty="0">
                <a:solidFill>
                  <a:srgbClr val="0070C0"/>
                </a:solidFill>
              </a:rPr>
              <a:t>State departments </a:t>
            </a:r>
          </a:p>
          <a:p>
            <a:pPr marL="1200150" lvl="2" indent="-285750">
              <a:buFont typeface="Arial" panose="020B0604020202020204" pitchFamily="34" charset="0"/>
              <a:buChar char="•"/>
            </a:pPr>
            <a:r>
              <a:rPr lang="en-AU" dirty="0">
                <a:solidFill>
                  <a:srgbClr val="0070C0"/>
                </a:solidFill>
              </a:rPr>
              <a:t>NGOs</a:t>
            </a:r>
          </a:p>
          <a:p>
            <a:endParaRPr lang="en-AU" dirty="0"/>
          </a:p>
        </p:txBody>
      </p:sp>
    </p:spTree>
    <p:extLst>
      <p:ext uri="{BB962C8B-B14F-4D97-AF65-F5344CB8AC3E}">
        <p14:creationId xmlns:p14="http://schemas.microsoft.com/office/powerpoint/2010/main" val="362390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AU" dirty="0">
                <a:solidFill>
                  <a:schemeClr val="accent1">
                    <a:lumMod val="75000"/>
                  </a:schemeClr>
                </a:solidFill>
              </a:rPr>
              <a:t>Environment</a:t>
            </a:r>
          </a:p>
        </p:txBody>
      </p:sp>
      <p:sp>
        <p:nvSpPr>
          <p:cNvPr id="3" name="Content Placeholder 2"/>
          <p:cNvSpPr>
            <a:spLocks noGrp="1"/>
          </p:cNvSpPr>
          <p:nvPr>
            <p:ph idx="1"/>
          </p:nvPr>
        </p:nvSpPr>
        <p:spPr>
          <a:xfrm>
            <a:off x="457200" y="1386444"/>
            <a:ext cx="8229600" cy="4525963"/>
          </a:xfrm>
        </p:spPr>
        <p:txBody>
          <a:bodyPr>
            <a:normAutofit fontScale="92500"/>
          </a:bodyPr>
          <a:lstStyle/>
          <a:p>
            <a:r>
              <a:rPr lang="en-AU" dirty="0">
                <a:solidFill>
                  <a:schemeClr val="bg1">
                    <a:lumMod val="65000"/>
                  </a:schemeClr>
                </a:solidFill>
              </a:rPr>
              <a:t>Botanic gardens with native plants only found in Brilliant</a:t>
            </a:r>
          </a:p>
          <a:p>
            <a:r>
              <a:rPr lang="en-AU" dirty="0">
                <a:solidFill>
                  <a:schemeClr val="bg1">
                    <a:lumMod val="65000"/>
                  </a:schemeClr>
                </a:solidFill>
              </a:rPr>
              <a:t>Native forest used for tourism and conservation</a:t>
            </a:r>
          </a:p>
          <a:p>
            <a:pPr lvl="1"/>
            <a:endParaRPr lang="en-AU" dirty="0"/>
          </a:p>
          <a:p>
            <a:pPr marL="0" indent="0">
              <a:buNone/>
            </a:pPr>
            <a:r>
              <a:rPr lang="en-AU" dirty="0">
                <a:solidFill>
                  <a:schemeClr val="bg1">
                    <a:lumMod val="65000"/>
                  </a:schemeClr>
                </a:solidFill>
              </a:rPr>
              <a:t>Earthquake</a:t>
            </a:r>
            <a:r>
              <a:rPr lang="en-AU" dirty="0">
                <a:solidFill>
                  <a:srgbClr val="0070C0"/>
                </a:solidFill>
              </a:rPr>
              <a:t> Impacts</a:t>
            </a:r>
          </a:p>
          <a:p>
            <a:pPr lvl="1"/>
            <a:r>
              <a:rPr lang="en-AU" dirty="0">
                <a:solidFill>
                  <a:srgbClr val="0070C0"/>
                </a:solidFill>
              </a:rPr>
              <a:t>Discharge of </a:t>
            </a:r>
            <a:r>
              <a:rPr lang="en-AU">
                <a:solidFill>
                  <a:srgbClr val="0070C0"/>
                </a:solidFill>
              </a:rPr>
              <a:t>debris into </a:t>
            </a:r>
            <a:r>
              <a:rPr lang="en-AU" dirty="0">
                <a:solidFill>
                  <a:srgbClr val="0070C0"/>
                </a:solidFill>
              </a:rPr>
              <a:t>waterways</a:t>
            </a:r>
          </a:p>
          <a:p>
            <a:pPr lvl="1"/>
            <a:r>
              <a:rPr lang="en-AU" dirty="0">
                <a:solidFill>
                  <a:srgbClr val="0070C0"/>
                </a:solidFill>
              </a:rPr>
              <a:t>Contamination e.g</a:t>
            </a:r>
            <a:r>
              <a:rPr lang="en-AU">
                <a:solidFill>
                  <a:srgbClr val="0070C0"/>
                </a:solidFill>
              </a:rPr>
              <a:t>. asbestos, pollutants</a:t>
            </a:r>
            <a:endParaRPr lang="en-AU" dirty="0">
              <a:solidFill>
                <a:srgbClr val="0070C0"/>
              </a:solidFill>
            </a:endParaRPr>
          </a:p>
          <a:p>
            <a:pPr lvl="1"/>
            <a:r>
              <a:rPr lang="en-AU" dirty="0">
                <a:solidFill>
                  <a:srgbClr val="0070C0"/>
                </a:solidFill>
              </a:rPr>
              <a:t>Dumping of building waste</a:t>
            </a:r>
          </a:p>
          <a:p>
            <a:pPr lvl="1"/>
            <a:r>
              <a:rPr lang="en-AU" dirty="0">
                <a:solidFill>
                  <a:srgbClr val="0070C0"/>
                </a:solidFill>
              </a:rPr>
              <a:t>Increase sediment load in rivers</a:t>
            </a:r>
          </a:p>
          <a:p>
            <a:pPr lvl="1"/>
            <a:endParaRPr lang="en-AU" dirty="0"/>
          </a:p>
          <a:p>
            <a:pPr lvl="1"/>
            <a:endParaRPr lang="en-AU" dirty="0"/>
          </a:p>
          <a:p>
            <a:pPr lvl="2"/>
            <a:endParaRPr lang="en-AU" dirty="0"/>
          </a:p>
          <a:p>
            <a:pPr lvl="2"/>
            <a:endParaRPr lang="en-AU" dirty="0"/>
          </a:p>
          <a:p>
            <a:pPr lvl="1"/>
            <a:endParaRPr lang="en-AU" dirty="0"/>
          </a:p>
          <a:p>
            <a:pPr lvl="1"/>
            <a:endParaRPr lang="en-AU" dirty="0"/>
          </a:p>
          <a:p>
            <a:pPr lvl="1"/>
            <a:endParaRPr lang="en-AU" dirty="0"/>
          </a:p>
          <a:p>
            <a:pPr lvl="1"/>
            <a:endParaRPr lang="en-AU" dirty="0"/>
          </a:p>
        </p:txBody>
      </p:sp>
    </p:spTree>
    <p:extLst>
      <p:ext uri="{BB962C8B-B14F-4D97-AF65-F5344CB8AC3E}">
        <p14:creationId xmlns:p14="http://schemas.microsoft.com/office/powerpoint/2010/main" val="102389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bg1">
                    <a:lumMod val="65000"/>
                  </a:schemeClr>
                </a:solidFill>
              </a:rPr>
              <a:t>Earthquake </a:t>
            </a:r>
            <a:r>
              <a:rPr lang="en-AU" dirty="0">
                <a:solidFill>
                  <a:schemeClr val="accent1">
                    <a:lumMod val="75000"/>
                  </a:schemeClr>
                </a:solidFill>
              </a:rPr>
              <a:t>Scenario</a:t>
            </a:r>
            <a:br>
              <a:rPr lang="en-AU" dirty="0">
                <a:solidFill>
                  <a:schemeClr val="accent1">
                    <a:lumMod val="75000"/>
                  </a:schemeClr>
                </a:solidFill>
              </a:rPr>
            </a:br>
            <a:r>
              <a:rPr lang="en-AU" sz="3600" dirty="0">
                <a:solidFill>
                  <a:schemeClr val="bg1">
                    <a:lumMod val="65000"/>
                  </a:schemeClr>
                </a:solidFill>
              </a:rPr>
              <a:t>Shire of Brilliant</a:t>
            </a:r>
          </a:p>
        </p:txBody>
      </p:sp>
      <p:sp>
        <p:nvSpPr>
          <p:cNvPr id="3" name="Text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58205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229600" cy="1143000"/>
          </a:xfrm>
        </p:spPr>
        <p:txBody>
          <a:bodyPr/>
          <a:lstStyle/>
          <a:p>
            <a:r>
              <a:rPr lang="en-AU" dirty="0">
                <a:solidFill>
                  <a:schemeClr val="accent1">
                    <a:lumMod val="75000"/>
                  </a:schemeClr>
                </a:solidFill>
              </a:rPr>
              <a:t>Earthquake</a:t>
            </a:r>
          </a:p>
        </p:txBody>
      </p:sp>
      <p:sp>
        <p:nvSpPr>
          <p:cNvPr id="4" name="Rectangle 3"/>
          <p:cNvSpPr/>
          <p:nvPr/>
        </p:nvSpPr>
        <p:spPr>
          <a:xfrm rot="20493883">
            <a:off x="-15901" y="2362201"/>
            <a:ext cx="8782049" cy="923330"/>
          </a:xfrm>
          <a:prstGeom prst="rect">
            <a:avLst/>
          </a:prstGeom>
          <a:noFill/>
        </p:spPr>
        <p:txBody>
          <a:bodyPr wrap="square" lIns="91440" tIns="45720" rIns="91440" bIns="45720">
            <a:spAutoFit/>
          </a:bodyPr>
          <a:lstStyle/>
          <a:p>
            <a:pPr algn="ct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EXAMPLE</a:t>
            </a:r>
          </a:p>
        </p:txBody>
      </p:sp>
      <p:sp>
        <p:nvSpPr>
          <p:cNvPr id="3" name="Content Placeholder 2"/>
          <p:cNvSpPr>
            <a:spLocks noGrp="1"/>
          </p:cNvSpPr>
          <p:nvPr>
            <p:ph idx="1"/>
          </p:nvPr>
        </p:nvSpPr>
        <p:spPr>
          <a:xfrm>
            <a:off x="457200" y="1295400"/>
            <a:ext cx="8229600" cy="4525963"/>
          </a:xfrm>
        </p:spPr>
        <p:txBody>
          <a:bodyPr/>
          <a:lstStyle/>
          <a:p>
            <a:r>
              <a:rPr lang="en-AU" dirty="0"/>
              <a:t>At 2:56 PM on a Tuesday in early June</a:t>
            </a:r>
          </a:p>
          <a:p>
            <a:r>
              <a:rPr lang="en-AU" dirty="0"/>
              <a:t>Very shallow 5.7M earthquake occurs from fault movement 10km east of Friendly town centre</a:t>
            </a:r>
          </a:p>
          <a:p>
            <a:r>
              <a:rPr lang="en-AU" dirty="0"/>
              <a:t>Epicentre depth: 5.0km</a:t>
            </a:r>
          </a:p>
          <a:p>
            <a:r>
              <a:rPr lang="en-AU" dirty="0"/>
              <a:t>Friendly experience shaking of 7-8 on the MMI scale</a:t>
            </a:r>
          </a:p>
          <a:p>
            <a:r>
              <a:rPr lang="en-AU" dirty="0"/>
              <a:t>Junction experiences shaking of MMI 6</a:t>
            </a:r>
          </a:p>
          <a:p>
            <a:endParaRPr lang="en-AU" dirty="0"/>
          </a:p>
        </p:txBody>
      </p:sp>
    </p:spTree>
    <p:extLst>
      <p:ext uri="{BB962C8B-B14F-4D97-AF65-F5344CB8AC3E}">
        <p14:creationId xmlns:p14="http://schemas.microsoft.com/office/powerpoint/2010/main" val="1678807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052" y="71707"/>
            <a:ext cx="8833652" cy="6110441"/>
          </a:xfrm>
        </p:spPr>
      </p:pic>
      <p:sp>
        <p:nvSpPr>
          <p:cNvPr id="4" name="Rectangle 3"/>
          <p:cNvSpPr/>
          <p:nvPr/>
        </p:nvSpPr>
        <p:spPr>
          <a:xfrm rot="20493883">
            <a:off x="-15901" y="2362201"/>
            <a:ext cx="8782049" cy="923330"/>
          </a:xfrm>
          <a:prstGeom prst="rect">
            <a:avLst/>
          </a:prstGeom>
          <a:noFill/>
        </p:spPr>
        <p:txBody>
          <a:bodyPr wrap="square" lIns="91440" tIns="45720" rIns="91440" bIns="45720">
            <a:spAutoFit/>
          </a:bodyPr>
          <a:lstStyle/>
          <a:p>
            <a:pPr algn="ct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EXAMPLE</a:t>
            </a:r>
          </a:p>
        </p:txBody>
      </p:sp>
    </p:spTree>
    <p:extLst>
      <p:ext uri="{BB962C8B-B14F-4D97-AF65-F5344CB8AC3E}">
        <p14:creationId xmlns:p14="http://schemas.microsoft.com/office/powerpoint/2010/main" val="1853330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Expected damage</a:t>
            </a:r>
          </a:p>
        </p:txBody>
      </p:sp>
      <p:graphicFrame>
        <p:nvGraphicFramePr>
          <p:cNvPr id="4" name="Table 3"/>
          <p:cNvGraphicFramePr>
            <a:graphicFrameLocks noGrp="1"/>
          </p:cNvGraphicFramePr>
          <p:nvPr>
            <p:extLst>
              <p:ext uri="{D42A27DB-BD31-4B8C-83A1-F6EECF244321}">
                <p14:modId xmlns:p14="http://schemas.microsoft.com/office/powerpoint/2010/main" val="54621518"/>
              </p:ext>
            </p:extLst>
          </p:nvPr>
        </p:nvGraphicFramePr>
        <p:xfrm>
          <a:off x="1422400" y="1103088"/>
          <a:ext cx="6168570" cy="5036173"/>
        </p:xfrm>
        <a:graphic>
          <a:graphicData uri="http://schemas.openxmlformats.org/drawingml/2006/table">
            <a:tbl>
              <a:tblPr firstRow="1" firstCol="1" bandRow="1"/>
              <a:tblGrid>
                <a:gridCol w="1234652">
                  <a:extLst>
                    <a:ext uri="{9D8B030D-6E8A-4147-A177-3AD203B41FA5}">
                      <a16:colId xmlns:a16="http://schemas.microsoft.com/office/drawing/2014/main" val="20000"/>
                    </a:ext>
                  </a:extLst>
                </a:gridCol>
                <a:gridCol w="1899207">
                  <a:extLst>
                    <a:ext uri="{9D8B030D-6E8A-4147-A177-3AD203B41FA5}">
                      <a16:colId xmlns:a16="http://schemas.microsoft.com/office/drawing/2014/main" val="20001"/>
                    </a:ext>
                  </a:extLst>
                </a:gridCol>
                <a:gridCol w="3034711">
                  <a:extLst>
                    <a:ext uri="{9D8B030D-6E8A-4147-A177-3AD203B41FA5}">
                      <a16:colId xmlns:a16="http://schemas.microsoft.com/office/drawing/2014/main" val="20002"/>
                    </a:ext>
                  </a:extLst>
                </a:gridCol>
              </a:tblGrid>
              <a:tr h="521165">
                <a:tc>
                  <a:txBody>
                    <a:bodyPr/>
                    <a:lstStyle/>
                    <a:p>
                      <a:pPr algn="ctr" fontAlgn="base">
                        <a:lnSpc>
                          <a:spcPct val="115000"/>
                        </a:lnSpc>
                        <a:spcBef>
                          <a:spcPts val="960"/>
                        </a:spcBef>
                        <a:spcAft>
                          <a:spcPts val="1000"/>
                        </a:spcAft>
                      </a:pPr>
                      <a:r>
                        <a:rPr lang="en-AU" sz="1100" b="1"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MMI</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130" marR="82130" marT="42800" marB="42800">
                    <a:lnL w="28575"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28575"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tcPr>
                </a:tc>
                <a:tc>
                  <a:txBody>
                    <a:bodyPr/>
                    <a:lstStyle/>
                    <a:p>
                      <a:pPr algn="ctr" fontAlgn="base">
                        <a:lnSpc>
                          <a:spcPct val="115000"/>
                        </a:lnSpc>
                        <a:spcBef>
                          <a:spcPts val="960"/>
                        </a:spcBef>
                        <a:spcAft>
                          <a:spcPts val="1000"/>
                        </a:spcAft>
                      </a:pPr>
                      <a:r>
                        <a:rPr lang="en-AU" sz="1100" b="1"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Example event</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130" marR="82130" marT="42800" marB="42800">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28575"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tcPr>
                </a:tc>
                <a:tc>
                  <a:txBody>
                    <a:bodyPr/>
                    <a:lstStyle/>
                    <a:p>
                      <a:pPr algn="ctr" fontAlgn="base">
                        <a:lnSpc>
                          <a:spcPct val="115000"/>
                        </a:lnSpc>
                        <a:spcBef>
                          <a:spcPts val="960"/>
                        </a:spcBef>
                        <a:spcAft>
                          <a:spcPts val="1000"/>
                        </a:spcAft>
                      </a:pPr>
                      <a:r>
                        <a:rPr lang="en-AU" sz="1100" b="1"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Expected impact</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130" marR="82130" marT="42800" marB="42800">
                    <a:lnL w="12700" cap="flat" cmpd="sng" algn="ctr">
                      <a:solidFill>
                        <a:srgbClr val="4D4D4F"/>
                      </a:solidFill>
                      <a:prstDash val="solid"/>
                      <a:round/>
                      <a:headEnd type="none" w="med" len="med"/>
                      <a:tailEnd type="none" w="med" len="med"/>
                    </a:lnL>
                    <a:lnR w="28575" cap="flat" cmpd="sng" algn="ctr">
                      <a:solidFill>
                        <a:srgbClr val="4D4D4F"/>
                      </a:solidFill>
                      <a:prstDash val="solid"/>
                      <a:round/>
                      <a:headEnd type="none" w="med" len="med"/>
                      <a:tailEnd type="none" w="med" len="med"/>
                    </a:lnR>
                    <a:lnT w="28575"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tcPr>
                </a:tc>
                <a:extLst>
                  <a:ext uri="{0D108BD9-81ED-4DB2-BD59-A6C34878D82A}">
                    <a16:rowId xmlns:a16="http://schemas.microsoft.com/office/drawing/2014/main" val="10000"/>
                  </a:ext>
                </a:extLst>
              </a:tr>
              <a:tr h="831366">
                <a:tc>
                  <a:txBody>
                    <a:bodyPr/>
                    <a:lstStyle/>
                    <a:p>
                      <a:pPr algn="ctr" fontAlgn="base">
                        <a:lnSpc>
                          <a:spcPct val="115000"/>
                        </a:lnSpc>
                        <a:spcBef>
                          <a:spcPts val="840"/>
                        </a:spcBef>
                        <a:spcAft>
                          <a:spcPts val="1000"/>
                        </a:spcAft>
                      </a:pPr>
                      <a:r>
                        <a:rPr lang="en-AU" sz="11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V</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130" marR="82130" marT="42800" marB="42800">
                    <a:lnL w="28575"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tcPr>
                </a:tc>
                <a:tc>
                  <a:txBody>
                    <a:bodyPr/>
                    <a:lstStyle/>
                    <a:p>
                      <a:pPr fontAlgn="base">
                        <a:lnSpc>
                          <a:spcPct val="115000"/>
                        </a:lnSpc>
                        <a:spcBef>
                          <a:spcPts val="840"/>
                        </a:spcBef>
                        <a:spcAft>
                          <a:spcPts val="1000"/>
                        </a:spcAft>
                      </a:pPr>
                      <a:r>
                        <a:rPr lang="en-AU" sz="11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Kalgoorlie CBD,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Bef>
                          <a:spcPts val="840"/>
                        </a:spcBef>
                        <a:spcAft>
                          <a:spcPts val="1000"/>
                        </a:spcAft>
                      </a:pPr>
                      <a:r>
                        <a:rPr lang="en-AU" sz="11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20 April, 2010</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130" marR="82130" marT="42800" marB="42800">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tcPr>
                </a:tc>
                <a:tc>
                  <a:txBody>
                    <a:bodyPr/>
                    <a:lstStyle/>
                    <a:p>
                      <a:pPr fontAlgn="base">
                        <a:lnSpc>
                          <a:spcPct val="115000"/>
                        </a:lnSpc>
                        <a:spcBef>
                          <a:spcPts val="840"/>
                        </a:spcBef>
                        <a:spcAft>
                          <a:spcPts val="1000"/>
                        </a:spcAft>
                      </a:pPr>
                      <a:r>
                        <a:rPr lang="en-AU" sz="11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Cracking of vulnerable masonry (e.g. parapets &amp; chimneys) with minor falls. Minor cracking to masonry houses.</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130" marR="82130" marT="42800" marB="42800">
                    <a:lnL w="12700" cap="flat" cmpd="sng" algn="ctr">
                      <a:solidFill>
                        <a:srgbClr val="4D4D4F"/>
                      </a:solidFill>
                      <a:prstDash val="solid"/>
                      <a:round/>
                      <a:headEnd type="none" w="med" len="med"/>
                      <a:tailEnd type="none" w="med" len="med"/>
                    </a:lnL>
                    <a:lnR w="28575"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tcPr>
                </a:tc>
                <a:extLst>
                  <a:ext uri="{0D108BD9-81ED-4DB2-BD59-A6C34878D82A}">
                    <a16:rowId xmlns:a16="http://schemas.microsoft.com/office/drawing/2014/main" val="10001"/>
                  </a:ext>
                </a:extLst>
              </a:tr>
              <a:tr h="833338">
                <a:tc>
                  <a:txBody>
                    <a:bodyPr/>
                    <a:lstStyle/>
                    <a:p>
                      <a:pPr algn="ctr" fontAlgn="base">
                        <a:lnSpc>
                          <a:spcPct val="115000"/>
                        </a:lnSpc>
                        <a:spcBef>
                          <a:spcPts val="840"/>
                        </a:spcBef>
                        <a:spcAft>
                          <a:spcPts val="1000"/>
                        </a:spcAft>
                      </a:pPr>
                      <a:r>
                        <a:rPr lang="en-AU" sz="11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VI</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130" marR="82130" marT="42800" marB="42800">
                    <a:lnL w="28575"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tcPr>
                </a:tc>
                <a:tc>
                  <a:txBody>
                    <a:bodyPr/>
                    <a:lstStyle/>
                    <a:p>
                      <a:pPr fontAlgn="base">
                        <a:lnSpc>
                          <a:spcPct val="115000"/>
                        </a:lnSpc>
                        <a:spcBef>
                          <a:spcPts val="840"/>
                        </a:spcBef>
                        <a:spcAft>
                          <a:spcPts val="1000"/>
                        </a:spcAft>
                      </a:pPr>
                      <a:r>
                        <a:rPr lang="en-AU" sz="11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Boulder CBD,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Bef>
                          <a:spcPts val="840"/>
                        </a:spcBef>
                        <a:spcAft>
                          <a:spcPts val="1000"/>
                        </a:spcAft>
                      </a:pPr>
                      <a:r>
                        <a:rPr lang="en-AU" sz="11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20 April, 2010</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130" marR="82130" marT="42800" marB="42800">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tcPr>
                </a:tc>
                <a:tc>
                  <a:txBody>
                    <a:bodyPr/>
                    <a:lstStyle/>
                    <a:p>
                      <a:pPr fontAlgn="base">
                        <a:lnSpc>
                          <a:spcPct val="115000"/>
                        </a:lnSpc>
                        <a:spcBef>
                          <a:spcPts val="840"/>
                        </a:spcBef>
                        <a:spcAft>
                          <a:spcPts val="1000"/>
                        </a:spcAft>
                      </a:pPr>
                      <a:r>
                        <a:rPr lang="en-AU" sz="11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Collapse of vulnerable masonry and severe cracking to other masonry structures.</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130" marR="82130" marT="42800" marB="42800">
                    <a:lnL w="12700" cap="flat" cmpd="sng" algn="ctr">
                      <a:solidFill>
                        <a:srgbClr val="4D4D4F"/>
                      </a:solidFill>
                      <a:prstDash val="solid"/>
                      <a:round/>
                      <a:headEnd type="none" w="med" len="med"/>
                      <a:tailEnd type="none" w="med" len="med"/>
                    </a:lnL>
                    <a:lnR w="28575"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tcPr>
                </a:tc>
                <a:extLst>
                  <a:ext uri="{0D108BD9-81ED-4DB2-BD59-A6C34878D82A}">
                    <a16:rowId xmlns:a16="http://schemas.microsoft.com/office/drawing/2014/main" val="10002"/>
                  </a:ext>
                </a:extLst>
              </a:tr>
              <a:tr h="1185600">
                <a:tc>
                  <a:txBody>
                    <a:bodyPr/>
                    <a:lstStyle/>
                    <a:p>
                      <a:pPr algn="ctr" fontAlgn="base">
                        <a:lnSpc>
                          <a:spcPct val="115000"/>
                        </a:lnSpc>
                        <a:spcBef>
                          <a:spcPts val="840"/>
                        </a:spcBef>
                        <a:spcAft>
                          <a:spcPts val="1000"/>
                        </a:spcAft>
                      </a:pPr>
                      <a:r>
                        <a:rPr lang="en-AU" sz="11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VII</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130" marR="82130" marT="42800" marB="42800">
                    <a:lnL w="28575"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tcPr>
                </a:tc>
                <a:tc>
                  <a:txBody>
                    <a:bodyPr/>
                    <a:lstStyle/>
                    <a:p>
                      <a:pPr fontAlgn="base">
                        <a:lnSpc>
                          <a:spcPct val="115000"/>
                        </a:lnSpc>
                        <a:spcBef>
                          <a:spcPts val="840"/>
                        </a:spcBef>
                        <a:spcAft>
                          <a:spcPts val="1000"/>
                        </a:spcAft>
                      </a:pPr>
                      <a:r>
                        <a:rPr lang="en-AU" sz="11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Newcastle,</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Bef>
                          <a:spcPts val="840"/>
                        </a:spcBef>
                        <a:spcAft>
                          <a:spcPts val="1000"/>
                        </a:spcAft>
                      </a:pPr>
                      <a:r>
                        <a:rPr lang="en-AU" sz="11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27 December, 1989</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130" marR="82130" marT="42800" marB="42800">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tcPr>
                </a:tc>
                <a:tc>
                  <a:txBody>
                    <a:bodyPr/>
                    <a:lstStyle/>
                    <a:p>
                      <a:pPr fontAlgn="base">
                        <a:lnSpc>
                          <a:spcPct val="115000"/>
                        </a:lnSpc>
                        <a:spcBef>
                          <a:spcPts val="840"/>
                        </a:spcBef>
                        <a:spcAft>
                          <a:spcPts val="1000"/>
                        </a:spcAft>
                      </a:pPr>
                      <a:r>
                        <a:rPr lang="en-AU" sz="11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Severe damage to URM buildings, some damage to housing, damage to low ductility framed buildings, particularly irregular buildings with some collapses.</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130" marR="82130" marT="42800" marB="42800">
                    <a:lnL w="12700" cap="flat" cmpd="sng" algn="ctr">
                      <a:solidFill>
                        <a:srgbClr val="4D4D4F"/>
                      </a:solidFill>
                      <a:prstDash val="solid"/>
                      <a:round/>
                      <a:headEnd type="none" w="med" len="med"/>
                      <a:tailEnd type="none" w="med" len="med"/>
                    </a:lnL>
                    <a:lnR w="28575"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tcPr>
                </a:tc>
                <a:extLst>
                  <a:ext uri="{0D108BD9-81ED-4DB2-BD59-A6C34878D82A}">
                    <a16:rowId xmlns:a16="http://schemas.microsoft.com/office/drawing/2014/main" val="10003"/>
                  </a:ext>
                </a:extLst>
              </a:tr>
              <a:tr h="831366">
                <a:tc>
                  <a:txBody>
                    <a:bodyPr/>
                    <a:lstStyle/>
                    <a:p>
                      <a:pPr algn="ctr" fontAlgn="base">
                        <a:lnSpc>
                          <a:spcPct val="115000"/>
                        </a:lnSpc>
                        <a:spcBef>
                          <a:spcPts val="840"/>
                        </a:spcBef>
                        <a:spcAft>
                          <a:spcPts val="1000"/>
                        </a:spcAft>
                      </a:pPr>
                      <a:r>
                        <a:rPr lang="en-AU" sz="11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VIII</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130" marR="82130" marT="42800" marB="42800">
                    <a:lnL w="28575"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tcPr>
                </a:tc>
                <a:tc>
                  <a:txBody>
                    <a:bodyPr/>
                    <a:lstStyle/>
                    <a:p>
                      <a:pPr fontAlgn="base">
                        <a:lnSpc>
                          <a:spcPct val="115000"/>
                        </a:lnSpc>
                        <a:spcBef>
                          <a:spcPts val="840"/>
                        </a:spcBef>
                        <a:spcAft>
                          <a:spcPts val="1000"/>
                        </a:spcAft>
                      </a:pPr>
                      <a:r>
                        <a:rPr lang="en-AU" sz="11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Christchurch,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Bef>
                          <a:spcPts val="840"/>
                        </a:spcBef>
                        <a:spcAft>
                          <a:spcPts val="1000"/>
                        </a:spcAft>
                      </a:pPr>
                      <a:r>
                        <a:rPr lang="en-AU" sz="11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Feb 22, 2011</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130" marR="82130" marT="42800" marB="42800">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tcPr>
                </a:tc>
                <a:tc>
                  <a:txBody>
                    <a:bodyPr/>
                    <a:lstStyle/>
                    <a:p>
                      <a:pPr fontAlgn="base">
                        <a:lnSpc>
                          <a:spcPct val="115000"/>
                        </a:lnSpc>
                        <a:spcBef>
                          <a:spcPts val="840"/>
                        </a:spcBef>
                        <a:spcAft>
                          <a:spcPts val="1000"/>
                        </a:spcAft>
                      </a:pPr>
                      <a:r>
                        <a:rPr lang="en-AU" sz="11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Severe to complete damage to URM buildings, severe damage to low ductility buildings.</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130" marR="82130" marT="42800" marB="42800">
                    <a:lnL w="12700" cap="flat" cmpd="sng" algn="ctr">
                      <a:solidFill>
                        <a:srgbClr val="4D4D4F"/>
                      </a:solidFill>
                      <a:prstDash val="solid"/>
                      <a:round/>
                      <a:headEnd type="none" w="med" len="med"/>
                      <a:tailEnd type="none" w="med" len="med"/>
                    </a:lnL>
                    <a:lnR w="28575"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12700" cap="flat" cmpd="sng" algn="ctr">
                      <a:solidFill>
                        <a:srgbClr val="4D4D4F"/>
                      </a:solidFill>
                      <a:prstDash val="solid"/>
                      <a:round/>
                      <a:headEnd type="none" w="med" len="med"/>
                      <a:tailEnd type="none" w="med" len="med"/>
                    </a:lnB>
                  </a:tcPr>
                </a:tc>
                <a:extLst>
                  <a:ext uri="{0D108BD9-81ED-4DB2-BD59-A6C34878D82A}">
                    <a16:rowId xmlns:a16="http://schemas.microsoft.com/office/drawing/2014/main" val="10004"/>
                  </a:ext>
                </a:extLst>
              </a:tr>
              <a:tr h="833338">
                <a:tc>
                  <a:txBody>
                    <a:bodyPr/>
                    <a:lstStyle/>
                    <a:p>
                      <a:pPr algn="ctr" fontAlgn="base">
                        <a:lnSpc>
                          <a:spcPct val="115000"/>
                        </a:lnSpc>
                        <a:spcBef>
                          <a:spcPts val="840"/>
                        </a:spcBef>
                        <a:spcAft>
                          <a:spcPts val="1000"/>
                        </a:spcAft>
                      </a:pPr>
                      <a:r>
                        <a:rPr lang="en-AU" sz="11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IX</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130" marR="82130" marT="42800" marB="42800">
                    <a:lnL w="28575"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28575" cap="flat" cmpd="sng" algn="ctr">
                      <a:solidFill>
                        <a:srgbClr val="4D4D4F"/>
                      </a:solidFill>
                      <a:prstDash val="solid"/>
                      <a:round/>
                      <a:headEnd type="none" w="med" len="med"/>
                      <a:tailEnd type="none" w="med" len="med"/>
                    </a:lnB>
                  </a:tcPr>
                </a:tc>
                <a:tc>
                  <a:txBody>
                    <a:bodyPr/>
                    <a:lstStyle/>
                    <a:p>
                      <a:pPr fontAlgn="base">
                        <a:lnSpc>
                          <a:spcPct val="115000"/>
                        </a:lnSpc>
                        <a:spcBef>
                          <a:spcPts val="840"/>
                        </a:spcBef>
                        <a:spcAft>
                          <a:spcPts val="1000"/>
                        </a:spcAft>
                      </a:pPr>
                      <a:r>
                        <a:rPr lang="en-AU" sz="11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Meckering,</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Bef>
                          <a:spcPts val="840"/>
                        </a:spcBef>
                        <a:spcAft>
                          <a:spcPts val="1000"/>
                        </a:spcAft>
                      </a:pPr>
                      <a:r>
                        <a:rPr lang="en-AU" sz="11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14 October, 1968</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130" marR="82130" marT="42800" marB="42800">
                    <a:lnL w="12700" cap="flat" cmpd="sng" algn="ctr">
                      <a:solidFill>
                        <a:srgbClr val="4D4D4F"/>
                      </a:solidFill>
                      <a:prstDash val="solid"/>
                      <a:round/>
                      <a:headEnd type="none" w="med" len="med"/>
                      <a:tailEnd type="none" w="med" len="med"/>
                    </a:lnL>
                    <a:lnR w="12700"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28575" cap="flat" cmpd="sng" algn="ctr">
                      <a:solidFill>
                        <a:srgbClr val="4D4D4F"/>
                      </a:solidFill>
                      <a:prstDash val="solid"/>
                      <a:round/>
                      <a:headEnd type="none" w="med" len="med"/>
                      <a:tailEnd type="none" w="med" len="med"/>
                    </a:lnB>
                  </a:tcPr>
                </a:tc>
                <a:tc>
                  <a:txBody>
                    <a:bodyPr/>
                    <a:lstStyle/>
                    <a:p>
                      <a:pPr fontAlgn="base">
                        <a:lnSpc>
                          <a:spcPct val="115000"/>
                        </a:lnSpc>
                        <a:spcBef>
                          <a:spcPts val="840"/>
                        </a:spcBef>
                        <a:spcAft>
                          <a:spcPts val="1000"/>
                        </a:spcAft>
                      </a:pPr>
                      <a:r>
                        <a:rPr lang="en-AU" sz="11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rPr>
                        <a:t>Destruction of URM and low ductility framed buildings, damage to all other types.</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2130" marR="82130" marT="42800" marB="42800">
                    <a:lnL w="12700" cap="flat" cmpd="sng" algn="ctr">
                      <a:solidFill>
                        <a:srgbClr val="4D4D4F"/>
                      </a:solidFill>
                      <a:prstDash val="solid"/>
                      <a:round/>
                      <a:headEnd type="none" w="med" len="med"/>
                      <a:tailEnd type="none" w="med" len="med"/>
                    </a:lnL>
                    <a:lnR w="28575" cap="flat" cmpd="sng" algn="ctr">
                      <a:solidFill>
                        <a:srgbClr val="4D4D4F"/>
                      </a:solidFill>
                      <a:prstDash val="solid"/>
                      <a:round/>
                      <a:headEnd type="none" w="med" len="med"/>
                      <a:tailEnd type="none" w="med" len="med"/>
                    </a:lnR>
                    <a:lnT w="12700" cap="flat" cmpd="sng" algn="ctr">
                      <a:solidFill>
                        <a:srgbClr val="4D4D4F"/>
                      </a:solidFill>
                      <a:prstDash val="solid"/>
                      <a:round/>
                      <a:headEnd type="none" w="med" len="med"/>
                      <a:tailEnd type="none" w="med" len="med"/>
                    </a:lnT>
                    <a:lnB w="28575" cap="flat" cmpd="sng" algn="ctr">
                      <a:solidFill>
                        <a:srgbClr val="4D4D4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4"/>
          <p:cNvSpPr/>
          <p:nvPr/>
        </p:nvSpPr>
        <p:spPr>
          <a:xfrm>
            <a:off x="1452880" y="3284221"/>
            <a:ext cx="1166055" cy="1998928"/>
          </a:xfrm>
          <a:prstGeom prst="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6" name="Rectangle 5"/>
          <p:cNvSpPr/>
          <p:nvPr/>
        </p:nvSpPr>
        <p:spPr>
          <a:xfrm>
            <a:off x="4571998" y="3295881"/>
            <a:ext cx="3011713" cy="1996441"/>
          </a:xfrm>
          <a:prstGeom prst="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7" name="Rectangle 6"/>
          <p:cNvSpPr/>
          <p:nvPr/>
        </p:nvSpPr>
        <p:spPr>
          <a:xfrm>
            <a:off x="1452880" y="1595534"/>
            <a:ext cx="1166055" cy="1688685"/>
          </a:xfrm>
          <a:prstGeom prst="rect">
            <a:avLst/>
          </a:prstGeom>
          <a:noFill/>
          <a:ln w="762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8" name="Rectangle 7"/>
          <p:cNvSpPr/>
          <p:nvPr/>
        </p:nvSpPr>
        <p:spPr>
          <a:xfrm>
            <a:off x="4571999" y="1595534"/>
            <a:ext cx="3011713" cy="1688687"/>
          </a:xfrm>
          <a:prstGeom prst="rect">
            <a:avLst/>
          </a:prstGeom>
          <a:noFill/>
          <a:ln w="762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9" name="Rectangle 8"/>
          <p:cNvSpPr/>
          <p:nvPr/>
        </p:nvSpPr>
        <p:spPr>
          <a:xfrm rot="20493883">
            <a:off x="-15901" y="2362201"/>
            <a:ext cx="8782049" cy="923330"/>
          </a:xfrm>
          <a:prstGeom prst="rect">
            <a:avLst/>
          </a:prstGeom>
          <a:noFill/>
        </p:spPr>
        <p:txBody>
          <a:bodyPr wrap="square" lIns="91440" tIns="45720" rIns="91440" bIns="45720">
            <a:spAutoFit/>
          </a:bodyPr>
          <a:lstStyle/>
          <a:p>
            <a:pPr algn="ct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EXAMPLE</a:t>
            </a:r>
          </a:p>
        </p:txBody>
      </p:sp>
    </p:spTree>
    <p:extLst>
      <p:ext uri="{BB962C8B-B14F-4D97-AF65-F5344CB8AC3E}">
        <p14:creationId xmlns:p14="http://schemas.microsoft.com/office/powerpoint/2010/main" val="4126695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lumMod val="75000"/>
                  </a:schemeClr>
                </a:solidFill>
              </a:rPr>
              <a:t>RISK ASSESSMENT PROCESS</a:t>
            </a:r>
            <a:br>
              <a:rPr lang="en-AU" dirty="0">
                <a:solidFill>
                  <a:schemeClr val="accent1">
                    <a:lumMod val="75000"/>
                  </a:schemeClr>
                </a:solidFill>
              </a:rPr>
            </a:br>
            <a:r>
              <a:rPr lang="en-AU" sz="3600" dirty="0">
                <a:solidFill>
                  <a:schemeClr val="bg1">
                    <a:lumMod val="65000"/>
                  </a:schemeClr>
                </a:solidFill>
              </a:rPr>
              <a:t>Shire of Brilliant</a:t>
            </a:r>
          </a:p>
        </p:txBody>
      </p:sp>
      <p:sp>
        <p:nvSpPr>
          <p:cNvPr id="3" name="Text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22061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a:solidFill>
                  <a:schemeClr val="tx2">
                    <a:lumMod val="75000"/>
                  </a:schemeClr>
                </a:solidFill>
              </a:rPr>
              <a:t>Steps of During the Workshop</a:t>
            </a:r>
          </a:p>
        </p:txBody>
      </p:sp>
      <p:sp>
        <p:nvSpPr>
          <p:cNvPr id="3" name="Content Placeholder 2"/>
          <p:cNvSpPr>
            <a:spLocks noGrp="1"/>
          </p:cNvSpPr>
          <p:nvPr>
            <p:ph idx="1"/>
          </p:nvPr>
        </p:nvSpPr>
        <p:spPr>
          <a:xfrm>
            <a:off x="179512" y="1124744"/>
            <a:ext cx="8632800" cy="5356800"/>
          </a:xfrm>
        </p:spPr>
        <p:txBody>
          <a:bodyPr>
            <a:normAutofit/>
          </a:bodyPr>
          <a:lstStyle/>
          <a:p>
            <a:pPr marL="0" indent="0" fontAlgn="auto">
              <a:spcAft>
                <a:spcPts val="600"/>
              </a:spcAft>
              <a:buFont typeface="Arial" pitchFamily="34" charset="0"/>
              <a:buNone/>
              <a:defRPr/>
            </a:pPr>
            <a:r>
              <a:rPr lang="en-AU" sz="2400" b="1" dirty="0">
                <a:solidFill>
                  <a:schemeClr val="tx2">
                    <a:lumMod val="75000"/>
                  </a:schemeClr>
                </a:solidFill>
              </a:rPr>
              <a:t>For our purposes imagine the event IS taking place</a:t>
            </a:r>
          </a:p>
          <a:p>
            <a:pPr marL="0" indent="0" fontAlgn="auto">
              <a:spcAft>
                <a:spcPts val="600"/>
              </a:spcAft>
              <a:buFont typeface="Arial" pitchFamily="34" charset="0"/>
              <a:buNone/>
              <a:defRPr/>
            </a:pPr>
            <a:r>
              <a:rPr lang="en-AU" sz="2400" dirty="0">
                <a:solidFill>
                  <a:schemeClr val="tx2">
                    <a:lumMod val="75000"/>
                  </a:schemeClr>
                </a:solidFill>
              </a:rPr>
              <a:t>For each Risk Statement:</a:t>
            </a:r>
          </a:p>
          <a:p>
            <a:pPr marL="449263" lvl="1" indent="-49213" fontAlgn="auto">
              <a:spcAft>
                <a:spcPts val="0"/>
              </a:spcAft>
              <a:buFont typeface="Arial" pitchFamily="34" charset="0"/>
              <a:buNone/>
              <a:defRPr/>
            </a:pPr>
            <a:endParaRPr lang="en-AU" sz="2400" dirty="0"/>
          </a:p>
          <a:p>
            <a:pPr marL="449263" lvl="1" indent="-49213" fontAlgn="auto">
              <a:spcAft>
                <a:spcPts val="0"/>
              </a:spcAft>
              <a:buFont typeface="Arial" pitchFamily="34" charset="0"/>
              <a:buNone/>
              <a:defRPr/>
            </a:pPr>
            <a:endParaRPr lang="en-AU" dirty="0"/>
          </a:p>
          <a:p>
            <a:pPr marL="449263" lvl="1" indent="-49213" fontAlgn="auto">
              <a:spcAft>
                <a:spcPts val="0"/>
              </a:spcAft>
              <a:buFont typeface="Arial" pitchFamily="34" charset="0"/>
              <a:buNone/>
              <a:defRPr/>
            </a:pPr>
            <a:endParaRPr lang="en-AU" dirty="0"/>
          </a:p>
          <a:p>
            <a:pPr marL="449263" lvl="1" indent="-49213" fontAlgn="auto">
              <a:spcAft>
                <a:spcPts val="0"/>
              </a:spcAft>
              <a:buFont typeface="Arial" pitchFamily="34" charset="0"/>
              <a:buNone/>
              <a:defRPr/>
            </a:pPr>
            <a:endParaRPr lang="en-AU" dirty="0"/>
          </a:p>
          <a:p>
            <a:pPr marL="449263" lvl="1" indent="-49213" fontAlgn="auto">
              <a:spcAft>
                <a:spcPts val="0"/>
              </a:spcAft>
              <a:buFont typeface="Arial" pitchFamily="34" charset="0"/>
              <a:buNone/>
              <a:defRPr/>
            </a:pPr>
            <a:endParaRPr lang="en-AU" dirty="0"/>
          </a:p>
          <a:p>
            <a:pPr marL="449263" lvl="1" indent="-49213" fontAlgn="auto">
              <a:spcAft>
                <a:spcPts val="0"/>
              </a:spcAft>
              <a:buFont typeface="Arial" pitchFamily="34" charset="0"/>
              <a:buNone/>
              <a:defRPr/>
            </a:pPr>
            <a:endParaRPr lang="en-AU" dirty="0"/>
          </a:p>
          <a:p>
            <a:pPr marL="449263" lvl="1" indent="-49213" fontAlgn="auto">
              <a:spcAft>
                <a:spcPts val="0"/>
              </a:spcAft>
              <a:buFont typeface="Arial" pitchFamily="34" charset="0"/>
              <a:buNone/>
              <a:defRPr/>
            </a:pPr>
            <a:endParaRPr lang="en-AU" sz="2400" dirty="0"/>
          </a:p>
          <a:p>
            <a:pPr marL="449263" lvl="1" indent="-49213" algn="ctr" fontAlgn="auto">
              <a:spcAft>
                <a:spcPts val="0"/>
              </a:spcAft>
              <a:buFont typeface="Arial" pitchFamily="34" charset="0"/>
              <a:buNone/>
              <a:defRPr/>
            </a:pPr>
            <a:r>
              <a:rPr lang="en-AU" sz="2400" b="1" dirty="0">
                <a:solidFill>
                  <a:srgbClr val="0070C0"/>
                </a:solidFill>
              </a:rPr>
              <a:t>Group Decision, Majority rule</a:t>
            </a:r>
          </a:p>
        </p:txBody>
      </p:sp>
      <p:graphicFrame>
        <p:nvGraphicFramePr>
          <p:cNvPr id="4" name="Diagram 3"/>
          <p:cNvGraphicFramePr/>
          <p:nvPr>
            <p:extLst>
              <p:ext uri="{D42A27DB-BD31-4B8C-83A1-F6EECF244321}">
                <p14:modId xmlns:p14="http://schemas.microsoft.com/office/powerpoint/2010/main" val="749048363"/>
              </p:ext>
            </p:extLst>
          </p:nvPr>
        </p:nvGraphicFramePr>
        <p:xfrm>
          <a:off x="1115616" y="2492896"/>
          <a:ext cx="6951600" cy="311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159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835219"/>
            <a:ext cx="6414362" cy="427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143000"/>
          </a:xfrm>
        </p:spPr>
        <p:txBody>
          <a:bodyPr>
            <a:normAutofit/>
          </a:bodyPr>
          <a:lstStyle/>
          <a:p>
            <a:r>
              <a:rPr lang="en-US" sz="3600" b="1" dirty="0">
                <a:solidFill>
                  <a:schemeClr val="accent1">
                    <a:lumMod val="75000"/>
                  </a:schemeClr>
                </a:solidFill>
              </a:rPr>
              <a:t>Step 1: Assess the maximal consequence</a:t>
            </a:r>
          </a:p>
        </p:txBody>
      </p:sp>
      <p:sp>
        <p:nvSpPr>
          <p:cNvPr id="3" name="Content Placeholder 2"/>
          <p:cNvSpPr>
            <a:spLocks noGrp="1"/>
          </p:cNvSpPr>
          <p:nvPr>
            <p:ph idx="1"/>
          </p:nvPr>
        </p:nvSpPr>
        <p:spPr>
          <a:xfrm>
            <a:off x="201600" y="928800"/>
            <a:ext cx="8632800" cy="5356800"/>
          </a:xfrm>
        </p:spPr>
        <p:txBody>
          <a:bodyPr>
            <a:normAutofit/>
          </a:bodyPr>
          <a:lstStyle/>
          <a:p>
            <a:pPr marL="449263" lvl="1" indent="-49213" fontAlgn="auto">
              <a:spcAft>
                <a:spcPts val="0"/>
              </a:spcAft>
              <a:buFont typeface="Arial" pitchFamily="34" charset="0"/>
              <a:buNone/>
              <a:defRPr/>
            </a:pPr>
            <a:endParaRPr lang="en-AU" dirty="0"/>
          </a:p>
          <a:p>
            <a:pPr marL="449263" lvl="1" indent="-49213" fontAlgn="auto">
              <a:spcAft>
                <a:spcPts val="0"/>
              </a:spcAft>
              <a:buFont typeface="Arial" pitchFamily="34" charset="0"/>
              <a:buNone/>
              <a:defRPr/>
            </a:pPr>
            <a:endParaRPr lang="en-AU" dirty="0"/>
          </a:p>
          <a:p>
            <a:pPr marL="449263" lvl="1" indent="-49213" fontAlgn="auto">
              <a:spcAft>
                <a:spcPts val="0"/>
              </a:spcAft>
              <a:buFont typeface="Arial" pitchFamily="34" charset="0"/>
              <a:buNone/>
              <a:defRPr/>
            </a:pPr>
            <a:endParaRPr lang="en-AU" dirty="0"/>
          </a:p>
          <a:p>
            <a:pPr marL="449263" lvl="1" indent="-49213" fontAlgn="auto">
              <a:spcAft>
                <a:spcPts val="0"/>
              </a:spcAft>
              <a:buFont typeface="Arial" pitchFamily="34" charset="0"/>
              <a:buNone/>
              <a:defRPr/>
            </a:pPr>
            <a:endParaRPr lang="en-AU" dirty="0"/>
          </a:p>
          <a:p>
            <a:pPr marL="449263" lvl="1" indent="-49213" fontAlgn="auto">
              <a:spcAft>
                <a:spcPts val="0"/>
              </a:spcAft>
              <a:buFont typeface="Arial" pitchFamily="34" charset="0"/>
              <a:buNone/>
              <a:defRPr/>
            </a:pPr>
            <a:endParaRPr lang="en-AU" dirty="0"/>
          </a:p>
          <a:p>
            <a:pPr marL="449263" lvl="1" indent="-49213" fontAlgn="auto">
              <a:spcAft>
                <a:spcPts val="0"/>
              </a:spcAft>
              <a:buFont typeface="Arial" pitchFamily="34" charset="0"/>
              <a:buNone/>
              <a:defRPr/>
            </a:pPr>
            <a:endParaRPr lang="en-AU" dirty="0"/>
          </a:p>
        </p:txBody>
      </p:sp>
      <p:sp>
        <p:nvSpPr>
          <p:cNvPr id="9" name="Down Arrow 8"/>
          <p:cNvSpPr/>
          <p:nvPr/>
        </p:nvSpPr>
        <p:spPr>
          <a:xfrm rot="5400000">
            <a:off x="3267076" y="-832925"/>
            <a:ext cx="381600" cy="4820535"/>
          </a:xfrm>
          <a:prstGeom prst="downArrow">
            <a:avLst/>
          </a:prstGeom>
          <a:solidFill>
            <a:srgbClr val="0070C0"/>
          </a:solidFill>
          <a:ln>
            <a:solidFill>
              <a:srgbClr val="0070C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endParaRPr>
          </a:p>
        </p:txBody>
      </p:sp>
      <p:sp>
        <p:nvSpPr>
          <p:cNvPr id="4" name="TextBox 3"/>
          <p:cNvSpPr txBox="1"/>
          <p:nvPr/>
        </p:nvSpPr>
        <p:spPr>
          <a:xfrm>
            <a:off x="0" y="986000"/>
            <a:ext cx="2959200" cy="461665"/>
          </a:xfrm>
          <a:prstGeom prst="rect">
            <a:avLst/>
          </a:prstGeom>
          <a:noFill/>
        </p:spPr>
        <p:txBody>
          <a:bodyPr wrap="square" rtlCol="0">
            <a:spAutoFit/>
          </a:bodyPr>
          <a:lstStyle/>
          <a:p>
            <a:pPr algn="ctr"/>
            <a:r>
              <a:rPr lang="en-AU" sz="2400" b="1" dirty="0">
                <a:solidFill>
                  <a:srgbClr val="0070C0"/>
                </a:solidFill>
              </a:rPr>
              <a:t>Move right to left</a:t>
            </a:r>
          </a:p>
        </p:txBody>
      </p:sp>
      <p:grpSp>
        <p:nvGrpSpPr>
          <p:cNvPr id="7" name="Group 6"/>
          <p:cNvGrpSpPr/>
          <p:nvPr/>
        </p:nvGrpSpPr>
        <p:grpSpPr>
          <a:xfrm>
            <a:off x="6663860" y="2203394"/>
            <a:ext cx="2292467" cy="2807611"/>
            <a:chOff x="5443080" y="1106501"/>
            <a:chExt cx="2891321" cy="2807611"/>
          </a:xfrm>
        </p:grpSpPr>
        <p:sp>
          <p:nvSpPr>
            <p:cNvPr id="8" name="Rounded Rectangle 7"/>
            <p:cNvSpPr/>
            <p:nvPr/>
          </p:nvSpPr>
          <p:spPr>
            <a:xfrm>
              <a:off x="5443080" y="1106501"/>
              <a:ext cx="2891321" cy="2807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0" name="TextBox 9"/>
            <p:cNvSpPr txBox="1"/>
            <p:nvPr/>
          </p:nvSpPr>
          <p:spPr>
            <a:xfrm>
              <a:off x="5675675" y="1242254"/>
              <a:ext cx="2426129" cy="2031325"/>
            </a:xfrm>
            <a:prstGeom prst="rect">
              <a:avLst/>
            </a:prstGeom>
            <a:noFill/>
            <a:ln>
              <a:noFill/>
            </a:ln>
            <a:effectLst>
              <a:glow rad="228600">
                <a:schemeClr val="accent4">
                  <a:satMod val="175000"/>
                  <a:alpha val="40000"/>
                </a:schemeClr>
              </a:glow>
            </a:effectLst>
          </p:spPr>
          <p:txBody>
            <a:bodyPr wrap="square" rtlCol="0">
              <a:spAutoFit/>
            </a:bodyPr>
            <a:lstStyle/>
            <a:p>
              <a:r>
                <a:rPr lang="en-AU" dirty="0">
                  <a:solidFill>
                    <a:prstClr val="white"/>
                  </a:solidFill>
                </a:rPr>
                <a:t>The risk statement only needs to fulfil </a:t>
              </a:r>
              <a:r>
                <a:rPr lang="en-AU" b="1" dirty="0">
                  <a:solidFill>
                    <a:prstClr val="white"/>
                  </a:solidFill>
                </a:rPr>
                <a:t>one</a:t>
              </a:r>
              <a:r>
                <a:rPr lang="en-AU" dirty="0">
                  <a:solidFill>
                    <a:prstClr val="white"/>
                  </a:solidFill>
                </a:rPr>
                <a:t> of the consequence criteria points of a level, not all, for it to be assigned that consequence level. </a:t>
              </a:r>
            </a:p>
            <a:p>
              <a:endParaRPr lang="en-AU" dirty="0">
                <a:solidFill>
                  <a:srgbClr val="005CB8"/>
                </a:solidFill>
              </a:endParaRPr>
            </a:p>
          </p:txBody>
        </p:sp>
      </p:grpSp>
      <p:sp>
        <p:nvSpPr>
          <p:cNvPr id="11" name="TextBox 10"/>
          <p:cNvSpPr txBox="1"/>
          <p:nvPr/>
        </p:nvSpPr>
        <p:spPr>
          <a:xfrm>
            <a:off x="5662898" y="3501008"/>
            <a:ext cx="518835" cy="369332"/>
          </a:xfrm>
          <a:prstGeom prst="rect">
            <a:avLst/>
          </a:prstGeom>
          <a:noFill/>
        </p:spPr>
        <p:txBody>
          <a:bodyPr wrap="square" rtlCol="0">
            <a:spAutoFit/>
          </a:bodyPr>
          <a:lstStyle/>
          <a:p>
            <a:r>
              <a:rPr lang="en-AU" b="1" dirty="0">
                <a:solidFill>
                  <a:srgbClr val="FF0000"/>
                </a:solidFill>
              </a:rPr>
              <a:t>No</a:t>
            </a:r>
          </a:p>
        </p:txBody>
      </p:sp>
      <p:sp>
        <p:nvSpPr>
          <p:cNvPr id="12" name="TextBox 11"/>
          <p:cNvSpPr txBox="1"/>
          <p:nvPr/>
        </p:nvSpPr>
        <p:spPr>
          <a:xfrm>
            <a:off x="4572000" y="3501008"/>
            <a:ext cx="518835" cy="369332"/>
          </a:xfrm>
          <a:prstGeom prst="rect">
            <a:avLst/>
          </a:prstGeom>
          <a:noFill/>
        </p:spPr>
        <p:txBody>
          <a:bodyPr wrap="square" rtlCol="0">
            <a:spAutoFit/>
          </a:bodyPr>
          <a:lstStyle/>
          <a:p>
            <a:r>
              <a:rPr lang="en-AU" b="1" dirty="0">
                <a:solidFill>
                  <a:srgbClr val="FF0000"/>
                </a:solidFill>
              </a:rPr>
              <a:t>No</a:t>
            </a:r>
          </a:p>
        </p:txBody>
      </p:sp>
      <p:sp>
        <p:nvSpPr>
          <p:cNvPr id="13" name="TextBox 12"/>
          <p:cNvSpPr txBox="1"/>
          <p:nvPr/>
        </p:nvSpPr>
        <p:spPr>
          <a:xfrm>
            <a:off x="3419872" y="3501008"/>
            <a:ext cx="636064" cy="369332"/>
          </a:xfrm>
          <a:prstGeom prst="rect">
            <a:avLst/>
          </a:prstGeom>
          <a:noFill/>
          <a:ln w="28575">
            <a:noFill/>
          </a:ln>
        </p:spPr>
        <p:txBody>
          <a:bodyPr wrap="square" rtlCol="0">
            <a:spAutoFit/>
          </a:bodyPr>
          <a:lstStyle/>
          <a:p>
            <a:r>
              <a:rPr lang="en-AU" b="1" dirty="0">
                <a:solidFill>
                  <a:srgbClr val="FF0000"/>
                </a:solidFill>
              </a:rPr>
              <a:t>Yes</a:t>
            </a:r>
          </a:p>
        </p:txBody>
      </p:sp>
      <p:sp>
        <p:nvSpPr>
          <p:cNvPr id="14" name="Rectangle 13"/>
          <p:cNvSpPr/>
          <p:nvPr/>
        </p:nvSpPr>
        <p:spPr>
          <a:xfrm>
            <a:off x="3182662" y="3510299"/>
            <a:ext cx="1021261" cy="359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1725082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937" y="-7859"/>
            <a:ext cx="8229600" cy="1143000"/>
          </a:xfrm>
        </p:spPr>
        <p:txBody>
          <a:bodyPr/>
          <a:lstStyle/>
          <a:p>
            <a:r>
              <a:rPr lang="en-US" dirty="0">
                <a:solidFill>
                  <a:schemeClr val="accent1">
                    <a:lumMod val="75000"/>
                  </a:schemeClr>
                </a:solidFill>
              </a:rPr>
              <a:t>Core Objectives</a:t>
            </a:r>
          </a:p>
        </p:txBody>
      </p:sp>
      <p:sp>
        <p:nvSpPr>
          <p:cNvPr id="3" name="Content Placeholder 2"/>
          <p:cNvSpPr>
            <a:spLocks noGrp="1"/>
          </p:cNvSpPr>
          <p:nvPr>
            <p:ph idx="1"/>
          </p:nvPr>
        </p:nvSpPr>
        <p:spPr>
          <a:xfrm>
            <a:off x="251520" y="980728"/>
            <a:ext cx="8632800" cy="4823040"/>
          </a:xfrm>
        </p:spPr>
        <p:txBody>
          <a:bodyPr/>
          <a:lstStyle/>
          <a:p>
            <a:pPr eaLnBrk="0" fontAlgn="auto" hangingPunct="0">
              <a:lnSpc>
                <a:spcPct val="115000"/>
              </a:lnSpc>
              <a:spcBef>
                <a:spcPct val="0"/>
              </a:spcBef>
              <a:spcAft>
                <a:spcPts val="0"/>
              </a:spcAft>
              <a:tabLst>
                <a:tab pos="714375" algn="l"/>
              </a:tabLst>
              <a:defRPr/>
            </a:pPr>
            <a:r>
              <a:rPr lang="en-AU" sz="2400" dirty="0">
                <a:solidFill>
                  <a:srgbClr val="0070C0"/>
                </a:solidFill>
              </a:rPr>
              <a:t>The assessment will consider the possible impacts on:</a:t>
            </a:r>
          </a:p>
          <a:p>
            <a:pPr eaLnBrk="0" fontAlgn="auto" hangingPunct="0">
              <a:lnSpc>
                <a:spcPct val="115000"/>
              </a:lnSpc>
              <a:spcBef>
                <a:spcPct val="0"/>
              </a:spcBef>
              <a:spcAft>
                <a:spcPts val="0"/>
              </a:spcAft>
              <a:tabLst>
                <a:tab pos="714375" algn="l"/>
              </a:tabLst>
              <a:defRPr/>
            </a:pPr>
            <a:endParaRPr lang="en-AU" dirty="0">
              <a:solidFill>
                <a:srgbClr val="0070C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338" y="1560037"/>
            <a:ext cx="6087811" cy="484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518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00" y="0"/>
            <a:ext cx="8917200" cy="799122"/>
          </a:xfrm>
        </p:spPr>
        <p:txBody>
          <a:bodyPr>
            <a:normAutofit/>
          </a:bodyPr>
          <a:lstStyle/>
          <a:p>
            <a:r>
              <a:rPr lang="en-US" sz="3600" b="1" dirty="0">
                <a:solidFill>
                  <a:schemeClr val="accent1">
                    <a:lumMod val="75000"/>
                  </a:schemeClr>
                </a:solidFill>
              </a:rPr>
              <a:t>Step 2: Likelihood</a:t>
            </a:r>
          </a:p>
        </p:txBody>
      </p:sp>
      <p:grpSp>
        <p:nvGrpSpPr>
          <p:cNvPr id="10" name="Group 9"/>
          <p:cNvGrpSpPr/>
          <p:nvPr/>
        </p:nvGrpSpPr>
        <p:grpSpPr>
          <a:xfrm>
            <a:off x="506710" y="1735361"/>
            <a:ext cx="8130581" cy="3061710"/>
            <a:chOff x="646244" y="2052005"/>
            <a:chExt cx="7382140" cy="2351121"/>
          </a:xfrm>
        </p:grpSpPr>
        <p:sp>
          <p:nvSpPr>
            <p:cNvPr id="11" name="TextBox 10"/>
            <p:cNvSpPr txBox="1"/>
            <p:nvPr/>
          </p:nvSpPr>
          <p:spPr>
            <a:xfrm>
              <a:off x="1187624" y="2060848"/>
              <a:ext cx="140415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Likelihood = </a:t>
              </a:r>
            </a:p>
          </p:txBody>
        </p:sp>
        <p:sp>
          <p:nvSpPr>
            <p:cNvPr id="12" name="TextBox 11"/>
            <p:cNvSpPr txBox="1"/>
            <p:nvPr/>
          </p:nvSpPr>
          <p:spPr>
            <a:xfrm>
              <a:off x="2699792" y="2052006"/>
              <a:ext cx="1944216" cy="8771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2400" b="1" dirty="0"/>
                <a:t>AEP</a:t>
              </a:r>
            </a:p>
            <a:p>
              <a:pPr algn="ctr">
                <a:lnSpc>
                  <a:spcPct val="150000"/>
                </a:lnSpc>
              </a:pPr>
              <a:r>
                <a:rPr lang="en-AU" dirty="0"/>
                <a:t>(event probability)</a:t>
              </a:r>
            </a:p>
          </p:txBody>
        </p:sp>
        <p:sp>
          <p:nvSpPr>
            <p:cNvPr id="14" name="TextBox 13"/>
            <p:cNvSpPr txBox="1"/>
            <p:nvPr/>
          </p:nvSpPr>
          <p:spPr>
            <a:xfrm>
              <a:off x="5213156" y="2052005"/>
              <a:ext cx="2815228" cy="877163"/>
            </a:xfrm>
            <a:prstGeom prst="rect">
              <a:avLst/>
            </a:prstGeom>
            <a:solidFill>
              <a:schemeClr val="accent1">
                <a:lumMod val="75000"/>
              </a:schemeClr>
            </a:solidFill>
            <a:ln w="3810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2400" b="1" dirty="0">
                  <a:solidFill>
                    <a:schemeClr val="bg1"/>
                  </a:solidFill>
                </a:rPr>
                <a:t>%</a:t>
              </a:r>
            </a:p>
            <a:p>
              <a:pPr algn="ctr">
                <a:lnSpc>
                  <a:spcPct val="150000"/>
                </a:lnSpc>
              </a:pPr>
              <a:r>
                <a:rPr lang="en-AU" b="1" dirty="0">
                  <a:solidFill>
                    <a:schemeClr val="bg1"/>
                  </a:solidFill>
                </a:rPr>
                <a:t>(risk statement probability)</a:t>
              </a:r>
            </a:p>
          </p:txBody>
        </p:sp>
        <p:sp>
          <p:nvSpPr>
            <p:cNvPr id="16" name="TextBox 15"/>
            <p:cNvSpPr txBox="1"/>
            <p:nvPr/>
          </p:nvSpPr>
          <p:spPr>
            <a:xfrm>
              <a:off x="4860032" y="2060848"/>
              <a:ext cx="42513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X</a:t>
              </a:r>
            </a:p>
          </p:txBody>
        </p:sp>
        <p:sp>
          <p:nvSpPr>
            <p:cNvPr id="18" name="TextBox 17"/>
            <p:cNvSpPr txBox="1"/>
            <p:nvPr/>
          </p:nvSpPr>
          <p:spPr>
            <a:xfrm>
              <a:off x="646244" y="3575918"/>
              <a:ext cx="2151780" cy="8272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600" dirty="0"/>
                <a:t>i.e. probability or event happening at all</a:t>
              </a:r>
            </a:p>
            <a:p>
              <a:r>
                <a:rPr lang="en-AU" sz="1600" dirty="0"/>
                <a:t>- Predetermined by comparison and research </a:t>
              </a:r>
            </a:p>
          </p:txBody>
        </p:sp>
        <p:sp>
          <p:nvSpPr>
            <p:cNvPr id="20" name="TextBox 19"/>
            <p:cNvSpPr txBox="1"/>
            <p:nvPr/>
          </p:nvSpPr>
          <p:spPr>
            <a:xfrm>
              <a:off x="5371570" y="3575918"/>
              <a:ext cx="2498400" cy="8272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600" b="1" u="sng" dirty="0">
                  <a:solidFill>
                    <a:schemeClr val="accent1">
                      <a:lumMod val="75000"/>
                    </a:schemeClr>
                  </a:solidFill>
                </a:rPr>
                <a:t>What we will assess today: </a:t>
              </a:r>
              <a:r>
                <a:rPr lang="en-AU" sz="1600" b="1" dirty="0">
                  <a:solidFill>
                    <a:schemeClr val="accent1">
                      <a:lumMod val="75000"/>
                    </a:schemeClr>
                  </a:solidFill>
                </a:rPr>
                <a:t>Probability of risk statement occurring, given the event is happening</a:t>
              </a:r>
              <a:r>
                <a:rPr lang="en-AU" sz="1600" dirty="0">
                  <a:solidFill>
                    <a:schemeClr val="accent1">
                      <a:lumMod val="75000"/>
                    </a:schemeClr>
                  </a:solidFill>
                </a:rPr>
                <a:t>. </a:t>
              </a:r>
            </a:p>
          </p:txBody>
        </p:sp>
        <p:cxnSp>
          <p:nvCxnSpPr>
            <p:cNvPr id="21" name="Straight Arrow Connector 20"/>
            <p:cNvCxnSpPr>
              <a:endCxn id="20" idx="0"/>
            </p:cNvCxnSpPr>
            <p:nvPr/>
          </p:nvCxnSpPr>
          <p:spPr>
            <a:xfrm>
              <a:off x="6620770" y="2959043"/>
              <a:ext cx="0" cy="616875"/>
            </a:xfrm>
            <a:prstGeom prst="straightConnector1">
              <a:avLst/>
            </a:prstGeom>
            <a:ln w="28575">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flipH="1">
              <a:off x="1906708" y="2714050"/>
              <a:ext cx="1094208" cy="835105"/>
            </a:xfrm>
            <a:prstGeom prst="straightConnector1">
              <a:avLst/>
            </a:prstGeom>
            <a:ln w="3175">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365506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00" y="1"/>
            <a:ext cx="8917200" cy="799122"/>
          </a:xfrm>
        </p:spPr>
        <p:txBody>
          <a:bodyPr>
            <a:normAutofit/>
          </a:bodyPr>
          <a:lstStyle/>
          <a:p>
            <a:r>
              <a:rPr lang="en-US" sz="3200" b="1" dirty="0">
                <a:solidFill>
                  <a:schemeClr val="accent1">
                    <a:lumMod val="75000"/>
                  </a:schemeClr>
                </a:solidFill>
              </a:rPr>
              <a:t>Step 2: Assess the likelihood of that consequence</a:t>
            </a:r>
          </a:p>
        </p:txBody>
      </p:sp>
      <p:sp>
        <p:nvSpPr>
          <p:cNvPr id="3" name="Content Placeholder 2"/>
          <p:cNvSpPr>
            <a:spLocks noGrp="1"/>
          </p:cNvSpPr>
          <p:nvPr>
            <p:ph idx="1"/>
          </p:nvPr>
        </p:nvSpPr>
        <p:spPr>
          <a:xfrm>
            <a:off x="201600" y="928800"/>
            <a:ext cx="8632800" cy="5356800"/>
          </a:xfrm>
        </p:spPr>
        <p:txBody>
          <a:bodyPr>
            <a:normAutofit/>
          </a:bodyPr>
          <a:lstStyle/>
          <a:p>
            <a:pPr marL="449263" lvl="1" indent="-49213" fontAlgn="auto">
              <a:spcAft>
                <a:spcPts val="0"/>
              </a:spcAft>
              <a:buFont typeface="Arial" pitchFamily="34" charset="0"/>
              <a:buNone/>
              <a:defRPr/>
            </a:pPr>
            <a:endParaRPr lang="en-AU" dirty="0"/>
          </a:p>
          <a:p>
            <a:pPr marL="449263" lvl="1" indent="-49213" fontAlgn="auto">
              <a:spcAft>
                <a:spcPts val="0"/>
              </a:spcAft>
              <a:buFont typeface="Arial" pitchFamily="34" charset="0"/>
              <a:buNone/>
              <a:defRPr/>
            </a:pPr>
            <a:endParaRPr lang="en-AU" dirty="0"/>
          </a:p>
          <a:p>
            <a:pPr marL="449263" lvl="1" indent="-49213" fontAlgn="auto">
              <a:spcAft>
                <a:spcPts val="0"/>
              </a:spcAft>
              <a:buFont typeface="Arial" pitchFamily="34" charset="0"/>
              <a:buNone/>
              <a:defRPr/>
            </a:pPr>
            <a:endParaRPr lang="en-AU" dirty="0"/>
          </a:p>
          <a:p>
            <a:pPr marL="449263" lvl="1" indent="-49213" fontAlgn="auto">
              <a:spcAft>
                <a:spcPts val="0"/>
              </a:spcAft>
              <a:buFont typeface="Arial" pitchFamily="34" charset="0"/>
              <a:buNone/>
              <a:defRPr/>
            </a:pPr>
            <a:endParaRPr lang="en-AU" dirty="0"/>
          </a:p>
          <a:p>
            <a:pPr marL="449263" lvl="1" indent="-49213" fontAlgn="auto">
              <a:spcAft>
                <a:spcPts val="0"/>
              </a:spcAft>
              <a:buFont typeface="Arial" pitchFamily="34" charset="0"/>
              <a:buNone/>
              <a:defRPr/>
            </a:pPr>
            <a:endParaRPr lang="en-AU" dirty="0"/>
          </a:p>
          <a:p>
            <a:pPr marL="449263" lvl="1" indent="-49213" fontAlgn="auto">
              <a:spcAft>
                <a:spcPts val="0"/>
              </a:spcAft>
              <a:buFont typeface="Arial" pitchFamily="34" charset="0"/>
              <a:buNone/>
              <a:defRPr/>
            </a:pPr>
            <a:endParaRPr lang="en-AU" dirty="0"/>
          </a:p>
        </p:txBody>
      </p:sp>
      <p:sp>
        <p:nvSpPr>
          <p:cNvPr id="5" name="Rectangle 4"/>
          <p:cNvSpPr/>
          <p:nvPr/>
        </p:nvSpPr>
        <p:spPr>
          <a:xfrm>
            <a:off x="6631200" y="3204000"/>
            <a:ext cx="1699200" cy="84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prstClr val="white"/>
              </a:solidFill>
            </a:endParaRPr>
          </a:p>
        </p:txBody>
      </p:sp>
      <p:sp>
        <p:nvSpPr>
          <p:cNvPr id="8" name="TextBox 7"/>
          <p:cNvSpPr txBox="1"/>
          <p:nvPr/>
        </p:nvSpPr>
        <p:spPr>
          <a:xfrm>
            <a:off x="1295636" y="4631501"/>
            <a:ext cx="6552728" cy="461665"/>
          </a:xfrm>
          <a:prstGeom prst="rect">
            <a:avLst/>
          </a:prstGeom>
          <a:noFill/>
        </p:spPr>
        <p:txBody>
          <a:bodyPr wrap="square" rtlCol="0">
            <a:spAutoFit/>
          </a:bodyPr>
          <a:lstStyle/>
          <a:p>
            <a:pPr algn="ctr"/>
            <a:r>
              <a:rPr lang="en-AU" sz="2400" b="1" dirty="0">
                <a:solidFill>
                  <a:srgbClr val="0070C0"/>
                </a:solidFill>
              </a:rPr>
              <a:t>Likelihood =   (Event Likelihood)     x     (X %)</a:t>
            </a:r>
          </a:p>
        </p:txBody>
      </p:sp>
      <p:sp>
        <p:nvSpPr>
          <p:cNvPr id="9" name="TextBox 8"/>
          <p:cNvSpPr txBox="1"/>
          <p:nvPr/>
        </p:nvSpPr>
        <p:spPr>
          <a:xfrm>
            <a:off x="2811600" y="1314269"/>
            <a:ext cx="3520800" cy="369332"/>
          </a:xfrm>
          <a:prstGeom prst="rect">
            <a:avLst/>
          </a:prstGeom>
          <a:noFill/>
        </p:spPr>
        <p:txBody>
          <a:bodyPr wrap="square" rtlCol="0">
            <a:spAutoFit/>
          </a:bodyPr>
          <a:lstStyle/>
          <a:p>
            <a:pPr algn="ctr"/>
            <a:r>
              <a:rPr lang="en-AU" b="1" dirty="0">
                <a:solidFill>
                  <a:srgbClr val="0070C0"/>
                </a:solidFill>
              </a:rPr>
              <a:t>Chance the statement will occur:</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1111" y="1957007"/>
            <a:ext cx="5102638" cy="2493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351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27" y="116632"/>
            <a:ext cx="8917200" cy="799122"/>
          </a:xfrm>
        </p:spPr>
        <p:txBody>
          <a:bodyPr>
            <a:normAutofit/>
          </a:bodyPr>
          <a:lstStyle/>
          <a:p>
            <a:r>
              <a:rPr lang="en-US" sz="3600" b="1" dirty="0">
                <a:solidFill>
                  <a:schemeClr val="accent1">
                    <a:lumMod val="75000"/>
                  </a:schemeClr>
                </a:solidFill>
              </a:rPr>
              <a:t>Risk Matrix</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9" y="1533460"/>
            <a:ext cx="8128002" cy="3470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wn Arrow 7"/>
          <p:cNvSpPr/>
          <p:nvPr/>
        </p:nvSpPr>
        <p:spPr>
          <a:xfrm>
            <a:off x="5371453" y="1952553"/>
            <a:ext cx="180000" cy="1056814"/>
          </a:xfrm>
          <a:prstGeom prst="downArrow">
            <a:avLst/>
          </a:prstGeom>
          <a:solidFill>
            <a:srgbClr val="FF0000"/>
          </a:solidFill>
          <a:ln>
            <a:solidFill>
              <a:srgbClr val="C00000"/>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AU"/>
          </a:p>
        </p:txBody>
      </p:sp>
      <p:sp>
        <p:nvSpPr>
          <p:cNvPr id="10" name="Down Arrow 9"/>
          <p:cNvSpPr/>
          <p:nvPr/>
        </p:nvSpPr>
        <p:spPr>
          <a:xfrm rot="16200000">
            <a:off x="3623084" y="1950041"/>
            <a:ext cx="180000" cy="2434783"/>
          </a:xfrm>
          <a:prstGeom prst="downArrow">
            <a:avLst/>
          </a:prstGeom>
          <a:solidFill>
            <a:srgbClr val="FF0000"/>
          </a:solidFill>
          <a:ln>
            <a:solidFill>
              <a:srgbClr val="C00000"/>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AU"/>
          </a:p>
        </p:txBody>
      </p:sp>
      <p:sp>
        <p:nvSpPr>
          <p:cNvPr id="11" name="Oval 10"/>
          <p:cNvSpPr/>
          <p:nvPr/>
        </p:nvSpPr>
        <p:spPr>
          <a:xfrm>
            <a:off x="4677812" y="2834669"/>
            <a:ext cx="1252800" cy="432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20785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00" y="1"/>
            <a:ext cx="8917200" cy="799122"/>
          </a:xfrm>
        </p:spPr>
        <p:txBody>
          <a:bodyPr>
            <a:normAutofit/>
          </a:bodyPr>
          <a:lstStyle/>
          <a:p>
            <a:r>
              <a:rPr lang="en-US" sz="3600" b="1" dirty="0">
                <a:solidFill>
                  <a:schemeClr val="accent1">
                    <a:lumMod val="75000"/>
                  </a:schemeClr>
                </a:solidFill>
              </a:rPr>
              <a:t>Step 3: Assess the confidence in assessment</a:t>
            </a:r>
          </a:p>
        </p:txBody>
      </p:sp>
      <p:sp>
        <p:nvSpPr>
          <p:cNvPr id="3" name="Rectangle 2"/>
          <p:cNvSpPr/>
          <p:nvPr/>
        </p:nvSpPr>
        <p:spPr>
          <a:xfrm>
            <a:off x="511200" y="1726765"/>
            <a:ext cx="8172000" cy="2655727"/>
          </a:xfrm>
          <a:prstGeom prst="rect">
            <a:avLst/>
          </a:prstGeom>
        </p:spPr>
        <p:txBody>
          <a:bodyPr wrap="square">
            <a:spAutoFit/>
          </a:bodyPr>
          <a:lstStyle/>
          <a:p>
            <a:pPr>
              <a:lnSpc>
                <a:spcPct val="135000"/>
              </a:lnSpc>
              <a:defRPr/>
            </a:pPr>
            <a:r>
              <a:rPr lang="en-AU" sz="2000" dirty="0">
                <a:solidFill>
                  <a:srgbClr val="0070C0"/>
                </a:solidFill>
              </a:rPr>
              <a:t>Assess the </a:t>
            </a:r>
            <a:r>
              <a:rPr lang="en-AU" sz="2000" b="1" dirty="0">
                <a:solidFill>
                  <a:srgbClr val="0059A4"/>
                </a:solidFill>
              </a:rPr>
              <a:t>CONFIDENCE</a:t>
            </a:r>
            <a:r>
              <a:rPr lang="en-AU" sz="2000" dirty="0">
                <a:solidFill>
                  <a:srgbClr val="0070C0"/>
                </a:solidFill>
              </a:rPr>
              <a:t> in the assessment: </a:t>
            </a:r>
          </a:p>
          <a:p>
            <a:pPr marL="800100" lvl="1" indent="-342900">
              <a:lnSpc>
                <a:spcPct val="135000"/>
              </a:lnSpc>
              <a:buFont typeface="Arial" pitchFamily="34" charset="0"/>
              <a:buChar char="•"/>
              <a:defRPr/>
            </a:pPr>
            <a:r>
              <a:rPr lang="en-AU" sz="2000" dirty="0">
                <a:solidFill>
                  <a:srgbClr val="0070C0"/>
                </a:solidFill>
              </a:rPr>
              <a:t>Lowest, low, moderate, high, highest</a:t>
            </a:r>
          </a:p>
          <a:p>
            <a:pPr marL="800100" lvl="1" indent="-342900">
              <a:lnSpc>
                <a:spcPct val="135000"/>
              </a:lnSpc>
              <a:buFont typeface="Arial" pitchFamily="34" charset="0"/>
              <a:buChar char="•"/>
              <a:defRPr/>
            </a:pPr>
            <a:r>
              <a:rPr lang="en-AU" sz="2000" dirty="0">
                <a:solidFill>
                  <a:srgbClr val="0070C0"/>
                </a:solidFill>
              </a:rPr>
              <a:t>Depending on level of knowledge, level of data, level of agreement</a:t>
            </a:r>
          </a:p>
          <a:p>
            <a:pPr marL="800100" lvl="1" indent="-342900">
              <a:lnSpc>
                <a:spcPct val="135000"/>
              </a:lnSpc>
              <a:buFont typeface="Arial" pitchFamily="34" charset="0"/>
              <a:buChar char="•"/>
              <a:defRPr/>
            </a:pPr>
            <a:r>
              <a:rPr lang="en-AU" sz="2000" dirty="0">
                <a:solidFill>
                  <a:srgbClr val="0070C0"/>
                </a:solidFill>
              </a:rPr>
              <a:t>Default to moderate (time saving)</a:t>
            </a:r>
          </a:p>
          <a:p>
            <a:pPr>
              <a:lnSpc>
                <a:spcPct val="135000"/>
              </a:lnSpc>
              <a:buFont typeface="Arial" pitchFamily="34" charset="0"/>
              <a:buChar char="•"/>
              <a:defRPr/>
            </a:pPr>
            <a:endParaRPr lang="en-AU" dirty="0">
              <a:solidFill>
                <a:srgbClr val="0070C0"/>
              </a:solidFill>
            </a:endParaRPr>
          </a:p>
          <a:p>
            <a:pPr>
              <a:lnSpc>
                <a:spcPct val="135000"/>
              </a:lnSpc>
              <a:buFont typeface="Arial" pitchFamily="34" charset="0"/>
              <a:buChar char="•"/>
              <a:defRPr/>
            </a:pPr>
            <a:r>
              <a:rPr lang="en-AU" sz="2400" dirty="0">
                <a:solidFill>
                  <a:srgbClr val="0070C0"/>
                </a:solidFill>
              </a:rPr>
              <a:t> Priority List will be generated for later treatment review</a:t>
            </a:r>
            <a:endParaRPr lang="en-US" sz="2400" dirty="0">
              <a:solidFill>
                <a:srgbClr val="0070C0"/>
              </a:solidFill>
            </a:endParaRPr>
          </a:p>
        </p:txBody>
      </p:sp>
    </p:spTree>
    <p:extLst>
      <p:ext uri="{BB962C8B-B14F-4D97-AF65-F5344CB8AC3E}">
        <p14:creationId xmlns:p14="http://schemas.microsoft.com/office/powerpoint/2010/main" val="1305851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AU"/>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b="62945"/>
          <a:stretch/>
        </p:blipFill>
        <p:spPr>
          <a:xfrm>
            <a:off x="927100" y="4664355"/>
            <a:ext cx="8216900" cy="26824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077584"/>
            <a:ext cx="9144000" cy="3593592"/>
          </a:xfrm>
          <a:prstGeom prst="rect">
            <a:avLst/>
          </a:prstGeom>
        </p:spPr>
      </p:pic>
      <p:sp>
        <p:nvSpPr>
          <p:cNvPr id="8" name="Title 1"/>
          <p:cNvSpPr txBox="1">
            <a:spLocks/>
          </p:cNvSpPr>
          <p:nvPr/>
        </p:nvSpPr>
        <p:spPr>
          <a:xfrm>
            <a:off x="450179" y="1561225"/>
            <a:ext cx="8247421" cy="2007877"/>
          </a:xfrm>
          <a:prstGeom prst="rect">
            <a:avLst/>
          </a:prstGeom>
          <a:ln>
            <a:no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800"/>
              </a:spcAft>
            </a:pPr>
            <a:r>
              <a:rPr lang="en-US" sz="4800" b="1" dirty="0">
                <a:solidFill>
                  <a:schemeClr val="bg1">
                    <a:lumMod val="75000"/>
                  </a:schemeClr>
                </a:solidFill>
                <a:latin typeface="Arial"/>
                <a:cs typeface="Arial"/>
              </a:rPr>
              <a:t>Hazard </a:t>
            </a:r>
            <a:r>
              <a:rPr lang="en-US" sz="4800" b="1" dirty="0">
                <a:solidFill>
                  <a:schemeClr val="bg1"/>
                </a:solidFill>
                <a:latin typeface="Arial"/>
                <a:cs typeface="Arial"/>
              </a:rPr>
              <a:t>Risk Assessment</a:t>
            </a:r>
          </a:p>
        </p:txBody>
      </p:sp>
    </p:spTree>
    <p:extLst>
      <p:ext uri="{BB962C8B-B14F-4D97-AF65-F5344CB8AC3E}">
        <p14:creationId xmlns:p14="http://schemas.microsoft.com/office/powerpoint/2010/main" val="128055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bg1">
                    <a:lumMod val="75000"/>
                  </a:schemeClr>
                </a:solidFill>
              </a:rPr>
              <a:t>Earthquake</a:t>
            </a:r>
            <a:r>
              <a:rPr lang="en-AU" dirty="0"/>
              <a:t> </a:t>
            </a:r>
            <a:r>
              <a:rPr lang="en-AU" dirty="0">
                <a:solidFill>
                  <a:schemeClr val="accent1">
                    <a:lumMod val="75000"/>
                  </a:schemeClr>
                </a:solidFill>
              </a:rPr>
              <a:t>Video</a:t>
            </a:r>
          </a:p>
        </p:txBody>
      </p:sp>
    </p:spTree>
    <p:extLst>
      <p:ext uri="{BB962C8B-B14F-4D97-AF65-F5344CB8AC3E}">
        <p14:creationId xmlns:p14="http://schemas.microsoft.com/office/powerpoint/2010/main" val="3273001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lumMod val="75000"/>
                  </a:schemeClr>
                </a:solidFill>
              </a:rPr>
              <a:t>VULNERABILITIES &amp; IMPACTS</a:t>
            </a:r>
            <a:br>
              <a:rPr lang="en-AU" dirty="0"/>
            </a:br>
            <a:r>
              <a:rPr lang="en-AU" sz="3600" dirty="0">
                <a:solidFill>
                  <a:schemeClr val="bg1">
                    <a:lumMod val="75000"/>
                  </a:schemeClr>
                </a:solidFill>
              </a:rPr>
              <a:t>The Shire of Brilliant</a:t>
            </a:r>
          </a:p>
        </p:txBody>
      </p:sp>
    </p:spTree>
    <p:extLst>
      <p:ext uri="{BB962C8B-B14F-4D97-AF65-F5344CB8AC3E}">
        <p14:creationId xmlns:p14="http://schemas.microsoft.com/office/powerpoint/2010/main" val="1282469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73608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730585"/>
            <a:ext cx="8229600" cy="3068754"/>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242487"/>
            <a:ext cx="3129448" cy="234708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0828" y="242487"/>
            <a:ext cx="4935057" cy="2347086"/>
          </a:xfrm>
          <a:prstGeom prst="rect">
            <a:avLst/>
          </a:prstGeom>
        </p:spPr>
      </p:pic>
    </p:spTree>
    <p:extLst>
      <p:ext uri="{BB962C8B-B14F-4D97-AF65-F5344CB8AC3E}">
        <p14:creationId xmlns:p14="http://schemas.microsoft.com/office/powerpoint/2010/main" val="525686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714" y="83976"/>
            <a:ext cx="8901988" cy="6153066"/>
          </a:xfrm>
        </p:spPr>
      </p:pic>
    </p:spTree>
    <p:extLst>
      <p:ext uri="{BB962C8B-B14F-4D97-AF65-F5344CB8AC3E}">
        <p14:creationId xmlns:p14="http://schemas.microsoft.com/office/powerpoint/2010/main" val="2281996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89"/>
            <a:ext cx="8229600" cy="1143000"/>
          </a:xfrm>
        </p:spPr>
        <p:txBody>
          <a:bodyPr>
            <a:normAutofit/>
          </a:bodyPr>
          <a:lstStyle/>
          <a:p>
            <a:r>
              <a:rPr lang="en-AU" dirty="0">
                <a:solidFill>
                  <a:schemeClr val="accent1">
                    <a:lumMod val="75000"/>
                  </a:schemeClr>
                </a:solidFill>
              </a:rPr>
              <a:t>People</a:t>
            </a:r>
          </a:p>
        </p:txBody>
      </p:sp>
      <p:sp>
        <p:nvSpPr>
          <p:cNvPr id="3" name="Content Placeholder 2"/>
          <p:cNvSpPr>
            <a:spLocks noGrp="1"/>
          </p:cNvSpPr>
          <p:nvPr>
            <p:ph idx="1"/>
          </p:nvPr>
        </p:nvSpPr>
        <p:spPr>
          <a:xfrm>
            <a:off x="457200" y="1386444"/>
            <a:ext cx="8229600" cy="4824785"/>
          </a:xfrm>
        </p:spPr>
        <p:txBody>
          <a:bodyPr>
            <a:normAutofit fontScale="92500" lnSpcReduction="20000"/>
          </a:bodyPr>
          <a:lstStyle/>
          <a:p>
            <a:pPr marL="514350" indent="-457200"/>
            <a:r>
              <a:rPr lang="en-AU" dirty="0"/>
              <a:t>Population: </a:t>
            </a:r>
            <a:r>
              <a:rPr lang="en-AU" dirty="0">
                <a:solidFill>
                  <a:schemeClr val="bg1">
                    <a:lumMod val="75000"/>
                  </a:schemeClr>
                </a:solidFill>
              </a:rPr>
              <a:t>14,613</a:t>
            </a:r>
          </a:p>
          <a:p>
            <a:pPr marL="514350" indent="-457200"/>
            <a:r>
              <a:rPr lang="en-AU" dirty="0"/>
              <a:t>Median age: </a:t>
            </a:r>
            <a:r>
              <a:rPr lang="en-AU" dirty="0">
                <a:solidFill>
                  <a:schemeClr val="bg1">
                    <a:lumMod val="75000"/>
                  </a:schemeClr>
                </a:solidFill>
              </a:rPr>
              <a:t>40 </a:t>
            </a:r>
            <a:r>
              <a:rPr lang="en-AU" dirty="0" err="1">
                <a:solidFill>
                  <a:schemeClr val="bg1">
                    <a:lumMod val="75000"/>
                  </a:schemeClr>
                </a:solidFill>
              </a:rPr>
              <a:t>yrs</a:t>
            </a:r>
            <a:endParaRPr lang="en-AU" dirty="0">
              <a:solidFill>
                <a:schemeClr val="bg1">
                  <a:lumMod val="75000"/>
                </a:schemeClr>
              </a:solidFill>
            </a:endParaRPr>
          </a:p>
          <a:p>
            <a:pPr marL="514350" indent="-457200"/>
            <a:r>
              <a:rPr lang="en-AU" dirty="0">
                <a:solidFill>
                  <a:schemeClr val="bg1">
                    <a:lumMod val="75000"/>
                  </a:schemeClr>
                </a:solidFill>
              </a:rPr>
              <a:t>70% were born in Australia</a:t>
            </a:r>
          </a:p>
          <a:p>
            <a:pPr marL="514350" indent="-457200"/>
            <a:r>
              <a:rPr lang="en-AU" dirty="0">
                <a:solidFill>
                  <a:schemeClr val="bg1">
                    <a:lumMod val="75000"/>
                  </a:schemeClr>
                </a:solidFill>
              </a:rPr>
              <a:t>60% are over 15yrs old and in the workforce</a:t>
            </a:r>
          </a:p>
          <a:p>
            <a:pPr marL="514350" indent="-457200"/>
            <a:r>
              <a:rPr lang="en-AU" dirty="0">
                <a:solidFill>
                  <a:schemeClr val="bg1">
                    <a:lumMod val="75000"/>
                  </a:schemeClr>
                </a:solidFill>
              </a:rPr>
              <a:t>13% are over 65 </a:t>
            </a:r>
            <a:r>
              <a:rPr lang="en-AU" dirty="0" err="1">
                <a:solidFill>
                  <a:schemeClr val="bg1">
                    <a:lumMod val="75000"/>
                  </a:schemeClr>
                </a:solidFill>
              </a:rPr>
              <a:t>yrs</a:t>
            </a:r>
            <a:r>
              <a:rPr lang="en-AU" dirty="0">
                <a:solidFill>
                  <a:schemeClr val="bg1">
                    <a:lumMod val="75000"/>
                  </a:schemeClr>
                </a:solidFill>
              </a:rPr>
              <a:t> old</a:t>
            </a:r>
          </a:p>
          <a:p>
            <a:pPr marL="57150" indent="0">
              <a:buNone/>
            </a:pPr>
            <a:endParaRPr lang="en-AU" dirty="0"/>
          </a:p>
          <a:p>
            <a:pPr marL="57150" indent="0">
              <a:buNone/>
            </a:pPr>
            <a:r>
              <a:rPr lang="en-AU" dirty="0">
                <a:solidFill>
                  <a:schemeClr val="bg1">
                    <a:lumMod val="75000"/>
                  </a:schemeClr>
                </a:solidFill>
              </a:rPr>
              <a:t>Earthquake</a:t>
            </a:r>
            <a:r>
              <a:rPr lang="en-AU" dirty="0">
                <a:solidFill>
                  <a:srgbClr val="0070C0"/>
                </a:solidFill>
              </a:rPr>
              <a:t> Impacts: </a:t>
            </a:r>
          </a:p>
          <a:p>
            <a:pPr lvl="1"/>
            <a:r>
              <a:rPr lang="en-AU" dirty="0">
                <a:solidFill>
                  <a:srgbClr val="0070C0"/>
                </a:solidFill>
              </a:rPr>
              <a:t>Deaths</a:t>
            </a:r>
          </a:p>
          <a:p>
            <a:pPr lvl="1"/>
            <a:r>
              <a:rPr lang="en-AU" dirty="0">
                <a:solidFill>
                  <a:srgbClr val="0070C0"/>
                </a:solidFill>
              </a:rPr>
              <a:t>Injuries</a:t>
            </a:r>
          </a:p>
          <a:p>
            <a:pPr lvl="1"/>
            <a:r>
              <a:rPr lang="en-AU" dirty="0">
                <a:solidFill>
                  <a:srgbClr val="0070C0"/>
                </a:solidFill>
              </a:rPr>
              <a:t>Further deaths and injuries due to delay receiving medical attention</a:t>
            </a:r>
          </a:p>
        </p:txBody>
      </p:sp>
    </p:spTree>
    <p:extLst>
      <p:ext uri="{BB962C8B-B14F-4D97-AF65-F5344CB8AC3E}">
        <p14:creationId xmlns:p14="http://schemas.microsoft.com/office/powerpoint/2010/main" val="377402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978"/>
            <a:ext cx="8229600" cy="1143000"/>
          </a:xfrm>
        </p:spPr>
        <p:txBody>
          <a:bodyPr>
            <a:normAutofit/>
          </a:bodyPr>
          <a:lstStyle/>
          <a:p>
            <a:r>
              <a:rPr lang="en-AU" dirty="0">
                <a:solidFill>
                  <a:schemeClr val="accent1">
                    <a:lumMod val="75000"/>
                  </a:schemeClr>
                </a:solidFill>
              </a:rPr>
              <a:t>Economy</a:t>
            </a:r>
          </a:p>
        </p:txBody>
      </p:sp>
      <p:sp>
        <p:nvSpPr>
          <p:cNvPr id="3" name="Content Placeholder 2"/>
          <p:cNvSpPr>
            <a:spLocks noGrp="1"/>
          </p:cNvSpPr>
          <p:nvPr>
            <p:ph idx="1"/>
          </p:nvPr>
        </p:nvSpPr>
        <p:spPr>
          <a:xfrm>
            <a:off x="189570" y="1003610"/>
            <a:ext cx="8229600" cy="5503870"/>
          </a:xfrm>
        </p:spPr>
        <p:txBody>
          <a:bodyPr>
            <a:normAutofit fontScale="77500" lnSpcReduction="20000"/>
          </a:bodyPr>
          <a:lstStyle/>
          <a:p>
            <a:pPr marL="514350" indent="-457200"/>
            <a:r>
              <a:rPr lang="en-AU" dirty="0"/>
              <a:t>Gross area product: </a:t>
            </a:r>
            <a:r>
              <a:rPr lang="en-AU" dirty="0">
                <a:solidFill>
                  <a:schemeClr val="bg1">
                    <a:lumMod val="65000"/>
                  </a:schemeClr>
                </a:solidFill>
              </a:rPr>
              <a:t>2.86 billion</a:t>
            </a:r>
          </a:p>
          <a:p>
            <a:pPr marL="514350" indent="-457200"/>
            <a:r>
              <a:rPr lang="en-AU" dirty="0"/>
              <a:t>Significant industries: </a:t>
            </a:r>
            <a:r>
              <a:rPr lang="en-AU" dirty="0">
                <a:solidFill>
                  <a:schemeClr val="bg1">
                    <a:lumMod val="65000"/>
                  </a:schemeClr>
                </a:solidFill>
              </a:rPr>
              <a:t>manufacturing, refinery and mining support industries (~40% of gross area product)</a:t>
            </a:r>
          </a:p>
          <a:p>
            <a:pPr marL="514350" indent="-457200"/>
            <a:r>
              <a:rPr lang="en-AU" dirty="0">
                <a:solidFill>
                  <a:schemeClr val="bg1">
                    <a:lumMod val="65000"/>
                  </a:schemeClr>
                </a:solidFill>
              </a:rPr>
              <a:t>Extensive cropping industry (~50% of gross area product)</a:t>
            </a:r>
          </a:p>
          <a:p>
            <a:pPr marL="514350" indent="-457200"/>
            <a:r>
              <a:rPr lang="en-AU" dirty="0">
                <a:solidFill>
                  <a:schemeClr val="bg1">
                    <a:lumMod val="65000"/>
                  </a:schemeClr>
                </a:solidFill>
              </a:rPr>
              <a:t>Tourist destination (native forest and lake)</a:t>
            </a:r>
          </a:p>
          <a:p>
            <a:pPr marL="57150" indent="0">
              <a:buNone/>
            </a:pPr>
            <a:r>
              <a:rPr lang="en-AU" dirty="0">
                <a:solidFill>
                  <a:schemeClr val="bg1">
                    <a:lumMod val="65000"/>
                  </a:schemeClr>
                </a:solidFill>
              </a:rPr>
              <a:t>      bring in people from the state and interstate</a:t>
            </a:r>
          </a:p>
          <a:p>
            <a:pPr marL="514350" indent="-457200"/>
            <a:r>
              <a:rPr lang="en-AU" dirty="0">
                <a:solidFill>
                  <a:schemeClr val="bg1">
                    <a:lumMod val="65000"/>
                  </a:schemeClr>
                </a:solidFill>
              </a:rPr>
              <a:t>Commercial hub for the district</a:t>
            </a:r>
          </a:p>
          <a:p>
            <a:pPr marL="514350" indent="-457200"/>
            <a:r>
              <a:rPr lang="en-AU" dirty="0">
                <a:solidFill>
                  <a:schemeClr val="bg1">
                    <a:lumMod val="65000"/>
                  </a:schemeClr>
                </a:solidFill>
              </a:rPr>
              <a:t>Botanic industry and fair</a:t>
            </a:r>
          </a:p>
          <a:p>
            <a:pPr marL="457200" lvl="1" indent="0">
              <a:buNone/>
            </a:pPr>
            <a:endParaRPr lang="en-AU" dirty="0"/>
          </a:p>
          <a:p>
            <a:pPr marL="57150" indent="0">
              <a:buNone/>
            </a:pPr>
            <a:r>
              <a:rPr lang="en-AU" dirty="0">
                <a:solidFill>
                  <a:schemeClr val="bg1">
                    <a:lumMod val="65000"/>
                  </a:schemeClr>
                </a:solidFill>
              </a:rPr>
              <a:t>Earthquake</a:t>
            </a:r>
            <a:r>
              <a:rPr lang="en-AU" dirty="0">
                <a:solidFill>
                  <a:srgbClr val="0070C0"/>
                </a:solidFill>
              </a:rPr>
              <a:t> Impacts:</a:t>
            </a:r>
          </a:p>
          <a:p>
            <a:pPr lvl="1"/>
            <a:r>
              <a:rPr lang="en-AU" sz="3100" dirty="0">
                <a:solidFill>
                  <a:srgbClr val="0070C0"/>
                </a:solidFill>
              </a:rPr>
              <a:t>Loss of industry operations for a time</a:t>
            </a:r>
          </a:p>
          <a:p>
            <a:pPr lvl="1"/>
            <a:r>
              <a:rPr lang="en-AU" sz="3100" dirty="0">
                <a:solidFill>
                  <a:srgbClr val="0070C0"/>
                </a:solidFill>
              </a:rPr>
              <a:t>Loss of income or incurred expenses</a:t>
            </a:r>
          </a:p>
          <a:p>
            <a:pPr lvl="1"/>
            <a:r>
              <a:rPr lang="en-AU" sz="3100" dirty="0">
                <a:solidFill>
                  <a:srgbClr val="0070C0"/>
                </a:solidFill>
              </a:rPr>
              <a:t>Recovery costs of infrastructure</a:t>
            </a:r>
          </a:p>
          <a:p>
            <a:pPr lvl="1"/>
            <a:r>
              <a:rPr lang="en-AU" sz="3100" dirty="0">
                <a:solidFill>
                  <a:srgbClr val="0070C0"/>
                </a:solidFill>
              </a:rPr>
              <a:t>Indirect financial losses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4230" y="4133601"/>
            <a:ext cx="3069265" cy="204717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2211"/>
          <a:stretch/>
        </p:blipFill>
        <p:spPr>
          <a:xfrm>
            <a:off x="6868632" y="2886608"/>
            <a:ext cx="2154863" cy="1246993"/>
          </a:xfrm>
          <a:prstGeom prst="rect">
            <a:avLst/>
          </a:prstGeom>
        </p:spPr>
      </p:pic>
    </p:spTree>
    <p:extLst>
      <p:ext uri="{BB962C8B-B14F-4D97-AF65-F5344CB8AC3E}">
        <p14:creationId xmlns:p14="http://schemas.microsoft.com/office/powerpoint/2010/main" val="26442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89"/>
            <a:ext cx="8229600" cy="1143000"/>
          </a:xfrm>
        </p:spPr>
        <p:txBody>
          <a:bodyPr>
            <a:normAutofit/>
          </a:bodyPr>
          <a:lstStyle/>
          <a:p>
            <a:r>
              <a:rPr lang="en-AU" dirty="0">
                <a:solidFill>
                  <a:schemeClr val="accent1">
                    <a:lumMod val="75000"/>
                  </a:schemeClr>
                </a:solidFill>
              </a:rPr>
              <a:t>Economy cont.</a:t>
            </a:r>
          </a:p>
        </p:txBody>
      </p:sp>
      <p:sp>
        <p:nvSpPr>
          <p:cNvPr id="3" name="Content Placeholder 2"/>
          <p:cNvSpPr>
            <a:spLocks noGrp="1"/>
          </p:cNvSpPr>
          <p:nvPr>
            <p:ph idx="1"/>
          </p:nvPr>
        </p:nvSpPr>
        <p:spPr>
          <a:xfrm>
            <a:off x="457200" y="1386444"/>
            <a:ext cx="8229600" cy="4525963"/>
          </a:xfrm>
        </p:spPr>
        <p:txBody>
          <a:bodyPr>
            <a:normAutofit fontScale="85000" lnSpcReduction="20000"/>
          </a:bodyPr>
          <a:lstStyle/>
          <a:p>
            <a:pPr marL="514350" indent="-457200"/>
            <a:r>
              <a:rPr lang="en-AU" dirty="0"/>
              <a:t>Built Infrastructure</a:t>
            </a:r>
          </a:p>
          <a:p>
            <a:pPr lvl="1"/>
            <a:r>
              <a:rPr lang="en-AU" dirty="0">
                <a:solidFill>
                  <a:schemeClr val="bg1">
                    <a:lumMod val="65000"/>
                  </a:schemeClr>
                </a:solidFill>
              </a:rPr>
              <a:t>Water and waste water treatment facilities (in Friendly)</a:t>
            </a:r>
          </a:p>
          <a:p>
            <a:pPr lvl="1"/>
            <a:r>
              <a:rPr lang="en-AU" dirty="0">
                <a:solidFill>
                  <a:schemeClr val="bg1">
                    <a:lumMod val="65000"/>
                  </a:schemeClr>
                </a:solidFill>
              </a:rPr>
              <a:t>Regional airport with 2 flights per day</a:t>
            </a:r>
          </a:p>
          <a:p>
            <a:pPr lvl="1"/>
            <a:r>
              <a:rPr lang="en-AU" dirty="0">
                <a:solidFill>
                  <a:schemeClr val="bg1">
                    <a:lumMod val="65000"/>
                  </a:schemeClr>
                </a:solidFill>
              </a:rPr>
              <a:t>Main roads connecting the two towns</a:t>
            </a:r>
          </a:p>
          <a:p>
            <a:pPr lvl="1"/>
            <a:r>
              <a:rPr lang="en-AU" dirty="0">
                <a:solidFill>
                  <a:schemeClr val="bg1">
                    <a:lumMod val="65000"/>
                  </a:schemeClr>
                </a:solidFill>
              </a:rPr>
              <a:t>Railway lines for industry (mining and agriculture)</a:t>
            </a:r>
          </a:p>
          <a:p>
            <a:pPr lvl="1"/>
            <a:r>
              <a:rPr lang="en-AU" dirty="0">
                <a:solidFill>
                  <a:schemeClr val="bg1">
                    <a:lumMod val="65000"/>
                  </a:schemeClr>
                </a:solidFill>
              </a:rPr>
              <a:t>Crop storage facilities</a:t>
            </a:r>
          </a:p>
          <a:p>
            <a:pPr lvl="1"/>
            <a:r>
              <a:rPr lang="en-AU" dirty="0">
                <a:solidFill>
                  <a:schemeClr val="bg1">
                    <a:lumMod val="65000"/>
                  </a:schemeClr>
                </a:solidFill>
              </a:rPr>
              <a:t>8,000 houses (50% built pre 1950s)</a:t>
            </a:r>
          </a:p>
          <a:p>
            <a:pPr lvl="1"/>
            <a:endParaRPr lang="en-AU" dirty="0"/>
          </a:p>
          <a:p>
            <a:pPr marL="57150" indent="0">
              <a:buNone/>
            </a:pPr>
            <a:r>
              <a:rPr lang="en-AU" dirty="0">
                <a:solidFill>
                  <a:schemeClr val="bg1">
                    <a:lumMod val="65000"/>
                  </a:schemeClr>
                </a:solidFill>
              </a:rPr>
              <a:t>Earthquake</a:t>
            </a:r>
            <a:r>
              <a:rPr lang="en-AU" dirty="0">
                <a:solidFill>
                  <a:srgbClr val="0070C0"/>
                </a:solidFill>
              </a:rPr>
              <a:t> Impacts:</a:t>
            </a:r>
          </a:p>
          <a:p>
            <a:pPr lvl="1"/>
            <a:r>
              <a:rPr lang="en-AU" dirty="0">
                <a:solidFill>
                  <a:srgbClr val="0070C0"/>
                </a:solidFill>
              </a:rPr>
              <a:t>Building damage – private and commercial</a:t>
            </a:r>
          </a:p>
          <a:p>
            <a:pPr lvl="1"/>
            <a:r>
              <a:rPr lang="en-AU" dirty="0">
                <a:solidFill>
                  <a:srgbClr val="0070C0"/>
                </a:solidFill>
              </a:rPr>
              <a:t>Bridges and roads</a:t>
            </a:r>
          </a:p>
          <a:p>
            <a:pPr lvl="1"/>
            <a:r>
              <a:rPr lang="en-AU" dirty="0">
                <a:solidFill>
                  <a:srgbClr val="0070C0"/>
                </a:solidFill>
              </a:rPr>
              <a:t>Essential services disruption</a:t>
            </a:r>
          </a:p>
          <a:p>
            <a:pPr lvl="1"/>
            <a:endParaRPr lang="en-AU" dirty="0"/>
          </a:p>
          <a:p>
            <a:pPr lvl="1"/>
            <a:endParaRPr lang="en-AU" dirty="0"/>
          </a:p>
        </p:txBody>
      </p:sp>
    </p:spTree>
    <p:extLst>
      <p:ext uri="{BB962C8B-B14F-4D97-AF65-F5344CB8AC3E}">
        <p14:creationId xmlns:p14="http://schemas.microsoft.com/office/powerpoint/2010/main" val="222989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0C166D6B5C604CBD241A5F4CC71216" ma:contentTypeVersion="8" ma:contentTypeDescription="Create a new document." ma:contentTypeScope="" ma:versionID="ac7c943c8954de731aca93d10771fde9">
  <xsd:schema xmlns:xsd="http://www.w3.org/2001/XMLSchema" xmlns:xs="http://www.w3.org/2001/XMLSchema" xmlns:p="http://schemas.microsoft.com/office/2006/metadata/properties" xmlns:ns1="http://schemas.microsoft.com/sharepoint/v3" xmlns:ns2="d93b70d6-a9c8-49ba-afbf-866fb35e6d2f" targetNamespace="http://schemas.microsoft.com/office/2006/metadata/properties" ma:root="true" ma:fieldsID="5ea16161cae7e4b13de45501c835a2af" ns1:_="" ns2:_="">
    <xsd:import namespace="http://schemas.microsoft.com/sharepoint/v3"/>
    <xsd:import namespace="d93b70d6-a9c8-49ba-afbf-866fb35e6d2f"/>
    <xsd:element name="properties">
      <xsd:complexType>
        <xsd:sequence>
          <xsd:element name="documentManagement">
            <xsd:complexType>
              <xsd:all>
                <xsd:element ref="ns2:_dlc_DocId" minOccurs="0"/>
                <xsd:element ref="ns2:_dlc_DocIdUrl" minOccurs="0"/>
                <xsd:element ref="ns2:_dlc_DocIdPersistId" minOccurs="0"/>
                <xsd:element ref="ns1:ArticleByLine"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rticleByLine" ma:index="7" nillable="true" ma:displayName="Byline" ma:description="Byline is a site column created by the Publishing feature. It is used on the Article Page Content Type as the byline of the page." ma:hidden="true" ma:internalName="ArticleByLine" ma:readOnly="false">
      <xsd:simpleType>
        <xsd:restriction base="dms:Text">
          <xsd:maxLength value="255"/>
        </xsd:restriction>
      </xsd:simpleType>
    </xsd:element>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3b70d6-a9c8-49ba-afbf-866fb35e6d2f"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p:properties xmlns:p="http://schemas.microsoft.com/office/2006/metadata/properties" xmlns:xsi="http://www.w3.org/2001/XMLSchema-instance" xmlns:pc="http://schemas.microsoft.com/office/infopath/2007/PartnerControls">
  <documentManagement>
    <ArticleByLine xmlns="http://schemas.microsoft.com/sharepoint/v3" xsi:nil="true"/>
    <PublishingExpirationDate xmlns="http://schemas.microsoft.com/sharepoint/v3" xsi:nil="true"/>
    <PublishingStartDate xmlns="http://schemas.microsoft.com/sharepoint/v3" xsi:nil="true"/>
    <_dlc_DocId xmlns="d93b70d6-a9c8-49ba-afbf-866fb35e6d2f">SEMC-1264415318-19</_dlc_DocId>
    <_dlc_DocIdUrl xmlns="d93b70d6-a9c8-49ba-afbf-866fb35e6d2f">
      <Url>https://dfeswa.sharepoint.com/sites/SEMCProductionArchive/state-risk-project/risk-tools/risk-toolbox/_layouts/15/DocIdRedir.aspx?ID=SEMC-1264415318-19</Url>
      <Description>SEMC-1264415318-19</Description>
    </_dlc_DocIdUrl>
  </documentManagement>
</p:properties>
</file>

<file path=customXml/itemProps1.xml><?xml version="1.0" encoding="utf-8"?>
<ds:datastoreItem xmlns:ds="http://schemas.openxmlformats.org/officeDocument/2006/customXml" ds:itemID="{4CB1CAE6-8BDF-448C-979A-E40E0D7CB4F1}">
  <ds:schemaRefs>
    <ds:schemaRef ds:uri="http://schemas.microsoft.com/sharepoint/v3/contenttype/forms"/>
  </ds:schemaRefs>
</ds:datastoreItem>
</file>

<file path=customXml/itemProps2.xml><?xml version="1.0" encoding="utf-8"?>
<ds:datastoreItem xmlns:ds="http://schemas.openxmlformats.org/officeDocument/2006/customXml" ds:itemID="{6C6D91F2-208E-421C-8F6C-BFDCA7DF9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3b70d6-a9c8-49ba-afbf-866fb35e6d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8CF565-319C-473E-9FB2-E2BC803A2E95}">
  <ds:schemaRefs>
    <ds:schemaRef ds:uri="http://schemas.microsoft.com/sharepoint/events"/>
  </ds:schemaRefs>
</ds:datastoreItem>
</file>

<file path=customXml/itemProps4.xml><?xml version="1.0" encoding="utf-8"?>
<ds:datastoreItem xmlns:ds="http://schemas.openxmlformats.org/officeDocument/2006/customXml" ds:itemID="{BAE16F2B-9829-4611-8CDA-981D319B75E5}">
  <ds:schemaRefs>
    <ds:schemaRef ds:uri="http://purl.org/dc/elements/1.1/"/>
    <ds:schemaRef ds:uri="http://schemas.microsoft.com/office/2006/metadata/properties"/>
    <ds:schemaRef ds:uri="http://schemas.openxmlformats.org/package/2006/metadata/core-properties"/>
    <ds:schemaRef ds:uri="http://schemas.microsoft.com/sharepoint/v3"/>
    <ds:schemaRef ds:uri="http://purl.org/dc/terms/"/>
    <ds:schemaRef ds:uri="http://schemas.microsoft.com/office/2006/documentManagement/types"/>
    <ds:schemaRef ds:uri="http://schemas.microsoft.com/office/infopath/2007/PartnerControls"/>
    <ds:schemaRef ds:uri="d93b70d6-a9c8-49ba-afbf-866fb35e6d2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78</TotalTime>
  <Words>2406</Words>
  <Application>Microsoft Office PowerPoint</Application>
  <PresentationFormat>On-screen Show (4:3)</PresentationFormat>
  <Paragraphs>327</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Core Objectives</vt:lpstr>
      <vt:lpstr>Earthquake Video</vt:lpstr>
      <vt:lpstr>VULNERABILITIES &amp; IMPACTS The Shire of Brilliant</vt:lpstr>
      <vt:lpstr>PowerPoint Presentation</vt:lpstr>
      <vt:lpstr>PowerPoint Presentation</vt:lpstr>
      <vt:lpstr>People</vt:lpstr>
      <vt:lpstr>Economy</vt:lpstr>
      <vt:lpstr>Economy cont.</vt:lpstr>
      <vt:lpstr>Social Setting</vt:lpstr>
      <vt:lpstr>Public Administration</vt:lpstr>
      <vt:lpstr>Environment</vt:lpstr>
      <vt:lpstr>Earthquake Scenario Shire of Brilliant</vt:lpstr>
      <vt:lpstr>Earthquake</vt:lpstr>
      <vt:lpstr>PowerPoint Presentation</vt:lpstr>
      <vt:lpstr>Expected damage</vt:lpstr>
      <vt:lpstr>RISK ASSESSMENT PROCESS Shire of Brilliant</vt:lpstr>
      <vt:lpstr>Steps of During the Workshop</vt:lpstr>
      <vt:lpstr>Step 1: Assess the maximal consequence</vt:lpstr>
      <vt:lpstr>Step 2: Likelihood</vt:lpstr>
      <vt:lpstr>Step 2: Assess the likelihood of that consequence</vt:lpstr>
      <vt:lpstr>Risk Matrix</vt:lpstr>
      <vt:lpstr>Step 3: Assess the confidence in assessment</vt:lpstr>
      <vt:lpstr>PowerPoint Presentation</vt:lpstr>
    </vt:vector>
  </TitlesOfParts>
  <Company>FESA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Lisa</dc:creator>
  <cp:lastModifiedBy>EDWARDS Cara</cp:lastModifiedBy>
  <cp:revision>6</cp:revision>
  <dcterms:created xsi:type="dcterms:W3CDTF">2017-03-31T08:11:44Z</dcterms:created>
  <dcterms:modified xsi:type="dcterms:W3CDTF">2023-10-18T08:22:53Z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0x010100E80C166D6B5C604CBD241A5F4CC71216</vt:lpwstr>
  </property>
  <property fmtid="{D5CDD505-2E9C-101B-9397-08002B2CF9AE}" pid="3" name="Order">
    <vt:r8>1400</vt:r8>
  </property>
  <property fmtid="{D5CDD505-2E9C-101B-9397-08002B2CF9AE}" pid="4" name="_dlc_DocIdItemGuid">
    <vt:lpwstr>490adf82-f200-48c5-8a00-527a90fd6bab</vt:lpwstr>
  </property>
</Properties>
</file>