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5"/>
  </p:sldMasterIdLst>
  <p:notesMasterIdLst>
    <p:notesMasterId r:id="rId39"/>
  </p:notesMasterIdLst>
  <p:sldIdLst>
    <p:sldId id="256" r:id="rId6"/>
    <p:sldId id="278" r:id="rId7"/>
    <p:sldId id="257" r:id="rId8"/>
    <p:sldId id="314" r:id="rId9"/>
    <p:sldId id="280" r:id="rId10"/>
    <p:sldId id="282" r:id="rId11"/>
    <p:sldId id="342" r:id="rId12"/>
    <p:sldId id="264" r:id="rId13"/>
    <p:sldId id="294" r:id="rId14"/>
    <p:sldId id="336" r:id="rId15"/>
    <p:sldId id="335" r:id="rId16"/>
    <p:sldId id="283" r:id="rId17"/>
    <p:sldId id="272" r:id="rId18"/>
    <p:sldId id="318" r:id="rId19"/>
    <p:sldId id="317" r:id="rId20"/>
    <p:sldId id="321" r:id="rId21"/>
    <p:sldId id="343" r:id="rId22"/>
    <p:sldId id="346" r:id="rId23"/>
    <p:sldId id="332" r:id="rId24"/>
    <p:sldId id="298" r:id="rId25"/>
    <p:sldId id="347" r:id="rId26"/>
    <p:sldId id="324" r:id="rId27"/>
    <p:sldId id="344" r:id="rId28"/>
    <p:sldId id="300" r:id="rId29"/>
    <p:sldId id="338" r:id="rId30"/>
    <p:sldId id="348" r:id="rId31"/>
    <p:sldId id="259" r:id="rId32"/>
    <p:sldId id="331" r:id="rId33"/>
    <p:sldId id="341" r:id="rId34"/>
    <p:sldId id="304" r:id="rId35"/>
    <p:sldId id="313" r:id="rId36"/>
    <p:sldId id="287" r:id="rId37"/>
    <p:sldId id="305" r:id="rId38"/>
  </p:sldIdLst>
  <p:sldSz cx="12192000" cy="6858000"/>
  <p:notesSz cx="6797675" cy="9926638"/>
  <p:defaultTextStyle>
    <a:defPPr>
      <a:defRPr lang="en-AU"/>
    </a:defPPr>
    <a:lvl1pPr algn="ctr" rtl="0" fontAlgn="base">
      <a:spcBef>
        <a:spcPct val="0"/>
      </a:spcBef>
      <a:spcAft>
        <a:spcPct val="0"/>
      </a:spcAft>
      <a:defRPr sz="3600" kern="1200">
        <a:solidFill>
          <a:schemeClr val="tx1"/>
        </a:solidFill>
        <a:latin typeface="Arial" charset="0"/>
        <a:ea typeface="+mn-ea"/>
        <a:cs typeface="+mn-cs"/>
      </a:defRPr>
    </a:lvl1pPr>
    <a:lvl2pPr marL="457200" algn="ctr" rtl="0" fontAlgn="base">
      <a:spcBef>
        <a:spcPct val="0"/>
      </a:spcBef>
      <a:spcAft>
        <a:spcPct val="0"/>
      </a:spcAft>
      <a:defRPr sz="3600" kern="1200">
        <a:solidFill>
          <a:schemeClr val="tx1"/>
        </a:solidFill>
        <a:latin typeface="Arial" charset="0"/>
        <a:ea typeface="+mn-ea"/>
        <a:cs typeface="+mn-cs"/>
      </a:defRPr>
    </a:lvl2pPr>
    <a:lvl3pPr marL="914400" algn="ctr" rtl="0" fontAlgn="base">
      <a:spcBef>
        <a:spcPct val="0"/>
      </a:spcBef>
      <a:spcAft>
        <a:spcPct val="0"/>
      </a:spcAft>
      <a:defRPr sz="3600" kern="1200">
        <a:solidFill>
          <a:schemeClr val="tx1"/>
        </a:solidFill>
        <a:latin typeface="Arial" charset="0"/>
        <a:ea typeface="+mn-ea"/>
        <a:cs typeface="+mn-cs"/>
      </a:defRPr>
    </a:lvl3pPr>
    <a:lvl4pPr marL="1371600" algn="ctr" rtl="0" fontAlgn="base">
      <a:spcBef>
        <a:spcPct val="0"/>
      </a:spcBef>
      <a:spcAft>
        <a:spcPct val="0"/>
      </a:spcAft>
      <a:defRPr sz="3600" kern="1200">
        <a:solidFill>
          <a:schemeClr val="tx1"/>
        </a:solidFill>
        <a:latin typeface="Arial" charset="0"/>
        <a:ea typeface="+mn-ea"/>
        <a:cs typeface="+mn-cs"/>
      </a:defRPr>
    </a:lvl4pPr>
    <a:lvl5pPr marL="1828800" algn="ctr"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F2F7"/>
    <a:srgbClr val="DFEFF5"/>
    <a:srgbClr val="E8F4F8"/>
    <a:srgbClr val="EDF6F9"/>
    <a:srgbClr val="FFFFFF"/>
    <a:srgbClr val="008000"/>
    <a:srgbClr val="FFCCCC"/>
    <a:srgbClr val="FF5050"/>
    <a:srgbClr val="33C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87429" autoAdjust="0"/>
  </p:normalViewPr>
  <p:slideViewPr>
    <p:cSldViewPr>
      <p:cViewPr varScale="1">
        <p:scale>
          <a:sx n="67" d="100"/>
          <a:sy n="67" d="100"/>
        </p:scale>
        <p:origin x="1038" y="7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5592"/>
    </p:cViewPr>
  </p:sorterViewPr>
  <p:notesViewPr>
    <p:cSldViewPr>
      <p:cViewPr varScale="1">
        <p:scale>
          <a:sx n="37" d="100"/>
          <a:sy n="37" d="100"/>
        </p:scale>
        <p:origin x="-2434" y="-10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605ACF-4BD8-4656-859F-5914FA5188F8}" type="doc">
      <dgm:prSet loTypeId="urn:microsoft.com/office/officeart/2005/8/layout/cycle6" loCatId="cycle" qsTypeId="urn:microsoft.com/office/officeart/2005/8/quickstyle/3d6" qsCatId="3D" csTypeId="urn:microsoft.com/office/officeart/2005/8/colors/accent1_2" csCatId="accent1" phldr="1"/>
      <dgm:spPr/>
      <dgm:t>
        <a:bodyPr/>
        <a:lstStyle/>
        <a:p>
          <a:endParaRPr lang="en-AU"/>
        </a:p>
      </dgm:t>
    </dgm:pt>
    <dgm:pt modelId="{90CA3C8B-4307-4A70-A0D5-FDF70EA71FDD}">
      <dgm:prSet phldrT="[Text]" custT="1"/>
      <dgm:spPr>
        <a:solidFill>
          <a:srgbClr val="33CAFF"/>
        </a:solidFill>
      </dgm:spPr>
      <dgm:t>
        <a:bodyPr/>
        <a:lstStyle/>
        <a:p>
          <a:r>
            <a:rPr lang="en-AU" sz="1800" dirty="0" smtClean="0">
              <a:solidFill>
                <a:schemeClr val="tx1"/>
              </a:solidFill>
            </a:rPr>
            <a:t>Department of Mines, Industry Regulation and Safety</a:t>
          </a:r>
          <a:endParaRPr lang="en-AU" sz="1800" dirty="0">
            <a:solidFill>
              <a:schemeClr val="tx1"/>
            </a:solidFill>
          </a:endParaRPr>
        </a:p>
      </dgm:t>
    </dgm:pt>
    <dgm:pt modelId="{98E5F1A8-858C-4980-802C-EA451E1D08C8}" type="parTrans" cxnId="{9C7E6EC7-F93E-47D1-8A40-748C0F98D702}">
      <dgm:prSet/>
      <dgm:spPr/>
      <dgm:t>
        <a:bodyPr/>
        <a:lstStyle/>
        <a:p>
          <a:endParaRPr lang="en-AU"/>
        </a:p>
      </dgm:t>
    </dgm:pt>
    <dgm:pt modelId="{49501A57-A486-44E3-AB7F-A9A26CB18874}" type="sibTrans" cxnId="{9C7E6EC7-F93E-47D1-8A40-748C0F98D702}">
      <dgm:prSet/>
      <dgm:spPr>
        <a:ln w="22225">
          <a:solidFill>
            <a:schemeClr val="tx1"/>
          </a:solidFill>
        </a:ln>
      </dgm:spPr>
      <dgm:t>
        <a:bodyPr/>
        <a:lstStyle/>
        <a:p>
          <a:endParaRPr lang="en-AU" dirty="0"/>
        </a:p>
      </dgm:t>
    </dgm:pt>
    <dgm:pt modelId="{087FD47A-39C3-44CC-B4A9-3457DD47373D}">
      <dgm:prSet phldrT="[Text]" custT="1"/>
      <dgm:spPr>
        <a:solidFill>
          <a:srgbClr val="FF5050"/>
        </a:solidFill>
      </dgm:spPr>
      <dgm:t>
        <a:bodyPr/>
        <a:lstStyle/>
        <a:p>
          <a:endParaRPr lang="en-AU" sz="1600" dirty="0" smtClean="0"/>
        </a:p>
        <a:p>
          <a:r>
            <a:rPr lang="en-AU" sz="1600" dirty="0" smtClean="0">
              <a:solidFill>
                <a:schemeClr val="tx1"/>
              </a:solidFill>
            </a:rPr>
            <a:t>Western Australian Planning Commission</a:t>
          </a:r>
        </a:p>
        <a:p>
          <a:endParaRPr lang="en-AU" sz="1300" dirty="0"/>
        </a:p>
      </dgm:t>
    </dgm:pt>
    <dgm:pt modelId="{3A910170-A915-4992-93A1-4FF75B1EB0DD}" type="parTrans" cxnId="{4C3844D2-793C-4B32-9192-7AD7AC2D7C3E}">
      <dgm:prSet/>
      <dgm:spPr/>
      <dgm:t>
        <a:bodyPr/>
        <a:lstStyle/>
        <a:p>
          <a:endParaRPr lang="en-AU"/>
        </a:p>
      </dgm:t>
    </dgm:pt>
    <dgm:pt modelId="{999405F9-E103-43B5-B6B9-439AFC315CCD}" type="sibTrans" cxnId="{4C3844D2-793C-4B32-9192-7AD7AC2D7C3E}">
      <dgm:prSet/>
      <dgm:spPr>
        <a:ln w="22225">
          <a:solidFill>
            <a:schemeClr val="tx1"/>
          </a:solidFill>
        </a:ln>
      </dgm:spPr>
      <dgm:t>
        <a:bodyPr/>
        <a:lstStyle/>
        <a:p>
          <a:endParaRPr lang="en-AU" dirty="0"/>
        </a:p>
      </dgm:t>
    </dgm:pt>
    <dgm:pt modelId="{4AEB71A3-4B0A-424A-A208-B362206D6CC4}">
      <dgm:prSet phldrT="[Text]" custT="1"/>
      <dgm:spPr>
        <a:solidFill>
          <a:srgbClr val="FFC000"/>
        </a:solidFill>
      </dgm:spPr>
      <dgm:t>
        <a:bodyPr/>
        <a:lstStyle/>
        <a:p>
          <a:endParaRPr lang="en-AU" sz="1800" dirty="0" smtClean="0"/>
        </a:p>
        <a:p>
          <a:r>
            <a:rPr lang="en-AU" sz="1800" dirty="0" smtClean="0">
              <a:solidFill>
                <a:schemeClr val="tx1"/>
              </a:solidFill>
            </a:rPr>
            <a:t>Department of Planning, Lands and Heritage</a:t>
          </a:r>
        </a:p>
        <a:p>
          <a:endParaRPr lang="en-AU" sz="1300" dirty="0"/>
        </a:p>
      </dgm:t>
    </dgm:pt>
    <dgm:pt modelId="{1F64186E-2C54-46EE-94A6-0A28F56D3120}" type="parTrans" cxnId="{06988DD2-1938-4787-943C-F3F45A0537C4}">
      <dgm:prSet/>
      <dgm:spPr/>
      <dgm:t>
        <a:bodyPr/>
        <a:lstStyle/>
        <a:p>
          <a:endParaRPr lang="en-AU"/>
        </a:p>
      </dgm:t>
    </dgm:pt>
    <dgm:pt modelId="{078DD43D-9CDE-497D-A0F1-F8083DCEC351}" type="sibTrans" cxnId="{06988DD2-1938-4787-943C-F3F45A0537C4}">
      <dgm:prSet/>
      <dgm:spPr>
        <a:ln w="22225">
          <a:solidFill>
            <a:schemeClr val="tx1"/>
          </a:solidFill>
        </a:ln>
      </dgm:spPr>
      <dgm:t>
        <a:bodyPr/>
        <a:lstStyle/>
        <a:p>
          <a:endParaRPr lang="en-AU" dirty="0"/>
        </a:p>
      </dgm:t>
    </dgm:pt>
    <dgm:pt modelId="{605297F3-3136-44C0-AEE6-70A7A586C105}" type="pres">
      <dgm:prSet presAssocID="{77605ACF-4BD8-4656-859F-5914FA5188F8}" presName="cycle" presStyleCnt="0">
        <dgm:presLayoutVars>
          <dgm:dir/>
          <dgm:resizeHandles val="exact"/>
        </dgm:presLayoutVars>
      </dgm:prSet>
      <dgm:spPr/>
      <dgm:t>
        <a:bodyPr/>
        <a:lstStyle/>
        <a:p>
          <a:endParaRPr lang="en-US"/>
        </a:p>
      </dgm:t>
    </dgm:pt>
    <dgm:pt modelId="{D707877A-3BEC-4042-B331-58DE6C238D04}" type="pres">
      <dgm:prSet presAssocID="{90CA3C8B-4307-4A70-A0D5-FDF70EA71FDD}" presName="node" presStyleLbl="node1" presStyleIdx="0" presStyleCnt="3" custScaleX="124641" custScaleY="123317">
        <dgm:presLayoutVars>
          <dgm:bulletEnabled val="1"/>
        </dgm:presLayoutVars>
      </dgm:prSet>
      <dgm:spPr/>
      <dgm:t>
        <a:bodyPr/>
        <a:lstStyle/>
        <a:p>
          <a:endParaRPr lang="en-AU"/>
        </a:p>
      </dgm:t>
    </dgm:pt>
    <dgm:pt modelId="{C508FE44-FD79-4566-928A-798A98DE0290}" type="pres">
      <dgm:prSet presAssocID="{90CA3C8B-4307-4A70-A0D5-FDF70EA71FDD}" presName="spNode" presStyleCnt="0"/>
      <dgm:spPr/>
    </dgm:pt>
    <dgm:pt modelId="{ADEAFA8D-25F4-472B-96D2-F1C1B859360F}" type="pres">
      <dgm:prSet presAssocID="{49501A57-A486-44E3-AB7F-A9A26CB18874}" presName="sibTrans" presStyleLbl="sibTrans1D1" presStyleIdx="0" presStyleCnt="3"/>
      <dgm:spPr/>
      <dgm:t>
        <a:bodyPr/>
        <a:lstStyle/>
        <a:p>
          <a:endParaRPr lang="en-US"/>
        </a:p>
      </dgm:t>
    </dgm:pt>
    <dgm:pt modelId="{703CEA29-FE7A-4B45-BA91-93A829E76DA0}" type="pres">
      <dgm:prSet presAssocID="{087FD47A-39C3-44CC-B4A9-3457DD47373D}" presName="node" presStyleLbl="node1" presStyleIdx="1" presStyleCnt="3" custScaleX="118388" custScaleY="130030" custRadScaleRad="103168" custRadScaleInc="-32576">
        <dgm:presLayoutVars>
          <dgm:bulletEnabled val="1"/>
        </dgm:presLayoutVars>
      </dgm:prSet>
      <dgm:spPr/>
      <dgm:t>
        <a:bodyPr/>
        <a:lstStyle/>
        <a:p>
          <a:endParaRPr lang="en-AU"/>
        </a:p>
      </dgm:t>
    </dgm:pt>
    <dgm:pt modelId="{F69BAB9D-B4C1-4C0A-8E57-FE860B48E190}" type="pres">
      <dgm:prSet presAssocID="{087FD47A-39C3-44CC-B4A9-3457DD47373D}" presName="spNode" presStyleCnt="0"/>
      <dgm:spPr/>
    </dgm:pt>
    <dgm:pt modelId="{44F8BF76-3FEA-4D40-A3F1-439F85349DAF}" type="pres">
      <dgm:prSet presAssocID="{999405F9-E103-43B5-B6B9-439AFC315CCD}" presName="sibTrans" presStyleLbl="sibTrans1D1" presStyleIdx="1" presStyleCnt="3"/>
      <dgm:spPr/>
      <dgm:t>
        <a:bodyPr/>
        <a:lstStyle/>
        <a:p>
          <a:endParaRPr lang="en-US"/>
        </a:p>
      </dgm:t>
    </dgm:pt>
    <dgm:pt modelId="{55F42DBB-39AD-4FB3-B140-80EDEF73DA46}" type="pres">
      <dgm:prSet presAssocID="{4AEB71A3-4B0A-424A-A208-B362206D6CC4}" presName="node" presStyleLbl="node1" presStyleIdx="2" presStyleCnt="3" custScaleX="115730" custScaleY="131513" custRadScaleRad="98560" custRadScaleInc="30528">
        <dgm:presLayoutVars>
          <dgm:bulletEnabled val="1"/>
        </dgm:presLayoutVars>
      </dgm:prSet>
      <dgm:spPr/>
      <dgm:t>
        <a:bodyPr/>
        <a:lstStyle/>
        <a:p>
          <a:endParaRPr lang="en-US"/>
        </a:p>
      </dgm:t>
    </dgm:pt>
    <dgm:pt modelId="{B3BB53E4-8251-4598-83FC-530471F5C660}" type="pres">
      <dgm:prSet presAssocID="{4AEB71A3-4B0A-424A-A208-B362206D6CC4}" presName="spNode" presStyleCnt="0"/>
      <dgm:spPr/>
    </dgm:pt>
    <dgm:pt modelId="{897D13B1-E0CC-4048-B457-3FC3F38E6DD2}" type="pres">
      <dgm:prSet presAssocID="{078DD43D-9CDE-497D-A0F1-F8083DCEC351}" presName="sibTrans" presStyleLbl="sibTrans1D1" presStyleIdx="2" presStyleCnt="3"/>
      <dgm:spPr/>
      <dgm:t>
        <a:bodyPr/>
        <a:lstStyle/>
        <a:p>
          <a:endParaRPr lang="en-US"/>
        </a:p>
      </dgm:t>
    </dgm:pt>
  </dgm:ptLst>
  <dgm:cxnLst>
    <dgm:cxn modelId="{FBD2B4C3-EFB0-4000-83F3-991DFD9CC580}" type="presOf" srcId="{078DD43D-9CDE-497D-A0F1-F8083DCEC351}" destId="{897D13B1-E0CC-4048-B457-3FC3F38E6DD2}" srcOrd="0" destOrd="0" presId="urn:microsoft.com/office/officeart/2005/8/layout/cycle6"/>
    <dgm:cxn modelId="{32CF346D-3B86-4B17-8066-3B8C52913CFD}" type="presOf" srcId="{90CA3C8B-4307-4A70-A0D5-FDF70EA71FDD}" destId="{D707877A-3BEC-4042-B331-58DE6C238D04}" srcOrd="0" destOrd="0" presId="urn:microsoft.com/office/officeart/2005/8/layout/cycle6"/>
    <dgm:cxn modelId="{5611A78F-BBFA-4FF1-AC08-0F4D34A5D741}" type="presOf" srcId="{4AEB71A3-4B0A-424A-A208-B362206D6CC4}" destId="{55F42DBB-39AD-4FB3-B140-80EDEF73DA46}" srcOrd="0" destOrd="0" presId="urn:microsoft.com/office/officeart/2005/8/layout/cycle6"/>
    <dgm:cxn modelId="{9C7E6EC7-F93E-47D1-8A40-748C0F98D702}" srcId="{77605ACF-4BD8-4656-859F-5914FA5188F8}" destId="{90CA3C8B-4307-4A70-A0D5-FDF70EA71FDD}" srcOrd="0" destOrd="0" parTransId="{98E5F1A8-858C-4980-802C-EA451E1D08C8}" sibTransId="{49501A57-A486-44E3-AB7F-A9A26CB18874}"/>
    <dgm:cxn modelId="{C10ECDC0-386A-4901-9EF3-51AD7D68B1D1}" type="presOf" srcId="{999405F9-E103-43B5-B6B9-439AFC315CCD}" destId="{44F8BF76-3FEA-4D40-A3F1-439F85349DAF}" srcOrd="0" destOrd="0" presId="urn:microsoft.com/office/officeart/2005/8/layout/cycle6"/>
    <dgm:cxn modelId="{06988DD2-1938-4787-943C-F3F45A0537C4}" srcId="{77605ACF-4BD8-4656-859F-5914FA5188F8}" destId="{4AEB71A3-4B0A-424A-A208-B362206D6CC4}" srcOrd="2" destOrd="0" parTransId="{1F64186E-2C54-46EE-94A6-0A28F56D3120}" sibTransId="{078DD43D-9CDE-497D-A0F1-F8083DCEC351}"/>
    <dgm:cxn modelId="{8F2D2192-E930-4A1C-A3E6-D28728576348}" type="presOf" srcId="{49501A57-A486-44E3-AB7F-A9A26CB18874}" destId="{ADEAFA8D-25F4-472B-96D2-F1C1B859360F}" srcOrd="0" destOrd="0" presId="urn:microsoft.com/office/officeart/2005/8/layout/cycle6"/>
    <dgm:cxn modelId="{CF64C57F-FDA2-406A-9D40-F7C153C2023A}" type="presOf" srcId="{087FD47A-39C3-44CC-B4A9-3457DD47373D}" destId="{703CEA29-FE7A-4B45-BA91-93A829E76DA0}" srcOrd="0" destOrd="0" presId="urn:microsoft.com/office/officeart/2005/8/layout/cycle6"/>
    <dgm:cxn modelId="{4C3844D2-793C-4B32-9192-7AD7AC2D7C3E}" srcId="{77605ACF-4BD8-4656-859F-5914FA5188F8}" destId="{087FD47A-39C3-44CC-B4A9-3457DD47373D}" srcOrd="1" destOrd="0" parTransId="{3A910170-A915-4992-93A1-4FF75B1EB0DD}" sibTransId="{999405F9-E103-43B5-B6B9-439AFC315CCD}"/>
    <dgm:cxn modelId="{7C506D70-CC66-4740-B83F-8B9E1242F903}" type="presOf" srcId="{77605ACF-4BD8-4656-859F-5914FA5188F8}" destId="{605297F3-3136-44C0-AEE6-70A7A586C105}" srcOrd="0" destOrd="0" presId="urn:microsoft.com/office/officeart/2005/8/layout/cycle6"/>
    <dgm:cxn modelId="{FD5686DF-44EF-409A-8D1B-A9C71443A84A}" type="presParOf" srcId="{605297F3-3136-44C0-AEE6-70A7A586C105}" destId="{D707877A-3BEC-4042-B331-58DE6C238D04}" srcOrd="0" destOrd="0" presId="urn:microsoft.com/office/officeart/2005/8/layout/cycle6"/>
    <dgm:cxn modelId="{1D4EE8B3-E09F-4805-8BAB-744B76E5D7A4}" type="presParOf" srcId="{605297F3-3136-44C0-AEE6-70A7A586C105}" destId="{C508FE44-FD79-4566-928A-798A98DE0290}" srcOrd="1" destOrd="0" presId="urn:microsoft.com/office/officeart/2005/8/layout/cycle6"/>
    <dgm:cxn modelId="{DA757B1C-7CAE-4DE3-AC77-B87F77E5A7F4}" type="presParOf" srcId="{605297F3-3136-44C0-AEE6-70A7A586C105}" destId="{ADEAFA8D-25F4-472B-96D2-F1C1B859360F}" srcOrd="2" destOrd="0" presId="urn:microsoft.com/office/officeart/2005/8/layout/cycle6"/>
    <dgm:cxn modelId="{1C507BE6-6228-4321-9435-211FBC791774}" type="presParOf" srcId="{605297F3-3136-44C0-AEE6-70A7A586C105}" destId="{703CEA29-FE7A-4B45-BA91-93A829E76DA0}" srcOrd="3" destOrd="0" presId="urn:microsoft.com/office/officeart/2005/8/layout/cycle6"/>
    <dgm:cxn modelId="{1B44EC1F-3352-4193-8CF1-99D32743548C}" type="presParOf" srcId="{605297F3-3136-44C0-AEE6-70A7A586C105}" destId="{F69BAB9D-B4C1-4C0A-8E57-FE860B48E190}" srcOrd="4" destOrd="0" presId="urn:microsoft.com/office/officeart/2005/8/layout/cycle6"/>
    <dgm:cxn modelId="{B0D9B481-D495-47CD-94AB-40A88CBC8258}" type="presParOf" srcId="{605297F3-3136-44C0-AEE6-70A7A586C105}" destId="{44F8BF76-3FEA-4D40-A3F1-439F85349DAF}" srcOrd="5" destOrd="0" presId="urn:microsoft.com/office/officeart/2005/8/layout/cycle6"/>
    <dgm:cxn modelId="{7B31B224-C945-4860-B5B0-5349CF2D91D7}" type="presParOf" srcId="{605297F3-3136-44C0-AEE6-70A7A586C105}" destId="{55F42DBB-39AD-4FB3-B140-80EDEF73DA46}" srcOrd="6" destOrd="0" presId="urn:microsoft.com/office/officeart/2005/8/layout/cycle6"/>
    <dgm:cxn modelId="{4D43983B-F667-4430-B03F-37567AEC56F2}" type="presParOf" srcId="{605297F3-3136-44C0-AEE6-70A7A586C105}" destId="{B3BB53E4-8251-4598-83FC-530471F5C660}" srcOrd="7" destOrd="0" presId="urn:microsoft.com/office/officeart/2005/8/layout/cycle6"/>
    <dgm:cxn modelId="{C53A283A-B364-432D-B8C9-1864F6781FF2}" type="presParOf" srcId="{605297F3-3136-44C0-AEE6-70A7A586C105}" destId="{897D13B1-E0CC-4048-B457-3FC3F38E6DD2}" srcOrd="8" destOrd="0" presId="urn:microsoft.com/office/officeart/2005/8/layout/cycle6"/>
  </dgm:cxnLst>
  <dgm:bg>
    <a:effectLst>
      <a:outerShdw blurRad="50800" dist="38100" algn="l" rotWithShape="0">
        <a:prstClr val="black">
          <a:alpha val="70000"/>
        </a:prstClr>
      </a:outerShdw>
    </a:effect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7877A-3BEC-4042-B331-58DE6C238D04}">
      <dsp:nvSpPr>
        <dsp:cNvPr id="0" name=""/>
        <dsp:cNvSpPr/>
      </dsp:nvSpPr>
      <dsp:spPr>
        <a:xfrm>
          <a:off x="1088932" y="-59369"/>
          <a:ext cx="1977512" cy="1271729"/>
        </a:xfrm>
        <a:prstGeom prst="roundRect">
          <a:avLst/>
        </a:prstGeom>
        <a:solidFill>
          <a:srgbClr val="33CAFF"/>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AU" sz="1800" kern="1200" dirty="0" smtClean="0">
              <a:solidFill>
                <a:schemeClr val="tx1"/>
              </a:solidFill>
            </a:rPr>
            <a:t>Department of Mines, Industry Regulation and Safety</a:t>
          </a:r>
          <a:endParaRPr lang="en-AU" sz="1800" kern="1200" dirty="0">
            <a:solidFill>
              <a:schemeClr val="tx1"/>
            </a:solidFill>
          </a:endParaRPr>
        </a:p>
      </dsp:txBody>
      <dsp:txXfrm>
        <a:off x="1151013" y="2712"/>
        <a:ext cx="1853350" cy="1147567"/>
      </dsp:txXfrm>
    </dsp:sp>
    <dsp:sp modelId="{ADEAFA8D-25F4-472B-96D2-F1C1B859360F}">
      <dsp:nvSpPr>
        <dsp:cNvPr id="0" name=""/>
        <dsp:cNvSpPr/>
      </dsp:nvSpPr>
      <dsp:spPr>
        <a:xfrm>
          <a:off x="565513" y="409254"/>
          <a:ext cx="2748871" cy="2748871"/>
        </a:xfrm>
        <a:custGeom>
          <a:avLst/>
          <a:gdLst/>
          <a:ahLst/>
          <a:cxnLst/>
          <a:rect l="0" t="0" r="0" b="0"/>
          <a:pathLst>
            <a:path>
              <a:moveTo>
                <a:pt x="2505154" y="593060"/>
              </a:moveTo>
              <a:arcTo wR="1374435" hR="1374435" stAng="19521231" swAng="1836543"/>
            </a:path>
          </a:pathLst>
        </a:custGeom>
        <a:noFill/>
        <a:ln w="22225" cap="flat" cmpd="sng" algn="ctr">
          <a:solidFill>
            <a:schemeClr val="tx1"/>
          </a:solidFill>
          <a:prstDash val="solid"/>
        </a:ln>
        <a:effectLst/>
        <a:sp3d z="-25400" prstMaterial="plastic"/>
      </dsp:spPr>
      <dsp:style>
        <a:lnRef idx="1">
          <a:scrgbClr r="0" g="0" b="0"/>
        </a:lnRef>
        <a:fillRef idx="0">
          <a:scrgbClr r="0" g="0" b="0"/>
        </a:fillRef>
        <a:effectRef idx="0">
          <a:scrgbClr r="0" g="0" b="0"/>
        </a:effectRef>
        <a:fontRef idx="minor"/>
      </dsp:style>
    </dsp:sp>
    <dsp:sp modelId="{703CEA29-FE7A-4B45-BA91-93A829E76DA0}">
      <dsp:nvSpPr>
        <dsp:cNvPr id="0" name=""/>
        <dsp:cNvSpPr/>
      </dsp:nvSpPr>
      <dsp:spPr>
        <a:xfrm>
          <a:off x="2328833" y="1694308"/>
          <a:ext cx="1878304" cy="1340958"/>
        </a:xfrm>
        <a:prstGeom prst="roundRect">
          <a:avLst/>
        </a:prstGeom>
        <a:solidFill>
          <a:srgbClr val="FF5050"/>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AU" sz="1600" kern="1200" dirty="0" smtClean="0"/>
        </a:p>
        <a:p>
          <a:pPr lvl="0" algn="ctr" defTabSz="711200">
            <a:lnSpc>
              <a:spcPct val="90000"/>
            </a:lnSpc>
            <a:spcBef>
              <a:spcPct val="0"/>
            </a:spcBef>
            <a:spcAft>
              <a:spcPct val="35000"/>
            </a:spcAft>
          </a:pPr>
          <a:r>
            <a:rPr lang="en-AU" sz="1600" kern="1200" dirty="0" smtClean="0">
              <a:solidFill>
                <a:schemeClr val="tx1"/>
              </a:solidFill>
            </a:rPr>
            <a:t>Western Australian Planning Commission</a:t>
          </a:r>
        </a:p>
        <a:p>
          <a:pPr lvl="0" algn="ctr" defTabSz="711200">
            <a:lnSpc>
              <a:spcPct val="90000"/>
            </a:lnSpc>
            <a:spcBef>
              <a:spcPct val="0"/>
            </a:spcBef>
            <a:spcAft>
              <a:spcPct val="35000"/>
            </a:spcAft>
          </a:pPr>
          <a:endParaRPr lang="en-AU" sz="1300" kern="1200" dirty="0"/>
        </a:p>
      </dsp:txBody>
      <dsp:txXfrm>
        <a:off x="2394293" y="1759768"/>
        <a:ext cx="1747384" cy="1210038"/>
      </dsp:txXfrm>
    </dsp:sp>
    <dsp:sp modelId="{44F8BF76-3FEA-4D40-A3F1-439F85349DAF}">
      <dsp:nvSpPr>
        <dsp:cNvPr id="0" name=""/>
        <dsp:cNvSpPr/>
      </dsp:nvSpPr>
      <dsp:spPr>
        <a:xfrm>
          <a:off x="702469" y="446019"/>
          <a:ext cx="2748871" cy="2748871"/>
        </a:xfrm>
        <a:custGeom>
          <a:avLst/>
          <a:gdLst/>
          <a:ahLst/>
          <a:cxnLst/>
          <a:rect l="0" t="0" r="0" b="0"/>
          <a:pathLst>
            <a:path>
              <a:moveTo>
                <a:pt x="2006061" y="2595141"/>
              </a:moveTo>
              <a:arcTo wR="1374435" hR="1374435" stAng="3758504" swAng="3241636"/>
            </a:path>
          </a:pathLst>
        </a:custGeom>
        <a:noFill/>
        <a:ln w="22225" cap="flat" cmpd="sng" algn="ctr">
          <a:solidFill>
            <a:schemeClr val="tx1"/>
          </a:solidFill>
          <a:prstDash val="solid"/>
        </a:ln>
        <a:effectLst/>
        <a:sp3d z="-25400" prstMaterial="plastic"/>
      </dsp:spPr>
      <dsp:style>
        <a:lnRef idx="1">
          <a:scrgbClr r="0" g="0" b="0"/>
        </a:lnRef>
        <a:fillRef idx="0">
          <a:scrgbClr r="0" g="0" b="0"/>
        </a:fillRef>
        <a:effectRef idx="0">
          <a:scrgbClr r="0" g="0" b="0"/>
        </a:effectRef>
        <a:fontRef idx="minor"/>
      </dsp:style>
    </dsp:sp>
    <dsp:sp modelId="{55F42DBB-39AD-4FB3-B140-80EDEF73DA46}">
      <dsp:nvSpPr>
        <dsp:cNvPr id="0" name=""/>
        <dsp:cNvSpPr/>
      </dsp:nvSpPr>
      <dsp:spPr>
        <a:xfrm>
          <a:off x="-30673" y="1686660"/>
          <a:ext cx="1836133" cy="1356252"/>
        </a:xfrm>
        <a:prstGeom prst="roundRect">
          <a:avLst/>
        </a:prstGeom>
        <a:solidFill>
          <a:srgbClr val="FFC000"/>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AU" sz="1800" kern="1200" dirty="0" smtClean="0"/>
        </a:p>
        <a:p>
          <a:pPr lvl="0" algn="ctr" defTabSz="800100">
            <a:lnSpc>
              <a:spcPct val="90000"/>
            </a:lnSpc>
            <a:spcBef>
              <a:spcPct val="0"/>
            </a:spcBef>
            <a:spcAft>
              <a:spcPct val="35000"/>
            </a:spcAft>
          </a:pPr>
          <a:r>
            <a:rPr lang="en-AU" sz="1800" kern="1200" dirty="0" smtClean="0">
              <a:solidFill>
                <a:schemeClr val="tx1"/>
              </a:solidFill>
            </a:rPr>
            <a:t>Department of Planning, Lands and Heritage</a:t>
          </a:r>
        </a:p>
        <a:p>
          <a:pPr lvl="0" algn="ctr" defTabSz="800100">
            <a:lnSpc>
              <a:spcPct val="90000"/>
            </a:lnSpc>
            <a:spcBef>
              <a:spcPct val="0"/>
            </a:spcBef>
            <a:spcAft>
              <a:spcPct val="35000"/>
            </a:spcAft>
          </a:pPr>
          <a:endParaRPr lang="en-AU" sz="1300" kern="1200" dirty="0"/>
        </a:p>
      </dsp:txBody>
      <dsp:txXfrm>
        <a:off x="35534" y="1752867"/>
        <a:ext cx="1703719" cy="1223838"/>
      </dsp:txXfrm>
    </dsp:sp>
    <dsp:sp modelId="{897D13B1-E0CC-4048-B457-3FC3F38E6DD2}">
      <dsp:nvSpPr>
        <dsp:cNvPr id="0" name=""/>
        <dsp:cNvSpPr/>
      </dsp:nvSpPr>
      <dsp:spPr>
        <a:xfrm>
          <a:off x="842212" y="407508"/>
          <a:ext cx="2748871" cy="2748871"/>
        </a:xfrm>
        <a:custGeom>
          <a:avLst/>
          <a:gdLst/>
          <a:ahLst/>
          <a:cxnLst/>
          <a:rect l="0" t="0" r="0" b="0"/>
          <a:pathLst>
            <a:path>
              <a:moveTo>
                <a:pt x="3833" y="1271849"/>
              </a:moveTo>
              <a:arcTo wR="1374435" hR="1374435" stAng="11056827" swAng="1816810"/>
            </a:path>
          </a:pathLst>
        </a:custGeom>
        <a:noFill/>
        <a:ln w="22225" cap="flat" cmpd="sng" algn="ctr">
          <a:solidFill>
            <a:schemeClr val="tx1"/>
          </a:solidFill>
          <a:prstDash val="solid"/>
        </a:ln>
        <a:effectLst/>
        <a:sp3d z="-25400" prstMaterial="plastic"/>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288082A-9A6A-4810-8145-6DBE529BA5A7}" type="datetimeFigureOut">
              <a:rPr lang="en-AU" smtClean="0"/>
              <a:t>05/03/2020</a:t>
            </a:fld>
            <a:endParaRPr lang="en-AU"/>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1A47B1E4-632E-4730-955A-C3C7018E509A}" type="slidenum">
              <a:rPr lang="en-AU" smtClean="0"/>
              <a:t>‹#›</a:t>
            </a:fld>
            <a:endParaRPr lang="en-AU"/>
          </a:p>
        </p:txBody>
      </p:sp>
    </p:spTree>
    <p:extLst>
      <p:ext uri="{BB962C8B-B14F-4D97-AF65-F5344CB8AC3E}">
        <p14:creationId xmlns:p14="http://schemas.microsoft.com/office/powerpoint/2010/main" val="2807913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indent="0">
              <a:buFont typeface="Arial" pitchFamily="34" charset="0"/>
              <a:buNone/>
            </a:pPr>
            <a:endParaRPr lang="en-AU" baseline="0" dirty="0" smtClean="0"/>
          </a:p>
        </p:txBody>
      </p:sp>
      <p:sp>
        <p:nvSpPr>
          <p:cNvPr id="4" name="Slide Number Placeholder 3"/>
          <p:cNvSpPr>
            <a:spLocks noGrp="1"/>
          </p:cNvSpPr>
          <p:nvPr>
            <p:ph type="sldNum" sz="quarter" idx="10"/>
          </p:nvPr>
        </p:nvSpPr>
        <p:spPr/>
        <p:txBody>
          <a:bodyPr/>
          <a:lstStyle/>
          <a:p>
            <a:fld id="{1A47B1E4-632E-4730-955A-C3C7018E509A}" type="slidenum">
              <a:rPr lang="en-AU" smtClean="0"/>
              <a:t>1</a:t>
            </a:fld>
            <a:endParaRPr lang="en-AU"/>
          </a:p>
        </p:txBody>
      </p:sp>
    </p:spTree>
    <p:extLst>
      <p:ext uri="{BB962C8B-B14F-4D97-AF65-F5344CB8AC3E}">
        <p14:creationId xmlns:p14="http://schemas.microsoft.com/office/powerpoint/2010/main" val="4276449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These proposals are the main source of what we call File Notation Areas – or FNAs that you may have seen in </a:t>
            </a:r>
            <a:r>
              <a:rPr kumimoji="0" lang="en-AU" sz="1200" b="0" i="0" u="none" strike="noStrike" kern="1200" cap="none" spc="0" normalizeH="0" baseline="0" noProof="0" dirty="0" err="1" smtClean="0">
                <a:ln>
                  <a:noFill/>
                </a:ln>
                <a:solidFill>
                  <a:prstClr val="black"/>
                </a:solidFill>
                <a:effectLst/>
                <a:uLnTx/>
                <a:uFillTx/>
                <a:latin typeface="+mn-lt"/>
                <a:ea typeface="+mn-ea"/>
                <a:cs typeface="+mn-cs"/>
              </a:rPr>
              <a:t>Tengraph</a:t>
            </a:r>
            <a:r>
              <a:rPr kumimoji="0" lang="en-AU" sz="1200" b="0" i="0" u="none" strike="noStrike" kern="1200" cap="none" spc="0" normalizeH="0" baseline="0" noProof="0" dirty="0" smtClean="0">
                <a:ln>
                  <a:noFill/>
                </a:ln>
                <a:solidFill>
                  <a:prstClr val="black"/>
                </a:solidFill>
                <a:effectLst/>
                <a:uLnTx/>
                <a:uFillTx/>
                <a:latin typeface="+mn-lt"/>
                <a:ea typeface="+mn-ea"/>
                <a:cs typeface="+mn-cs"/>
              </a:rPr>
              <a:t> Web or in </a:t>
            </a:r>
            <a:r>
              <a:rPr kumimoji="0" lang="en-AU" sz="1200" b="0" i="0" u="none" strike="noStrike" kern="1200" cap="none" spc="0" normalizeH="0" baseline="0" noProof="0" dirty="0" err="1" smtClean="0">
                <a:ln>
                  <a:noFill/>
                </a:ln>
                <a:solidFill>
                  <a:prstClr val="black"/>
                </a:solidFill>
                <a:effectLst/>
                <a:uLnTx/>
                <a:uFillTx/>
                <a:latin typeface="+mn-lt"/>
                <a:ea typeface="+mn-ea"/>
                <a:cs typeface="+mn-cs"/>
              </a:rPr>
              <a:t>Geoview</a:t>
            </a: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FNAs are a way of alerting current and prospective mining tenement holders of proposals that may affect their access</a:t>
            </a:r>
          </a:p>
          <a:p>
            <a:endParaRPr lang="en-AU" dirty="0"/>
          </a:p>
        </p:txBody>
      </p:sp>
      <p:sp>
        <p:nvSpPr>
          <p:cNvPr id="4" name="Slide Number Placeholder 3"/>
          <p:cNvSpPr>
            <a:spLocks noGrp="1"/>
          </p:cNvSpPr>
          <p:nvPr>
            <p:ph type="sldNum" sz="quarter" idx="10"/>
          </p:nvPr>
        </p:nvSpPr>
        <p:spPr/>
        <p:txBody>
          <a:bodyPr/>
          <a:lstStyle/>
          <a:p>
            <a:fld id="{1A47B1E4-632E-4730-955A-C3C7018E509A}" type="slidenum">
              <a:rPr lang="en-AU" smtClean="0"/>
              <a:t>10</a:t>
            </a:fld>
            <a:endParaRPr lang="en-AU"/>
          </a:p>
        </p:txBody>
      </p:sp>
    </p:spTree>
    <p:extLst>
      <p:ext uri="{BB962C8B-B14F-4D97-AF65-F5344CB8AC3E}">
        <p14:creationId xmlns:p14="http://schemas.microsoft.com/office/powerpoint/2010/main" val="208050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To find FNAs in </a:t>
            </a:r>
            <a:r>
              <a:rPr kumimoji="0" lang="en-AU" sz="1200" b="0" i="0" u="none" strike="noStrike" kern="1200" cap="none" spc="0" normalizeH="0" baseline="0" noProof="0" dirty="0" err="1" smtClean="0">
                <a:ln>
                  <a:noFill/>
                </a:ln>
                <a:solidFill>
                  <a:prstClr val="black"/>
                </a:solidFill>
                <a:effectLst/>
                <a:uLnTx/>
                <a:uFillTx/>
                <a:latin typeface="+mn-lt"/>
                <a:ea typeface="+mn-ea"/>
                <a:cs typeface="+mn-cs"/>
              </a:rPr>
              <a:t>Tengraph</a:t>
            </a:r>
            <a:r>
              <a:rPr kumimoji="0" lang="en-AU" sz="1200" b="0" i="0" u="none" strike="noStrike" kern="1200" cap="none" spc="0" normalizeH="0" baseline="0" noProof="0" dirty="0" smtClean="0">
                <a:ln>
                  <a:noFill/>
                </a:ln>
                <a:solidFill>
                  <a:prstClr val="black"/>
                </a:solidFill>
                <a:effectLst/>
                <a:uLnTx/>
                <a:uFillTx/>
                <a:latin typeface="+mn-lt"/>
                <a:ea typeface="+mn-ea"/>
                <a:cs typeface="+mn-cs"/>
              </a:rPr>
              <a:t> Web, look under Special Category Land</a:t>
            </a:r>
          </a:p>
          <a:p>
            <a:endParaRPr lang="en-AU" dirty="0"/>
          </a:p>
        </p:txBody>
      </p:sp>
      <p:sp>
        <p:nvSpPr>
          <p:cNvPr id="4" name="Slide Number Placeholder 3"/>
          <p:cNvSpPr>
            <a:spLocks noGrp="1"/>
          </p:cNvSpPr>
          <p:nvPr>
            <p:ph type="sldNum" sz="quarter" idx="10"/>
          </p:nvPr>
        </p:nvSpPr>
        <p:spPr/>
        <p:txBody>
          <a:bodyPr/>
          <a:lstStyle/>
          <a:p>
            <a:fld id="{1A47B1E4-632E-4730-955A-C3C7018E509A}" type="slidenum">
              <a:rPr lang="en-AU" smtClean="0"/>
              <a:t>11</a:t>
            </a:fld>
            <a:endParaRPr lang="en-AU"/>
          </a:p>
        </p:txBody>
      </p:sp>
    </p:spTree>
    <p:extLst>
      <p:ext uri="{BB962C8B-B14F-4D97-AF65-F5344CB8AC3E}">
        <p14:creationId xmlns:p14="http://schemas.microsoft.com/office/powerpoint/2010/main" val="3441465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baseline="0" dirty="0" smtClean="0"/>
              <a:t>Geologists in my group assess the prospectivity of each proposal area and how the proposal may affect access for current and future tenement holders using a comprehensive GIS</a:t>
            </a:r>
          </a:p>
          <a:p>
            <a:pPr marL="171450" indent="-171450">
              <a:buFont typeface="Arial" pitchFamily="34" charset="0"/>
              <a:buChar char="•"/>
            </a:pPr>
            <a:r>
              <a:rPr lang="en-AU" baseline="0" dirty="0" smtClean="0"/>
              <a:t>As you may expect, we have access to a great deal of information including digital geology and geophysical images, the most recent aerial photography and all reports from the GSWA and mineral exploration reports and of course ready access to our in-house experts</a:t>
            </a:r>
            <a:endParaRPr lang="en-AU" dirty="0"/>
          </a:p>
        </p:txBody>
      </p:sp>
      <p:sp>
        <p:nvSpPr>
          <p:cNvPr id="4" name="Slide Number Placeholder 3"/>
          <p:cNvSpPr>
            <a:spLocks noGrp="1"/>
          </p:cNvSpPr>
          <p:nvPr>
            <p:ph type="sldNum" sz="quarter" idx="10"/>
          </p:nvPr>
        </p:nvSpPr>
        <p:spPr/>
        <p:txBody>
          <a:bodyPr/>
          <a:lstStyle/>
          <a:p>
            <a:fld id="{1A47B1E4-632E-4730-955A-C3C7018E509A}" type="slidenum">
              <a:rPr lang="en-AU" smtClean="0"/>
              <a:t>12</a:t>
            </a:fld>
            <a:endParaRPr lang="en-AU"/>
          </a:p>
        </p:txBody>
      </p:sp>
    </p:spTree>
    <p:extLst>
      <p:ext uri="{BB962C8B-B14F-4D97-AF65-F5344CB8AC3E}">
        <p14:creationId xmlns:p14="http://schemas.microsoft.com/office/powerpoint/2010/main" val="2018078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pPr>
              <a:buFont typeface="Arial" pitchFamily="34" charset="0"/>
              <a:buChar char="•"/>
            </a:pPr>
            <a:r>
              <a:rPr lang="en-AU" dirty="0" smtClean="0"/>
              <a:t>We consult with affected</a:t>
            </a:r>
            <a:r>
              <a:rPr lang="en-AU" baseline="0" dirty="0" smtClean="0"/>
              <a:t> tenement holders on any proposal that may significantly affect their rights of access</a:t>
            </a:r>
          </a:p>
          <a:p>
            <a:pPr>
              <a:buFont typeface="Arial" pitchFamily="34" charset="0"/>
              <a:buChar char="•"/>
            </a:pPr>
            <a:r>
              <a:rPr lang="en-AU" baseline="0" dirty="0" smtClean="0"/>
              <a:t>This is to determine whether they have any concerns about the proposal and to identify whether there are any other geological considerations to take into account in our assessment – </a:t>
            </a:r>
            <a:r>
              <a:rPr lang="en-AU" baseline="0" dirty="0" err="1" smtClean="0"/>
              <a:t>prospectivity</a:t>
            </a:r>
            <a:r>
              <a:rPr lang="en-AU" baseline="0" dirty="0" smtClean="0"/>
              <a:t>, targets and known resources are particularly important</a:t>
            </a:r>
          </a:p>
          <a:p>
            <a:pPr>
              <a:buFont typeface="Arial" pitchFamily="34" charset="0"/>
              <a:buChar char="•"/>
            </a:pPr>
            <a:r>
              <a:rPr lang="en-AU" baseline="0" dirty="0" smtClean="0"/>
              <a:t>We then make a recommendation either for or against “clearance”</a:t>
            </a:r>
          </a:p>
          <a:p>
            <a:pPr>
              <a:buFont typeface="Arial" pitchFamily="34" charset="0"/>
              <a:buChar char="•"/>
            </a:pPr>
            <a:r>
              <a:rPr lang="en-AU" baseline="0" dirty="0" smtClean="0"/>
              <a:t>We commonly recommend against those proposals that hinder access to resources or areas of high prospectivity</a:t>
            </a:r>
          </a:p>
          <a:p>
            <a:pPr>
              <a:buFont typeface="Arial" pitchFamily="34" charset="0"/>
              <a:buChar char="•"/>
            </a:pPr>
            <a:r>
              <a:rPr lang="en-AU" dirty="0" smtClean="0"/>
              <a:t>We</a:t>
            </a:r>
            <a:r>
              <a:rPr lang="en-AU" baseline="0" dirty="0" smtClean="0"/>
              <a:t> have</a:t>
            </a:r>
            <a:r>
              <a:rPr lang="en-AU" dirty="0" smtClean="0"/>
              <a:t> delegated authority from the Minister to approve</a:t>
            </a:r>
            <a:r>
              <a:rPr lang="en-AU" baseline="0" dirty="0" smtClean="0"/>
              <a:t> non-contentious proposals e.g. a small lot for a </a:t>
            </a:r>
            <a:r>
              <a:rPr lang="en-AU" baseline="0" dirty="0" err="1" smtClean="0"/>
              <a:t>comms</a:t>
            </a:r>
            <a:r>
              <a:rPr lang="en-AU" baseline="0" dirty="0" smtClean="0"/>
              <a:t> tower in low </a:t>
            </a:r>
            <a:r>
              <a:rPr lang="en-AU" baseline="0" dirty="0" err="1" smtClean="0"/>
              <a:t>prospectivity</a:t>
            </a:r>
            <a:r>
              <a:rPr lang="en-AU" baseline="0" dirty="0" smtClean="0"/>
              <a:t> with no mining tenements</a:t>
            </a:r>
          </a:p>
        </p:txBody>
      </p:sp>
      <p:sp>
        <p:nvSpPr>
          <p:cNvPr id="4" name="Slide Number Placeholder 3"/>
          <p:cNvSpPr>
            <a:spLocks noGrp="1"/>
          </p:cNvSpPr>
          <p:nvPr>
            <p:ph type="sldNum" sz="quarter" idx="10"/>
          </p:nvPr>
        </p:nvSpPr>
        <p:spPr/>
        <p:txBody>
          <a:bodyPr/>
          <a:lstStyle/>
          <a:p>
            <a:fld id="{DBEBAC7F-864E-4900-B4E2-E007BE63BAFB}" type="slidenum">
              <a:rPr lang="en-AU" smtClean="0"/>
              <a:pPr/>
              <a:t>13</a:t>
            </a:fld>
            <a:endParaRPr lang="en-A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aseline="0" dirty="0" smtClean="0"/>
              <a:t>Over the last year around three quarters of our work has been related to large scale projects involving Crown and Reserved land.</a:t>
            </a:r>
          </a:p>
          <a:p>
            <a:pPr marL="171450" indent="-171450">
              <a:buFont typeface="Arial" panose="020B0604020202020204" pitchFamily="34" charset="0"/>
              <a:buChar char="•"/>
            </a:pPr>
            <a:r>
              <a:rPr lang="en-AU" baseline="0" dirty="0" smtClean="0"/>
              <a:t>These are the Plan for Our Parks project and Special Agreements (ILUAs)</a:t>
            </a:r>
            <a:endParaRPr lang="en-AU" dirty="0"/>
          </a:p>
        </p:txBody>
      </p:sp>
      <p:sp>
        <p:nvSpPr>
          <p:cNvPr id="4" name="Slide Number Placeholder 3"/>
          <p:cNvSpPr>
            <a:spLocks noGrp="1"/>
          </p:cNvSpPr>
          <p:nvPr>
            <p:ph type="sldNum" sz="quarter" idx="10"/>
          </p:nvPr>
        </p:nvSpPr>
        <p:spPr/>
        <p:txBody>
          <a:bodyPr/>
          <a:lstStyle/>
          <a:p>
            <a:fld id="{1A47B1E4-632E-4730-955A-C3C7018E509A}" type="slidenum">
              <a:rPr lang="en-AU" smtClean="0"/>
              <a:t>14</a:t>
            </a:fld>
            <a:endParaRPr lang="en-AU"/>
          </a:p>
        </p:txBody>
      </p:sp>
    </p:spTree>
    <p:extLst>
      <p:ext uri="{BB962C8B-B14F-4D97-AF65-F5344CB8AC3E}">
        <p14:creationId xmlns:p14="http://schemas.microsoft.com/office/powerpoint/2010/main" val="2336477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Of these, our largest project has been the Plan for Our Parks project</a:t>
            </a:r>
          </a:p>
        </p:txBody>
      </p:sp>
      <p:sp>
        <p:nvSpPr>
          <p:cNvPr id="4" name="Slide Number Placeholder 3"/>
          <p:cNvSpPr>
            <a:spLocks noGrp="1"/>
          </p:cNvSpPr>
          <p:nvPr>
            <p:ph type="sldNum" sz="quarter" idx="10"/>
          </p:nvPr>
        </p:nvSpPr>
        <p:spPr/>
        <p:txBody>
          <a:bodyPr/>
          <a:lstStyle/>
          <a:p>
            <a:fld id="{1A47B1E4-632E-4730-955A-C3C7018E509A}" type="slidenum">
              <a:rPr lang="en-AU" smtClean="0"/>
              <a:t>15</a:t>
            </a:fld>
            <a:endParaRPr lang="en-AU"/>
          </a:p>
        </p:txBody>
      </p:sp>
    </p:spTree>
    <p:extLst>
      <p:ext uri="{BB962C8B-B14F-4D97-AF65-F5344CB8AC3E}">
        <p14:creationId xmlns:p14="http://schemas.microsoft.com/office/powerpoint/2010/main" val="3005995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This involves</a:t>
            </a:r>
            <a:r>
              <a:rPr lang="en-AU" baseline="0" dirty="0" smtClean="0"/>
              <a:t> the single largest increase in conservation reservation in this State – ever</a:t>
            </a:r>
          </a:p>
          <a:p>
            <a:pPr marL="171450" indent="-171450">
              <a:buFont typeface="Arial" panose="020B0604020202020204" pitchFamily="34" charset="0"/>
              <a:buChar char="•"/>
            </a:pPr>
            <a:r>
              <a:rPr lang="en-AU" baseline="0" dirty="0" smtClean="0"/>
              <a:t>Note that there now remains only 4 years in which to reach the 5 million ha target.</a:t>
            </a:r>
          </a:p>
          <a:p>
            <a:pPr marL="171450" indent="-171450">
              <a:buFont typeface="Arial" panose="020B0604020202020204" pitchFamily="34" charset="0"/>
              <a:buChar char="•"/>
            </a:pPr>
            <a:r>
              <a:rPr lang="en-AU" baseline="0" dirty="0" smtClean="0"/>
              <a:t> We have a map showing these proposals in the poster area.</a:t>
            </a: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1A47B1E4-632E-4730-955A-C3C7018E509A}" type="slidenum">
              <a:rPr lang="en-AU" smtClean="0"/>
              <a:t>16</a:t>
            </a:fld>
            <a:endParaRPr lang="en-AU"/>
          </a:p>
        </p:txBody>
      </p:sp>
    </p:spTree>
    <p:extLst>
      <p:ext uri="{BB962C8B-B14F-4D97-AF65-F5344CB8AC3E}">
        <p14:creationId xmlns:p14="http://schemas.microsoft.com/office/powerpoint/2010/main" val="2800678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baseline="0" dirty="0" smtClean="0"/>
              <a:t>Most of these park proposals are for Class A National Parks and as shown here, the grant of a mining lease would require the approval of the Minister for Environment and both Houses of Parliament</a:t>
            </a:r>
          </a:p>
        </p:txBody>
      </p:sp>
      <p:sp>
        <p:nvSpPr>
          <p:cNvPr id="4" name="Slide Number Placeholder 3"/>
          <p:cNvSpPr>
            <a:spLocks noGrp="1"/>
          </p:cNvSpPr>
          <p:nvPr>
            <p:ph type="sldNum" sz="quarter" idx="10"/>
          </p:nvPr>
        </p:nvSpPr>
        <p:spPr/>
        <p:txBody>
          <a:bodyPr/>
          <a:lstStyle/>
          <a:p>
            <a:fld id="{1A47B1E4-632E-4730-955A-C3C7018E509A}" type="slidenum">
              <a:rPr lang="en-AU" smtClean="0"/>
              <a:t>17</a:t>
            </a:fld>
            <a:endParaRPr lang="en-AU"/>
          </a:p>
        </p:txBody>
      </p:sp>
    </p:spTree>
    <p:extLst>
      <p:ext uri="{BB962C8B-B14F-4D97-AF65-F5344CB8AC3E}">
        <p14:creationId xmlns:p14="http://schemas.microsoft.com/office/powerpoint/2010/main" val="2654596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baseline="0" dirty="0" smtClean="0"/>
              <a:t>However, some will be a lower class of conservation reserve such as an Unclassified Conservation Park, requiring fewer restrictions on access</a:t>
            </a:r>
          </a:p>
          <a:p>
            <a:pPr marL="171450" indent="-171450">
              <a:buFont typeface="Arial" pitchFamily="34" charset="0"/>
              <a:buChar char="•"/>
            </a:pPr>
            <a:r>
              <a:rPr lang="en-AU" baseline="0" dirty="0" smtClean="0"/>
              <a:t>As the red arrow shows, mining within these will require the recommendation of the Minister for Environment and it would also need the recommendation of the management body</a:t>
            </a:r>
          </a:p>
          <a:p>
            <a:pPr marL="171450" indent="-171450">
              <a:buFont typeface="Arial" pitchFamily="34" charset="0"/>
              <a:buChar char="•"/>
            </a:pPr>
            <a:r>
              <a:rPr lang="en-AU" baseline="0" dirty="0" smtClean="0"/>
              <a:t>Final decision lies with the Minister for Mines</a:t>
            </a:r>
          </a:p>
        </p:txBody>
      </p:sp>
      <p:sp>
        <p:nvSpPr>
          <p:cNvPr id="4" name="Slide Number Placeholder 3"/>
          <p:cNvSpPr>
            <a:spLocks noGrp="1"/>
          </p:cNvSpPr>
          <p:nvPr>
            <p:ph type="sldNum" sz="quarter" idx="10"/>
          </p:nvPr>
        </p:nvSpPr>
        <p:spPr/>
        <p:txBody>
          <a:bodyPr/>
          <a:lstStyle/>
          <a:p>
            <a:fld id="{1A47B1E4-632E-4730-955A-C3C7018E509A}" type="slidenum">
              <a:rPr lang="en-AU" smtClean="0"/>
              <a:t>18</a:t>
            </a:fld>
            <a:endParaRPr lang="en-AU"/>
          </a:p>
        </p:txBody>
      </p:sp>
    </p:spTree>
    <p:extLst>
      <p:ext uri="{BB962C8B-B14F-4D97-AF65-F5344CB8AC3E}">
        <p14:creationId xmlns:p14="http://schemas.microsoft.com/office/powerpoint/2010/main" val="2456790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The Plan for Our</a:t>
            </a:r>
            <a:r>
              <a:rPr lang="en-AU" baseline="0" dirty="0" smtClean="0"/>
              <a:t> Parks project works within a governance framework. We are of course members of the IWG</a:t>
            </a:r>
          </a:p>
          <a:p>
            <a:pPr marL="171450" indent="-171450">
              <a:buFont typeface="Arial" panose="020B0604020202020204" pitchFamily="34" charset="0"/>
              <a:buChar char="•"/>
            </a:pPr>
            <a:r>
              <a:rPr lang="en-AU" baseline="0" dirty="0" smtClean="0"/>
              <a:t>Our DG is on the Steering Committee and the Minister for Mines is one of three members of the Ministerial Council</a:t>
            </a:r>
          </a:p>
          <a:p>
            <a:pPr marL="171450" indent="-171450">
              <a:buFont typeface="Arial" panose="020B0604020202020204" pitchFamily="34" charset="0"/>
              <a:buChar char="•"/>
            </a:pPr>
            <a:r>
              <a:rPr lang="en-AU" baseline="0" dirty="0" smtClean="0"/>
              <a:t>In terms of process, it is essentially our standard S16(3) approach, including consultation with affected tenement holders</a:t>
            </a:r>
          </a:p>
          <a:p>
            <a:pPr marL="171450" indent="-171450">
              <a:buFont typeface="Arial" panose="020B0604020202020204" pitchFamily="34" charset="0"/>
              <a:buChar char="•"/>
            </a:pPr>
            <a:r>
              <a:rPr lang="en-AU" baseline="0" dirty="0" smtClean="0"/>
              <a:t>We compile a </a:t>
            </a:r>
            <a:r>
              <a:rPr lang="en-AU" baseline="0" dirty="0" err="1" smtClean="0"/>
              <a:t>prospectivity</a:t>
            </a:r>
            <a:r>
              <a:rPr lang="en-AU" baseline="0" dirty="0" smtClean="0"/>
              <a:t> report and</a:t>
            </a:r>
            <a:r>
              <a:rPr lang="en-AU" dirty="0" smtClean="0"/>
              <a:t> have</a:t>
            </a:r>
            <a:r>
              <a:rPr lang="en-AU" baseline="0" dirty="0" smtClean="0"/>
              <a:t> of course been</a:t>
            </a:r>
            <a:r>
              <a:rPr lang="en-AU" dirty="0" smtClean="0"/>
              <a:t> actively involved in the IWG</a:t>
            </a:r>
            <a:r>
              <a:rPr lang="en-AU" baseline="0" dirty="0" smtClean="0"/>
              <a:t> and we advise both the Department and the Minister</a:t>
            </a:r>
            <a:endParaRPr lang="en-AU" dirty="0"/>
          </a:p>
        </p:txBody>
      </p:sp>
      <p:sp>
        <p:nvSpPr>
          <p:cNvPr id="4" name="Slide Number Placeholder 3"/>
          <p:cNvSpPr>
            <a:spLocks noGrp="1"/>
          </p:cNvSpPr>
          <p:nvPr>
            <p:ph type="sldNum" sz="quarter" idx="10"/>
          </p:nvPr>
        </p:nvSpPr>
        <p:spPr/>
        <p:txBody>
          <a:bodyPr/>
          <a:lstStyle/>
          <a:p>
            <a:fld id="{1A47B1E4-632E-4730-955A-C3C7018E509A}" type="slidenum">
              <a:rPr lang="en-AU" smtClean="0"/>
              <a:t>19</a:t>
            </a:fld>
            <a:endParaRPr lang="en-AU"/>
          </a:p>
        </p:txBody>
      </p:sp>
    </p:spTree>
    <p:extLst>
      <p:ext uri="{BB962C8B-B14F-4D97-AF65-F5344CB8AC3E}">
        <p14:creationId xmlns:p14="http://schemas.microsoft.com/office/powerpoint/2010/main" val="707169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I will first look at what we do for you in general</a:t>
            </a:r>
          </a:p>
          <a:p>
            <a:pPr marL="171450" indent="-171450">
              <a:buFont typeface="Arial" pitchFamily="34" charset="0"/>
              <a:buChar char="•"/>
            </a:pPr>
            <a:r>
              <a:rPr lang="en-AU" dirty="0" smtClean="0"/>
              <a:t>Then most of the talk will be on how we go about doing it</a:t>
            </a:r>
          </a:p>
          <a:p>
            <a:pPr marL="171450" indent="-171450">
              <a:buFont typeface="Arial" pitchFamily="34" charset="0"/>
              <a:buChar char="•"/>
            </a:pPr>
            <a:r>
              <a:rPr lang="en-AU" dirty="0" smtClean="0"/>
              <a:t>I will then finish with some emerging land use issues and a brief summary</a:t>
            </a:r>
            <a:endParaRPr lang="en-AU" dirty="0"/>
          </a:p>
        </p:txBody>
      </p:sp>
      <p:sp>
        <p:nvSpPr>
          <p:cNvPr id="4" name="Slide Number Placeholder 3"/>
          <p:cNvSpPr>
            <a:spLocks noGrp="1"/>
          </p:cNvSpPr>
          <p:nvPr>
            <p:ph type="sldNum" sz="quarter" idx="10"/>
          </p:nvPr>
        </p:nvSpPr>
        <p:spPr/>
        <p:txBody>
          <a:bodyPr/>
          <a:lstStyle/>
          <a:p>
            <a:fld id="{1A47B1E4-632E-4730-955A-C3C7018E509A}" type="slidenum">
              <a:rPr lang="en-AU" smtClean="0"/>
              <a:t>2</a:t>
            </a:fld>
            <a:endParaRPr lang="en-AU"/>
          </a:p>
        </p:txBody>
      </p:sp>
    </p:spTree>
    <p:extLst>
      <p:ext uri="{BB962C8B-B14F-4D97-AF65-F5344CB8AC3E}">
        <p14:creationId xmlns:p14="http://schemas.microsoft.com/office/powerpoint/2010/main" val="4177358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The </a:t>
            </a:r>
            <a:r>
              <a:rPr lang="en-AU" dirty="0" err="1" smtClean="0"/>
              <a:t>prospectivity</a:t>
            </a:r>
            <a:r>
              <a:rPr lang="en-AU" dirty="0" smtClean="0"/>
              <a:t> reports</a:t>
            </a:r>
            <a:r>
              <a:rPr lang="en-AU" baseline="0" dirty="0" smtClean="0"/>
              <a:t> </a:t>
            </a:r>
            <a:r>
              <a:rPr lang="en-AU" dirty="0" smtClean="0"/>
              <a:t>include generalised mapping</a:t>
            </a:r>
            <a:r>
              <a:rPr lang="en-AU" baseline="0" dirty="0" smtClean="0"/>
              <a:t> and associated mining tenement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They also include</a:t>
            </a:r>
            <a:r>
              <a:rPr kumimoji="0" lang="en-AU" sz="1200" b="0" i="0" u="none" strike="noStrike" kern="1200" cap="none" spc="0" normalizeH="0" baseline="0" noProof="0" dirty="0" smtClean="0">
                <a:ln>
                  <a:noFill/>
                </a:ln>
                <a:solidFill>
                  <a:prstClr val="black"/>
                </a:solidFill>
                <a:effectLst/>
                <a:uLnTx/>
                <a:uFillTx/>
                <a:latin typeface="+mn-lt"/>
                <a:ea typeface="+mn-ea"/>
                <a:cs typeface="+mn-cs"/>
              </a:rPr>
              <a:t> a summary of responses and provide supporting information on expenditure, commodities and of course any relevant confidential information provided by the tenement holder</a:t>
            </a:r>
          </a:p>
          <a:p>
            <a:pPr marL="171450" indent="-171450">
              <a:buFont typeface="Arial" pitchFamily="34" charset="0"/>
              <a:buChar char="•"/>
            </a:pPr>
            <a:endParaRPr lang="en-AU" dirty="0"/>
          </a:p>
        </p:txBody>
      </p:sp>
      <p:sp>
        <p:nvSpPr>
          <p:cNvPr id="4" name="Slide Number Placeholder 3"/>
          <p:cNvSpPr>
            <a:spLocks noGrp="1"/>
          </p:cNvSpPr>
          <p:nvPr>
            <p:ph type="sldNum" sz="quarter" idx="10"/>
          </p:nvPr>
        </p:nvSpPr>
        <p:spPr/>
        <p:txBody>
          <a:bodyPr/>
          <a:lstStyle/>
          <a:p>
            <a:fld id="{1A47B1E4-632E-4730-955A-C3C7018E509A}" type="slidenum">
              <a:rPr lang="en-AU" smtClean="0"/>
              <a:t>20</a:t>
            </a:fld>
            <a:endParaRPr lang="en-AU"/>
          </a:p>
        </p:txBody>
      </p:sp>
    </p:spTree>
    <p:extLst>
      <p:ext uri="{BB962C8B-B14F-4D97-AF65-F5344CB8AC3E}">
        <p14:creationId xmlns:p14="http://schemas.microsoft.com/office/powerpoint/2010/main" val="789659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Our second largest project involves special Indigenous Land Use Agreements</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In the last year alone we carried out over 2600 assessments – mainly associated with the </a:t>
            </a:r>
            <a:r>
              <a:rPr kumimoji="0" lang="en-AU" sz="1200" b="0" i="0" u="none" strike="noStrike" kern="1200" cap="none" spc="0" normalizeH="0" baseline="0" noProof="0" dirty="0" err="1" smtClean="0">
                <a:ln>
                  <a:noFill/>
                </a:ln>
                <a:solidFill>
                  <a:prstClr val="black"/>
                </a:solidFill>
                <a:effectLst/>
                <a:uLnTx/>
                <a:uFillTx/>
                <a:latin typeface="+mn-lt"/>
                <a:ea typeface="+mn-ea"/>
                <a:cs typeface="+mn-cs"/>
              </a:rPr>
              <a:t>Yamatji</a:t>
            </a:r>
            <a:r>
              <a:rPr kumimoji="0" lang="en-AU" sz="1200" b="0" i="0" u="none" strike="noStrike" kern="1200" cap="none" spc="0" normalizeH="0" baseline="0" noProof="0" dirty="0" smtClean="0">
                <a:ln>
                  <a:noFill/>
                </a:ln>
                <a:solidFill>
                  <a:prstClr val="black"/>
                </a:solidFill>
                <a:effectLst/>
                <a:uLnTx/>
                <a:uFillTx/>
                <a:latin typeface="+mn-lt"/>
                <a:ea typeface="+mn-ea"/>
                <a:cs typeface="+mn-cs"/>
              </a:rPr>
              <a:t> Nation Southern Regional Agreement</a:t>
            </a:r>
          </a:p>
        </p:txBody>
      </p:sp>
      <p:sp>
        <p:nvSpPr>
          <p:cNvPr id="4" name="Slide Number Placeholder 3"/>
          <p:cNvSpPr>
            <a:spLocks noGrp="1"/>
          </p:cNvSpPr>
          <p:nvPr>
            <p:ph type="sldNum" sz="quarter" idx="10"/>
          </p:nvPr>
        </p:nvSpPr>
        <p:spPr/>
        <p:txBody>
          <a:bodyPr/>
          <a:lstStyle/>
          <a:p>
            <a:fld id="{1A47B1E4-632E-4730-955A-C3C7018E509A}" type="slidenum">
              <a:rPr lang="en-AU" smtClean="0"/>
              <a:t>21</a:t>
            </a:fld>
            <a:endParaRPr lang="en-AU"/>
          </a:p>
        </p:txBody>
      </p:sp>
    </p:spTree>
    <p:extLst>
      <p:ext uri="{BB962C8B-B14F-4D97-AF65-F5344CB8AC3E}">
        <p14:creationId xmlns:p14="http://schemas.microsoft.com/office/powerpoint/2010/main" val="33485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Both of these agreements cover large parts</a:t>
            </a:r>
            <a:r>
              <a:rPr lang="en-AU" baseline="0" dirty="0" smtClean="0"/>
              <a:t> of the State</a:t>
            </a:r>
          </a:p>
          <a:p>
            <a:pPr marL="171450" indent="-171450">
              <a:buFont typeface="Arial" panose="020B0604020202020204" pitchFamily="34" charset="0"/>
              <a:buChar char="•"/>
            </a:pPr>
            <a:r>
              <a:rPr lang="en-AU" baseline="0" dirty="0" smtClean="0"/>
              <a:t>They involve the surrender of native title</a:t>
            </a:r>
          </a:p>
          <a:p>
            <a:pPr marL="171450" indent="-171450">
              <a:buFont typeface="Arial" panose="020B0604020202020204" pitchFamily="34" charset="0"/>
              <a:buChar char="•"/>
            </a:pPr>
            <a:r>
              <a:rPr lang="en-AU" baseline="0" dirty="0" smtClean="0"/>
              <a:t>And part of the compensation for the surrender of these rights includes a significant land component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F5358B-A321-419C-B14A-D62E731072B5}" type="slidenum">
              <a:rPr kumimoji="0" lang="en-AU"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58346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baseline="0" dirty="0" smtClean="0"/>
              <a:t>Most of the land component involves new reserves for the economic, social and cultural benefit of the traditional owners</a:t>
            </a:r>
          </a:p>
          <a:p>
            <a:pPr marL="171450" indent="-171450">
              <a:buFont typeface="Arial" pitchFamily="34" charset="0"/>
              <a:buChar char="•"/>
            </a:pPr>
            <a:r>
              <a:rPr lang="en-AU" baseline="0" dirty="0" smtClean="0"/>
              <a:t>My group has been, and will continue to be, closely involved in the assembly of these land packages, but I must emphasis that as for Plan for Our Parks, this is very much a whole of Government approach – with the lead agency being DPC</a:t>
            </a:r>
          </a:p>
          <a:p>
            <a:pPr marL="171450" indent="-171450">
              <a:buFont typeface="Arial" pitchFamily="34" charset="0"/>
              <a:buChar char="•"/>
            </a:pPr>
            <a:r>
              <a:rPr lang="en-AU" baseline="0" dirty="0" smtClean="0"/>
              <a:t>If your mining tenements are affected, we will contact you and of course are happy to discuss</a:t>
            </a:r>
          </a:p>
          <a:p>
            <a:pPr marL="171450" indent="-171450">
              <a:buFont typeface="Arial" pitchFamily="34" charset="0"/>
              <a:buChar char="•"/>
            </a:pPr>
            <a:endParaRPr lang="en-AU" baseline="0" dirty="0" smtClean="0"/>
          </a:p>
        </p:txBody>
      </p:sp>
      <p:sp>
        <p:nvSpPr>
          <p:cNvPr id="4" name="Slide Number Placeholder 3"/>
          <p:cNvSpPr>
            <a:spLocks noGrp="1"/>
          </p:cNvSpPr>
          <p:nvPr>
            <p:ph type="sldNum" sz="quarter" idx="10"/>
          </p:nvPr>
        </p:nvSpPr>
        <p:spPr/>
        <p:txBody>
          <a:bodyPr/>
          <a:lstStyle/>
          <a:p>
            <a:fld id="{1A47B1E4-632E-4730-955A-C3C7018E509A}" type="slidenum">
              <a:rPr lang="en-AU" smtClean="0"/>
              <a:t>23</a:t>
            </a:fld>
            <a:endParaRPr lang="en-AU"/>
          </a:p>
        </p:txBody>
      </p:sp>
    </p:spTree>
    <p:extLst>
      <p:ext uri="{BB962C8B-B14F-4D97-AF65-F5344CB8AC3E}">
        <p14:creationId xmlns:p14="http://schemas.microsoft.com/office/powerpoint/2010/main" val="3914827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Now we will look at how we deal with proposed</a:t>
            </a:r>
            <a:r>
              <a:rPr lang="en-AU" baseline="0" dirty="0" smtClean="0"/>
              <a:t> land use changes on private land</a:t>
            </a:r>
          </a:p>
          <a:p>
            <a:pPr marL="171450" indent="-171450">
              <a:buFont typeface="Arial" pitchFamily="34" charset="0"/>
              <a:buChar char="•"/>
            </a:pPr>
            <a:r>
              <a:rPr lang="en-AU" baseline="0" dirty="0" smtClean="0"/>
              <a:t>Most of this land is in the SW and south of the State</a:t>
            </a:r>
            <a:endParaRPr lang="en-AU" dirty="0"/>
          </a:p>
        </p:txBody>
      </p:sp>
      <p:sp>
        <p:nvSpPr>
          <p:cNvPr id="4" name="Slide Number Placeholder 3"/>
          <p:cNvSpPr>
            <a:spLocks noGrp="1"/>
          </p:cNvSpPr>
          <p:nvPr>
            <p:ph type="sldNum" sz="quarter" idx="10"/>
          </p:nvPr>
        </p:nvSpPr>
        <p:spPr/>
        <p:txBody>
          <a:bodyPr/>
          <a:lstStyle/>
          <a:p>
            <a:fld id="{1A47B1E4-632E-4730-955A-C3C7018E509A}" type="slidenum">
              <a:rPr lang="en-AU" smtClean="0"/>
              <a:t>24</a:t>
            </a:fld>
            <a:endParaRPr lang="en-AU"/>
          </a:p>
        </p:txBody>
      </p:sp>
    </p:spTree>
    <p:extLst>
      <p:ext uri="{BB962C8B-B14F-4D97-AF65-F5344CB8AC3E}">
        <p14:creationId xmlns:p14="http://schemas.microsoft.com/office/powerpoint/2010/main" val="2837832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1620F962-29AC-4E39-B74F-ADE81CA81897}" type="slidenum">
              <a:rPr lang="en-AU" smtClean="0">
                <a:latin typeface="Arial" pitchFamily="34" charset="0"/>
              </a:rPr>
              <a:pPr/>
              <a:t>25</a:t>
            </a:fld>
            <a:endParaRPr lang="en-AU" dirty="0" smtClean="0">
              <a:latin typeface="Arial" pitchFamily="34" charset="0"/>
            </a:endParaRPr>
          </a:p>
        </p:txBody>
      </p:sp>
      <p:sp>
        <p:nvSpPr>
          <p:cNvPr id="54275" name="Rectangle 2"/>
          <p:cNvSpPr>
            <a:spLocks noGrp="1" noRot="1" noChangeAspect="1" noChangeArrowheads="1" noTextEdit="1"/>
          </p:cNvSpPr>
          <p:nvPr>
            <p:ph type="sldImg"/>
          </p:nvPr>
        </p:nvSpPr>
        <p:spPr>
          <a:xfrm>
            <a:off x="90488" y="744538"/>
            <a:ext cx="6616700" cy="3722687"/>
          </a:xfrm>
          <a:ln/>
        </p:spPr>
      </p:sp>
      <p:sp>
        <p:nvSpPr>
          <p:cNvPr id="54276"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Char char="•"/>
              <a:tabLst/>
              <a:defRPr/>
            </a:pPr>
            <a:r>
              <a:rPr lang="en-AU" dirty="0" smtClean="0">
                <a:latin typeface="Arial" pitchFamily="34" charset="0"/>
              </a:rPr>
              <a:t> We</a:t>
            </a:r>
            <a:r>
              <a:rPr lang="en-AU" baseline="0" dirty="0" smtClean="0">
                <a:latin typeface="Arial" pitchFamily="34" charset="0"/>
              </a:rPr>
              <a:t> have an</a:t>
            </a:r>
            <a:r>
              <a:rPr lang="en-AU" dirty="0" smtClean="0">
                <a:latin typeface="Arial" pitchFamily="34" charset="0"/>
              </a:rPr>
              <a:t> MoU with</a:t>
            </a:r>
            <a:r>
              <a:rPr lang="en-AU" baseline="0" dirty="0" smtClean="0">
                <a:latin typeface="Arial" pitchFamily="34" charset="0"/>
              </a:rPr>
              <a:t> the</a:t>
            </a:r>
            <a:r>
              <a:rPr lang="en-AU" dirty="0" smtClean="0">
                <a:latin typeface="Arial" pitchFamily="34" charset="0"/>
              </a:rPr>
              <a:t> Western Australian Planning Commission and </a:t>
            </a:r>
            <a:r>
              <a:rPr lang="en-AU" dirty="0" err="1" smtClean="0">
                <a:latin typeface="Arial" pitchFamily="34" charset="0"/>
              </a:rPr>
              <a:t>Dept</a:t>
            </a:r>
            <a:r>
              <a:rPr lang="en-AU" dirty="0" smtClean="0">
                <a:latin typeface="Arial" pitchFamily="34" charset="0"/>
              </a:rPr>
              <a:t> of Planning</a:t>
            </a:r>
            <a:r>
              <a:rPr lang="en-AU" baseline="0" dirty="0" smtClean="0">
                <a:latin typeface="Arial" pitchFamily="34" charset="0"/>
              </a:rPr>
              <a:t> Lands and Heritage</a:t>
            </a:r>
            <a:endParaRPr lang="en-AU" dirty="0" smtClean="0">
              <a:latin typeface="Arial" pitchFamily="34" charset="0"/>
            </a:endParaRPr>
          </a:p>
          <a:p>
            <a:pPr marL="0" marR="0" indent="0" algn="l" defTabSz="914400" rtl="0" eaLnBrk="1" fontAlgn="auto" latinLnBrk="0" hangingPunct="1">
              <a:lnSpc>
                <a:spcPct val="100000"/>
              </a:lnSpc>
              <a:spcBef>
                <a:spcPts val="0"/>
              </a:spcBef>
              <a:spcAft>
                <a:spcPts val="0"/>
              </a:spcAft>
              <a:buClrTx/>
              <a:buSzTx/>
              <a:buFontTx/>
              <a:buChar char="•"/>
              <a:tabLst/>
              <a:defRPr/>
            </a:pPr>
            <a:r>
              <a:rPr lang="en-AU" sz="1200" dirty="0" smtClean="0"/>
              <a:t> It requires, planning schemes, subdivisions and relevant policies be referred to us for assessment for specified areas</a:t>
            </a:r>
          </a:p>
          <a:p>
            <a:pPr eaLnBrk="1" hangingPunct="1">
              <a:buFontTx/>
              <a:buChar char="•"/>
            </a:pPr>
            <a:r>
              <a:rPr lang="en-AU" dirty="0" smtClean="0">
                <a:latin typeface="Arial" pitchFamily="34" charset="0"/>
              </a:rPr>
              <a:t> It</a:t>
            </a:r>
            <a:r>
              <a:rPr lang="en-AU" baseline="0" dirty="0" smtClean="0">
                <a:latin typeface="Arial" pitchFamily="34" charset="0"/>
              </a:rPr>
              <a:t> recognises </a:t>
            </a:r>
            <a:r>
              <a:rPr lang="en-AU" dirty="0" smtClean="0">
                <a:latin typeface="Arial" pitchFamily="34" charset="0"/>
              </a:rPr>
              <a:t>the importance of protecting strategic mineral resources, and integrating</a:t>
            </a:r>
            <a:r>
              <a:rPr lang="en-AU" baseline="0" dirty="0" smtClean="0">
                <a:latin typeface="Arial" pitchFamily="34" charset="0"/>
              </a:rPr>
              <a:t> land-use planning and mineral resource development.</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AU" baseline="0" dirty="0" smtClean="0"/>
              <a:t>The Planning Commission is not obliged to adopt our recommendations, but in most cases it’s decisions do reflect our position</a:t>
            </a:r>
            <a:endParaRPr lang="en-AU" sz="1200" dirty="0" smtClean="0"/>
          </a:p>
          <a:p>
            <a:pPr eaLnBrk="1" hangingPunct="1">
              <a:buFontTx/>
              <a:buNone/>
            </a:pPr>
            <a:endParaRPr lang="en-AU" dirty="0"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D8D59-0910-46AF-A810-CFACDC61F2C4}" type="slidenum">
              <a:rPr lang="en-AU"/>
              <a:pPr/>
              <a:t>26</a:t>
            </a:fld>
            <a:endParaRPr lang="en-AU"/>
          </a:p>
        </p:txBody>
      </p:sp>
      <p:sp>
        <p:nvSpPr>
          <p:cNvPr id="38914" name="Rectangle 2"/>
          <p:cNvSpPr>
            <a:spLocks noGrp="1" noRot="1" noChangeAspect="1" noChangeArrowheads="1" noTextEdit="1"/>
          </p:cNvSpPr>
          <p:nvPr>
            <p:ph type="sldImg"/>
          </p:nvPr>
        </p:nvSpPr>
        <p:spPr>
          <a:xfrm>
            <a:off x="90488" y="744538"/>
            <a:ext cx="6616700" cy="3722687"/>
          </a:xfrm>
          <a:ln/>
        </p:spPr>
      </p:sp>
      <p:sp>
        <p:nvSpPr>
          <p:cNvPr id="38915" name="Rectangle 3"/>
          <p:cNvSpPr>
            <a:spLocks noGrp="1" noChangeArrowheads="1"/>
          </p:cNvSpPr>
          <p:nvPr>
            <p:ph type="body" idx="1"/>
          </p:nvPr>
        </p:nvSpPr>
        <p:spPr/>
        <p:txBody>
          <a:bodyPr/>
          <a:lstStyle/>
          <a:p>
            <a:pPr>
              <a:buFontTx/>
              <a:buChar char="•"/>
            </a:pPr>
            <a:r>
              <a:rPr lang="en-AU" dirty="0" smtClean="0"/>
              <a:t>Our</a:t>
            </a:r>
            <a:r>
              <a:rPr lang="en-AU" baseline="0" dirty="0" smtClean="0"/>
              <a:t> recommendations depend upon the subdivision or rezoning type and its proximity to the resource</a:t>
            </a:r>
            <a:endParaRPr lang="en-AU" dirty="0"/>
          </a:p>
          <a:p>
            <a:pPr>
              <a:buFontTx/>
              <a:buChar char="•"/>
            </a:pPr>
            <a:r>
              <a:rPr lang="en-AU" dirty="0"/>
              <a:t>The potential impact of development </a:t>
            </a:r>
            <a:r>
              <a:rPr lang="en-AU" dirty="0" smtClean="0"/>
              <a:t>on mining increases </a:t>
            </a:r>
            <a:r>
              <a:rPr lang="en-AU" dirty="0"/>
              <a:t>down </a:t>
            </a:r>
            <a:r>
              <a:rPr lang="en-AU" dirty="0" smtClean="0"/>
              <a:t>the</a:t>
            </a:r>
            <a:r>
              <a:rPr lang="en-AU" baseline="0" dirty="0" smtClean="0"/>
              <a:t> chart</a:t>
            </a:r>
            <a:r>
              <a:rPr lang="en-AU" dirty="0" smtClean="0"/>
              <a:t>, but decreases across the chart with increasing distance from mining</a:t>
            </a:r>
          </a:p>
          <a:p>
            <a:pPr>
              <a:buFontTx/>
              <a:buChar char="•"/>
            </a:pPr>
            <a:r>
              <a:rPr lang="en-AU" dirty="0" smtClean="0"/>
              <a:t>Details</a:t>
            </a:r>
            <a:r>
              <a:rPr lang="en-AU" baseline="0" dirty="0" smtClean="0"/>
              <a:t> will depend upon the type of resource and mining method. This e.g. applies to mineral sands and larger sand and limestone quarries</a:t>
            </a:r>
            <a:endParaRPr lang="en-AU" dirty="0"/>
          </a:p>
          <a:p>
            <a:pPr>
              <a:buFontTx/>
              <a:buChar char="•"/>
            </a:pPr>
            <a:r>
              <a:rPr lang="en-AU" dirty="0" smtClean="0"/>
              <a:t>For example, we</a:t>
            </a:r>
            <a:r>
              <a:rPr lang="en-AU" dirty="0"/>
              <a:t>, </a:t>
            </a:r>
            <a:r>
              <a:rPr lang="en-AU" dirty="0" smtClean="0"/>
              <a:t>would oppose a residential development </a:t>
            </a:r>
            <a:r>
              <a:rPr lang="en-AU" dirty="0"/>
              <a:t>that </a:t>
            </a:r>
            <a:r>
              <a:rPr lang="en-AU" dirty="0" smtClean="0"/>
              <a:t>overlies or</a:t>
            </a:r>
            <a:r>
              <a:rPr lang="en-AU" baseline="0" dirty="0" smtClean="0"/>
              <a:t> is adjacent to a</a:t>
            </a:r>
            <a:r>
              <a:rPr lang="en-AU" dirty="0" smtClean="0"/>
              <a:t> resource because it would effectively sterilize it</a:t>
            </a:r>
          </a:p>
          <a:p>
            <a:pPr>
              <a:buFontTx/>
              <a:buChar char="•"/>
            </a:pPr>
            <a:r>
              <a:rPr lang="en-AU" dirty="0" smtClean="0"/>
              <a:t>For</a:t>
            </a:r>
            <a:r>
              <a:rPr lang="en-AU" baseline="0" dirty="0" smtClean="0"/>
              <a:t> other situations we may request</a:t>
            </a:r>
            <a:r>
              <a:rPr lang="en-AU" dirty="0" smtClean="0"/>
              <a:t> conditions such as Notifications </a:t>
            </a:r>
            <a:r>
              <a:rPr lang="en-AU" dirty="0"/>
              <a:t>on the </a:t>
            </a:r>
            <a:r>
              <a:rPr lang="en-AU" dirty="0" smtClean="0"/>
              <a:t>titles </a:t>
            </a:r>
            <a:r>
              <a:rPr lang="en-AU" dirty="0"/>
              <a:t>to inform prospective purchasers of the possibility of </a:t>
            </a:r>
            <a:r>
              <a:rPr lang="en-AU" dirty="0" smtClean="0"/>
              <a:t>mining</a:t>
            </a:r>
            <a:r>
              <a:rPr lang="en-AU" baseline="0" dirty="0" smtClean="0"/>
              <a:t> nearby</a:t>
            </a:r>
            <a:endParaRPr lang="en-AU" dirty="0"/>
          </a:p>
          <a:p>
            <a:endParaRPr lang="en-AU" dirty="0"/>
          </a:p>
        </p:txBody>
      </p:sp>
    </p:spTree>
    <p:extLst>
      <p:ext uri="{BB962C8B-B14F-4D97-AF65-F5344CB8AC3E}">
        <p14:creationId xmlns:p14="http://schemas.microsoft.com/office/powerpoint/2010/main" val="39970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C6034C9E-0E60-4C14-BBF8-00EA44503F66}" type="slidenum">
              <a:rPr lang="en-AU" smtClean="0">
                <a:latin typeface="Arial" pitchFamily="34" charset="0"/>
              </a:rPr>
              <a:pPr/>
              <a:t>27</a:t>
            </a:fld>
            <a:endParaRPr lang="en-AU" dirty="0" smtClean="0">
              <a:latin typeface="Arial" pitchFamily="34" charset="0"/>
            </a:endParaRPr>
          </a:p>
        </p:txBody>
      </p:sp>
      <p:sp>
        <p:nvSpPr>
          <p:cNvPr id="53251" name="Rectangle 2"/>
          <p:cNvSpPr>
            <a:spLocks noGrp="1" noRot="1" noChangeAspect="1" noChangeArrowheads="1" noTextEdit="1"/>
          </p:cNvSpPr>
          <p:nvPr>
            <p:ph type="sldImg"/>
          </p:nvPr>
        </p:nvSpPr>
        <p:spPr>
          <a:xfrm>
            <a:off x="90488" y="744538"/>
            <a:ext cx="6616700" cy="3722687"/>
          </a:xfrm>
          <a:ln/>
        </p:spPr>
      </p:sp>
      <p:sp>
        <p:nvSpPr>
          <p:cNvPr id="5325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AU" dirty="0" smtClean="0">
                <a:latin typeface="Arial" pitchFamily="34" charset="0"/>
              </a:rPr>
              <a:t>Of course to apply these guidelines, we need mapping. This is an example of the mapping</a:t>
            </a:r>
            <a:r>
              <a:rPr lang="en-AU" baseline="0" dirty="0" smtClean="0">
                <a:latin typeface="Arial" pitchFamily="34" charset="0"/>
              </a:rPr>
              <a:t> we publish and use for mineral sands</a:t>
            </a:r>
          </a:p>
          <a:p>
            <a:pPr marL="0" indent="0" eaLnBrk="1" hangingPunct="1">
              <a:buFont typeface="Arial" pitchFamily="34" charset="0"/>
              <a:buNone/>
            </a:pPr>
            <a:endParaRPr lang="en-AU" baseline="0" dirty="0"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We have similar mapping for basic raw materials such</a:t>
            </a:r>
            <a:r>
              <a:rPr lang="en-AU" baseline="0" dirty="0" smtClean="0"/>
              <a:t> as sand, limestone, clay and hard rock quarries</a:t>
            </a:r>
          </a:p>
          <a:p>
            <a:pPr marL="171450" indent="-171450">
              <a:buFont typeface="Arial" panose="020B0604020202020204" pitchFamily="34" charset="0"/>
              <a:buChar char="•"/>
            </a:pPr>
            <a:r>
              <a:rPr lang="en-AU" baseline="0" dirty="0" smtClean="0"/>
              <a:t>This example is part of a digital dataset that accompanies the new draft State Planning Policy 2.4 on Basic Raw Materials</a:t>
            </a:r>
            <a:endParaRPr lang="en-AU" dirty="0"/>
          </a:p>
        </p:txBody>
      </p:sp>
      <p:sp>
        <p:nvSpPr>
          <p:cNvPr id="4" name="Slide Number Placeholder 3"/>
          <p:cNvSpPr>
            <a:spLocks noGrp="1"/>
          </p:cNvSpPr>
          <p:nvPr>
            <p:ph type="sldNum" sz="quarter" idx="10"/>
          </p:nvPr>
        </p:nvSpPr>
        <p:spPr/>
        <p:txBody>
          <a:bodyPr/>
          <a:lstStyle/>
          <a:p>
            <a:fld id="{1A47B1E4-632E-4730-955A-C3C7018E509A}" type="slidenum">
              <a:rPr lang="en-AU" smtClean="0"/>
              <a:t>28</a:t>
            </a:fld>
            <a:endParaRPr lang="en-AU"/>
          </a:p>
        </p:txBody>
      </p:sp>
    </p:spTree>
    <p:extLst>
      <p:ext uri="{BB962C8B-B14F-4D97-AF65-F5344CB8AC3E}">
        <p14:creationId xmlns:p14="http://schemas.microsoft.com/office/powerpoint/2010/main" val="617491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Where necessary we also provide direct assistance to local governments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This is an example of </a:t>
            </a:r>
            <a:r>
              <a:rPr kumimoji="0" lang="en-AU" sz="1200" b="0" i="0" u="none" strike="noStrike" kern="1200" cap="none" spc="0" normalizeH="0" baseline="0" noProof="0" dirty="0" err="1" smtClean="0">
                <a:ln>
                  <a:noFill/>
                </a:ln>
                <a:solidFill>
                  <a:prstClr val="black"/>
                </a:solidFill>
                <a:effectLst/>
                <a:uLnTx/>
                <a:uFillTx/>
                <a:latin typeface="+mn-lt"/>
                <a:ea typeface="+mn-ea"/>
                <a:cs typeface="+mn-cs"/>
              </a:rPr>
              <a:t>prospectivity</a:t>
            </a:r>
            <a:r>
              <a:rPr kumimoji="0" lang="en-AU" sz="1200" b="0" i="0" u="none" strike="noStrike" kern="1200" cap="none" spc="0" normalizeH="0" baseline="0" noProof="0" dirty="0" smtClean="0">
                <a:ln>
                  <a:noFill/>
                </a:ln>
                <a:solidFill>
                  <a:prstClr val="black"/>
                </a:solidFill>
                <a:effectLst/>
                <a:uLnTx/>
                <a:uFillTx/>
                <a:latin typeface="+mn-lt"/>
                <a:ea typeface="+mn-ea"/>
                <a:cs typeface="+mn-cs"/>
              </a:rPr>
              <a:t> mapping we used to assist the City of Kalgoorlie Boulder with selecting suitable sites for future industrial development. The idea is to wherever possible avoid the highest </a:t>
            </a:r>
            <a:r>
              <a:rPr kumimoji="0" lang="en-AU" sz="1200" b="0" i="0" u="none" strike="noStrike" kern="1200" cap="none" spc="0" normalizeH="0" baseline="0" noProof="0" dirty="0" err="1" smtClean="0">
                <a:ln>
                  <a:noFill/>
                </a:ln>
                <a:solidFill>
                  <a:prstClr val="black"/>
                </a:solidFill>
                <a:effectLst/>
                <a:uLnTx/>
                <a:uFillTx/>
                <a:latin typeface="+mn-lt"/>
                <a:ea typeface="+mn-ea"/>
                <a:cs typeface="+mn-cs"/>
              </a:rPr>
              <a:t>prospectivity</a:t>
            </a:r>
            <a:r>
              <a:rPr kumimoji="0" lang="en-AU" sz="1200" b="0" i="0" u="none" strike="noStrike" kern="1200" cap="none" spc="0" normalizeH="0" baseline="0" noProof="0" dirty="0" smtClean="0">
                <a:ln>
                  <a:noFill/>
                </a:ln>
                <a:solidFill>
                  <a:prstClr val="black"/>
                </a:solidFill>
                <a:effectLst/>
                <a:uLnTx/>
                <a:uFillTx/>
                <a:latin typeface="+mn-lt"/>
                <a:ea typeface="+mn-ea"/>
                <a:cs typeface="+mn-cs"/>
              </a:rPr>
              <a:t> areas.</a:t>
            </a:r>
          </a:p>
        </p:txBody>
      </p:sp>
      <p:sp>
        <p:nvSpPr>
          <p:cNvPr id="4" name="Slide Number Placeholder 3"/>
          <p:cNvSpPr>
            <a:spLocks noGrp="1"/>
          </p:cNvSpPr>
          <p:nvPr>
            <p:ph type="sldNum" sz="quarter" idx="10"/>
          </p:nvPr>
        </p:nvSpPr>
        <p:spPr/>
        <p:txBody>
          <a:bodyPr/>
          <a:lstStyle/>
          <a:p>
            <a:fld id="{18E3FFD4-8C96-4DFA-910A-DEFC1B63B6A3}" type="slidenum">
              <a:rPr lang="en-AU" smtClean="0"/>
              <a:t>29</a:t>
            </a:fld>
            <a:endParaRPr lang="en-AU"/>
          </a:p>
        </p:txBody>
      </p:sp>
    </p:spTree>
    <p:extLst>
      <p:ext uri="{BB962C8B-B14F-4D97-AF65-F5344CB8AC3E}">
        <p14:creationId xmlns:p14="http://schemas.microsoft.com/office/powerpoint/2010/main" val="2919250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baseline="0" dirty="0" smtClean="0"/>
              <a:t>We contribute to the future of your industry by helping to maintain access for exploration and mining of all types of resources</a:t>
            </a:r>
          </a:p>
          <a:p>
            <a:pPr marL="171450" indent="-171450">
              <a:buFont typeface="Arial" pitchFamily="34" charset="0"/>
              <a:buChar char="•"/>
            </a:pPr>
            <a:r>
              <a:rPr lang="en-AU" dirty="0" smtClean="0"/>
              <a:t>For example, if someone has plans for a 50</a:t>
            </a:r>
            <a:r>
              <a:rPr lang="en-AU" baseline="0" dirty="0" smtClean="0"/>
              <a:t> megawatt</a:t>
            </a:r>
            <a:r>
              <a:rPr lang="en-AU" dirty="0" smtClean="0"/>
              <a:t> solar farm next to your planned</a:t>
            </a:r>
            <a:r>
              <a:rPr lang="en-AU" baseline="0" dirty="0" smtClean="0"/>
              <a:t> open cut, we are the people in government whose job it is to identify the issue and to do something about it.</a:t>
            </a:r>
            <a:endParaRPr lang="en-AU" dirty="0" smtClean="0"/>
          </a:p>
        </p:txBody>
      </p:sp>
      <p:sp>
        <p:nvSpPr>
          <p:cNvPr id="4" name="Slide Number Placeholder 3"/>
          <p:cNvSpPr>
            <a:spLocks noGrp="1"/>
          </p:cNvSpPr>
          <p:nvPr>
            <p:ph type="sldNum" sz="quarter" idx="10"/>
          </p:nvPr>
        </p:nvSpPr>
        <p:spPr/>
        <p:txBody>
          <a:bodyPr/>
          <a:lstStyle/>
          <a:p>
            <a:fld id="{DBEBAC7F-864E-4900-B4E2-E007BE63BAFB}" type="slidenum">
              <a:rPr lang="en-AU" smtClean="0"/>
              <a:pPr/>
              <a:t>3</a:t>
            </a:fld>
            <a:endParaRPr lang="en-AU"/>
          </a:p>
        </p:txBody>
      </p:sp>
    </p:spTree>
    <p:extLst>
      <p:ext uri="{BB962C8B-B14F-4D97-AF65-F5344CB8AC3E}">
        <p14:creationId xmlns:p14="http://schemas.microsoft.com/office/powerpoint/2010/main" val="3671063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The last time that I gave this talk these were the emerging</a:t>
            </a:r>
            <a:r>
              <a:rPr lang="en-AU" baseline="0" dirty="0" smtClean="0"/>
              <a:t> issues</a:t>
            </a:r>
          </a:p>
          <a:p>
            <a:pPr marL="171450" indent="-171450">
              <a:buFont typeface="Arial" pitchFamily="34" charset="0"/>
              <a:buChar char="•"/>
            </a:pPr>
            <a:r>
              <a:rPr lang="en-AU" baseline="0" dirty="0" smtClean="0"/>
              <a:t>All have played out significantly over the last 7 years and will continue to do so</a:t>
            </a:r>
            <a:endParaRPr lang="en-AU" dirty="0"/>
          </a:p>
        </p:txBody>
      </p:sp>
      <p:sp>
        <p:nvSpPr>
          <p:cNvPr id="4" name="Slide Number Placeholder 3"/>
          <p:cNvSpPr>
            <a:spLocks noGrp="1"/>
          </p:cNvSpPr>
          <p:nvPr>
            <p:ph type="sldNum" sz="quarter" idx="10"/>
          </p:nvPr>
        </p:nvSpPr>
        <p:spPr/>
        <p:txBody>
          <a:bodyPr/>
          <a:lstStyle/>
          <a:p>
            <a:fld id="{1A47B1E4-632E-4730-955A-C3C7018E509A}" type="slidenum">
              <a:rPr lang="en-AU" smtClean="0"/>
              <a:t>30</a:t>
            </a:fld>
            <a:endParaRPr lang="en-AU"/>
          </a:p>
        </p:txBody>
      </p:sp>
    </p:spTree>
    <p:extLst>
      <p:ext uri="{BB962C8B-B14F-4D97-AF65-F5344CB8AC3E}">
        <p14:creationId xmlns:p14="http://schemas.microsoft.com/office/powerpoint/2010/main" val="777357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Now we are seeing increasing demand for land for…..</a:t>
            </a:r>
            <a:endParaRPr lang="en-AU" dirty="0"/>
          </a:p>
        </p:txBody>
      </p:sp>
      <p:sp>
        <p:nvSpPr>
          <p:cNvPr id="4" name="Slide Number Placeholder 3"/>
          <p:cNvSpPr>
            <a:spLocks noGrp="1"/>
          </p:cNvSpPr>
          <p:nvPr>
            <p:ph type="sldNum" sz="quarter" idx="10"/>
          </p:nvPr>
        </p:nvSpPr>
        <p:spPr/>
        <p:txBody>
          <a:bodyPr/>
          <a:lstStyle/>
          <a:p>
            <a:fld id="{1A47B1E4-632E-4730-955A-C3C7018E509A}" type="slidenum">
              <a:rPr lang="en-AU" smtClean="0"/>
              <a:t>31</a:t>
            </a:fld>
            <a:endParaRPr lang="en-AU"/>
          </a:p>
        </p:txBody>
      </p:sp>
    </p:spTree>
    <p:extLst>
      <p:ext uri="{BB962C8B-B14F-4D97-AF65-F5344CB8AC3E}">
        <p14:creationId xmlns:p14="http://schemas.microsoft.com/office/powerpoint/2010/main" val="2135819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 pitchFamily="34" charset="0"/>
              <a:buChar char="•"/>
            </a:pPr>
            <a:endParaRPr lang="en-AU" baseline="0" dirty="0" smtClean="0"/>
          </a:p>
        </p:txBody>
      </p:sp>
      <p:sp>
        <p:nvSpPr>
          <p:cNvPr id="4" name="Slide Number Placeholder 3"/>
          <p:cNvSpPr>
            <a:spLocks noGrp="1"/>
          </p:cNvSpPr>
          <p:nvPr>
            <p:ph type="sldNum" sz="quarter" idx="10"/>
          </p:nvPr>
        </p:nvSpPr>
        <p:spPr/>
        <p:txBody>
          <a:bodyPr/>
          <a:lstStyle/>
          <a:p>
            <a:fld id="{1A47B1E4-632E-4730-955A-C3C7018E509A}" type="slidenum">
              <a:rPr lang="en-AU" smtClean="0"/>
              <a:t>32</a:t>
            </a:fld>
            <a:endParaRPr lang="en-AU"/>
          </a:p>
        </p:txBody>
      </p:sp>
    </p:spTree>
    <p:extLst>
      <p:ext uri="{BB962C8B-B14F-4D97-AF65-F5344CB8AC3E}">
        <p14:creationId xmlns:p14="http://schemas.microsoft.com/office/powerpoint/2010/main" val="3783254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indent="0">
              <a:buFont typeface="Arial" pitchFamily="34" charset="0"/>
              <a:buNone/>
            </a:pPr>
            <a:endParaRPr lang="en-AU" dirty="0"/>
          </a:p>
        </p:txBody>
      </p:sp>
      <p:sp>
        <p:nvSpPr>
          <p:cNvPr id="4" name="Slide Number Placeholder 3"/>
          <p:cNvSpPr>
            <a:spLocks noGrp="1"/>
          </p:cNvSpPr>
          <p:nvPr>
            <p:ph type="sldNum" sz="quarter" idx="10"/>
          </p:nvPr>
        </p:nvSpPr>
        <p:spPr/>
        <p:txBody>
          <a:bodyPr/>
          <a:lstStyle/>
          <a:p>
            <a:fld id="{1A47B1E4-632E-4730-955A-C3C7018E509A}" type="slidenum">
              <a:rPr lang="en-AU" smtClean="0"/>
              <a:t>33</a:t>
            </a:fld>
            <a:endParaRPr lang="en-AU"/>
          </a:p>
        </p:txBody>
      </p:sp>
    </p:spTree>
    <p:extLst>
      <p:ext uri="{BB962C8B-B14F-4D97-AF65-F5344CB8AC3E}">
        <p14:creationId xmlns:p14="http://schemas.microsoft.com/office/powerpoint/2010/main" val="3783254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AU" dirty="0" smtClean="0"/>
              <a:t>Therefore,</a:t>
            </a:r>
            <a:r>
              <a:rPr lang="en-AU" baseline="0" dirty="0" smtClean="0"/>
              <a:t> we p</a:t>
            </a:r>
            <a:r>
              <a:rPr lang="en-AU" dirty="0" smtClean="0"/>
              <a:t>rovide</a:t>
            </a:r>
            <a:r>
              <a:rPr lang="en-AU" baseline="0" dirty="0" smtClean="0"/>
              <a:t> advice and recommendations to assist government decision making </a:t>
            </a:r>
            <a:r>
              <a:rPr lang="en-AU" baseline="0" dirty="0" smtClean="0">
                <a:solidFill>
                  <a:srgbClr val="FFFF00"/>
                </a:solidFill>
              </a:rPr>
              <a:t>related to the most appropriate use of land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AU" baseline="0" dirty="0" smtClean="0">
                <a:solidFill>
                  <a:srgbClr val="FFFF00"/>
                </a:solidFill>
              </a:rPr>
              <a:t>We were previously known as LUG because we are mostly geologists, but he Land Use Planning group from the former MTD joined us a couple of years ago – hence the name change</a:t>
            </a:r>
          </a:p>
          <a:p>
            <a:pPr marL="171450" indent="-171450">
              <a:buFont typeface="Arial" pitchFamily="34" charset="0"/>
              <a:buChar char="•"/>
            </a:pPr>
            <a:r>
              <a:rPr lang="en-AU" baseline="0" dirty="0" smtClean="0">
                <a:solidFill>
                  <a:srgbClr val="FFFF00"/>
                </a:solidFill>
              </a:rPr>
              <a:t>With these people in the group we now have delegated authority from the Minister for Mines for some land-related approvals.</a:t>
            </a:r>
          </a:p>
        </p:txBody>
      </p:sp>
      <p:sp>
        <p:nvSpPr>
          <p:cNvPr id="4" name="Slide Number Placeholder 3"/>
          <p:cNvSpPr>
            <a:spLocks noGrp="1"/>
          </p:cNvSpPr>
          <p:nvPr>
            <p:ph type="sldNum" sz="quarter" idx="10"/>
          </p:nvPr>
        </p:nvSpPr>
        <p:spPr/>
        <p:txBody>
          <a:bodyPr/>
          <a:lstStyle/>
          <a:p>
            <a:fld id="{DBEBAC7F-864E-4900-B4E2-E007BE63BAFB}" type="slidenum">
              <a:rPr lang="en-AU" smtClean="0"/>
              <a:pPr/>
              <a:t>4</a:t>
            </a:fld>
            <a:endParaRPr lang="en-AU"/>
          </a:p>
        </p:txBody>
      </p:sp>
    </p:spTree>
    <p:extLst>
      <p:ext uri="{BB962C8B-B14F-4D97-AF65-F5344CB8AC3E}">
        <p14:creationId xmlns:p14="http://schemas.microsoft.com/office/powerpoint/2010/main" val="3671063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We use the RIP model</a:t>
            </a:r>
          </a:p>
          <a:p>
            <a:pPr marL="171450" indent="-171450">
              <a:buFont typeface="Arial" pitchFamily="34" charset="0"/>
              <a:buChar char="•"/>
            </a:pPr>
            <a:r>
              <a:rPr lang="en-AU" dirty="0" smtClean="0"/>
              <a:t>Our core activity is Responding</a:t>
            </a:r>
            <a:r>
              <a:rPr lang="en-AU" baseline="0" dirty="0" smtClean="0"/>
              <a:t> to land use proposals or referrals from other parts of government – we receive hundreds of these each year</a:t>
            </a:r>
          </a:p>
          <a:p>
            <a:pPr marL="171450" indent="-171450">
              <a:buFont typeface="Arial" pitchFamily="34" charset="0"/>
              <a:buChar char="•"/>
            </a:pPr>
            <a:r>
              <a:rPr lang="en-AU" baseline="0" dirty="0" smtClean="0"/>
              <a:t>Increasingly We have been Interacting with other government agencies on whole-of government project work and play an important role in consultation with industry. </a:t>
            </a:r>
          </a:p>
          <a:p>
            <a:pPr marL="171450" indent="-171450">
              <a:buFont typeface="Arial" pitchFamily="34" charset="0"/>
              <a:buChar char="•"/>
            </a:pPr>
            <a:r>
              <a:rPr lang="en-AU" baseline="0" dirty="0" smtClean="0"/>
              <a:t>And we are Proactive in providing resource mapping tailored to land use planning for both government and the public</a:t>
            </a:r>
          </a:p>
        </p:txBody>
      </p:sp>
      <p:sp>
        <p:nvSpPr>
          <p:cNvPr id="4" name="Slide Number Placeholder 3"/>
          <p:cNvSpPr>
            <a:spLocks noGrp="1"/>
          </p:cNvSpPr>
          <p:nvPr>
            <p:ph type="sldNum" sz="quarter" idx="10"/>
          </p:nvPr>
        </p:nvSpPr>
        <p:spPr/>
        <p:txBody>
          <a:bodyPr/>
          <a:lstStyle/>
          <a:p>
            <a:fld id="{1A47B1E4-632E-4730-955A-C3C7018E509A}" type="slidenum">
              <a:rPr lang="en-AU" smtClean="0"/>
              <a:t>5</a:t>
            </a:fld>
            <a:endParaRPr lang="en-AU"/>
          </a:p>
        </p:txBody>
      </p:sp>
    </p:spTree>
    <p:extLst>
      <p:ext uri="{BB962C8B-B14F-4D97-AF65-F5344CB8AC3E}">
        <p14:creationId xmlns:p14="http://schemas.microsoft.com/office/powerpoint/2010/main" val="3034333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To understand how we deal with</a:t>
            </a:r>
            <a:r>
              <a:rPr lang="en-AU" baseline="0" dirty="0" smtClean="0"/>
              <a:t> proposals for land use changes it is important to appreciate that there are two main types of land ownership in Western Australia</a:t>
            </a:r>
          </a:p>
          <a:p>
            <a:pPr marL="171450" indent="-171450">
              <a:buFont typeface="Arial" pitchFamily="34" charset="0"/>
              <a:buChar char="•"/>
            </a:pPr>
            <a:r>
              <a:rPr lang="en-AU" baseline="0" dirty="0" smtClean="0"/>
              <a:t> – State-owned land called Crown and reserved land, and privately owned land</a:t>
            </a:r>
          </a:p>
        </p:txBody>
      </p:sp>
      <p:sp>
        <p:nvSpPr>
          <p:cNvPr id="4" name="Slide Number Placeholder 3"/>
          <p:cNvSpPr>
            <a:spLocks noGrp="1"/>
          </p:cNvSpPr>
          <p:nvPr>
            <p:ph type="sldNum" sz="quarter" idx="10"/>
          </p:nvPr>
        </p:nvSpPr>
        <p:spPr/>
        <p:txBody>
          <a:bodyPr/>
          <a:lstStyle/>
          <a:p>
            <a:fld id="{1A47B1E4-632E-4730-955A-C3C7018E509A}" type="slidenum">
              <a:rPr lang="en-AU" smtClean="0"/>
              <a:t>6</a:t>
            </a:fld>
            <a:endParaRPr lang="en-AU"/>
          </a:p>
        </p:txBody>
      </p:sp>
    </p:spTree>
    <p:extLst>
      <p:ext uri="{BB962C8B-B14F-4D97-AF65-F5344CB8AC3E}">
        <p14:creationId xmlns:p14="http://schemas.microsoft.com/office/powerpoint/2010/main" val="2837832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When we overlay mining tenements it is clear that most mining activity occurs on Crown or reserved land</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Because the mining act is very prescriptive on access provisions  for different types of land, any changes to the underlying land tenure can have serious consequences for exploration or mining</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This is particularly so for changing Crown land to private land because it may mean that the written consent of the landowner will  be required for access for exploration and mining</a:t>
            </a:r>
          </a:p>
        </p:txBody>
      </p:sp>
      <p:sp>
        <p:nvSpPr>
          <p:cNvPr id="4" name="Slide Number Placeholder 3"/>
          <p:cNvSpPr>
            <a:spLocks noGrp="1"/>
          </p:cNvSpPr>
          <p:nvPr>
            <p:ph type="sldNum" sz="quarter" idx="10"/>
          </p:nvPr>
        </p:nvSpPr>
        <p:spPr/>
        <p:txBody>
          <a:bodyPr/>
          <a:lstStyle/>
          <a:p>
            <a:fld id="{1A47B1E4-632E-4730-955A-C3C7018E509A}" type="slidenum">
              <a:rPr lang="en-AU" smtClean="0"/>
              <a:t>7</a:t>
            </a:fld>
            <a:endParaRPr lang="en-AU"/>
          </a:p>
        </p:txBody>
      </p:sp>
    </p:spTree>
    <p:extLst>
      <p:ext uri="{BB962C8B-B14F-4D97-AF65-F5344CB8AC3E}">
        <p14:creationId xmlns:p14="http://schemas.microsoft.com/office/powerpoint/2010/main" val="781603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pPr>
              <a:buFont typeface="Arial" pitchFamily="34" charset="0"/>
              <a:buChar char="•"/>
            </a:pPr>
            <a:r>
              <a:rPr lang="en-AU" dirty="0" smtClean="0"/>
              <a:t>In recognition of this, a</a:t>
            </a:r>
            <a:r>
              <a:rPr lang="en-AU" baseline="0" dirty="0" smtClean="0"/>
              <a:t> section of the mining act requires the approval of the Minister for Mines before private land can be created</a:t>
            </a:r>
          </a:p>
          <a:p>
            <a:pPr>
              <a:buFont typeface="Arial" pitchFamily="34" charset="0"/>
              <a:buChar char="•"/>
            </a:pPr>
            <a:r>
              <a:rPr lang="en-AU" baseline="0" dirty="0" smtClean="0"/>
              <a:t>Note that strictly this does not apply to reserved land such as national parks</a:t>
            </a:r>
          </a:p>
          <a:p>
            <a:pPr>
              <a:buFont typeface="Arial" pitchFamily="34" charset="0"/>
              <a:buChar char="•"/>
            </a:pPr>
            <a:r>
              <a:rPr lang="en-AU" baseline="0" dirty="0" smtClean="0"/>
              <a:t>However, in it has been longstanding practice for most land tenure changes on Crown and reserved land to be referred to us for what we call “Section 16(3) clearance”</a:t>
            </a:r>
            <a:endParaRPr lang="en-AU" dirty="0"/>
          </a:p>
        </p:txBody>
      </p:sp>
      <p:sp>
        <p:nvSpPr>
          <p:cNvPr id="4" name="Slide Number Placeholder 3"/>
          <p:cNvSpPr>
            <a:spLocks noGrp="1"/>
          </p:cNvSpPr>
          <p:nvPr>
            <p:ph type="sldNum" sz="quarter" idx="10"/>
          </p:nvPr>
        </p:nvSpPr>
        <p:spPr/>
        <p:txBody>
          <a:bodyPr/>
          <a:lstStyle/>
          <a:p>
            <a:fld id="{DBEBAC7F-864E-4900-B4E2-E007BE63BAFB}" type="slidenum">
              <a:rPr lang="en-AU" smtClean="0"/>
              <a:pPr/>
              <a:t>8</a:t>
            </a:fld>
            <a:endParaRPr lang="en-A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Aside</a:t>
            </a:r>
            <a:r>
              <a:rPr lang="en-AU" baseline="0" dirty="0" smtClean="0"/>
              <a:t> from private land there are many other land changes on Crown and reserved land that can affect your access to varying degrees</a:t>
            </a:r>
          </a:p>
          <a:p>
            <a:pPr marL="171450" indent="-171450">
              <a:buFont typeface="Arial" pitchFamily="34" charset="0"/>
              <a:buChar char="•"/>
            </a:pPr>
            <a:r>
              <a:rPr lang="en-AU" baseline="0" dirty="0" smtClean="0"/>
              <a:t>There is a spectrum of restrictions in the mining act from land that is open to exploration and mining such as </a:t>
            </a:r>
            <a:r>
              <a:rPr lang="en-AU" baseline="0" dirty="0" err="1" smtClean="0"/>
              <a:t>ucl</a:t>
            </a:r>
            <a:r>
              <a:rPr lang="en-AU" baseline="0" dirty="0" smtClean="0"/>
              <a:t> and pastoral leases, ranging through to highly restrictive provisions for access to class A nature reserves and national parks</a:t>
            </a:r>
          </a:p>
          <a:p>
            <a:pPr marL="171450" indent="-171450">
              <a:buFont typeface="Arial" pitchFamily="34" charset="0"/>
              <a:buChar char="•"/>
            </a:pPr>
            <a:r>
              <a:rPr lang="en-AU" baseline="0" dirty="0" smtClean="0"/>
              <a:t>These require the approval of both the Ministers for Environment and the Minister for Mines and both houses of parliament before a mining lease can be granted</a:t>
            </a:r>
          </a:p>
          <a:p>
            <a:pPr marL="171450" indent="-171450">
              <a:buFont typeface="Arial" pitchFamily="34" charset="0"/>
              <a:buChar char="•"/>
            </a:pPr>
            <a:r>
              <a:rPr lang="en-AU" baseline="0" dirty="0" smtClean="0"/>
              <a:t>It is important to understand that from the moment any new reserve is created new approvals are required for exploration and mining</a:t>
            </a:r>
          </a:p>
        </p:txBody>
      </p:sp>
      <p:sp>
        <p:nvSpPr>
          <p:cNvPr id="4" name="Slide Number Placeholder 3"/>
          <p:cNvSpPr>
            <a:spLocks noGrp="1"/>
          </p:cNvSpPr>
          <p:nvPr>
            <p:ph type="sldNum" sz="quarter" idx="10"/>
          </p:nvPr>
        </p:nvSpPr>
        <p:spPr/>
        <p:txBody>
          <a:bodyPr/>
          <a:lstStyle/>
          <a:p>
            <a:fld id="{1A47B1E4-632E-4730-955A-C3C7018E509A}" type="slidenum">
              <a:rPr lang="en-AU" smtClean="0"/>
              <a:t>9</a:t>
            </a:fld>
            <a:endParaRPr lang="en-AU"/>
          </a:p>
        </p:txBody>
      </p:sp>
    </p:spTree>
    <p:extLst>
      <p:ext uri="{BB962C8B-B14F-4D97-AF65-F5344CB8AC3E}">
        <p14:creationId xmlns:p14="http://schemas.microsoft.com/office/powerpoint/2010/main" val="3194552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675" name="Rectangle 3"/>
          <p:cNvSpPr>
            <a:spLocks noGrp="1" noChangeArrowheads="1"/>
          </p:cNvSpPr>
          <p:nvPr>
            <p:ph type="ctrTitle" hasCustomPrompt="1"/>
          </p:nvPr>
        </p:nvSpPr>
        <p:spPr>
          <a:xfrm>
            <a:off x="335360" y="2371202"/>
            <a:ext cx="5474048" cy="1470025"/>
          </a:xfrm>
        </p:spPr>
        <p:txBody>
          <a:bodyPr/>
          <a:lstStyle>
            <a:lvl1pPr algn="ctr">
              <a:defRPr sz="3600" b="1">
                <a:solidFill>
                  <a:srgbClr val="0E6E71"/>
                </a:solidFill>
              </a:defRPr>
            </a:lvl1pPr>
          </a:lstStyle>
          <a:p>
            <a:r>
              <a:rPr lang="en-AU" dirty="0" smtClean="0"/>
              <a:t>Your title here</a:t>
            </a:r>
            <a:endParaRPr lang="en-AU" dirty="0"/>
          </a:p>
        </p:txBody>
      </p:sp>
      <p:sp>
        <p:nvSpPr>
          <p:cNvPr id="28676" name="Rectangle 4"/>
          <p:cNvSpPr>
            <a:spLocks noGrp="1" noChangeArrowheads="1"/>
          </p:cNvSpPr>
          <p:nvPr>
            <p:ph type="subTitle" idx="1" hasCustomPrompt="1"/>
          </p:nvPr>
        </p:nvSpPr>
        <p:spPr>
          <a:xfrm>
            <a:off x="335360" y="4485119"/>
            <a:ext cx="5474048" cy="1344149"/>
          </a:xfrm>
        </p:spPr>
        <p:txBody>
          <a:bodyPr/>
          <a:lstStyle>
            <a:lvl1pPr marL="0" indent="0" algn="ctr">
              <a:buFontTx/>
              <a:buNone/>
              <a:defRPr sz="3000" b="1">
                <a:solidFill>
                  <a:srgbClr val="8E1A16"/>
                </a:solidFill>
                <a:latin typeface="+mj-lt"/>
              </a:defRPr>
            </a:lvl1pPr>
          </a:lstStyle>
          <a:p>
            <a:r>
              <a:rPr lang="en-AU" dirty="0" smtClean="0"/>
              <a:t>Your name here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4768" y="1029497"/>
            <a:ext cx="6047232" cy="5482656"/>
          </a:xfrm>
          <a:prstGeom prst="rect">
            <a:avLst/>
          </a:prstGeom>
        </p:spPr>
      </p:pic>
      <p:grpSp>
        <p:nvGrpSpPr>
          <p:cNvPr id="5" name="Group 4"/>
          <p:cNvGrpSpPr/>
          <p:nvPr/>
        </p:nvGrpSpPr>
        <p:grpSpPr>
          <a:xfrm>
            <a:off x="0" y="0"/>
            <a:ext cx="12192000" cy="6858000"/>
            <a:chOff x="0" y="0"/>
            <a:chExt cx="9144000" cy="5143500"/>
          </a:xfrm>
        </p:grpSpPr>
        <p:pic>
          <p:nvPicPr>
            <p:cNvPr id="6" name="Picture 5" descr="DMIRS-PowerPoint-Template-June-2017_FINAL-16_9-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1440180"/>
            </a:xfrm>
            <a:prstGeom prst="rect">
              <a:avLst/>
            </a:prstGeom>
          </p:spPr>
        </p:pic>
        <p:pic>
          <p:nvPicPr>
            <p:cNvPr id="7" name="Picture 6" descr="DMIRS-PowerPoint-Template-June-2017_FINAL-16_9-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24172"/>
              <a:ext cx="9144000" cy="719328"/>
            </a:xfrm>
            <a:prstGeom prst="rect">
              <a:avLst/>
            </a:prstGeom>
          </p:spPr>
        </p:pic>
      </p:grpSp>
      <p:sp>
        <p:nvSpPr>
          <p:cNvPr id="8" name="Rectangle 4"/>
          <p:cNvSpPr txBox="1">
            <a:spLocks noChangeArrowheads="1"/>
          </p:cNvSpPr>
          <p:nvPr/>
        </p:nvSpPr>
        <p:spPr bwMode="auto">
          <a:xfrm>
            <a:off x="0" y="4100104"/>
            <a:ext cx="6144768" cy="38501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2000" b="1">
                <a:solidFill>
                  <a:srgbClr val="8E1A16"/>
                </a:solidFill>
                <a:latin typeface="+mj-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AU" sz="2000" kern="0" dirty="0" smtClean="0"/>
              <a:t>Presented by</a:t>
            </a:r>
          </a:p>
        </p:txBody>
      </p:sp>
    </p:spTree>
    <p:extLst>
      <p:ext uri="{BB962C8B-B14F-4D97-AF65-F5344CB8AC3E}">
        <p14:creationId xmlns:p14="http://schemas.microsoft.com/office/powerpoint/2010/main" val="185720134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2297198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auto">
          <a:xfrm>
            <a:off x="0" y="836713"/>
            <a:ext cx="12192000" cy="5952661"/>
          </a:xfrm>
          <a:prstGeom prst="rect">
            <a:avLst/>
          </a:prstGeom>
          <a:solidFill>
            <a:srgbClr val="0E6E71">
              <a:alpha val="7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3600" b="0" i="0" u="none" strike="noStrike" cap="none" normalizeH="0" baseline="0" dirty="0" smtClean="0">
              <a:ln>
                <a:noFill/>
              </a:ln>
              <a:solidFill>
                <a:schemeClr val="tx1"/>
              </a:solidFill>
              <a:effectLst/>
              <a:latin typeface="Arial" charset="0"/>
            </a:endParaRPr>
          </a:p>
        </p:txBody>
      </p:sp>
      <p:sp>
        <p:nvSpPr>
          <p:cNvPr id="2" name="Title 1"/>
          <p:cNvSpPr>
            <a:spLocks noGrp="1"/>
          </p:cNvSpPr>
          <p:nvPr>
            <p:ph type="title" hasCustomPrompt="1"/>
          </p:nvPr>
        </p:nvSpPr>
        <p:spPr>
          <a:xfrm>
            <a:off x="963084" y="3044959"/>
            <a:ext cx="10363200" cy="1792589"/>
          </a:xfrm>
        </p:spPr>
        <p:txBody>
          <a:bodyPr anchor="t"/>
          <a:lstStyle>
            <a:lvl1pPr algn="l">
              <a:defRPr sz="3200" b="1" cap="none"/>
            </a:lvl1pPr>
          </a:lstStyle>
          <a:p>
            <a:r>
              <a:rPr lang="en-US" dirty="0" smtClean="0"/>
              <a:t>Click to edit title</a:t>
            </a:r>
            <a:endParaRPr lang="en-AU" dirty="0"/>
          </a:p>
        </p:txBody>
      </p:sp>
      <p:sp>
        <p:nvSpPr>
          <p:cNvPr id="3" name="Text Placeholder 2"/>
          <p:cNvSpPr>
            <a:spLocks noGrp="1"/>
          </p:cNvSpPr>
          <p:nvPr>
            <p:ph type="body" idx="1" hasCustomPrompt="1"/>
          </p:nvPr>
        </p:nvSpPr>
        <p:spPr>
          <a:xfrm>
            <a:off x="963084" y="1508788"/>
            <a:ext cx="10363200" cy="1500187"/>
          </a:xfrm>
        </p:spPr>
        <p:txBody>
          <a:bodyPr anchor="b"/>
          <a:lstStyle>
            <a:lvl1pPr marL="0" indent="0">
              <a:buNone/>
              <a:defRPr sz="2000" baseline="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Your section goes here </a:t>
            </a:r>
            <a:r>
              <a:rPr lang="en-US" dirty="0" err="1" smtClean="0"/>
              <a:t>eg</a:t>
            </a:r>
            <a:r>
              <a:rPr lang="en-US" dirty="0" smtClean="0"/>
              <a:t>: ‘Section 01’</a:t>
            </a:r>
          </a:p>
        </p:txBody>
      </p:sp>
      <p:grpSp>
        <p:nvGrpSpPr>
          <p:cNvPr id="5" name="Group 4"/>
          <p:cNvGrpSpPr/>
          <p:nvPr/>
        </p:nvGrpSpPr>
        <p:grpSpPr>
          <a:xfrm>
            <a:off x="0" y="0"/>
            <a:ext cx="12192000" cy="6885384"/>
            <a:chOff x="0" y="0"/>
            <a:chExt cx="9144000" cy="5164038"/>
          </a:xfrm>
        </p:grpSpPr>
        <p:pic>
          <p:nvPicPr>
            <p:cNvPr id="6" name="Picture 5" descr="DMIRS-PowerPoint-Template-June-2017_FINAL-16_9-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1440180"/>
            </a:xfrm>
            <a:prstGeom prst="rect">
              <a:avLst/>
            </a:prstGeom>
          </p:spPr>
        </p:pic>
        <p:pic>
          <p:nvPicPr>
            <p:cNvPr id="7" name="Picture 6" descr="DMIRS-PowerPoint-Template-June-2017_FINAL-16_9-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4710"/>
              <a:ext cx="9144000" cy="719328"/>
            </a:xfrm>
            <a:prstGeom prst="rect">
              <a:avLst/>
            </a:prstGeom>
          </p:spPr>
        </p:pic>
      </p:grpSp>
    </p:spTree>
    <p:extLst>
      <p:ext uri="{BB962C8B-B14F-4D97-AF65-F5344CB8AC3E}">
        <p14:creationId xmlns:p14="http://schemas.microsoft.com/office/powerpoint/2010/main" val="226213584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64637"/>
            <a:ext cx="10972800" cy="1143000"/>
          </a:xfrm>
        </p:spPr>
        <p:txBody>
          <a:bodyPr/>
          <a:lstStyle/>
          <a:p>
            <a:r>
              <a:rPr lang="en-US" smtClean="0"/>
              <a:t>Click to edit Master title style</a:t>
            </a:r>
            <a:endParaRPr lang="en-AU"/>
          </a:p>
        </p:txBody>
      </p:sp>
    </p:spTree>
    <p:extLst>
      <p:ext uri="{BB962C8B-B14F-4D97-AF65-F5344CB8AC3E}">
        <p14:creationId xmlns:p14="http://schemas.microsoft.com/office/powerpoint/2010/main" val="119717274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8065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78367" y="466726"/>
            <a:ext cx="8638117" cy="1008063"/>
          </a:xfrm>
        </p:spPr>
        <p:txBody>
          <a:bodyPr/>
          <a:lstStyle/>
          <a:p>
            <a:r>
              <a:rPr lang="en-US" smtClean="0"/>
              <a:t>Click to edit Master title style</a:t>
            </a:r>
            <a:endParaRPr lang="en-AU"/>
          </a:p>
        </p:txBody>
      </p:sp>
      <p:sp>
        <p:nvSpPr>
          <p:cNvPr id="3" name="Table Placeholder 2"/>
          <p:cNvSpPr>
            <a:spLocks noGrp="1"/>
          </p:cNvSpPr>
          <p:nvPr>
            <p:ph type="tbl" idx="1"/>
          </p:nvPr>
        </p:nvSpPr>
        <p:spPr>
          <a:xfrm>
            <a:off x="480485" y="1798638"/>
            <a:ext cx="11228916" cy="4318000"/>
          </a:xfrm>
        </p:spPr>
        <p:txBody>
          <a:bodyPr/>
          <a:lstStyle/>
          <a:p>
            <a:pPr lvl="0"/>
            <a:endParaRPr lang="en-AU" noProof="0" dirty="0" smtClean="0"/>
          </a:p>
        </p:txBody>
      </p:sp>
      <p:sp>
        <p:nvSpPr>
          <p:cNvPr id="4" name="Slide Number Placeholder 3"/>
          <p:cNvSpPr>
            <a:spLocks noGrp="1"/>
          </p:cNvSpPr>
          <p:nvPr>
            <p:ph type="sldNum" sz="quarter" idx="10"/>
          </p:nvPr>
        </p:nvSpPr>
        <p:spPr>
          <a:xfrm>
            <a:off x="10555817" y="6400801"/>
            <a:ext cx="1151467" cy="328613"/>
          </a:xfrm>
          <a:prstGeom prst="rect">
            <a:avLst/>
          </a:prstGeom>
        </p:spPr>
        <p:txBody>
          <a:bodyPr/>
          <a:lstStyle>
            <a:lvl1pPr>
              <a:defRPr>
                <a:latin typeface="Arial" charset="0"/>
              </a:defRPr>
            </a:lvl1pPr>
          </a:lstStyle>
          <a:p>
            <a:pPr>
              <a:defRPr/>
            </a:pPr>
            <a:fld id="{214A27C2-1B7E-4503-A6DE-46722C8A11B9}" type="slidenum">
              <a:rPr lang="en-AU"/>
              <a:pPr>
                <a:defRPr/>
              </a:pPr>
              <a:t>‹#›</a:t>
            </a:fld>
            <a:endParaRPr lang="en-AU" dirty="0"/>
          </a:p>
        </p:txBody>
      </p:sp>
    </p:spTree>
    <p:extLst>
      <p:ext uri="{BB962C8B-B14F-4D97-AF65-F5344CB8AC3E}">
        <p14:creationId xmlns:p14="http://schemas.microsoft.com/office/powerpoint/2010/main" val="2499404639"/>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8367" y="466726"/>
            <a:ext cx="8638117" cy="1008063"/>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480484" y="1798638"/>
            <a:ext cx="5511800" cy="431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95485" y="1798638"/>
            <a:ext cx="5513916" cy="431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Slide Number Placeholder 4"/>
          <p:cNvSpPr>
            <a:spLocks noGrp="1"/>
          </p:cNvSpPr>
          <p:nvPr>
            <p:ph type="sldNum" sz="quarter" idx="10"/>
          </p:nvPr>
        </p:nvSpPr>
        <p:spPr>
          <a:xfrm>
            <a:off x="10555817" y="6400801"/>
            <a:ext cx="1151467" cy="328613"/>
          </a:xfrm>
          <a:prstGeom prst="rect">
            <a:avLst/>
          </a:prstGeom>
        </p:spPr>
        <p:txBody>
          <a:bodyPr/>
          <a:lstStyle>
            <a:lvl1pPr>
              <a:defRPr>
                <a:latin typeface="Arial" charset="0"/>
              </a:defRPr>
            </a:lvl1pPr>
          </a:lstStyle>
          <a:p>
            <a:pPr>
              <a:defRPr/>
            </a:pPr>
            <a:fld id="{DBC0DAFC-D909-4EF3-9FE2-759881FBBDCF}" type="slidenum">
              <a:rPr lang="en-AU"/>
              <a:pPr>
                <a:defRPr/>
              </a:pPr>
              <a:t>‹#›</a:t>
            </a:fld>
            <a:endParaRPr lang="en-AU" dirty="0"/>
          </a:p>
        </p:txBody>
      </p:sp>
    </p:spTree>
    <p:extLst>
      <p:ext uri="{BB962C8B-B14F-4D97-AF65-F5344CB8AC3E}">
        <p14:creationId xmlns:p14="http://schemas.microsoft.com/office/powerpoint/2010/main" val="2189739592"/>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0" y="0"/>
            <a:ext cx="12192000" cy="6885384"/>
            <a:chOff x="0" y="0"/>
            <a:chExt cx="9144000" cy="5164038"/>
          </a:xfrm>
        </p:grpSpPr>
        <p:pic>
          <p:nvPicPr>
            <p:cNvPr id="8" name="Picture 7" descr="DMIRS-PowerPoint-Template-June-2017_FINAL-16_9-2.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144000" cy="1440180"/>
            </a:xfrm>
            <a:prstGeom prst="rect">
              <a:avLst/>
            </a:prstGeom>
          </p:spPr>
        </p:pic>
        <p:pic>
          <p:nvPicPr>
            <p:cNvPr id="9" name="Picture 8" descr="DMIRS-PowerPoint-Template-June-2017_FINAL-16_9-4.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444710"/>
              <a:ext cx="9144000" cy="719328"/>
            </a:xfrm>
            <a:prstGeom prst="rect">
              <a:avLst/>
            </a:prstGeom>
          </p:spPr>
        </p:pic>
      </p:grpSp>
      <p:sp>
        <p:nvSpPr>
          <p:cNvPr id="25602" name="Rectangle 2"/>
          <p:cNvSpPr>
            <a:spLocks noGrp="1" noChangeArrowheads="1"/>
          </p:cNvSpPr>
          <p:nvPr>
            <p:ph type="title"/>
          </p:nvPr>
        </p:nvSpPr>
        <p:spPr bwMode="auto">
          <a:xfrm>
            <a:off x="609600" y="274639"/>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AU" dirty="0" smtClean="0"/>
              <a:t>Click to edit slide title</a:t>
            </a:r>
          </a:p>
        </p:txBody>
      </p:sp>
      <p:sp>
        <p:nvSpPr>
          <p:cNvPr id="25603" name="Rectangle 3"/>
          <p:cNvSpPr>
            <a:spLocks noGrp="1" noChangeArrowheads="1"/>
          </p:cNvSpPr>
          <p:nvPr>
            <p:ph type="body" idx="1"/>
          </p:nvPr>
        </p:nvSpPr>
        <p:spPr bwMode="auto">
          <a:xfrm>
            <a:off x="624417" y="1773238"/>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smtClean="0"/>
          </a:p>
        </p:txBody>
      </p:sp>
    </p:spTree>
    <p:extLst>
      <p:ext uri="{BB962C8B-B14F-4D97-AF65-F5344CB8AC3E}">
        <p14:creationId xmlns:p14="http://schemas.microsoft.com/office/powerpoint/2010/main" val="424907153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p:timing>
    <p:tnLst>
      <p:par>
        <p:cTn id="1" dur="indefinite" restart="never" nodeType="tmRoot"/>
      </p:par>
    </p:tnLst>
  </p:timing>
  <p:txStyles>
    <p:title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defRPr>
      </a:lvl2pPr>
      <a:lvl3pPr algn="l" rtl="0" eaLnBrk="1" fontAlgn="base" hangingPunct="1">
        <a:spcBef>
          <a:spcPct val="0"/>
        </a:spcBef>
        <a:spcAft>
          <a:spcPct val="0"/>
        </a:spcAft>
        <a:defRPr sz="3600">
          <a:solidFill>
            <a:schemeClr val="bg1"/>
          </a:solidFill>
          <a:latin typeface="Arial" charset="0"/>
        </a:defRPr>
      </a:lvl3pPr>
      <a:lvl4pPr algn="l" rtl="0" eaLnBrk="1" fontAlgn="base" hangingPunct="1">
        <a:spcBef>
          <a:spcPct val="0"/>
        </a:spcBef>
        <a:spcAft>
          <a:spcPct val="0"/>
        </a:spcAft>
        <a:defRPr sz="3600">
          <a:solidFill>
            <a:schemeClr val="bg1"/>
          </a:solidFill>
          <a:latin typeface="Arial" charset="0"/>
        </a:defRPr>
      </a:lvl4pPr>
      <a:lvl5pPr algn="l" rtl="0" eaLnBrk="1" fontAlgn="base" hangingPunct="1">
        <a:spcBef>
          <a:spcPct val="0"/>
        </a:spcBef>
        <a:spcAft>
          <a:spcPct val="0"/>
        </a:spcAft>
        <a:defRPr sz="3600">
          <a:solidFill>
            <a:schemeClr val="bg1"/>
          </a:solidFill>
          <a:latin typeface="Arial" charset="0"/>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37.jpe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Land Use Planning</a:t>
            </a:r>
            <a:endParaRPr lang="en-AU" dirty="0"/>
          </a:p>
        </p:txBody>
      </p:sp>
      <p:sp>
        <p:nvSpPr>
          <p:cNvPr id="3" name="Subtitle 2"/>
          <p:cNvSpPr>
            <a:spLocks noGrp="1"/>
          </p:cNvSpPr>
          <p:nvPr>
            <p:ph type="subTitle" idx="1"/>
          </p:nvPr>
        </p:nvSpPr>
        <p:spPr/>
        <p:txBody>
          <a:bodyPr/>
          <a:lstStyle/>
          <a:p>
            <a:r>
              <a:rPr lang="en-AU" sz="2400" dirty="0"/>
              <a:t>Warren Ormsby</a:t>
            </a:r>
          </a:p>
        </p:txBody>
      </p:sp>
      <p:pic>
        <p:nvPicPr>
          <p:cNvPr id="3077" name="Picture 5" descr="V:\GS12_ResourceAssessLandAccess\ProjectResources\Photos\Kalgoorlie Oct 2012\Kal Oct 2012 0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5576" y="4628906"/>
            <a:ext cx="2317537" cy="167362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GS12_ResourceAssessLandAccess\ProjectResources\Photos\Kalgoorlie Oct 2012\Kal Oct 2012 06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0180" y="4742278"/>
            <a:ext cx="2242092" cy="157927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GS12_ResourceAssessLandAccess\ProjectResources\Photos\Neerabup _WA_Limestone_Jun2010\DSCF553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55115" y="1366222"/>
            <a:ext cx="2231502" cy="16736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9243" y="1513977"/>
            <a:ext cx="3805872" cy="1775969"/>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68402" y="3054305"/>
            <a:ext cx="3823598" cy="1810243"/>
          </a:xfrm>
          <a:prstGeom prst="rect">
            <a:avLst/>
          </a:prstGeom>
        </p:spPr>
      </p:pic>
      <p:pic>
        <p:nvPicPr>
          <p:cNvPr id="3074" name="Picture 2" descr="V:\GS12_ResourceAssessLandAccess\ProjectResources\Photos\Colin's Beekeepers trip\DSCF497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7215" y="3101659"/>
            <a:ext cx="2232248" cy="16741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V:\GS12_ResourceAssessLandAccess\ProjectResources\Photos\Greenbushes 2012\IMG_222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82149" y="4609305"/>
            <a:ext cx="2304468" cy="1728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91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0" y="0"/>
            <a:ext cx="12211440" cy="6858000"/>
          </a:xfrm>
          <a:prstGeom prst="rect">
            <a:avLst/>
          </a:prstGeom>
        </p:spPr>
      </p:pic>
      <p:sp>
        <p:nvSpPr>
          <p:cNvPr id="3" name="Rectangle 2"/>
          <p:cNvSpPr/>
          <p:nvPr/>
        </p:nvSpPr>
        <p:spPr bwMode="auto">
          <a:xfrm>
            <a:off x="5807968" y="188640"/>
            <a:ext cx="864096" cy="144016"/>
          </a:xfrm>
          <a:prstGeom prst="rect">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3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0304417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 y="2331"/>
            <a:ext cx="12190784" cy="7099077"/>
          </a:xfrm>
          <a:prstGeom prst="rect">
            <a:avLst/>
          </a:prstGeom>
        </p:spPr>
      </p:pic>
      <p:sp>
        <p:nvSpPr>
          <p:cNvPr id="2" name="Rectangle 1"/>
          <p:cNvSpPr/>
          <p:nvPr/>
        </p:nvSpPr>
        <p:spPr bwMode="auto">
          <a:xfrm>
            <a:off x="5807968" y="188640"/>
            <a:ext cx="792088" cy="144016"/>
          </a:xfrm>
          <a:prstGeom prst="rect">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3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6687935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6" y="1196752"/>
            <a:ext cx="12253306" cy="5731963"/>
          </a:xfrm>
          <a:prstGeom prst="rect">
            <a:avLst/>
          </a:prstGeom>
        </p:spPr>
      </p:pic>
      <p:sp>
        <p:nvSpPr>
          <p:cNvPr id="2" name="Title 1"/>
          <p:cNvSpPr>
            <a:spLocks noGrp="1"/>
          </p:cNvSpPr>
          <p:nvPr>
            <p:ph type="title"/>
          </p:nvPr>
        </p:nvSpPr>
        <p:spPr>
          <a:xfrm>
            <a:off x="609600" y="-171400"/>
            <a:ext cx="10972800" cy="1589039"/>
          </a:xfrm>
        </p:spPr>
        <p:txBody>
          <a:bodyPr/>
          <a:lstStyle/>
          <a:p>
            <a:r>
              <a:rPr lang="en-AU" dirty="0"/>
              <a:t>G</a:t>
            </a:r>
            <a:r>
              <a:rPr lang="en-AU" dirty="0" smtClean="0"/>
              <a:t>eological assessment</a:t>
            </a:r>
            <a:endParaRPr lang="en-AU" dirty="0"/>
          </a:p>
        </p:txBody>
      </p:sp>
      <p:sp>
        <p:nvSpPr>
          <p:cNvPr id="5" name="Freeform 4"/>
          <p:cNvSpPr/>
          <p:nvPr/>
        </p:nvSpPr>
        <p:spPr>
          <a:xfrm>
            <a:off x="6672064" y="4149080"/>
            <a:ext cx="648072" cy="748283"/>
          </a:xfrm>
          <a:custGeom>
            <a:avLst/>
            <a:gdLst>
              <a:gd name="connsiteX0" fmla="*/ 0 w 581025"/>
              <a:gd name="connsiteY0" fmla="*/ 504825 h 676275"/>
              <a:gd name="connsiteX1" fmla="*/ 409575 w 581025"/>
              <a:gd name="connsiteY1" fmla="*/ 676275 h 676275"/>
              <a:gd name="connsiteX2" fmla="*/ 485775 w 581025"/>
              <a:gd name="connsiteY2" fmla="*/ 485775 h 676275"/>
              <a:gd name="connsiteX3" fmla="*/ 400050 w 581025"/>
              <a:gd name="connsiteY3" fmla="*/ 419100 h 676275"/>
              <a:gd name="connsiteX4" fmla="*/ 581025 w 581025"/>
              <a:gd name="connsiteY4" fmla="*/ 104775 h 676275"/>
              <a:gd name="connsiteX5" fmla="*/ 390525 w 581025"/>
              <a:gd name="connsiteY5" fmla="*/ 0 h 676275"/>
              <a:gd name="connsiteX6" fmla="*/ 0 w 581025"/>
              <a:gd name="connsiteY6" fmla="*/ 504825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25" h="676275">
                <a:moveTo>
                  <a:pt x="0" y="504825"/>
                </a:moveTo>
                <a:lnTo>
                  <a:pt x="409575" y="676275"/>
                </a:lnTo>
                <a:lnTo>
                  <a:pt x="485775" y="485775"/>
                </a:lnTo>
                <a:lnTo>
                  <a:pt x="400050" y="419100"/>
                </a:lnTo>
                <a:lnTo>
                  <a:pt x="581025" y="104775"/>
                </a:lnTo>
                <a:lnTo>
                  <a:pt x="390525" y="0"/>
                </a:lnTo>
                <a:lnTo>
                  <a:pt x="0" y="504825"/>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273531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a:t>
            </a:r>
            <a:r>
              <a:rPr lang="en-AU" dirty="0" smtClean="0"/>
              <a:t>pproach for S16(3) ‘clearances’</a:t>
            </a:r>
            <a:endParaRPr lang="en-AU" dirty="0"/>
          </a:p>
        </p:txBody>
      </p:sp>
      <p:sp>
        <p:nvSpPr>
          <p:cNvPr id="3" name="Content Placeholder 2"/>
          <p:cNvSpPr>
            <a:spLocks noGrp="1"/>
          </p:cNvSpPr>
          <p:nvPr>
            <p:ph idx="1"/>
          </p:nvPr>
        </p:nvSpPr>
        <p:spPr>
          <a:xfrm>
            <a:off x="1441140" y="2276872"/>
            <a:ext cx="9309720" cy="4032448"/>
          </a:xfrm>
        </p:spPr>
        <p:txBody>
          <a:bodyPr/>
          <a:lstStyle/>
          <a:p>
            <a:r>
              <a:rPr lang="en-AU" dirty="0" smtClean="0"/>
              <a:t>Consult with affected mining tenement holders</a:t>
            </a:r>
          </a:p>
          <a:p>
            <a:endParaRPr lang="en-AU" sz="1000" dirty="0"/>
          </a:p>
          <a:p>
            <a:r>
              <a:rPr lang="en-AU" dirty="0" smtClean="0"/>
              <a:t>Recommend for or against “clearance”</a:t>
            </a:r>
          </a:p>
          <a:p>
            <a:endParaRPr lang="en-AU" sz="1000" dirty="0"/>
          </a:p>
          <a:p>
            <a:r>
              <a:rPr lang="en-AU" dirty="0" smtClean="0"/>
              <a:t>Commonly recommend against proposals that hinder access to resources or areas of high </a:t>
            </a:r>
            <a:r>
              <a:rPr lang="en-AU" dirty="0" err="1" smtClean="0"/>
              <a:t>prospectivity</a:t>
            </a:r>
            <a:endParaRPr lang="en-AU" dirty="0" smtClean="0"/>
          </a:p>
          <a:p>
            <a:endParaRPr lang="en-AU" sz="1000" dirty="0" smtClean="0"/>
          </a:p>
          <a:p>
            <a:r>
              <a:rPr lang="en-AU" dirty="0" smtClean="0"/>
              <a:t>Approve non-contentious proposals</a:t>
            </a:r>
          </a:p>
        </p:txBody>
      </p:sp>
    </p:spTree>
    <p:extLst>
      <p:ext uri="{BB962C8B-B14F-4D97-AF65-F5344CB8AC3E}">
        <p14:creationId xmlns:p14="http://schemas.microsoft.com/office/powerpoint/2010/main" val="22905915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96688" y="1124744"/>
            <a:ext cx="12288688" cy="580787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3600" b="0" i="0" u="none" strike="noStrike" cap="none" normalizeH="0" baseline="0" smtClean="0">
              <a:ln>
                <a:noFill/>
              </a:ln>
              <a:solidFill>
                <a:schemeClr val="tx1"/>
              </a:solidFill>
              <a:effectLst/>
              <a:latin typeface="Arial" charset="0"/>
            </a:endParaRPr>
          </a:p>
        </p:txBody>
      </p:sp>
      <p:pic>
        <p:nvPicPr>
          <p:cNvPr id="5" name="Picture 4"/>
          <p:cNvPicPr>
            <a:picLocks noChangeAspect="1"/>
          </p:cNvPicPr>
          <p:nvPr/>
        </p:nvPicPr>
        <p:blipFill>
          <a:blip r:embed="rId3"/>
          <a:stretch>
            <a:fillRect/>
          </a:stretch>
        </p:blipFill>
        <p:spPr>
          <a:xfrm>
            <a:off x="2196882" y="1417639"/>
            <a:ext cx="7701548" cy="5819101"/>
          </a:xfrm>
          <a:prstGeom prst="rect">
            <a:avLst/>
          </a:prstGeom>
        </p:spPr>
      </p:pic>
      <p:sp>
        <p:nvSpPr>
          <p:cNvPr id="7" name="Title 1"/>
          <p:cNvSpPr txBox="1">
            <a:spLocks/>
          </p:cNvSpPr>
          <p:nvPr/>
        </p:nvSpPr>
        <p:spPr>
          <a:xfrm>
            <a:off x="609600" y="274639"/>
            <a:ext cx="10972800" cy="1143000"/>
          </a:xfrm>
          <a:prstGeom prst="rect">
            <a:avLst/>
          </a:prstGeom>
        </p:spPr>
        <p:txBody>
          <a:bodyPr/>
          <a:lst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defRPr>
            </a:lvl2pPr>
            <a:lvl3pPr algn="l" rtl="0" eaLnBrk="1" fontAlgn="base" hangingPunct="1">
              <a:spcBef>
                <a:spcPct val="0"/>
              </a:spcBef>
              <a:spcAft>
                <a:spcPct val="0"/>
              </a:spcAft>
              <a:defRPr sz="3600">
                <a:solidFill>
                  <a:schemeClr val="bg1"/>
                </a:solidFill>
                <a:latin typeface="Arial" charset="0"/>
              </a:defRPr>
            </a:lvl3pPr>
            <a:lvl4pPr algn="l" rtl="0" eaLnBrk="1" fontAlgn="base" hangingPunct="1">
              <a:spcBef>
                <a:spcPct val="0"/>
              </a:spcBef>
              <a:spcAft>
                <a:spcPct val="0"/>
              </a:spcAft>
              <a:defRPr sz="3600">
                <a:solidFill>
                  <a:schemeClr val="bg1"/>
                </a:solidFill>
                <a:latin typeface="Arial" charset="0"/>
              </a:defRPr>
            </a:lvl4pPr>
            <a:lvl5pPr algn="l" rtl="0" eaLnBrk="1" fontAlgn="base" hangingPunct="1">
              <a:spcBef>
                <a:spcPct val="0"/>
              </a:spcBef>
              <a:spcAft>
                <a:spcPct val="0"/>
              </a:spcAft>
              <a:defRPr sz="3600">
                <a:solidFill>
                  <a:schemeClr val="bg1"/>
                </a:solidFill>
                <a:latin typeface="Arial" charset="0"/>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a:lstStyle>
          <a:p>
            <a:r>
              <a:rPr lang="en-AU" kern="0" dirty="0" smtClean="0"/>
              <a:t>Workload</a:t>
            </a:r>
            <a:endParaRPr lang="en-AU" kern="0" dirty="0"/>
          </a:p>
        </p:txBody>
      </p:sp>
    </p:spTree>
    <p:extLst>
      <p:ext uri="{BB962C8B-B14F-4D97-AF65-F5344CB8AC3E}">
        <p14:creationId xmlns:p14="http://schemas.microsoft.com/office/powerpoint/2010/main" val="24324635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96688" y="1124744"/>
            <a:ext cx="12288688" cy="580787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3600" b="0" i="0" u="none" strike="noStrike" cap="none" normalizeH="0" baseline="0" smtClean="0">
              <a:ln>
                <a:noFill/>
              </a:ln>
              <a:solidFill>
                <a:schemeClr val="tx1"/>
              </a:solidFill>
              <a:effectLst/>
              <a:latin typeface="Arial" charset="0"/>
            </a:endParaRPr>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0410" y="1124744"/>
            <a:ext cx="7751180" cy="5807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idx="1"/>
          </p:nvPr>
        </p:nvSpPr>
        <p:spPr>
          <a:xfrm>
            <a:off x="695400" y="5733256"/>
            <a:ext cx="3312368" cy="576064"/>
          </a:xfrm>
        </p:spPr>
        <p:txBody>
          <a:bodyPr/>
          <a:lstStyle/>
          <a:p>
            <a:pPr marL="0" indent="0">
              <a:buNone/>
            </a:pPr>
            <a:r>
              <a:rPr lang="en-AU" dirty="0" smtClean="0"/>
              <a:t>Plan </a:t>
            </a:r>
            <a:r>
              <a:rPr lang="en-AU" dirty="0"/>
              <a:t>for </a:t>
            </a:r>
            <a:r>
              <a:rPr lang="en-AU" dirty="0" smtClean="0"/>
              <a:t>Our Parks</a:t>
            </a:r>
            <a:endParaRPr lang="en-AU" dirty="0"/>
          </a:p>
        </p:txBody>
      </p:sp>
      <p:sp>
        <p:nvSpPr>
          <p:cNvPr id="7" name="Title 1"/>
          <p:cNvSpPr txBox="1">
            <a:spLocks/>
          </p:cNvSpPr>
          <p:nvPr/>
        </p:nvSpPr>
        <p:spPr>
          <a:xfrm>
            <a:off x="609600" y="274639"/>
            <a:ext cx="10972800" cy="1143000"/>
          </a:xfrm>
          <a:prstGeom prst="rect">
            <a:avLst/>
          </a:prstGeom>
        </p:spPr>
        <p:txBody>
          <a:bodyPr/>
          <a:lst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defRPr>
            </a:lvl2pPr>
            <a:lvl3pPr algn="l" rtl="0" eaLnBrk="1" fontAlgn="base" hangingPunct="1">
              <a:spcBef>
                <a:spcPct val="0"/>
              </a:spcBef>
              <a:spcAft>
                <a:spcPct val="0"/>
              </a:spcAft>
              <a:defRPr sz="3600">
                <a:solidFill>
                  <a:schemeClr val="bg1"/>
                </a:solidFill>
                <a:latin typeface="Arial" charset="0"/>
              </a:defRPr>
            </a:lvl3pPr>
            <a:lvl4pPr algn="l" rtl="0" eaLnBrk="1" fontAlgn="base" hangingPunct="1">
              <a:spcBef>
                <a:spcPct val="0"/>
              </a:spcBef>
              <a:spcAft>
                <a:spcPct val="0"/>
              </a:spcAft>
              <a:defRPr sz="3600">
                <a:solidFill>
                  <a:schemeClr val="bg1"/>
                </a:solidFill>
                <a:latin typeface="Arial" charset="0"/>
              </a:defRPr>
            </a:lvl4pPr>
            <a:lvl5pPr algn="l" rtl="0" eaLnBrk="1" fontAlgn="base" hangingPunct="1">
              <a:spcBef>
                <a:spcPct val="0"/>
              </a:spcBef>
              <a:spcAft>
                <a:spcPct val="0"/>
              </a:spcAft>
              <a:defRPr sz="3600">
                <a:solidFill>
                  <a:schemeClr val="bg1"/>
                </a:solidFill>
                <a:latin typeface="Arial" charset="0"/>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a:lstStyle>
          <a:p>
            <a:r>
              <a:rPr lang="en-AU" kern="0" dirty="0" smtClean="0"/>
              <a:t>Major projects</a:t>
            </a:r>
            <a:endParaRPr lang="en-AU" kern="0" dirty="0"/>
          </a:p>
        </p:txBody>
      </p:sp>
    </p:spTree>
    <p:extLst>
      <p:ext uri="{BB962C8B-B14F-4D97-AF65-F5344CB8AC3E}">
        <p14:creationId xmlns:p14="http://schemas.microsoft.com/office/powerpoint/2010/main" val="22817337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B7E83DB0-2498-FD47-B22F-88F27404B43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09426" y="989333"/>
            <a:ext cx="2582563" cy="694553"/>
          </a:xfrm>
          <a:prstGeom prst="rect">
            <a:avLst/>
          </a:prstGeom>
        </p:spPr>
      </p:pic>
      <p:pic>
        <p:nvPicPr>
          <p:cNvPr id="8" name="Picture 7">
            <a:extLst>
              <a:ext uri="{FF2B5EF4-FFF2-40B4-BE49-F238E27FC236}">
                <a16:creationId xmlns:a16="http://schemas.microsoft.com/office/drawing/2014/main" id="{42AA19AC-6FD0-3842-8D50-FA0DE77566C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124625" y="857251"/>
            <a:ext cx="840778" cy="869497"/>
          </a:xfrm>
          <a:prstGeom prst="rect">
            <a:avLst/>
          </a:prstGeom>
        </p:spPr>
      </p:pic>
      <p:sp>
        <p:nvSpPr>
          <p:cNvPr id="15" name="Rectangle 14">
            <a:extLst>
              <a:ext uri="{FF2B5EF4-FFF2-40B4-BE49-F238E27FC236}">
                <a16:creationId xmlns:a16="http://schemas.microsoft.com/office/drawing/2014/main" id="{4259FAE0-9001-4F4E-8AEC-66EBC78B7A7A}"/>
              </a:ext>
            </a:extLst>
          </p:cNvPr>
          <p:cNvSpPr/>
          <p:nvPr/>
        </p:nvSpPr>
        <p:spPr>
          <a:xfrm>
            <a:off x="1835450" y="3429001"/>
            <a:ext cx="4182173" cy="2169825"/>
          </a:xfrm>
          <a:prstGeom prst="rect">
            <a:avLst/>
          </a:prstGeom>
        </p:spPr>
        <p:txBody>
          <a:bodyPr wrap="square">
            <a:spAutoFit/>
          </a:bodyPr>
          <a:lstStyle/>
          <a:p>
            <a:r>
              <a:rPr lang="en-AU" sz="1500" dirty="0">
                <a:latin typeface="Arial" panose="020B0604020202020204" pitchFamily="34" charset="0"/>
                <a:cs typeface="Arial" panose="020B0604020202020204" pitchFamily="34" charset="0"/>
              </a:rPr>
              <a:t>Contributes to the </a:t>
            </a:r>
            <a:r>
              <a:rPr lang="en-AU" sz="1500" i="1" dirty="0">
                <a:latin typeface="Arial" panose="020B0604020202020204" pitchFamily="34" charset="0"/>
                <a:cs typeface="Arial" panose="020B0604020202020204" pitchFamily="34" charset="0"/>
              </a:rPr>
              <a:t>National Reserve System – </a:t>
            </a:r>
            <a:r>
              <a:rPr lang="en-AU" sz="1500" dirty="0">
                <a:solidFill>
                  <a:srgbClr val="C00000"/>
                </a:solidFill>
                <a:latin typeface="Arial" panose="020B0604020202020204" pitchFamily="34" charset="0"/>
                <a:cs typeface="Arial" panose="020B0604020202020204" pitchFamily="34" charset="0"/>
              </a:rPr>
              <a:t>Comprehensive, Adequate and Representative</a:t>
            </a:r>
            <a:r>
              <a:rPr lang="en-AU" sz="1500" dirty="0">
                <a:solidFill>
                  <a:schemeClr val="bg2">
                    <a:lumMod val="50000"/>
                  </a:schemeClr>
                </a:solidFill>
                <a:latin typeface="Arial" panose="020B0604020202020204" pitchFamily="34" charset="0"/>
                <a:cs typeface="Arial" panose="020B0604020202020204" pitchFamily="34" charset="0"/>
              </a:rPr>
              <a:t>.</a:t>
            </a:r>
          </a:p>
          <a:p>
            <a:endParaRPr lang="en-AU" sz="1500" dirty="0">
              <a:solidFill>
                <a:schemeClr val="bg2">
                  <a:lumMod val="50000"/>
                </a:schemeClr>
              </a:solidFill>
              <a:latin typeface="Arial" panose="020B0604020202020204" pitchFamily="34" charset="0"/>
              <a:cs typeface="Arial" panose="020B0604020202020204" pitchFamily="34" charset="0"/>
            </a:endParaRPr>
          </a:p>
          <a:p>
            <a:r>
              <a:rPr lang="en-AU" sz="1500" dirty="0">
                <a:latin typeface="Arial" panose="020B0604020202020204" pitchFamily="34" charset="0"/>
                <a:cs typeface="Arial" panose="020B0604020202020204" pitchFamily="34" charset="0"/>
              </a:rPr>
              <a:t>Aligned with previous assessments for CAR e.g. </a:t>
            </a:r>
            <a:r>
              <a:rPr lang="en-AU" sz="1500" i="1" dirty="0">
                <a:latin typeface="Arial" panose="020B0604020202020204" pitchFamily="34" charset="0"/>
                <a:cs typeface="Arial" panose="020B0604020202020204" pitchFamily="34" charset="0"/>
              </a:rPr>
              <a:t>Gascoyne-Murchison Strategy (2015)</a:t>
            </a:r>
            <a:r>
              <a:rPr lang="en-AU" sz="1500" dirty="0">
                <a:latin typeface="Arial" panose="020B0604020202020204" pitchFamily="34" charset="0"/>
                <a:cs typeface="Arial" panose="020B0604020202020204" pitchFamily="34" charset="0"/>
              </a:rPr>
              <a:t> and </a:t>
            </a:r>
            <a:r>
              <a:rPr lang="en-AU" sz="1500" i="1" dirty="0">
                <a:latin typeface="Arial" panose="020B0604020202020204" pitchFamily="34" charset="0"/>
                <a:cs typeface="Arial" panose="020B0604020202020204" pitchFamily="34" charset="0"/>
              </a:rPr>
              <a:t>An Extraordinary Natural Legacy (Douglass et. al</a:t>
            </a:r>
            <a:r>
              <a:rPr lang="en-AU" sz="1500" dirty="0">
                <a:latin typeface="Arial" panose="020B0604020202020204" pitchFamily="34" charset="0"/>
                <a:cs typeface="Arial" panose="020B0604020202020204" pitchFamily="34" charset="0"/>
              </a:rPr>
              <a:t>. 2019).</a:t>
            </a:r>
          </a:p>
          <a:p>
            <a:pPr marL="257175" indent="-257175">
              <a:buFont typeface="Arial" panose="020B0604020202020204" pitchFamily="34" charset="0"/>
              <a:buChar char="•"/>
            </a:pPr>
            <a:endParaRPr lang="en-AU" sz="1500" dirty="0">
              <a:solidFill>
                <a:schemeClr val="bg2">
                  <a:lumMod val="50000"/>
                </a:schemeClr>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A9E41BB-1C61-1147-A902-2DEBD7B8E8F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451702" y="5517232"/>
            <a:ext cx="882122" cy="869870"/>
          </a:xfrm>
          <a:prstGeom prst="rect">
            <a:avLst/>
          </a:prstGeom>
        </p:spPr>
      </p:pic>
      <p:pic>
        <p:nvPicPr>
          <p:cNvPr id="3" name="Picture 2">
            <a:extLst>
              <a:ext uri="{FF2B5EF4-FFF2-40B4-BE49-F238E27FC236}">
                <a16:creationId xmlns:a16="http://schemas.microsoft.com/office/drawing/2014/main" id="{4FEB762A-6532-4197-B194-6F03710D008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835450" y="1952429"/>
            <a:ext cx="1623842" cy="1268355"/>
          </a:xfrm>
          <a:prstGeom prst="rect">
            <a:avLst/>
          </a:prstGeom>
        </p:spPr>
      </p:pic>
      <p:pic>
        <p:nvPicPr>
          <p:cNvPr id="10" name="Picture 9">
            <a:extLst>
              <a:ext uri="{FF2B5EF4-FFF2-40B4-BE49-F238E27FC236}">
                <a16:creationId xmlns:a16="http://schemas.microsoft.com/office/drawing/2014/main" id="{09D62852-B14E-434D-B6F7-39C7ACE8D886}"/>
              </a:ext>
            </a:extLst>
          </p:cNvPr>
          <p:cNvPicPr>
            <a:picLocks noChangeAspect="1"/>
          </p:cNvPicPr>
          <p:nvPr/>
        </p:nvPicPr>
        <p:blipFill>
          <a:blip r:embed="rId7"/>
          <a:stretch>
            <a:fillRect/>
          </a:stretch>
        </p:blipFill>
        <p:spPr>
          <a:xfrm>
            <a:off x="6239228" y="595399"/>
            <a:ext cx="4010324" cy="5675114"/>
          </a:xfrm>
          <a:prstGeom prst="rect">
            <a:avLst/>
          </a:prstGeom>
        </p:spPr>
      </p:pic>
      <p:pic>
        <p:nvPicPr>
          <p:cNvPr id="11" name="Picture 10">
            <a:extLst>
              <a:ext uri="{FF2B5EF4-FFF2-40B4-BE49-F238E27FC236}">
                <a16:creationId xmlns:a16="http://schemas.microsoft.com/office/drawing/2014/main" id="{7F14D137-4CBF-4CF6-833E-81BF5B090C06}"/>
              </a:ext>
            </a:extLst>
          </p:cNvPr>
          <p:cNvPicPr>
            <a:picLocks noChangeAspect="1"/>
          </p:cNvPicPr>
          <p:nvPr/>
        </p:nvPicPr>
        <p:blipFill>
          <a:blip r:embed="rId8"/>
          <a:stretch>
            <a:fillRect/>
          </a:stretch>
        </p:blipFill>
        <p:spPr>
          <a:xfrm>
            <a:off x="3694837" y="1952428"/>
            <a:ext cx="2455038" cy="1058048"/>
          </a:xfrm>
          <a:prstGeom prst="rect">
            <a:avLst/>
          </a:prstGeom>
        </p:spPr>
      </p:pic>
    </p:spTree>
    <p:extLst>
      <p:ext uri="{BB962C8B-B14F-4D97-AF65-F5344CB8AC3E}">
        <p14:creationId xmlns:p14="http://schemas.microsoft.com/office/powerpoint/2010/main" val="31795377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9" name="Freeform 8"/>
          <p:cNvSpPr/>
          <p:nvPr/>
        </p:nvSpPr>
        <p:spPr bwMode="auto">
          <a:xfrm>
            <a:off x="-96689" y="5813843"/>
            <a:ext cx="12529392" cy="1119785"/>
          </a:xfrm>
          <a:custGeom>
            <a:avLst/>
            <a:gdLst>
              <a:gd name="connsiteX0" fmla="*/ 19050 w 12420600"/>
              <a:gd name="connsiteY0" fmla="*/ 409575 h 990600"/>
              <a:gd name="connsiteX1" fmla="*/ 0 w 12420600"/>
              <a:gd name="connsiteY1" fmla="*/ 981075 h 990600"/>
              <a:gd name="connsiteX2" fmla="*/ 12220575 w 12420600"/>
              <a:gd name="connsiteY2" fmla="*/ 990600 h 990600"/>
              <a:gd name="connsiteX3" fmla="*/ 12220575 w 12420600"/>
              <a:gd name="connsiteY3" fmla="*/ 114300 h 990600"/>
              <a:gd name="connsiteX4" fmla="*/ 12420600 w 12420600"/>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0600" h="990600">
                <a:moveTo>
                  <a:pt x="19050" y="409575"/>
                </a:moveTo>
                <a:lnTo>
                  <a:pt x="0" y="981075"/>
                </a:lnTo>
                <a:lnTo>
                  <a:pt x="12220575" y="990600"/>
                </a:lnTo>
                <a:lnTo>
                  <a:pt x="12220575" y="114300"/>
                </a:lnTo>
                <a:lnTo>
                  <a:pt x="12420600" y="0"/>
                </a:lnTo>
              </a:path>
            </a:pathLst>
          </a:custGeom>
          <a:solidFill>
            <a:srgbClr val="E5F2F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3600" b="0" i="0" u="none" strike="noStrike" cap="none" normalizeH="0" baseline="0" smtClean="0">
              <a:ln>
                <a:noFill/>
              </a:ln>
              <a:solidFill>
                <a:schemeClr val="tx1"/>
              </a:solidFill>
              <a:effectLst/>
              <a:latin typeface="Arial" charset="0"/>
            </a:endParaRPr>
          </a:p>
        </p:txBody>
      </p:sp>
      <p:sp>
        <p:nvSpPr>
          <p:cNvPr id="6" name="TextBox 5"/>
          <p:cNvSpPr txBox="1"/>
          <p:nvPr/>
        </p:nvSpPr>
        <p:spPr>
          <a:xfrm>
            <a:off x="7176120" y="1844930"/>
            <a:ext cx="3888432" cy="5186035"/>
          </a:xfrm>
          <a:prstGeom prst="rect">
            <a:avLst/>
          </a:prstGeom>
          <a:gradFill flip="none" rotWithShape="1">
            <a:gsLst>
              <a:gs pos="0">
                <a:srgbClr val="FF3399">
                  <a:alpha val="0"/>
                </a:srgbClr>
              </a:gs>
              <a:gs pos="25000">
                <a:srgbClr val="FF6633"/>
              </a:gs>
              <a:gs pos="50000">
                <a:srgbClr val="FFFF00"/>
              </a:gs>
              <a:gs pos="75000">
                <a:srgbClr val="01A78F"/>
              </a:gs>
              <a:gs pos="100000">
                <a:srgbClr val="3366FF"/>
              </a:gs>
            </a:gsLst>
            <a:lin ang="16200000" scaled="0"/>
            <a:tileRect/>
          </a:gradFill>
        </p:spPr>
        <p:txBody>
          <a:bodyPr wrap="square" rtlCol="0">
            <a:spAutoFit/>
          </a:bodyPr>
          <a:lstStyle/>
          <a:p>
            <a:pPr algn="ctr"/>
            <a:r>
              <a:rPr lang="en-AU" sz="2000" dirty="0"/>
              <a:t>Open for mining</a:t>
            </a:r>
          </a:p>
          <a:p>
            <a:pPr algn="ctr"/>
            <a:endParaRPr lang="en-AU" dirty="0"/>
          </a:p>
          <a:p>
            <a:pPr algn="ctr"/>
            <a:r>
              <a:rPr lang="en-AU" sz="2000" dirty="0"/>
              <a:t>Recommendation of</a:t>
            </a:r>
          </a:p>
          <a:p>
            <a:pPr algn="ctr"/>
            <a:r>
              <a:rPr lang="en-AU" sz="2000" dirty="0"/>
              <a:t>responsible Minister</a:t>
            </a:r>
          </a:p>
          <a:p>
            <a:pPr algn="ctr"/>
            <a:r>
              <a:rPr lang="en-AU" sz="2000" dirty="0"/>
              <a:t>and management authority</a:t>
            </a:r>
          </a:p>
          <a:p>
            <a:pPr algn="ctr"/>
            <a:endParaRPr lang="en-AU" sz="1900" dirty="0"/>
          </a:p>
          <a:p>
            <a:pPr algn="ctr"/>
            <a:r>
              <a:rPr lang="en-AU" sz="2000" dirty="0"/>
              <a:t>Recommendation of Minister</a:t>
            </a:r>
          </a:p>
          <a:p>
            <a:pPr algn="ctr"/>
            <a:r>
              <a:rPr lang="en-AU" sz="2000" dirty="0"/>
              <a:t>for Environment</a:t>
            </a:r>
          </a:p>
          <a:p>
            <a:pPr algn="ctr"/>
            <a:endParaRPr lang="en-AU" sz="1600" dirty="0"/>
          </a:p>
          <a:p>
            <a:pPr algn="ctr"/>
            <a:r>
              <a:rPr lang="en-AU" sz="2000" dirty="0"/>
              <a:t>Approval of Minister for</a:t>
            </a:r>
          </a:p>
          <a:p>
            <a:pPr algn="ctr"/>
            <a:r>
              <a:rPr lang="en-AU" sz="2000" dirty="0"/>
              <a:t>Environment</a:t>
            </a:r>
          </a:p>
          <a:p>
            <a:pPr algn="ctr"/>
            <a:endParaRPr lang="en-AU" sz="1200" dirty="0"/>
          </a:p>
          <a:p>
            <a:pPr algn="ctr"/>
            <a:endParaRPr lang="en-AU" sz="1200" dirty="0"/>
          </a:p>
          <a:p>
            <a:pPr algn="ctr"/>
            <a:r>
              <a:rPr lang="en-AU" sz="2000" dirty="0"/>
              <a:t>Approval of Minister for Environment and Parliament</a:t>
            </a:r>
          </a:p>
          <a:p>
            <a:r>
              <a:rPr lang="en-AU" dirty="0"/>
              <a:t> </a:t>
            </a:r>
          </a:p>
        </p:txBody>
      </p:sp>
      <p:sp>
        <p:nvSpPr>
          <p:cNvPr id="2" name="Title 1"/>
          <p:cNvSpPr>
            <a:spLocks noGrp="1"/>
          </p:cNvSpPr>
          <p:nvPr>
            <p:ph type="title"/>
          </p:nvPr>
        </p:nvSpPr>
        <p:spPr/>
        <p:txBody>
          <a:bodyPr/>
          <a:lstStyle/>
          <a:p>
            <a:r>
              <a:rPr lang="en-AU" dirty="0" smtClean="0"/>
              <a:t>Access restrictions on Crown and reserved land</a:t>
            </a:r>
            <a:endParaRPr lang="en-AU" dirty="0"/>
          </a:p>
        </p:txBody>
      </p:sp>
      <p:sp>
        <p:nvSpPr>
          <p:cNvPr id="3" name="TextBox 2"/>
          <p:cNvSpPr txBox="1"/>
          <p:nvPr/>
        </p:nvSpPr>
        <p:spPr>
          <a:xfrm>
            <a:off x="7617359" y="1466691"/>
            <a:ext cx="3005951" cy="461665"/>
          </a:xfrm>
          <a:prstGeom prst="rect">
            <a:avLst/>
          </a:prstGeom>
          <a:noFill/>
        </p:spPr>
        <p:txBody>
          <a:bodyPr wrap="none" rtlCol="0">
            <a:spAutoFit/>
          </a:bodyPr>
          <a:lstStyle/>
          <a:p>
            <a:r>
              <a:rPr lang="en-AU" sz="2400" b="1" dirty="0"/>
              <a:t>Lowest restrictions</a:t>
            </a:r>
          </a:p>
        </p:txBody>
      </p:sp>
      <p:sp>
        <p:nvSpPr>
          <p:cNvPr id="4" name="TextBox 3"/>
          <p:cNvSpPr txBox="1"/>
          <p:nvPr/>
        </p:nvSpPr>
        <p:spPr>
          <a:xfrm>
            <a:off x="7582893" y="6396335"/>
            <a:ext cx="3074881" cy="461665"/>
          </a:xfrm>
          <a:prstGeom prst="rect">
            <a:avLst/>
          </a:prstGeom>
          <a:noFill/>
        </p:spPr>
        <p:txBody>
          <a:bodyPr wrap="none" rtlCol="0">
            <a:spAutoFit/>
          </a:bodyPr>
          <a:lstStyle/>
          <a:p>
            <a:r>
              <a:rPr lang="en-AU" sz="2400" b="1" dirty="0"/>
              <a:t>Highest</a:t>
            </a:r>
            <a:r>
              <a:rPr lang="en-AU" sz="2400" dirty="0"/>
              <a:t> </a:t>
            </a:r>
            <a:r>
              <a:rPr lang="en-AU" sz="2400" b="1" dirty="0"/>
              <a:t>restrictions</a:t>
            </a:r>
          </a:p>
        </p:txBody>
      </p:sp>
      <p:sp>
        <p:nvSpPr>
          <p:cNvPr id="5" name="TextBox 4"/>
          <p:cNvSpPr txBox="1"/>
          <p:nvPr/>
        </p:nvSpPr>
        <p:spPr>
          <a:xfrm>
            <a:off x="1512583" y="1844930"/>
            <a:ext cx="5460149" cy="5801588"/>
          </a:xfrm>
          <a:prstGeom prst="rect">
            <a:avLst/>
          </a:prstGeom>
          <a:noFill/>
        </p:spPr>
        <p:txBody>
          <a:bodyPr wrap="none" rtlCol="0">
            <a:spAutoFit/>
          </a:bodyPr>
          <a:lstStyle/>
          <a:p>
            <a:pPr marL="285750" indent="-285750" algn="l">
              <a:buFont typeface="Wingdings" pitchFamily="2" charset="2"/>
              <a:buChar char="ü"/>
            </a:pPr>
            <a:r>
              <a:rPr lang="en-AU" sz="2100" dirty="0"/>
              <a:t>Unallocated Crown land &amp; pastoral leases</a:t>
            </a:r>
          </a:p>
          <a:p>
            <a:pPr algn="l"/>
            <a:endParaRPr lang="en-AU" dirty="0"/>
          </a:p>
          <a:p>
            <a:pPr marL="285750" indent="-285750" algn="l">
              <a:buFont typeface="Arial" pitchFamily="34" charset="0"/>
              <a:buChar char="•"/>
            </a:pPr>
            <a:r>
              <a:rPr lang="en-AU" sz="2000" dirty="0"/>
              <a:t>Reserves (not class A)</a:t>
            </a:r>
          </a:p>
          <a:p>
            <a:pPr marL="285750" indent="-285750" algn="l">
              <a:buFont typeface="Arial" pitchFamily="34" charset="0"/>
              <a:buChar char="•"/>
            </a:pPr>
            <a:r>
              <a:rPr lang="en-AU" sz="2000" dirty="0"/>
              <a:t>Reserves class A outside SW</a:t>
            </a:r>
          </a:p>
          <a:p>
            <a:pPr algn="l"/>
            <a:endParaRPr lang="en-AU" sz="2000" dirty="0"/>
          </a:p>
          <a:p>
            <a:pPr marL="285750" indent="-285750" algn="l">
              <a:buFont typeface="Arial" pitchFamily="34" charset="0"/>
              <a:buChar char="•"/>
            </a:pPr>
            <a:r>
              <a:rPr lang="en-AU" sz="2000" dirty="0"/>
              <a:t>State forest or timber reserve outside </a:t>
            </a:r>
            <a:r>
              <a:rPr lang="en-AU" sz="2000" dirty="0" smtClean="0"/>
              <a:t>SW</a:t>
            </a:r>
          </a:p>
          <a:p>
            <a:pPr marL="285750" lvl="0" indent="-285750" algn="l">
              <a:buFont typeface="Arial" pitchFamily="34" charset="0"/>
              <a:buChar char="•"/>
            </a:pPr>
            <a:r>
              <a:rPr lang="en-AU" sz="2000" dirty="0">
                <a:solidFill>
                  <a:srgbClr val="262626"/>
                </a:solidFill>
              </a:rPr>
              <a:t>Conservation </a:t>
            </a:r>
            <a:r>
              <a:rPr lang="en-AU" sz="2000" dirty="0" smtClean="0">
                <a:solidFill>
                  <a:srgbClr val="262626"/>
                </a:solidFill>
              </a:rPr>
              <a:t>parks </a:t>
            </a:r>
            <a:endParaRPr lang="en-AU" sz="2000" dirty="0">
              <a:solidFill>
                <a:srgbClr val="262626"/>
              </a:solidFill>
            </a:endParaRPr>
          </a:p>
          <a:p>
            <a:pPr marL="285750" indent="-285750" algn="l">
              <a:buFont typeface="Arial" pitchFamily="34" charset="0"/>
              <a:buChar char="•"/>
            </a:pPr>
            <a:r>
              <a:rPr lang="en-AU" sz="2000" dirty="0" smtClean="0"/>
              <a:t>Nature </a:t>
            </a:r>
            <a:r>
              <a:rPr lang="en-AU" sz="2000" dirty="0"/>
              <a:t>reserve not class A</a:t>
            </a:r>
          </a:p>
          <a:p>
            <a:pPr algn="l"/>
            <a:endParaRPr lang="en-AU" sz="2000" dirty="0"/>
          </a:p>
          <a:p>
            <a:pPr marL="285750" indent="-285750" algn="l">
              <a:buFont typeface="Arial" pitchFamily="34" charset="0"/>
              <a:buChar char="•"/>
            </a:pPr>
            <a:r>
              <a:rPr lang="en-AU" sz="2000" dirty="0"/>
              <a:t>State forest or timber reserve within SW</a:t>
            </a:r>
          </a:p>
          <a:p>
            <a:pPr algn="l"/>
            <a:endParaRPr lang="en-AU" sz="2000" dirty="0"/>
          </a:p>
          <a:p>
            <a:pPr marL="285750" indent="-285750" algn="l">
              <a:buFont typeface="Arial" pitchFamily="34" charset="0"/>
              <a:buChar char="×"/>
            </a:pPr>
            <a:r>
              <a:rPr lang="en-AU" sz="2000" dirty="0"/>
              <a:t>Reserves class A within </a:t>
            </a:r>
            <a:r>
              <a:rPr lang="en-AU" sz="2000" dirty="0" smtClean="0"/>
              <a:t>SW</a:t>
            </a:r>
            <a:endParaRPr lang="en-AU" dirty="0"/>
          </a:p>
          <a:p>
            <a:pPr marL="285750" indent="-285750" algn="l">
              <a:buFont typeface="Arial" pitchFamily="34" charset="0"/>
              <a:buChar char="×"/>
            </a:pPr>
            <a:r>
              <a:rPr lang="en-AU" sz="2100" dirty="0"/>
              <a:t>National park class A</a:t>
            </a:r>
          </a:p>
          <a:p>
            <a:pPr marL="285750" indent="-285750" algn="l">
              <a:buFont typeface="Arial" pitchFamily="34" charset="0"/>
              <a:buChar char="×"/>
            </a:pPr>
            <a:r>
              <a:rPr lang="en-AU" sz="2100" dirty="0"/>
              <a:t>Nature reserve class A</a:t>
            </a:r>
          </a:p>
          <a:p>
            <a:pPr marL="285750" indent="-285750">
              <a:buFont typeface="Arial" pitchFamily="34" charset="0"/>
              <a:buChar char="•"/>
            </a:pPr>
            <a:endParaRPr lang="en-AU" dirty="0"/>
          </a:p>
          <a:p>
            <a:pPr marL="285750" indent="-285750">
              <a:buFont typeface="Arial" pitchFamily="34" charset="0"/>
              <a:buChar char="•"/>
            </a:pPr>
            <a:endParaRPr lang="en-AU" dirty="0"/>
          </a:p>
        </p:txBody>
      </p:sp>
      <p:sp>
        <p:nvSpPr>
          <p:cNvPr id="8" name="Right Arrow 7"/>
          <p:cNvSpPr/>
          <p:nvPr/>
        </p:nvSpPr>
        <p:spPr>
          <a:xfrm>
            <a:off x="5580088" y="5808810"/>
            <a:ext cx="1175839" cy="5875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599816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9" name="Freeform 8"/>
          <p:cNvSpPr/>
          <p:nvPr/>
        </p:nvSpPr>
        <p:spPr bwMode="auto">
          <a:xfrm>
            <a:off x="-96688" y="5805264"/>
            <a:ext cx="12529392" cy="1119785"/>
          </a:xfrm>
          <a:custGeom>
            <a:avLst/>
            <a:gdLst>
              <a:gd name="connsiteX0" fmla="*/ 19050 w 12420600"/>
              <a:gd name="connsiteY0" fmla="*/ 409575 h 990600"/>
              <a:gd name="connsiteX1" fmla="*/ 0 w 12420600"/>
              <a:gd name="connsiteY1" fmla="*/ 981075 h 990600"/>
              <a:gd name="connsiteX2" fmla="*/ 12220575 w 12420600"/>
              <a:gd name="connsiteY2" fmla="*/ 990600 h 990600"/>
              <a:gd name="connsiteX3" fmla="*/ 12220575 w 12420600"/>
              <a:gd name="connsiteY3" fmla="*/ 114300 h 990600"/>
              <a:gd name="connsiteX4" fmla="*/ 12420600 w 12420600"/>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0600" h="990600">
                <a:moveTo>
                  <a:pt x="19050" y="409575"/>
                </a:moveTo>
                <a:lnTo>
                  <a:pt x="0" y="981075"/>
                </a:lnTo>
                <a:lnTo>
                  <a:pt x="12220575" y="990600"/>
                </a:lnTo>
                <a:lnTo>
                  <a:pt x="12220575" y="114300"/>
                </a:lnTo>
                <a:lnTo>
                  <a:pt x="12420600" y="0"/>
                </a:lnTo>
              </a:path>
            </a:pathLst>
          </a:custGeom>
          <a:solidFill>
            <a:srgbClr val="E5F2F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3600" b="0" i="0" u="none" strike="noStrike" cap="none" normalizeH="0" baseline="0" smtClean="0">
              <a:ln>
                <a:noFill/>
              </a:ln>
              <a:solidFill>
                <a:schemeClr val="tx1"/>
              </a:solidFill>
              <a:effectLst/>
              <a:latin typeface="Arial" charset="0"/>
            </a:endParaRPr>
          </a:p>
        </p:txBody>
      </p:sp>
      <p:sp>
        <p:nvSpPr>
          <p:cNvPr id="6" name="TextBox 5"/>
          <p:cNvSpPr txBox="1"/>
          <p:nvPr/>
        </p:nvSpPr>
        <p:spPr>
          <a:xfrm>
            <a:off x="7176120" y="1844930"/>
            <a:ext cx="3888432" cy="5186035"/>
          </a:xfrm>
          <a:prstGeom prst="rect">
            <a:avLst/>
          </a:prstGeom>
          <a:gradFill flip="none" rotWithShape="1">
            <a:gsLst>
              <a:gs pos="0">
                <a:srgbClr val="FF3399">
                  <a:alpha val="0"/>
                </a:srgbClr>
              </a:gs>
              <a:gs pos="25000">
                <a:srgbClr val="FF6633"/>
              </a:gs>
              <a:gs pos="50000">
                <a:srgbClr val="FFFF00"/>
              </a:gs>
              <a:gs pos="75000">
                <a:srgbClr val="01A78F"/>
              </a:gs>
              <a:gs pos="100000">
                <a:srgbClr val="3366FF"/>
              </a:gs>
            </a:gsLst>
            <a:lin ang="16200000" scaled="0"/>
            <a:tileRect/>
          </a:gradFill>
        </p:spPr>
        <p:txBody>
          <a:bodyPr wrap="square" rtlCol="0">
            <a:spAutoFit/>
          </a:bodyPr>
          <a:lstStyle/>
          <a:p>
            <a:pPr algn="ctr"/>
            <a:r>
              <a:rPr lang="en-AU" sz="2000" dirty="0"/>
              <a:t>Open for mining</a:t>
            </a:r>
          </a:p>
          <a:p>
            <a:pPr algn="ctr"/>
            <a:endParaRPr lang="en-AU" dirty="0"/>
          </a:p>
          <a:p>
            <a:pPr algn="ctr"/>
            <a:r>
              <a:rPr lang="en-AU" sz="2000" dirty="0"/>
              <a:t>Recommendation of</a:t>
            </a:r>
          </a:p>
          <a:p>
            <a:pPr algn="ctr"/>
            <a:r>
              <a:rPr lang="en-AU" sz="2000" dirty="0"/>
              <a:t>responsible Minister</a:t>
            </a:r>
          </a:p>
          <a:p>
            <a:pPr algn="ctr"/>
            <a:r>
              <a:rPr lang="en-AU" sz="2000" dirty="0"/>
              <a:t>and management authority</a:t>
            </a:r>
          </a:p>
          <a:p>
            <a:pPr algn="ctr"/>
            <a:endParaRPr lang="en-AU" sz="1900" dirty="0"/>
          </a:p>
          <a:p>
            <a:pPr algn="ctr"/>
            <a:r>
              <a:rPr lang="en-AU" sz="2000" dirty="0"/>
              <a:t>Recommendation of Minister</a:t>
            </a:r>
          </a:p>
          <a:p>
            <a:pPr algn="ctr"/>
            <a:r>
              <a:rPr lang="en-AU" sz="2000" dirty="0"/>
              <a:t>for Environment</a:t>
            </a:r>
          </a:p>
          <a:p>
            <a:pPr algn="ctr"/>
            <a:endParaRPr lang="en-AU" sz="1600" dirty="0"/>
          </a:p>
          <a:p>
            <a:pPr algn="ctr"/>
            <a:r>
              <a:rPr lang="en-AU" sz="2000" dirty="0"/>
              <a:t>Approval of Minister for</a:t>
            </a:r>
          </a:p>
          <a:p>
            <a:pPr algn="ctr"/>
            <a:r>
              <a:rPr lang="en-AU" sz="2000" dirty="0"/>
              <a:t>Environment</a:t>
            </a:r>
          </a:p>
          <a:p>
            <a:pPr algn="ctr"/>
            <a:endParaRPr lang="en-AU" sz="1200" dirty="0"/>
          </a:p>
          <a:p>
            <a:pPr algn="ctr"/>
            <a:endParaRPr lang="en-AU" sz="1200" dirty="0"/>
          </a:p>
          <a:p>
            <a:pPr algn="ctr"/>
            <a:r>
              <a:rPr lang="en-AU" sz="2000" dirty="0"/>
              <a:t>Approval of Minister for Environment and Parliament</a:t>
            </a:r>
          </a:p>
          <a:p>
            <a:r>
              <a:rPr lang="en-AU" dirty="0"/>
              <a:t> </a:t>
            </a:r>
          </a:p>
        </p:txBody>
      </p:sp>
      <p:sp>
        <p:nvSpPr>
          <p:cNvPr id="2" name="Title 1"/>
          <p:cNvSpPr>
            <a:spLocks noGrp="1"/>
          </p:cNvSpPr>
          <p:nvPr>
            <p:ph type="title"/>
          </p:nvPr>
        </p:nvSpPr>
        <p:spPr/>
        <p:txBody>
          <a:bodyPr/>
          <a:lstStyle/>
          <a:p>
            <a:r>
              <a:rPr lang="en-AU" dirty="0" smtClean="0"/>
              <a:t>Access restrictions on Crown and reserved land</a:t>
            </a:r>
            <a:endParaRPr lang="en-AU" dirty="0"/>
          </a:p>
        </p:txBody>
      </p:sp>
      <p:sp>
        <p:nvSpPr>
          <p:cNvPr id="3" name="TextBox 2"/>
          <p:cNvSpPr txBox="1"/>
          <p:nvPr/>
        </p:nvSpPr>
        <p:spPr>
          <a:xfrm>
            <a:off x="7617359" y="1466691"/>
            <a:ext cx="3005951" cy="461665"/>
          </a:xfrm>
          <a:prstGeom prst="rect">
            <a:avLst/>
          </a:prstGeom>
          <a:noFill/>
        </p:spPr>
        <p:txBody>
          <a:bodyPr wrap="none" rtlCol="0">
            <a:spAutoFit/>
          </a:bodyPr>
          <a:lstStyle/>
          <a:p>
            <a:r>
              <a:rPr lang="en-AU" sz="2400" b="1" dirty="0"/>
              <a:t>Lowest restrictions</a:t>
            </a:r>
          </a:p>
        </p:txBody>
      </p:sp>
      <p:sp>
        <p:nvSpPr>
          <p:cNvPr id="4" name="TextBox 3"/>
          <p:cNvSpPr txBox="1"/>
          <p:nvPr/>
        </p:nvSpPr>
        <p:spPr>
          <a:xfrm>
            <a:off x="7582893" y="6396335"/>
            <a:ext cx="3074881" cy="461665"/>
          </a:xfrm>
          <a:prstGeom prst="rect">
            <a:avLst/>
          </a:prstGeom>
          <a:noFill/>
        </p:spPr>
        <p:txBody>
          <a:bodyPr wrap="none" rtlCol="0">
            <a:spAutoFit/>
          </a:bodyPr>
          <a:lstStyle/>
          <a:p>
            <a:r>
              <a:rPr lang="en-AU" sz="2400" b="1" dirty="0"/>
              <a:t>Highest</a:t>
            </a:r>
            <a:r>
              <a:rPr lang="en-AU" sz="2400" dirty="0"/>
              <a:t> </a:t>
            </a:r>
            <a:r>
              <a:rPr lang="en-AU" sz="2400" b="1" dirty="0"/>
              <a:t>restrictions</a:t>
            </a:r>
          </a:p>
        </p:txBody>
      </p:sp>
      <p:sp>
        <p:nvSpPr>
          <p:cNvPr id="5" name="TextBox 4"/>
          <p:cNvSpPr txBox="1"/>
          <p:nvPr/>
        </p:nvSpPr>
        <p:spPr>
          <a:xfrm>
            <a:off x="1512583" y="1844930"/>
            <a:ext cx="5460149" cy="5801588"/>
          </a:xfrm>
          <a:prstGeom prst="rect">
            <a:avLst/>
          </a:prstGeom>
          <a:noFill/>
        </p:spPr>
        <p:txBody>
          <a:bodyPr wrap="none" rtlCol="0">
            <a:spAutoFit/>
          </a:bodyPr>
          <a:lstStyle/>
          <a:p>
            <a:pPr marL="285750" indent="-285750" algn="l">
              <a:buFont typeface="Wingdings" pitchFamily="2" charset="2"/>
              <a:buChar char="ü"/>
            </a:pPr>
            <a:r>
              <a:rPr lang="en-AU" sz="2100" dirty="0"/>
              <a:t>Unallocated Crown land &amp; pastoral leases</a:t>
            </a:r>
          </a:p>
          <a:p>
            <a:pPr algn="l"/>
            <a:endParaRPr lang="en-AU" dirty="0"/>
          </a:p>
          <a:p>
            <a:pPr marL="285750" indent="-285750" algn="l">
              <a:buFont typeface="Arial" pitchFamily="34" charset="0"/>
              <a:buChar char="•"/>
            </a:pPr>
            <a:r>
              <a:rPr lang="en-AU" sz="2000" dirty="0"/>
              <a:t>Reserves (not class A)</a:t>
            </a:r>
          </a:p>
          <a:p>
            <a:pPr marL="285750" indent="-285750" algn="l">
              <a:buFont typeface="Arial" pitchFamily="34" charset="0"/>
              <a:buChar char="•"/>
            </a:pPr>
            <a:r>
              <a:rPr lang="en-AU" sz="2000" dirty="0"/>
              <a:t>Reserves class A outside SW</a:t>
            </a:r>
          </a:p>
          <a:p>
            <a:pPr algn="l"/>
            <a:endParaRPr lang="en-AU" sz="2000" dirty="0"/>
          </a:p>
          <a:p>
            <a:pPr marL="285750" indent="-285750" algn="l">
              <a:buFont typeface="Arial" pitchFamily="34" charset="0"/>
              <a:buChar char="•"/>
            </a:pPr>
            <a:r>
              <a:rPr lang="en-AU" sz="2000" dirty="0"/>
              <a:t>State forest or timber reserve outside </a:t>
            </a:r>
            <a:r>
              <a:rPr lang="en-AU" sz="2000" dirty="0" smtClean="0"/>
              <a:t>SW</a:t>
            </a:r>
          </a:p>
          <a:p>
            <a:pPr marL="285750" lvl="0" indent="-285750" algn="l">
              <a:buFont typeface="Arial" pitchFamily="34" charset="0"/>
              <a:buChar char="•"/>
            </a:pPr>
            <a:r>
              <a:rPr lang="en-AU" sz="2000" dirty="0">
                <a:solidFill>
                  <a:srgbClr val="262626"/>
                </a:solidFill>
              </a:rPr>
              <a:t>Conservation </a:t>
            </a:r>
            <a:r>
              <a:rPr lang="en-AU" sz="2000" dirty="0" smtClean="0">
                <a:solidFill>
                  <a:srgbClr val="262626"/>
                </a:solidFill>
              </a:rPr>
              <a:t>parks </a:t>
            </a:r>
            <a:endParaRPr lang="en-AU" sz="2000" dirty="0">
              <a:solidFill>
                <a:srgbClr val="262626"/>
              </a:solidFill>
            </a:endParaRPr>
          </a:p>
          <a:p>
            <a:pPr marL="285750" indent="-285750" algn="l">
              <a:buFont typeface="Arial" pitchFamily="34" charset="0"/>
              <a:buChar char="•"/>
            </a:pPr>
            <a:r>
              <a:rPr lang="en-AU" sz="2000" dirty="0" smtClean="0"/>
              <a:t>Nature </a:t>
            </a:r>
            <a:r>
              <a:rPr lang="en-AU" sz="2000" dirty="0"/>
              <a:t>reserve not class A</a:t>
            </a:r>
          </a:p>
          <a:p>
            <a:pPr algn="l"/>
            <a:endParaRPr lang="en-AU" sz="2000" dirty="0"/>
          </a:p>
          <a:p>
            <a:pPr marL="285750" indent="-285750" algn="l">
              <a:buFont typeface="Arial" pitchFamily="34" charset="0"/>
              <a:buChar char="•"/>
            </a:pPr>
            <a:r>
              <a:rPr lang="en-AU" sz="2000" dirty="0"/>
              <a:t>State forest or timber reserve within SW</a:t>
            </a:r>
          </a:p>
          <a:p>
            <a:pPr algn="l"/>
            <a:endParaRPr lang="en-AU" sz="2000" dirty="0"/>
          </a:p>
          <a:p>
            <a:pPr marL="285750" indent="-285750" algn="l">
              <a:buFont typeface="Arial" pitchFamily="34" charset="0"/>
              <a:buChar char="×"/>
            </a:pPr>
            <a:r>
              <a:rPr lang="en-AU" sz="2000" dirty="0"/>
              <a:t>Reserves class A within </a:t>
            </a:r>
            <a:r>
              <a:rPr lang="en-AU" sz="2000" dirty="0" smtClean="0"/>
              <a:t>SW</a:t>
            </a:r>
            <a:endParaRPr lang="en-AU" dirty="0"/>
          </a:p>
          <a:p>
            <a:pPr marL="285750" indent="-285750" algn="l">
              <a:buFont typeface="Arial" pitchFamily="34" charset="0"/>
              <a:buChar char="×"/>
            </a:pPr>
            <a:r>
              <a:rPr lang="en-AU" sz="2100" dirty="0"/>
              <a:t>National park class A</a:t>
            </a:r>
          </a:p>
          <a:p>
            <a:pPr marL="285750" indent="-285750" algn="l">
              <a:buFont typeface="Arial" pitchFamily="34" charset="0"/>
              <a:buChar char="×"/>
            </a:pPr>
            <a:r>
              <a:rPr lang="en-AU" sz="2100" dirty="0"/>
              <a:t>Nature reserve class A</a:t>
            </a:r>
          </a:p>
          <a:p>
            <a:pPr marL="285750" indent="-285750">
              <a:buFont typeface="Arial" pitchFamily="34" charset="0"/>
              <a:buChar char="•"/>
            </a:pPr>
            <a:endParaRPr lang="en-AU" dirty="0"/>
          </a:p>
          <a:p>
            <a:pPr marL="285750" indent="-285750">
              <a:buFont typeface="Arial" pitchFamily="34" charset="0"/>
              <a:buChar char="•"/>
            </a:pPr>
            <a:endParaRPr lang="en-AU" dirty="0"/>
          </a:p>
        </p:txBody>
      </p:sp>
      <p:sp>
        <p:nvSpPr>
          <p:cNvPr id="8" name="Right Arrow 7"/>
          <p:cNvSpPr/>
          <p:nvPr/>
        </p:nvSpPr>
        <p:spPr>
          <a:xfrm>
            <a:off x="5826249" y="3863370"/>
            <a:ext cx="1175839" cy="5875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170815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Plan for Our Parks</a:t>
            </a:r>
            <a:endParaRPr lang="en-AU" dirty="0"/>
          </a:p>
        </p:txBody>
      </p:sp>
      <p:sp>
        <p:nvSpPr>
          <p:cNvPr id="3" name="Content Placeholder 2"/>
          <p:cNvSpPr>
            <a:spLocks noGrp="1"/>
          </p:cNvSpPr>
          <p:nvPr>
            <p:ph idx="1"/>
          </p:nvPr>
        </p:nvSpPr>
        <p:spPr>
          <a:xfrm>
            <a:off x="1487488" y="2132856"/>
            <a:ext cx="9721080" cy="3672408"/>
          </a:xfrm>
        </p:spPr>
        <p:txBody>
          <a:bodyPr/>
          <a:lstStyle/>
          <a:p>
            <a:r>
              <a:rPr lang="en-AU" dirty="0" smtClean="0"/>
              <a:t>Governance framework</a:t>
            </a:r>
          </a:p>
          <a:p>
            <a:pPr lvl="1"/>
            <a:r>
              <a:rPr lang="en-AU" dirty="0" smtClean="0"/>
              <a:t>Interdepartmental Working Group</a:t>
            </a:r>
          </a:p>
          <a:p>
            <a:pPr lvl="1"/>
            <a:r>
              <a:rPr lang="en-AU" dirty="0" smtClean="0"/>
              <a:t>Director’s General Steering Committee</a:t>
            </a:r>
          </a:p>
          <a:p>
            <a:pPr lvl="1"/>
            <a:r>
              <a:rPr lang="en-AU" dirty="0" smtClean="0"/>
              <a:t>Ministerial Council</a:t>
            </a:r>
          </a:p>
          <a:p>
            <a:r>
              <a:rPr lang="en-AU" dirty="0"/>
              <a:t>C</a:t>
            </a:r>
            <a:r>
              <a:rPr lang="en-AU" dirty="0" smtClean="0"/>
              <a:t>onsult with affected tenement holders,</a:t>
            </a:r>
          </a:p>
          <a:p>
            <a:r>
              <a:rPr lang="en-AU" dirty="0" err="1" smtClean="0"/>
              <a:t>Prospectivity</a:t>
            </a:r>
            <a:r>
              <a:rPr lang="en-AU" dirty="0" smtClean="0"/>
              <a:t> report</a:t>
            </a:r>
          </a:p>
          <a:p>
            <a:r>
              <a:rPr lang="en-AU" dirty="0" smtClean="0"/>
              <a:t>Working Group discussions, advise DMIRS and Minister</a:t>
            </a:r>
            <a:endParaRPr lang="en-AU" dirty="0"/>
          </a:p>
        </p:txBody>
      </p:sp>
    </p:spTree>
    <p:extLst>
      <p:ext uri="{BB962C8B-B14F-4D97-AF65-F5344CB8AC3E}">
        <p14:creationId xmlns:p14="http://schemas.microsoft.com/office/powerpoint/2010/main" val="1697166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Outline</a:t>
            </a:r>
            <a:endParaRPr lang="en-AU" dirty="0"/>
          </a:p>
        </p:txBody>
      </p:sp>
      <p:sp>
        <p:nvSpPr>
          <p:cNvPr id="3" name="Content Placeholder 2"/>
          <p:cNvSpPr>
            <a:spLocks noGrp="1"/>
          </p:cNvSpPr>
          <p:nvPr>
            <p:ph idx="1"/>
          </p:nvPr>
        </p:nvSpPr>
        <p:spPr>
          <a:xfrm>
            <a:off x="2712008" y="1916832"/>
            <a:ext cx="6767983" cy="3744416"/>
          </a:xfrm>
        </p:spPr>
        <p:txBody>
          <a:bodyPr/>
          <a:lstStyle/>
          <a:p>
            <a:pPr marL="0" indent="0">
              <a:buNone/>
            </a:pPr>
            <a:endParaRPr lang="en-AU" sz="1800" dirty="0"/>
          </a:p>
          <a:p>
            <a:r>
              <a:rPr lang="en-AU" dirty="0" smtClean="0"/>
              <a:t>What we do</a:t>
            </a:r>
          </a:p>
          <a:p>
            <a:endParaRPr lang="en-AU" sz="1800" dirty="0"/>
          </a:p>
          <a:p>
            <a:r>
              <a:rPr lang="en-AU" dirty="0" smtClean="0"/>
              <a:t>How we do it</a:t>
            </a:r>
          </a:p>
          <a:p>
            <a:endParaRPr lang="en-AU" sz="1800" dirty="0"/>
          </a:p>
          <a:p>
            <a:r>
              <a:rPr lang="en-AU" dirty="0" smtClean="0"/>
              <a:t>Emerging land use issues</a:t>
            </a:r>
          </a:p>
          <a:p>
            <a:endParaRPr lang="en-AU" sz="1800" dirty="0"/>
          </a:p>
          <a:p>
            <a:r>
              <a:rPr lang="en-AU" dirty="0" smtClean="0"/>
              <a:t>Summary</a:t>
            </a:r>
          </a:p>
          <a:p>
            <a:endParaRPr lang="en-AU" dirty="0"/>
          </a:p>
        </p:txBody>
      </p:sp>
    </p:spTree>
    <p:extLst>
      <p:ext uri="{BB962C8B-B14F-4D97-AF65-F5344CB8AC3E}">
        <p14:creationId xmlns:p14="http://schemas.microsoft.com/office/powerpoint/2010/main" val="6601506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49804"/>
          </a:srgb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343" y="-1"/>
            <a:ext cx="9742201" cy="6894011"/>
          </a:xfrm>
          <a:prstGeom prst="rect">
            <a:avLst/>
          </a:prstGeom>
        </p:spPr>
      </p:pic>
    </p:spTree>
    <p:extLst>
      <p:ext uri="{BB962C8B-B14F-4D97-AF65-F5344CB8AC3E}">
        <p14:creationId xmlns:p14="http://schemas.microsoft.com/office/powerpoint/2010/main" val="31511278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bwMode="auto">
          <a:xfrm>
            <a:off x="-96688" y="1124744"/>
            <a:ext cx="12288688" cy="5807871"/>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3600" b="0" i="0" u="none" strike="noStrike" cap="none" normalizeH="0" baseline="0" smtClean="0">
              <a:ln>
                <a:noFill/>
              </a:ln>
              <a:solidFill>
                <a:schemeClr val="tx1"/>
              </a:solidFill>
              <a:effectLst/>
              <a:latin typeface="Arial" charset="0"/>
            </a:endParaRPr>
          </a:p>
        </p:txBody>
      </p:sp>
      <p:sp>
        <p:nvSpPr>
          <p:cNvPr id="7" name="Title 1"/>
          <p:cNvSpPr txBox="1">
            <a:spLocks/>
          </p:cNvSpPr>
          <p:nvPr/>
        </p:nvSpPr>
        <p:spPr>
          <a:xfrm>
            <a:off x="609600" y="274639"/>
            <a:ext cx="10972800" cy="1143000"/>
          </a:xfrm>
          <a:prstGeom prst="rect">
            <a:avLst/>
          </a:prstGeom>
        </p:spPr>
        <p:txBody>
          <a:bodyPr/>
          <a:lst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defRPr>
            </a:lvl2pPr>
            <a:lvl3pPr algn="l" rtl="0" eaLnBrk="1" fontAlgn="base" hangingPunct="1">
              <a:spcBef>
                <a:spcPct val="0"/>
              </a:spcBef>
              <a:spcAft>
                <a:spcPct val="0"/>
              </a:spcAft>
              <a:defRPr sz="3600">
                <a:solidFill>
                  <a:schemeClr val="bg1"/>
                </a:solidFill>
                <a:latin typeface="Arial" charset="0"/>
              </a:defRPr>
            </a:lvl3pPr>
            <a:lvl4pPr algn="l" rtl="0" eaLnBrk="1" fontAlgn="base" hangingPunct="1">
              <a:spcBef>
                <a:spcPct val="0"/>
              </a:spcBef>
              <a:spcAft>
                <a:spcPct val="0"/>
              </a:spcAft>
              <a:defRPr sz="3600">
                <a:solidFill>
                  <a:schemeClr val="bg1"/>
                </a:solidFill>
                <a:latin typeface="Arial" charset="0"/>
              </a:defRPr>
            </a:lvl4pPr>
            <a:lvl5pPr algn="l" rtl="0" eaLnBrk="1" fontAlgn="base" hangingPunct="1">
              <a:spcBef>
                <a:spcPct val="0"/>
              </a:spcBef>
              <a:spcAft>
                <a:spcPct val="0"/>
              </a:spcAft>
              <a:defRPr sz="3600">
                <a:solidFill>
                  <a:schemeClr val="bg1"/>
                </a:solidFill>
                <a:latin typeface="Arial" charset="0"/>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a:lstStyle>
          <a:p>
            <a:r>
              <a:rPr lang="en-AU" kern="0" dirty="0" smtClean="0"/>
              <a:t>Major projects</a:t>
            </a:r>
            <a:endParaRPr lang="en-AU" kern="0"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728" y="1124744"/>
            <a:ext cx="7875157" cy="5900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4"/>
          <p:cNvSpPr txBox="1">
            <a:spLocks/>
          </p:cNvSpPr>
          <p:nvPr/>
        </p:nvSpPr>
        <p:spPr bwMode="auto">
          <a:xfrm>
            <a:off x="6118842" y="1556792"/>
            <a:ext cx="5709320" cy="46800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AU" kern="0" dirty="0" smtClean="0"/>
              <a:t>Special agreements</a:t>
            </a:r>
          </a:p>
          <a:p>
            <a:pPr lvl="1">
              <a:buFont typeface="Arial" panose="020B0604020202020204" pitchFamily="34" charset="0"/>
              <a:buChar char="•"/>
            </a:pPr>
            <a:endParaRPr lang="en-AU" kern="0" dirty="0" smtClean="0"/>
          </a:p>
          <a:p>
            <a:pPr lvl="1">
              <a:buFont typeface="Arial" panose="020B0604020202020204" pitchFamily="34" charset="0"/>
              <a:buChar char="•"/>
            </a:pPr>
            <a:r>
              <a:rPr lang="en-AU" kern="0" dirty="0" err="1" smtClean="0"/>
              <a:t>Yamatji</a:t>
            </a:r>
            <a:r>
              <a:rPr lang="en-AU" kern="0" dirty="0" smtClean="0"/>
              <a:t> Nation Southern Regional Agreement (GASA)</a:t>
            </a:r>
          </a:p>
          <a:p>
            <a:pPr lvl="1">
              <a:buFont typeface="Arial" panose="020B0604020202020204" pitchFamily="34" charset="0"/>
              <a:buChar char="•"/>
            </a:pPr>
            <a:endParaRPr lang="en-AU" kern="0" dirty="0" smtClean="0"/>
          </a:p>
          <a:p>
            <a:pPr lvl="1">
              <a:buFont typeface="Arial" panose="020B0604020202020204" pitchFamily="34" charset="0"/>
              <a:buChar char="•"/>
            </a:pPr>
            <a:r>
              <a:rPr lang="en-AU" kern="0" dirty="0" smtClean="0"/>
              <a:t>South West Native Title Agreement</a:t>
            </a:r>
          </a:p>
          <a:p>
            <a:pPr marL="0" indent="0">
              <a:buFontTx/>
              <a:buNone/>
            </a:pPr>
            <a:endParaRPr lang="en-AU" kern="0" dirty="0"/>
          </a:p>
        </p:txBody>
      </p:sp>
    </p:spTree>
    <p:extLst>
      <p:ext uri="{BB962C8B-B14F-4D97-AF65-F5344CB8AC3E}">
        <p14:creationId xmlns:p14="http://schemas.microsoft.com/office/powerpoint/2010/main" val="3339036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68431" y="1841692"/>
            <a:ext cx="4595522" cy="4395620"/>
          </a:xfrm>
          <a:prstGeom prst="rect">
            <a:avLst/>
          </a:prstGeom>
          <a:ln w="22225">
            <a:solidFill>
              <a:schemeClr val="tx1"/>
            </a:solidFill>
          </a:ln>
        </p:spPr>
      </p:pic>
      <p:pic>
        <p:nvPicPr>
          <p:cNvPr id="7" name="Picture 6"/>
          <p:cNvPicPr>
            <a:picLocks noChangeAspect="1"/>
          </p:cNvPicPr>
          <p:nvPr/>
        </p:nvPicPr>
        <p:blipFill>
          <a:blip r:embed="rId4"/>
          <a:stretch>
            <a:fillRect/>
          </a:stretch>
        </p:blipFill>
        <p:spPr>
          <a:xfrm>
            <a:off x="5807970" y="1844824"/>
            <a:ext cx="5981601" cy="4176463"/>
          </a:xfrm>
          <a:prstGeom prst="rect">
            <a:avLst/>
          </a:prstGeom>
        </p:spPr>
      </p:pic>
      <p:sp>
        <p:nvSpPr>
          <p:cNvPr id="9" name="Rectangle 8"/>
          <p:cNvSpPr/>
          <p:nvPr/>
        </p:nvSpPr>
        <p:spPr>
          <a:xfrm>
            <a:off x="3719737" y="1844826"/>
            <a:ext cx="1944216" cy="646331"/>
          </a:xfrm>
          <a:prstGeom prst="rect">
            <a:avLst/>
          </a:prstGeom>
        </p:spPr>
        <p:txBody>
          <a:bodyPr wrap="square">
            <a:spAutoFit/>
          </a:bodyPr>
          <a:lstStyle/>
          <a:p>
            <a:pPr defTabSz="914378"/>
            <a:r>
              <a:rPr lang="en-US" altLang="en-US" b="1" dirty="0">
                <a:solidFill>
                  <a:srgbClr val="000000"/>
                </a:solidFill>
              </a:rPr>
              <a:t>SWNTS</a:t>
            </a:r>
            <a:endParaRPr lang="en-AU" dirty="0">
              <a:solidFill>
                <a:srgbClr val="000000"/>
              </a:solidFill>
            </a:endParaRPr>
          </a:p>
        </p:txBody>
      </p:sp>
      <p:sp>
        <p:nvSpPr>
          <p:cNvPr id="10" name="Rectangle 9"/>
          <p:cNvSpPr/>
          <p:nvPr/>
        </p:nvSpPr>
        <p:spPr>
          <a:xfrm>
            <a:off x="9221912" y="1844826"/>
            <a:ext cx="1800493" cy="646331"/>
          </a:xfrm>
          <a:prstGeom prst="rect">
            <a:avLst/>
          </a:prstGeom>
        </p:spPr>
        <p:txBody>
          <a:bodyPr wrap="none">
            <a:spAutoFit/>
          </a:bodyPr>
          <a:lstStyle/>
          <a:p>
            <a:pPr defTabSz="914378"/>
            <a:r>
              <a:rPr lang="en-US" b="1" dirty="0" smtClean="0">
                <a:solidFill>
                  <a:srgbClr val="000000"/>
                </a:solidFill>
              </a:rPr>
              <a:t>YNSRA</a:t>
            </a:r>
            <a:endParaRPr lang="en-AU" dirty="0">
              <a:solidFill>
                <a:srgbClr val="000000"/>
              </a:solidFill>
            </a:endParaRPr>
          </a:p>
        </p:txBody>
      </p:sp>
      <p:sp>
        <p:nvSpPr>
          <p:cNvPr id="11" name="Title 1"/>
          <p:cNvSpPr txBox="1">
            <a:spLocks/>
          </p:cNvSpPr>
          <p:nvPr/>
        </p:nvSpPr>
        <p:spPr>
          <a:xfrm>
            <a:off x="1559496" y="332656"/>
            <a:ext cx="8562662" cy="1143000"/>
          </a:xfrm>
          <a:prstGeom prst="rect">
            <a:avLst/>
          </a:prstGeom>
        </p:spPr>
        <p:txBody>
          <a:bodyPr/>
          <a:lst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defRPr>
            </a:lvl2pPr>
            <a:lvl3pPr algn="l" rtl="0" eaLnBrk="1" fontAlgn="base" hangingPunct="1">
              <a:spcBef>
                <a:spcPct val="0"/>
              </a:spcBef>
              <a:spcAft>
                <a:spcPct val="0"/>
              </a:spcAft>
              <a:defRPr sz="3600">
                <a:solidFill>
                  <a:schemeClr val="bg1"/>
                </a:solidFill>
                <a:latin typeface="Arial" charset="0"/>
              </a:defRPr>
            </a:lvl3pPr>
            <a:lvl4pPr algn="l" rtl="0" eaLnBrk="1" fontAlgn="base" hangingPunct="1">
              <a:spcBef>
                <a:spcPct val="0"/>
              </a:spcBef>
              <a:spcAft>
                <a:spcPct val="0"/>
              </a:spcAft>
              <a:defRPr sz="3600">
                <a:solidFill>
                  <a:schemeClr val="bg1"/>
                </a:solidFill>
                <a:latin typeface="Arial" charset="0"/>
              </a:defRPr>
            </a:lvl4pPr>
            <a:lvl5pPr algn="l" rtl="0" eaLnBrk="1" fontAlgn="base" hangingPunct="1">
              <a:spcBef>
                <a:spcPct val="0"/>
              </a:spcBef>
              <a:spcAft>
                <a:spcPct val="0"/>
              </a:spcAft>
              <a:defRPr sz="3600">
                <a:solidFill>
                  <a:schemeClr val="bg1"/>
                </a:solidFill>
                <a:latin typeface="Arial" charset="0"/>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a:lstStyle>
          <a:p>
            <a:r>
              <a:rPr lang="en-AU" kern="0" dirty="0"/>
              <a:t>State Indigenous Land </a:t>
            </a:r>
            <a:r>
              <a:rPr lang="en-AU" kern="0" dirty="0" smtClean="0"/>
              <a:t>Use Agreements</a:t>
            </a:r>
            <a:endParaRPr lang="en-AU" kern="0" dirty="0"/>
          </a:p>
        </p:txBody>
      </p:sp>
    </p:spTree>
    <p:extLst>
      <p:ext uri="{BB962C8B-B14F-4D97-AF65-F5344CB8AC3E}">
        <p14:creationId xmlns:p14="http://schemas.microsoft.com/office/powerpoint/2010/main" val="1029029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bwMode="auto">
          <a:xfrm>
            <a:off x="-96688" y="5805264"/>
            <a:ext cx="12529392" cy="1119785"/>
          </a:xfrm>
          <a:custGeom>
            <a:avLst/>
            <a:gdLst>
              <a:gd name="connsiteX0" fmla="*/ 19050 w 12420600"/>
              <a:gd name="connsiteY0" fmla="*/ 409575 h 990600"/>
              <a:gd name="connsiteX1" fmla="*/ 0 w 12420600"/>
              <a:gd name="connsiteY1" fmla="*/ 981075 h 990600"/>
              <a:gd name="connsiteX2" fmla="*/ 12220575 w 12420600"/>
              <a:gd name="connsiteY2" fmla="*/ 990600 h 990600"/>
              <a:gd name="connsiteX3" fmla="*/ 12220575 w 12420600"/>
              <a:gd name="connsiteY3" fmla="*/ 114300 h 990600"/>
              <a:gd name="connsiteX4" fmla="*/ 12420600 w 12420600"/>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0600" h="990600">
                <a:moveTo>
                  <a:pt x="19050" y="409575"/>
                </a:moveTo>
                <a:lnTo>
                  <a:pt x="0" y="981075"/>
                </a:lnTo>
                <a:lnTo>
                  <a:pt x="12220575" y="990600"/>
                </a:lnTo>
                <a:lnTo>
                  <a:pt x="12220575" y="114300"/>
                </a:lnTo>
                <a:lnTo>
                  <a:pt x="12420600" y="0"/>
                </a:lnTo>
              </a:path>
            </a:pathLst>
          </a:custGeom>
          <a:solidFill>
            <a:srgbClr val="E5F2F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3600" b="0" i="0" u="none" strike="noStrike" cap="none" normalizeH="0" baseline="0" smtClean="0">
              <a:ln>
                <a:noFill/>
              </a:ln>
              <a:solidFill>
                <a:schemeClr val="tx1"/>
              </a:solidFill>
              <a:effectLst/>
              <a:latin typeface="Arial" charset="0"/>
            </a:endParaRPr>
          </a:p>
        </p:txBody>
      </p:sp>
      <p:sp>
        <p:nvSpPr>
          <p:cNvPr id="6" name="TextBox 5"/>
          <p:cNvSpPr txBox="1"/>
          <p:nvPr/>
        </p:nvSpPr>
        <p:spPr>
          <a:xfrm>
            <a:off x="7176120" y="1844930"/>
            <a:ext cx="3888432" cy="5186035"/>
          </a:xfrm>
          <a:prstGeom prst="rect">
            <a:avLst/>
          </a:prstGeom>
          <a:gradFill flip="none" rotWithShape="1">
            <a:gsLst>
              <a:gs pos="0">
                <a:srgbClr val="FF3399">
                  <a:alpha val="0"/>
                </a:srgbClr>
              </a:gs>
              <a:gs pos="25000">
                <a:srgbClr val="FF6633"/>
              </a:gs>
              <a:gs pos="50000">
                <a:srgbClr val="FFFF00"/>
              </a:gs>
              <a:gs pos="75000">
                <a:srgbClr val="01A78F"/>
              </a:gs>
              <a:gs pos="100000">
                <a:srgbClr val="3366FF"/>
              </a:gs>
            </a:gsLst>
            <a:lin ang="16200000" scaled="0"/>
            <a:tileRect/>
          </a:gradFill>
        </p:spPr>
        <p:txBody>
          <a:bodyPr wrap="square" rtlCol="0">
            <a:spAutoFit/>
          </a:bodyPr>
          <a:lstStyle/>
          <a:p>
            <a:pPr algn="ctr"/>
            <a:r>
              <a:rPr lang="en-AU" sz="2000" dirty="0"/>
              <a:t>Open for mining</a:t>
            </a:r>
          </a:p>
          <a:p>
            <a:pPr algn="ctr"/>
            <a:endParaRPr lang="en-AU" dirty="0"/>
          </a:p>
          <a:p>
            <a:pPr algn="ctr"/>
            <a:r>
              <a:rPr lang="en-AU" sz="2000" dirty="0"/>
              <a:t>Recommendation of</a:t>
            </a:r>
          </a:p>
          <a:p>
            <a:pPr algn="ctr"/>
            <a:r>
              <a:rPr lang="en-AU" sz="2000" dirty="0"/>
              <a:t>responsible Minister</a:t>
            </a:r>
          </a:p>
          <a:p>
            <a:pPr algn="ctr"/>
            <a:r>
              <a:rPr lang="en-AU" sz="2000" dirty="0"/>
              <a:t>and management authority</a:t>
            </a:r>
          </a:p>
          <a:p>
            <a:pPr algn="ctr"/>
            <a:endParaRPr lang="en-AU" sz="1900" dirty="0"/>
          </a:p>
          <a:p>
            <a:pPr algn="ctr"/>
            <a:r>
              <a:rPr lang="en-AU" sz="2000" dirty="0"/>
              <a:t>Recommendation of Minister</a:t>
            </a:r>
          </a:p>
          <a:p>
            <a:pPr algn="ctr"/>
            <a:r>
              <a:rPr lang="en-AU" sz="2000" dirty="0"/>
              <a:t>for Environment</a:t>
            </a:r>
          </a:p>
          <a:p>
            <a:pPr algn="ctr"/>
            <a:endParaRPr lang="en-AU" sz="1600" dirty="0"/>
          </a:p>
          <a:p>
            <a:pPr algn="ctr"/>
            <a:r>
              <a:rPr lang="en-AU" sz="2000" dirty="0"/>
              <a:t>Approval of Minister for</a:t>
            </a:r>
          </a:p>
          <a:p>
            <a:pPr algn="ctr"/>
            <a:r>
              <a:rPr lang="en-AU" sz="2000" dirty="0"/>
              <a:t>Environment</a:t>
            </a:r>
          </a:p>
          <a:p>
            <a:pPr algn="ctr"/>
            <a:endParaRPr lang="en-AU" sz="1200" dirty="0"/>
          </a:p>
          <a:p>
            <a:pPr algn="ctr"/>
            <a:endParaRPr lang="en-AU" sz="1200" dirty="0"/>
          </a:p>
          <a:p>
            <a:pPr algn="ctr"/>
            <a:r>
              <a:rPr lang="en-AU" sz="2000" dirty="0"/>
              <a:t>Approval of Minister for Environment and Parliament</a:t>
            </a:r>
          </a:p>
          <a:p>
            <a:r>
              <a:rPr lang="en-AU" dirty="0"/>
              <a:t> </a:t>
            </a:r>
          </a:p>
        </p:txBody>
      </p:sp>
      <p:sp>
        <p:nvSpPr>
          <p:cNvPr id="2" name="Title 1"/>
          <p:cNvSpPr>
            <a:spLocks noGrp="1"/>
          </p:cNvSpPr>
          <p:nvPr>
            <p:ph type="title"/>
          </p:nvPr>
        </p:nvSpPr>
        <p:spPr/>
        <p:txBody>
          <a:bodyPr/>
          <a:lstStyle/>
          <a:p>
            <a:r>
              <a:rPr lang="en-AU" dirty="0" smtClean="0"/>
              <a:t>Access restrictions on Crown and reserved land</a:t>
            </a:r>
            <a:endParaRPr lang="en-AU" dirty="0"/>
          </a:p>
        </p:txBody>
      </p:sp>
      <p:sp>
        <p:nvSpPr>
          <p:cNvPr id="3" name="TextBox 2"/>
          <p:cNvSpPr txBox="1"/>
          <p:nvPr/>
        </p:nvSpPr>
        <p:spPr>
          <a:xfrm>
            <a:off x="7617359" y="1466691"/>
            <a:ext cx="3005951" cy="461665"/>
          </a:xfrm>
          <a:prstGeom prst="rect">
            <a:avLst/>
          </a:prstGeom>
          <a:noFill/>
        </p:spPr>
        <p:txBody>
          <a:bodyPr wrap="none" rtlCol="0">
            <a:spAutoFit/>
          </a:bodyPr>
          <a:lstStyle/>
          <a:p>
            <a:r>
              <a:rPr lang="en-AU" sz="2400" b="1" dirty="0"/>
              <a:t>Lowest restrictions</a:t>
            </a:r>
          </a:p>
        </p:txBody>
      </p:sp>
      <p:sp>
        <p:nvSpPr>
          <p:cNvPr id="4" name="TextBox 3"/>
          <p:cNvSpPr txBox="1"/>
          <p:nvPr/>
        </p:nvSpPr>
        <p:spPr>
          <a:xfrm>
            <a:off x="7582893" y="6396335"/>
            <a:ext cx="3074881" cy="461665"/>
          </a:xfrm>
          <a:prstGeom prst="rect">
            <a:avLst/>
          </a:prstGeom>
          <a:noFill/>
        </p:spPr>
        <p:txBody>
          <a:bodyPr wrap="none" rtlCol="0">
            <a:spAutoFit/>
          </a:bodyPr>
          <a:lstStyle/>
          <a:p>
            <a:r>
              <a:rPr lang="en-AU" sz="2400" b="1" dirty="0"/>
              <a:t>Highest</a:t>
            </a:r>
            <a:r>
              <a:rPr lang="en-AU" sz="2400" dirty="0"/>
              <a:t> </a:t>
            </a:r>
            <a:r>
              <a:rPr lang="en-AU" sz="2400" b="1" dirty="0"/>
              <a:t>restrictions</a:t>
            </a:r>
          </a:p>
        </p:txBody>
      </p:sp>
      <p:sp>
        <p:nvSpPr>
          <p:cNvPr id="5" name="TextBox 4"/>
          <p:cNvSpPr txBox="1"/>
          <p:nvPr/>
        </p:nvSpPr>
        <p:spPr>
          <a:xfrm>
            <a:off x="1512583" y="1844930"/>
            <a:ext cx="5460149" cy="5801588"/>
          </a:xfrm>
          <a:prstGeom prst="rect">
            <a:avLst/>
          </a:prstGeom>
          <a:noFill/>
        </p:spPr>
        <p:txBody>
          <a:bodyPr wrap="none" rtlCol="0">
            <a:spAutoFit/>
          </a:bodyPr>
          <a:lstStyle/>
          <a:p>
            <a:pPr marL="285750" indent="-285750" algn="l">
              <a:buFont typeface="Wingdings" pitchFamily="2" charset="2"/>
              <a:buChar char="ü"/>
            </a:pPr>
            <a:r>
              <a:rPr lang="en-AU" sz="2100" dirty="0"/>
              <a:t>Unallocated Crown land &amp; pastoral leases</a:t>
            </a:r>
          </a:p>
          <a:p>
            <a:pPr algn="l"/>
            <a:endParaRPr lang="en-AU" dirty="0"/>
          </a:p>
          <a:p>
            <a:pPr marL="285750" indent="-285750" algn="l">
              <a:buFont typeface="Arial" pitchFamily="34" charset="0"/>
              <a:buChar char="•"/>
            </a:pPr>
            <a:r>
              <a:rPr lang="en-AU" sz="2000" dirty="0"/>
              <a:t>Reserves (not class A)</a:t>
            </a:r>
          </a:p>
          <a:p>
            <a:pPr marL="285750" indent="-285750" algn="l">
              <a:buFont typeface="Arial" pitchFamily="34" charset="0"/>
              <a:buChar char="•"/>
            </a:pPr>
            <a:r>
              <a:rPr lang="en-AU" sz="2000" dirty="0"/>
              <a:t>Reserves class A outside SW</a:t>
            </a:r>
          </a:p>
          <a:p>
            <a:pPr algn="l"/>
            <a:endParaRPr lang="en-AU" sz="2000" dirty="0"/>
          </a:p>
          <a:p>
            <a:pPr marL="285750" indent="-285750" algn="l">
              <a:buFont typeface="Arial" pitchFamily="34" charset="0"/>
              <a:buChar char="•"/>
            </a:pPr>
            <a:r>
              <a:rPr lang="en-AU" sz="2000" dirty="0"/>
              <a:t>State forest or timber reserve outside </a:t>
            </a:r>
            <a:r>
              <a:rPr lang="en-AU" sz="2000" dirty="0" smtClean="0"/>
              <a:t>SW</a:t>
            </a:r>
          </a:p>
          <a:p>
            <a:pPr marL="285750" lvl="0" indent="-285750" algn="l">
              <a:buFont typeface="Arial" pitchFamily="34" charset="0"/>
              <a:buChar char="•"/>
            </a:pPr>
            <a:r>
              <a:rPr lang="en-AU" sz="2000" dirty="0">
                <a:solidFill>
                  <a:srgbClr val="262626"/>
                </a:solidFill>
              </a:rPr>
              <a:t>Conservation </a:t>
            </a:r>
            <a:r>
              <a:rPr lang="en-AU" sz="2000" dirty="0" smtClean="0">
                <a:solidFill>
                  <a:srgbClr val="262626"/>
                </a:solidFill>
              </a:rPr>
              <a:t>parks </a:t>
            </a:r>
            <a:endParaRPr lang="en-AU" sz="2000" dirty="0">
              <a:solidFill>
                <a:srgbClr val="262626"/>
              </a:solidFill>
            </a:endParaRPr>
          </a:p>
          <a:p>
            <a:pPr marL="285750" indent="-285750" algn="l">
              <a:buFont typeface="Arial" pitchFamily="34" charset="0"/>
              <a:buChar char="•"/>
            </a:pPr>
            <a:r>
              <a:rPr lang="en-AU" sz="2000" dirty="0" smtClean="0"/>
              <a:t>Nature </a:t>
            </a:r>
            <a:r>
              <a:rPr lang="en-AU" sz="2000" dirty="0"/>
              <a:t>reserve not class A</a:t>
            </a:r>
          </a:p>
          <a:p>
            <a:pPr algn="l"/>
            <a:endParaRPr lang="en-AU" sz="2000" dirty="0"/>
          </a:p>
          <a:p>
            <a:pPr marL="285750" indent="-285750" algn="l">
              <a:buFont typeface="Arial" pitchFamily="34" charset="0"/>
              <a:buChar char="•"/>
            </a:pPr>
            <a:r>
              <a:rPr lang="en-AU" sz="2000" dirty="0"/>
              <a:t>State forest or timber reserve within SW</a:t>
            </a:r>
          </a:p>
          <a:p>
            <a:pPr algn="l"/>
            <a:endParaRPr lang="en-AU" sz="2000" dirty="0"/>
          </a:p>
          <a:p>
            <a:pPr marL="285750" indent="-285750" algn="l">
              <a:buFont typeface="Arial" pitchFamily="34" charset="0"/>
              <a:buChar char="×"/>
            </a:pPr>
            <a:r>
              <a:rPr lang="en-AU" sz="2000" dirty="0"/>
              <a:t>Reserves class A within </a:t>
            </a:r>
            <a:r>
              <a:rPr lang="en-AU" sz="2000" dirty="0" smtClean="0"/>
              <a:t>SW</a:t>
            </a:r>
            <a:endParaRPr lang="en-AU" dirty="0"/>
          </a:p>
          <a:p>
            <a:pPr marL="285750" indent="-285750" algn="l">
              <a:buFont typeface="Arial" pitchFamily="34" charset="0"/>
              <a:buChar char="×"/>
            </a:pPr>
            <a:r>
              <a:rPr lang="en-AU" sz="2100" dirty="0"/>
              <a:t>National park class A</a:t>
            </a:r>
          </a:p>
          <a:p>
            <a:pPr marL="285750" indent="-285750" algn="l">
              <a:buFont typeface="Arial" pitchFamily="34" charset="0"/>
              <a:buChar char="×"/>
            </a:pPr>
            <a:r>
              <a:rPr lang="en-AU" sz="2100" dirty="0"/>
              <a:t>Nature reserve class A</a:t>
            </a:r>
          </a:p>
          <a:p>
            <a:pPr marL="285750" indent="-285750">
              <a:buFont typeface="Arial" pitchFamily="34" charset="0"/>
              <a:buChar char="•"/>
            </a:pPr>
            <a:endParaRPr lang="en-AU" dirty="0"/>
          </a:p>
          <a:p>
            <a:pPr marL="285750" indent="-285750">
              <a:buFont typeface="Arial" pitchFamily="34" charset="0"/>
              <a:buChar char="•"/>
            </a:pPr>
            <a:endParaRPr lang="en-AU" dirty="0"/>
          </a:p>
        </p:txBody>
      </p:sp>
      <p:pic>
        <p:nvPicPr>
          <p:cNvPr id="8" name="Picture 7"/>
          <p:cNvPicPr>
            <a:picLocks noChangeAspect="1"/>
          </p:cNvPicPr>
          <p:nvPr/>
        </p:nvPicPr>
        <p:blipFill>
          <a:blip r:embed="rId3"/>
          <a:stretch>
            <a:fillRect/>
          </a:stretch>
        </p:blipFill>
        <p:spPr>
          <a:xfrm>
            <a:off x="5807968" y="2587102"/>
            <a:ext cx="1201016" cy="646232"/>
          </a:xfrm>
          <a:prstGeom prst="rect">
            <a:avLst/>
          </a:prstGeom>
        </p:spPr>
      </p:pic>
    </p:spTree>
    <p:extLst>
      <p:ext uri="{BB962C8B-B14F-4D97-AF65-F5344CB8AC3E}">
        <p14:creationId xmlns:p14="http://schemas.microsoft.com/office/powerpoint/2010/main" val="36398503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96688" y="1124744"/>
            <a:ext cx="12288688" cy="580787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36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1991544" y="22770"/>
            <a:ext cx="8229600" cy="1143000"/>
          </a:xfrm>
        </p:spPr>
        <p:txBody>
          <a:bodyPr/>
          <a:lstStyle/>
          <a:p>
            <a:r>
              <a:rPr lang="en-AU" dirty="0" smtClean="0"/>
              <a:t>Private land</a:t>
            </a:r>
            <a:endParaRPr lang="en-AU" dirty="0"/>
          </a:p>
        </p:txBody>
      </p:sp>
      <p:pic>
        <p:nvPicPr>
          <p:cNvPr id="9" name="Content Placeholder 8"/>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2479" t="12566" r="2469" b="2497"/>
          <a:stretch/>
        </p:blipFill>
        <p:spPr>
          <a:xfrm>
            <a:off x="3647728" y="1124744"/>
            <a:ext cx="8242486" cy="5824878"/>
          </a:xfr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775" y="2420888"/>
            <a:ext cx="3704786" cy="132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9726" y="5807063"/>
            <a:ext cx="12731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3168" y="5198218"/>
            <a:ext cx="120108" cy="467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51863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Memorandum of Understanding</a:t>
            </a:r>
            <a:endParaRPr lang="en-AU" dirty="0"/>
          </a:p>
        </p:txBody>
      </p:sp>
      <p:sp>
        <p:nvSpPr>
          <p:cNvPr id="24579" name="Rectangle 3"/>
          <p:cNvSpPr>
            <a:spLocks noGrp="1" noChangeArrowheads="1"/>
          </p:cNvSpPr>
          <p:nvPr>
            <p:ph idx="1"/>
          </p:nvPr>
        </p:nvSpPr>
        <p:spPr>
          <a:xfrm>
            <a:off x="1847528" y="1412776"/>
            <a:ext cx="8712968" cy="5184576"/>
          </a:xfrm>
        </p:spPr>
        <p:txBody>
          <a:bodyPr/>
          <a:lstStyle/>
          <a:p>
            <a:pPr eaLnBrk="1" hangingPunct="1">
              <a:buNone/>
            </a:pPr>
            <a:r>
              <a:rPr lang="en-AU" sz="2000" dirty="0"/>
              <a:t>   </a:t>
            </a:r>
            <a:endParaRPr lang="en-AU" sz="1400" dirty="0"/>
          </a:p>
          <a:p>
            <a:r>
              <a:rPr lang="en-AU" sz="2400" dirty="0"/>
              <a:t>Requires subdivisions, planning schemes and relevant policies be referred to DMIRS for assessment</a:t>
            </a:r>
          </a:p>
          <a:p>
            <a:pPr eaLnBrk="1" hangingPunct="1"/>
            <a:endParaRPr lang="en-AU" sz="2400" dirty="0"/>
          </a:p>
          <a:p>
            <a:pPr eaLnBrk="1" hangingPunct="1"/>
            <a:r>
              <a:rPr lang="en-AU" sz="2400" dirty="0"/>
              <a:t>Recognition of importance of </a:t>
            </a:r>
          </a:p>
          <a:p>
            <a:pPr eaLnBrk="1" hangingPunct="1">
              <a:buNone/>
            </a:pPr>
            <a:r>
              <a:rPr lang="en-AU" sz="2400" dirty="0"/>
              <a:t>	protecting strategic mineral </a:t>
            </a:r>
          </a:p>
          <a:p>
            <a:pPr eaLnBrk="1" hangingPunct="1">
              <a:buNone/>
            </a:pPr>
            <a:r>
              <a:rPr lang="en-AU" sz="2400" dirty="0"/>
              <a:t>	resources</a:t>
            </a:r>
          </a:p>
          <a:p>
            <a:pPr eaLnBrk="1" hangingPunct="1">
              <a:buNone/>
            </a:pPr>
            <a:endParaRPr lang="en-AU" sz="1400" dirty="0"/>
          </a:p>
          <a:p>
            <a:pPr eaLnBrk="1" hangingPunct="1">
              <a:buNone/>
            </a:pPr>
            <a:endParaRPr lang="en-AU" sz="1400" dirty="0"/>
          </a:p>
          <a:p>
            <a:pPr eaLnBrk="1" hangingPunct="1"/>
            <a:r>
              <a:rPr lang="en-AU" sz="2400" dirty="0"/>
              <a:t>Integrating land use planning </a:t>
            </a:r>
          </a:p>
          <a:p>
            <a:pPr eaLnBrk="1" hangingPunct="1">
              <a:buNone/>
            </a:pPr>
            <a:r>
              <a:rPr lang="en-AU" sz="2400" dirty="0"/>
              <a:t>	and resource development</a:t>
            </a:r>
          </a:p>
          <a:p>
            <a:pPr eaLnBrk="1" hangingPunct="1"/>
            <a:endParaRPr lang="en-AU" sz="1400" dirty="0"/>
          </a:p>
          <a:p>
            <a:pPr eaLnBrk="1" hangingPunct="1"/>
            <a:endParaRPr lang="en-AU" sz="1400" dirty="0"/>
          </a:p>
          <a:p>
            <a:pPr eaLnBrk="1" hangingPunct="1">
              <a:buFontTx/>
              <a:buNone/>
            </a:pPr>
            <a:endParaRPr lang="en-AU" sz="1600" dirty="0"/>
          </a:p>
          <a:p>
            <a:pPr lvl="1" eaLnBrk="1" hangingPunct="1">
              <a:buFontTx/>
              <a:buNone/>
            </a:pPr>
            <a:endParaRPr lang="en-AU" sz="1600" dirty="0"/>
          </a:p>
          <a:p>
            <a:pPr lvl="1" eaLnBrk="1" hangingPunct="1"/>
            <a:endParaRPr lang="en-AU" sz="1600" dirty="0"/>
          </a:p>
          <a:p>
            <a:pPr eaLnBrk="1" hangingPunct="1">
              <a:buFontTx/>
              <a:buNone/>
            </a:pPr>
            <a:endParaRPr lang="en-AU" sz="1050" dirty="0"/>
          </a:p>
          <a:p>
            <a:pPr eaLnBrk="1" hangingPunct="1">
              <a:buFontTx/>
              <a:buNone/>
            </a:pPr>
            <a:r>
              <a:rPr lang="en-AU" sz="2000" dirty="0"/>
              <a:t>	</a:t>
            </a:r>
          </a:p>
        </p:txBody>
      </p:sp>
      <p:graphicFrame>
        <p:nvGraphicFramePr>
          <p:cNvPr id="9" name="Diagram 8"/>
          <p:cNvGraphicFramePr/>
          <p:nvPr>
            <p:extLst>
              <p:ext uri="{D42A27DB-BD31-4B8C-83A1-F6EECF244321}">
                <p14:modId xmlns:p14="http://schemas.microsoft.com/office/powerpoint/2010/main" val="1735077676"/>
              </p:ext>
            </p:extLst>
          </p:nvPr>
        </p:nvGraphicFramePr>
        <p:xfrm>
          <a:off x="6384032" y="2564904"/>
          <a:ext cx="4176464"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9276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 name="Rectangle 17"/>
          <p:cNvSpPr/>
          <p:nvPr/>
        </p:nvSpPr>
        <p:spPr bwMode="auto">
          <a:xfrm>
            <a:off x="-96688" y="1124744"/>
            <a:ext cx="12288688" cy="5807871"/>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3600" b="0" i="0" u="none" strike="noStrike" cap="none" normalizeH="0" baseline="0" smtClean="0">
              <a:ln>
                <a:noFill/>
              </a:ln>
              <a:solidFill>
                <a:schemeClr val="tx1"/>
              </a:solidFill>
              <a:effectLst/>
              <a:latin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178498043"/>
              </p:ext>
            </p:extLst>
          </p:nvPr>
        </p:nvGraphicFramePr>
        <p:xfrm>
          <a:off x="2855640" y="2246040"/>
          <a:ext cx="8032120" cy="4126955"/>
        </p:xfrm>
        <a:graphic>
          <a:graphicData uri="http://schemas.openxmlformats.org/drawingml/2006/table">
            <a:tbl>
              <a:tblPr/>
              <a:tblGrid>
                <a:gridCol w="1584176">
                  <a:extLst>
                    <a:ext uri="{9D8B030D-6E8A-4147-A177-3AD203B41FA5}">
                      <a16:colId xmlns:a16="http://schemas.microsoft.com/office/drawing/2014/main" val="4072660830"/>
                    </a:ext>
                  </a:extLst>
                </a:gridCol>
                <a:gridCol w="1283817">
                  <a:extLst>
                    <a:ext uri="{9D8B030D-6E8A-4147-A177-3AD203B41FA5}">
                      <a16:colId xmlns:a16="http://schemas.microsoft.com/office/drawing/2014/main" val="4283642245"/>
                    </a:ext>
                  </a:extLst>
                </a:gridCol>
                <a:gridCol w="1806957">
                  <a:extLst>
                    <a:ext uri="{9D8B030D-6E8A-4147-A177-3AD203B41FA5}">
                      <a16:colId xmlns:a16="http://schemas.microsoft.com/office/drawing/2014/main" val="4282778144"/>
                    </a:ext>
                  </a:extLst>
                </a:gridCol>
                <a:gridCol w="1667210">
                  <a:extLst>
                    <a:ext uri="{9D8B030D-6E8A-4147-A177-3AD203B41FA5}">
                      <a16:colId xmlns:a16="http://schemas.microsoft.com/office/drawing/2014/main" val="604998723"/>
                    </a:ext>
                  </a:extLst>
                </a:gridCol>
                <a:gridCol w="1689960">
                  <a:extLst>
                    <a:ext uri="{9D8B030D-6E8A-4147-A177-3AD203B41FA5}">
                      <a16:colId xmlns:a16="http://schemas.microsoft.com/office/drawing/2014/main" val="3211738206"/>
                    </a:ext>
                  </a:extLst>
                </a:gridCol>
              </a:tblGrid>
              <a:tr h="576872">
                <a:tc>
                  <a:txBody>
                    <a:bodyPr/>
                    <a:lstStyle/>
                    <a:p>
                      <a:pPr algn="ctr" fontAlgn="b"/>
                      <a:r>
                        <a:rPr lang="en-AU" sz="1800" b="1" i="0" u="none" strike="noStrike" dirty="0">
                          <a:solidFill>
                            <a:srgbClr val="000000"/>
                          </a:solidFill>
                          <a:effectLst/>
                          <a:latin typeface="+mj-lt"/>
                        </a:rPr>
                        <a:t>Proposal </a:t>
                      </a:r>
                      <a:r>
                        <a:rPr lang="en-AU" sz="1800" b="1" i="0" u="none" strike="noStrike" dirty="0" smtClean="0">
                          <a:solidFill>
                            <a:srgbClr val="000000"/>
                          </a:solidFill>
                          <a:effectLst/>
                          <a:latin typeface="+mj-lt"/>
                        </a:rPr>
                        <a:t>type</a:t>
                      </a:r>
                      <a:endParaRPr lang="en-AU" sz="18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800" b="1" i="0" u="none" strike="noStrike" dirty="0" smtClean="0">
                          <a:solidFill>
                            <a:srgbClr val="000000"/>
                          </a:solidFill>
                          <a:effectLst/>
                          <a:latin typeface="+mj-lt"/>
                        </a:rPr>
                        <a:t>Overlying</a:t>
                      </a:r>
                    </a:p>
                    <a:p>
                      <a:pPr algn="ctr" fontAlgn="b"/>
                      <a:r>
                        <a:rPr lang="en-AU" sz="1800" b="1" i="0" u="none" strike="noStrike" dirty="0" smtClean="0">
                          <a:solidFill>
                            <a:srgbClr val="000000"/>
                          </a:solidFill>
                          <a:effectLst/>
                          <a:latin typeface="+mj-lt"/>
                        </a:rPr>
                        <a:t> the </a:t>
                      </a:r>
                      <a:r>
                        <a:rPr lang="en-AU" sz="1800" b="1" i="0" u="none" strike="noStrike" dirty="0">
                          <a:solidFill>
                            <a:srgbClr val="000000"/>
                          </a:solidFill>
                          <a:effectLst/>
                          <a:latin typeface="+mj-lt"/>
                        </a:rPr>
                        <a:t>resource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800" b="1" i="0" u="none" strike="noStrike" dirty="0" smtClean="0">
                          <a:solidFill>
                            <a:srgbClr val="000000"/>
                          </a:solidFill>
                          <a:effectLst/>
                          <a:latin typeface="+mj-lt"/>
                        </a:rPr>
                        <a:t>Partly</a:t>
                      </a:r>
                    </a:p>
                    <a:p>
                      <a:pPr algn="ctr" fontAlgn="b"/>
                      <a:r>
                        <a:rPr lang="en-AU" sz="1800" b="1" i="0" u="none" strike="noStrike" dirty="0" smtClean="0">
                          <a:solidFill>
                            <a:srgbClr val="000000"/>
                          </a:solidFill>
                          <a:effectLst/>
                          <a:latin typeface="+mj-lt"/>
                        </a:rPr>
                        <a:t> overlying</a:t>
                      </a:r>
                    </a:p>
                    <a:p>
                      <a:pPr algn="ctr" fontAlgn="b"/>
                      <a:r>
                        <a:rPr lang="en-AU" sz="1800" b="1" i="0" u="none" strike="noStrike" dirty="0" smtClean="0">
                          <a:solidFill>
                            <a:srgbClr val="000000"/>
                          </a:solidFill>
                          <a:effectLst/>
                          <a:latin typeface="+mj-lt"/>
                        </a:rPr>
                        <a:t> </a:t>
                      </a:r>
                      <a:r>
                        <a:rPr lang="en-AU" sz="1800" b="1" i="0" u="none" strike="noStrike" dirty="0">
                          <a:solidFill>
                            <a:srgbClr val="000000"/>
                          </a:solidFill>
                          <a:effectLst/>
                          <a:latin typeface="+mj-lt"/>
                        </a:rPr>
                        <a:t>the resource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800" b="1" i="0" u="none" strike="noStrike" dirty="0">
                          <a:solidFill>
                            <a:srgbClr val="000000"/>
                          </a:solidFill>
                          <a:effectLst/>
                          <a:latin typeface="+mj-lt"/>
                        </a:rPr>
                        <a:t>&lt; 500 m </a:t>
                      </a:r>
                      <a:r>
                        <a:rPr lang="en-AU" sz="1800" b="1" i="0" u="none" strike="noStrike" dirty="0" smtClean="0">
                          <a:solidFill>
                            <a:srgbClr val="000000"/>
                          </a:solidFill>
                          <a:effectLst/>
                          <a:latin typeface="+mj-lt"/>
                        </a:rPr>
                        <a:t>from</a:t>
                      </a:r>
                    </a:p>
                    <a:p>
                      <a:pPr algn="ctr" fontAlgn="b"/>
                      <a:r>
                        <a:rPr lang="en-AU" sz="1800" b="1" i="0" u="none" strike="noStrike" dirty="0" smtClean="0">
                          <a:solidFill>
                            <a:srgbClr val="000000"/>
                          </a:solidFill>
                          <a:effectLst/>
                          <a:latin typeface="+mj-lt"/>
                        </a:rPr>
                        <a:t> </a:t>
                      </a:r>
                      <a:r>
                        <a:rPr lang="en-AU" sz="1800" b="1" i="0" u="none" strike="noStrike" dirty="0">
                          <a:solidFill>
                            <a:srgbClr val="000000"/>
                          </a:solidFill>
                          <a:effectLst/>
                          <a:latin typeface="+mj-lt"/>
                        </a:rPr>
                        <a:t>the resource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800" b="1" i="0" u="none" strike="noStrike" dirty="0" smtClean="0">
                          <a:solidFill>
                            <a:srgbClr val="000000"/>
                          </a:solidFill>
                          <a:effectLst/>
                          <a:latin typeface="+mj-lt"/>
                        </a:rPr>
                        <a:t>&gt; 500 </a:t>
                      </a:r>
                      <a:r>
                        <a:rPr lang="en-AU" sz="1800" b="1" i="0" u="none" strike="noStrike" dirty="0">
                          <a:solidFill>
                            <a:srgbClr val="000000"/>
                          </a:solidFill>
                          <a:effectLst/>
                          <a:latin typeface="+mj-lt"/>
                        </a:rPr>
                        <a:t>m </a:t>
                      </a:r>
                      <a:r>
                        <a:rPr lang="en-AU" sz="1800" b="1" i="0" u="none" strike="noStrike" dirty="0" smtClean="0">
                          <a:solidFill>
                            <a:srgbClr val="000000"/>
                          </a:solidFill>
                          <a:effectLst/>
                          <a:latin typeface="+mj-lt"/>
                        </a:rPr>
                        <a:t>from</a:t>
                      </a:r>
                    </a:p>
                    <a:p>
                      <a:pPr algn="ctr" fontAlgn="b"/>
                      <a:r>
                        <a:rPr lang="en-AU" sz="1800" b="1" i="0" u="none" strike="noStrike" dirty="0" smtClean="0">
                          <a:solidFill>
                            <a:srgbClr val="000000"/>
                          </a:solidFill>
                          <a:effectLst/>
                          <a:latin typeface="+mj-lt"/>
                        </a:rPr>
                        <a:t> </a:t>
                      </a:r>
                      <a:r>
                        <a:rPr lang="en-AU" sz="1800" b="1" i="0" u="none" strike="noStrike" dirty="0">
                          <a:solidFill>
                            <a:srgbClr val="000000"/>
                          </a:solidFill>
                          <a:effectLst/>
                          <a:latin typeface="+mj-lt"/>
                        </a:rPr>
                        <a:t>the resource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3011807"/>
                  </a:ext>
                </a:extLst>
              </a:tr>
              <a:tr h="658894">
                <a:tc>
                  <a:txBody>
                    <a:bodyPr/>
                    <a:lstStyle/>
                    <a:p>
                      <a:pPr algn="ctr" fontAlgn="b"/>
                      <a:r>
                        <a:rPr lang="en-AU" sz="1800" b="1" i="0" u="none" strike="noStrike" dirty="0">
                          <a:solidFill>
                            <a:srgbClr val="000000"/>
                          </a:solidFill>
                          <a:effectLst/>
                          <a:latin typeface="+mj-lt"/>
                        </a:rPr>
                        <a:t>Rural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9203871"/>
                  </a:ext>
                </a:extLst>
              </a:tr>
              <a:tr h="658894">
                <a:tc>
                  <a:txBody>
                    <a:bodyPr/>
                    <a:lstStyle/>
                    <a:p>
                      <a:pPr algn="ctr" fontAlgn="b"/>
                      <a:r>
                        <a:rPr lang="en-AU" sz="1800" b="1" i="0" u="none" strike="noStrike" dirty="0" smtClean="0">
                          <a:solidFill>
                            <a:srgbClr val="000000"/>
                          </a:solidFill>
                          <a:effectLst/>
                          <a:latin typeface="+mj-lt"/>
                        </a:rPr>
                        <a:t>Intensive</a:t>
                      </a:r>
                    </a:p>
                    <a:p>
                      <a:pPr algn="ctr" fontAlgn="b"/>
                      <a:r>
                        <a:rPr lang="en-AU" sz="1800" b="1" i="0" u="none" strike="noStrike" dirty="0" smtClean="0">
                          <a:solidFill>
                            <a:srgbClr val="000000"/>
                          </a:solidFill>
                          <a:effectLst/>
                          <a:latin typeface="+mj-lt"/>
                        </a:rPr>
                        <a:t>agriculture</a:t>
                      </a:r>
                      <a:endParaRPr lang="en-AU" sz="18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5569347"/>
                  </a:ext>
                </a:extLst>
              </a:tr>
              <a:tr h="658894">
                <a:tc>
                  <a:txBody>
                    <a:bodyPr/>
                    <a:lstStyle/>
                    <a:p>
                      <a:pPr algn="ctr" fontAlgn="b"/>
                      <a:r>
                        <a:rPr lang="en-AU" sz="1800" b="1" i="0" u="none" strike="noStrike" dirty="0">
                          <a:solidFill>
                            <a:srgbClr val="000000"/>
                          </a:solidFill>
                          <a:effectLst/>
                          <a:latin typeface="+mj-lt"/>
                        </a:rPr>
                        <a:t>Industrial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2349420"/>
                  </a:ext>
                </a:extLst>
              </a:tr>
              <a:tr h="658894">
                <a:tc>
                  <a:txBody>
                    <a:bodyPr/>
                    <a:lstStyle/>
                    <a:p>
                      <a:pPr algn="ctr" fontAlgn="b"/>
                      <a:r>
                        <a:rPr lang="en-AU" sz="1800" b="1" i="0" u="none" strike="noStrike" dirty="0" smtClean="0">
                          <a:solidFill>
                            <a:srgbClr val="000000"/>
                          </a:solidFill>
                          <a:effectLst/>
                          <a:latin typeface="+mj-lt"/>
                        </a:rPr>
                        <a:t>Rural</a:t>
                      </a:r>
                    </a:p>
                    <a:p>
                      <a:pPr algn="ctr" fontAlgn="b"/>
                      <a:r>
                        <a:rPr lang="en-AU" sz="1800" b="1" i="0" u="none" strike="noStrike" dirty="0" smtClean="0">
                          <a:solidFill>
                            <a:srgbClr val="000000"/>
                          </a:solidFill>
                          <a:effectLst/>
                          <a:latin typeface="+mj-lt"/>
                        </a:rPr>
                        <a:t>residential</a:t>
                      </a:r>
                      <a:endParaRPr lang="en-AU" sz="18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1648793"/>
                  </a:ext>
                </a:extLst>
              </a:tr>
              <a:tr h="658894">
                <a:tc>
                  <a:txBody>
                    <a:bodyPr/>
                    <a:lstStyle/>
                    <a:p>
                      <a:pPr lvl="0" algn="ctr" fontAlgn="b"/>
                      <a:r>
                        <a:rPr lang="en-AU" sz="1800" b="1" i="0" u="none" strike="noStrike" dirty="0">
                          <a:solidFill>
                            <a:srgbClr val="000000"/>
                          </a:solidFill>
                          <a:effectLst/>
                          <a:latin typeface="+mj-lt"/>
                        </a:rPr>
                        <a:t>Residential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3223143"/>
                  </a:ext>
                </a:extLst>
              </a:tr>
            </a:tbl>
          </a:graphicData>
        </a:graphic>
      </p:graphicFrame>
      <p:sp>
        <p:nvSpPr>
          <p:cNvPr id="21" name="Title 1"/>
          <p:cNvSpPr>
            <a:spLocks noGrp="1"/>
          </p:cNvSpPr>
          <p:nvPr>
            <p:ph type="title"/>
          </p:nvPr>
        </p:nvSpPr>
        <p:spPr>
          <a:xfrm>
            <a:off x="1981200" y="37836"/>
            <a:ext cx="8229600" cy="1143000"/>
          </a:xfrm>
        </p:spPr>
        <p:txBody>
          <a:bodyPr/>
          <a:lstStyle/>
          <a:p>
            <a:r>
              <a:rPr lang="en-AU" dirty="0" smtClean="0"/>
              <a:t>Private land subdivisions</a:t>
            </a:r>
            <a:endParaRPr lang="en-AU" dirty="0"/>
          </a:p>
        </p:txBody>
      </p:sp>
      <p:sp>
        <p:nvSpPr>
          <p:cNvPr id="66647" name="Rectangle 1111"/>
          <p:cNvSpPr>
            <a:spLocks noChangeArrowheads="1"/>
          </p:cNvSpPr>
          <p:nvPr/>
        </p:nvSpPr>
        <p:spPr bwMode="auto">
          <a:xfrm>
            <a:off x="1524000" y="1341438"/>
            <a:ext cx="9144000" cy="5516562"/>
          </a:xfrm>
          <a:prstGeom prst="rect">
            <a:avLst/>
          </a:prstGeom>
          <a:noFill/>
          <a:ln w="9525">
            <a:solidFill>
              <a:schemeClr val="bg1"/>
            </a:solidFill>
            <a:miter lim="800000"/>
            <a:headEnd/>
            <a:tailEnd/>
          </a:ln>
          <a:effectLst/>
        </p:spPr>
        <p:txBody>
          <a:bodyPr wrap="none" anchor="ctr"/>
          <a:lstStyle/>
          <a:p>
            <a:pPr algn="ctr"/>
            <a:endParaRPr lang="en-US"/>
          </a:p>
        </p:txBody>
      </p:sp>
      <p:sp>
        <p:nvSpPr>
          <p:cNvPr id="66659" name="Rectangle 1123"/>
          <p:cNvSpPr>
            <a:spLocks noChangeArrowheads="1"/>
          </p:cNvSpPr>
          <p:nvPr/>
        </p:nvSpPr>
        <p:spPr bwMode="auto">
          <a:xfrm>
            <a:off x="4439817" y="3713228"/>
            <a:ext cx="1150937" cy="2663825"/>
          </a:xfrm>
          <a:prstGeom prst="rect">
            <a:avLst/>
          </a:prstGeom>
          <a:solidFill>
            <a:srgbClr val="F53D0B"/>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66657" name="Rectangle 1121"/>
          <p:cNvSpPr>
            <a:spLocks noChangeArrowheads="1"/>
          </p:cNvSpPr>
          <p:nvPr/>
        </p:nvSpPr>
        <p:spPr bwMode="auto">
          <a:xfrm>
            <a:off x="4439817" y="3063876"/>
            <a:ext cx="6447943" cy="3311525"/>
          </a:xfrm>
          <a:prstGeom prst="rect">
            <a:avLst/>
          </a:prstGeom>
          <a:solidFill>
            <a:srgbClr val="4FF20E"/>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66663" name="Rectangle 1127"/>
          <p:cNvSpPr>
            <a:spLocks noChangeArrowheads="1"/>
          </p:cNvSpPr>
          <p:nvPr/>
        </p:nvSpPr>
        <p:spPr bwMode="auto">
          <a:xfrm>
            <a:off x="4439530" y="3063875"/>
            <a:ext cx="4767606" cy="2089214"/>
          </a:xfrm>
          <a:prstGeom prst="rect">
            <a:avLst/>
          </a:prstGeom>
          <a:solidFill>
            <a:srgbClr val="F9A307"/>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66661" name="Rectangle 1125"/>
          <p:cNvSpPr>
            <a:spLocks noChangeArrowheads="1"/>
          </p:cNvSpPr>
          <p:nvPr/>
        </p:nvSpPr>
        <p:spPr bwMode="auto">
          <a:xfrm>
            <a:off x="4439528" y="3713227"/>
            <a:ext cx="1296431" cy="1439862"/>
          </a:xfrm>
          <a:prstGeom prst="rect">
            <a:avLst/>
          </a:prstGeom>
          <a:solidFill>
            <a:srgbClr val="F53D0B"/>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66662" name="Rectangle 1126"/>
          <p:cNvSpPr>
            <a:spLocks noChangeArrowheads="1"/>
          </p:cNvSpPr>
          <p:nvPr/>
        </p:nvSpPr>
        <p:spPr bwMode="auto">
          <a:xfrm>
            <a:off x="7494255" y="3713228"/>
            <a:ext cx="1712881" cy="2662173"/>
          </a:xfrm>
          <a:prstGeom prst="rect">
            <a:avLst/>
          </a:prstGeom>
          <a:solidFill>
            <a:srgbClr val="F9A307"/>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66660" name="Rectangle 1124"/>
          <p:cNvSpPr>
            <a:spLocks noChangeArrowheads="1"/>
          </p:cNvSpPr>
          <p:nvPr/>
        </p:nvSpPr>
        <p:spPr bwMode="auto">
          <a:xfrm>
            <a:off x="4439814" y="5009422"/>
            <a:ext cx="4767321" cy="1367632"/>
          </a:xfrm>
          <a:prstGeom prst="rect">
            <a:avLst/>
          </a:prstGeom>
          <a:solidFill>
            <a:srgbClr val="F53D0B"/>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66651" name="Line 1115"/>
          <p:cNvSpPr>
            <a:spLocks noChangeShapeType="1"/>
          </p:cNvSpPr>
          <p:nvPr/>
        </p:nvSpPr>
        <p:spPr bwMode="auto">
          <a:xfrm>
            <a:off x="3935414" y="1622870"/>
            <a:ext cx="2592387" cy="0"/>
          </a:xfrm>
          <a:prstGeom prst="line">
            <a:avLst/>
          </a:prstGeom>
          <a:noFill/>
          <a:ln w="1016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66652" name="Line 1116"/>
          <p:cNvSpPr>
            <a:spLocks noChangeShapeType="1"/>
          </p:cNvSpPr>
          <p:nvPr/>
        </p:nvSpPr>
        <p:spPr bwMode="auto">
          <a:xfrm>
            <a:off x="1552575" y="2334944"/>
            <a:ext cx="0" cy="2592388"/>
          </a:xfrm>
          <a:prstGeom prst="line">
            <a:avLst/>
          </a:prstGeom>
          <a:noFill/>
          <a:ln w="920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66655" name="Text Box 1119"/>
          <p:cNvSpPr txBox="1">
            <a:spLocks noChangeArrowheads="1"/>
          </p:cNvSpPr>
          <p:nvPr/>
        </p:nvSpPr>
        <p:spPr bwMode="auto">
          <a:xfrm>
            <a:off x="823433" y="5185406"/>
            <a:ext cx="1467068" cy="1015663"/>
          </a:xfrm>
          <a:prstGeom prst="rect">
            <a:avLst/>
          </a:prstGeom>
          <a:noFill/>
          <a:ln>
            <a:noFill/>
          </a:ln>
          <a:effectLst/>
          <a:extLst>
            <a:ext uri="{909E8E84-426E-40DD-AFC4-6F175D3DCCD1}">
              <a14:hiddenFill xmlns:a14="http://schemas.microsoft.com/office/drawing/2010/main">
                <a:solidFill>
                  <a:srgbClr val="E1701E"/>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sz="2000" b="1" dirty="0"/>
              <a:t>Increasing</a:t>
            </a:r>
          </a:p>
          <a:p>
            <a:r>
              <a:rPr lang="en-AU" sz="2000" b="1" dirty="0"/>
              <a:t>impact on</a:t>
            </a:r>
          </a:p>
          <a:p>
            <a:r>
              <a:rPr lang="en-AU" sz="2000" b="1" dirty="0"/>
              <a:t>mining</a:t>
            </a:r>
          </a:p>
        </p:txBody>
      </p:sp>
      <p:sp>
        <p:nvSpPr>
          <p:cNvPr id="66656" name="Text Box 1120"/>
          <p:cNvSpPr txBox="1">
            <a:spLocks noChangeArrowheads="1"/>
          </p:cNvSpPr>
          <p:nvPr/>
        </p:nvSpPr>
        <p:spPr bwMode="auto">
          <a:xfrm>
            <a:off x="6527801" y="1454595"/>
            <a:ext cx="4128053" cy="400110"/>
          </a:xfrm>
          <a:prstGeom prst="rect">
            <a:avLst/>
          </a:prstGeom>
          <a:noFill/>
          <a:ln>
            <a:noFill/>
          </a:ln>
          <a:effectLst/>
          <a:extLst>
            <a:ext uri="{909E8E84-426E-40DD-AFC4-6F175D3DCCD1}">
              <a14:hiddenFill xmlns:a14="http://schemas.microsoft.com/office/drawing/2010/main">
                <a:solidFill>
                  <a:srgbClr val="E1701E"/>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sz="2000" b="1" dirty="0"/>
              <a:t>Increasing distance from mining</a:t>
            </a:r>
          </a:p>
        </p:txBody>
      </p:sp>
      <p:sp>
        <p:nvSpPr>
          <p:cNvPr id="66667" name="Text Box 1131"/>
          <p:cNvSpPr txBox="1">
            <a:spLocks noChangeArrowheads="1"/>
          </p:cNvSpPr>
          <p:nvPr/>
        </p:nvSpPr>
        <p:spPr bwMode="auto">
          <a:xfrm>
            <a:off x="9673060" y="4309517"/>
            <a:ext cx="646331" cy="461665"/>
          </a:xfrm>
          <a:prstGeom prst="rect">
            <a:avLst/>
          </a:prstGeom>
          <a:noFill/>
          <a:ln>
            <a:noFill/>
          </a:ln>
          <a:effectLst/>
          <a:extLst>
            <a:ext uri="{909E8E84-426E-40DD-AFC4-6F175D3DCCD1}">
              <a14:hiddenFill xmlns:a14="http://schemas.microsoft.com/office/drawing/2010/main">
                <a:solidFill>
                  <a:srgbClr val="E1701E"/>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sz="2400" b="1" dirty="0"/>
              <a:t>OK</a:t>
            </a:r>
          </a:p>
        </p:txBody>
      </p:sp>
      <p:sp>
        <p:nvSpPr>
          <p:cNvPr id="66668" name="Text Box 1132"/>
          <p:cNvSpPr txBox="1">
            <a:spLocks noChangeArrowheads="1"/>
          </p:cNvSpPr>
          <p:nvPr/>
        </p:nvSpPr>
        <p:spPr bwMode="auto">
          <a:xfrm>
            <a:off x="5434392" y="5426387"/>
            <a:ext cx="2186817" cy="461665"/>
          </a:xfrm>
          <a:prstGeom prst="rect">
            <a:avLst/>
          </a:prstGeom>
          <a:noFill/>
          <a:ln>
            <a:noFill/>
          </a:ln>
          <a:effectLst/>
          <a:extLst>
            <a:ext uri="{909E8E84-426E-40DD-AFC4-6F175D3DCCD1}">
              <a14:hiddenFill xmlns:a14="http://schemas.microsoft.com/office/drawing/2010/main">
                <a:solidFill>
                  <a:srgbClr val="E1701E"/>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sz="2400" b="1" dirty="0"/>
              <a:t>Unacceptable</a:t>
            </a:r>
          </a:p>
        </p:txBody>
      </p:sp>
      <p:sp>
        <p:nvSpPr>
          <p:cNvPr id="66669" name="Text Box 1133"/>
          <p:cNvSpPr txBox="1">
            <a:spLocks noChangeArrowheads="1"/>
          </p:cNvSpPr>
          <p:nvPr/>
        </p:nvSpPr>
        <p:spPr bwMode="auto">
          <a:xfrm>
            <a:off x="6390816" y="3899361"/>
            <a:ext cx="1986819" cy="461665"/>
          </a:xfrm>
          <a:prstGeom prst="rect">
            <a:avLst/>
          </a:prstGeom>
          <a:noFill/>
          <a:ln>
            <a:noFill/>
          </a:ln>
          <a:effectLst/>
          <a:extLst>
            <a:ext uri="{909E8E84-426E-40DD-AFC4-6F175D3DCCD1}">
              <a14:hiddenFill xmlns:a14="http://schemas.microsoft.com/office/drawing/2010/main">
                <a:solidFill>
                  <a:srgbClr val="E1701E"/>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AU" sz="2400" b="1" dirty="0"/>
              <a:t>Conditional</a:t>
            </a:r>
            <a:endParaRPr lang="en-AU" b="1" dirty="0"/>
          </a:p>
        </p:txBody>
      </p:sp>
    </p:spTree>
    <p:extLst>
      <p:ext uri="{BB962C8B-B14F-4D97-AF65-F5344CB8AC3E}">
        <p14:creationId xmlns:p14="http://schemas.microsoft.com/office/powerpoint/2010/main" val="4154384542"/>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60" name="Picture 4" descr="Ti-Zr Mineralization Presentation_Shorelines.jpg"/>
          <p:cNvPicPr>
            <a:picLocks noChangeAspect="1"/>
          </p:cNvPicPr>
          <p:nvPr/>
        </p:nvPicPr>
        <p:blipFill rotWithShape="1">
          <a:blip r:embed="rId3" cstate="print"/>
          <a:srcRect l="8850" t="29507" r="43249" b="5108"/>
          <a:stretch/>
        </p:blipFill>
        <p:spPr bwMode="auto">
          <a:xfrm>
            <a:off x="6271308" y="1"/>
            <a:ext cx="5460448" cy="6848475"/>
          </a:xfrm>
          <a:prstGeom prst="rect">
            <a:avLst/>
          </a:prstGeom>
          <a:ln>
            <a:noFill/>
          </a:ln>
          <a:effectLst>
            <a:outerShdw blurRad="292100" dist="139700" dir="2700000" algn="tl" rotWithShape="0">
              <a:srgbClr val="333333">
                <a:alpha val="65000"/>
              </a:srgbClr>
            </a:outerShdw>
          </a:effectLst>
        </p:spPr>
      </p:pic>
      <p:sp>
        <p:nvSpPr>
          <p:cNvPr id="19461" name="TextBox 3"/>
          <p:cNvSpPr txBox="1">
            <a:spLocks noChangeArrowheads="1"/>
          </p:cNvSpPr>
          <p:nvPr/>
        </p:nvSpPr>
        <p:spPr bwMode="auto">
          <a:xfrm>
            <a:off x="1624507" y="523220"/>
            <a:ext cx="3360464" cy="523220"/>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ctr">
              <a:defRPr/>
            </a:pPr>
            <a:r>
              <a:rPr lang="en-AU" sz="2800" dirty="0"/>
              <a:t>BUNBURY Sheet</a:t>
            </a:r>
          </a:p>
        </p:txBody>
      </p:sp>
      <p:pic>
        <p:nvPicPr>
          <p:cNvPr id="9" name="Picture 8" descr="CDS_TiZr_legend.jpg"/>
          <p:cNvPicPr>
            <a:picLocks noChangeAspect="1"/>
          </p:cNvPicPr>
          <p:nvPr/>
        </p:nvPicPr>
        <p:blipFill rotWithShape="1">
          <a:blip r:embed="rId4" cstate="print"/>
          <a:srcRect l="3505" t="2945" r="14303" b="48256"/>
          <a:stretch/>
        </p:blipFill>
        <p:spPr>
          <a:xfrm>
            <a:off x="263352" y="1916113"/>
            <a:ext cx="5438889" cy="4551249"/>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623391" y="4725144"/>
            <a:ext cx="1001115" cy="64807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p:cNvSpPr/>
          <p:nvPr/>
        </p:nvSpPr>
        <p:spPr>
          <a:xfrm>
            <a:off x="623391" y="2132856"/>
            <a:ext cx="1001115" cy="6694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2">
            <a:alpha val="50000"/>
          </a:schemeClr>
        </a:solid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8868"/>
          <a:stretch/>
        </p:blipFill>
        <p:spPr>
          <a:xfrm>
            <a:off x="45677" y="20935"/>
            <a:ext cx="12146323" cy="6973484"/>
          </a:xfrm>
        </p:spPr>
      </p:pic>
    </p:spTree>
    <p:extLst>
      <p:ext uri="{BB962C8B-B14F-4D97-AF65-F5344CB8AC3E}">
        <p14:creationId xmlns:p14="http://schemas.microsoft.com/office/powerpoint/2010/main" val="19544839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439" t="2942" r="1342" b="1841"/>
          <a:stretch/>
        </p:blipFill>
        <p:spPr>
          <a:xfrm>
            <a:off x="1127449" y="0"/>
            <a:ext cx="9827574" cy="6875565"/>
          </a:xfrm>
          <a:prstGeom prst="rect">
            <a:avLst/>
          </a:prstGeom>
        </p:spPr>
      </p:pic>
      <p:sp>
        <p:nvSpPr>
          <p:cNvPr id="3" name="TextBox 2"/>
          <p:cNvSpPr txBox="1"/>
          <p:nvPr/>
        </p:nvSpPr>
        <p:spPr>
          <a:xfrm>
            <a:off x="7320136" y="4797152"/>
            <a:ext cx="1204176" cy="523220"/>
          </a:xfrm>
          <a:prstGeom prst="rect">
            <a:avLst/>
          </a:prstGeom>
          <a:noFill/>
        </p:spPr>
        <p:txBody>
          <a:bodyPr wrap="none" rtlCol="0">
            <a:spAutoFit/>
          </a:bodyPr>
          <a:lstStyle/>
          <a:p>
            <a:r>
              <a:rPr lang="en-AU" sz="2800" b="1" dirty="0"/>
              <a:t>50 km</a:t>
            </a:r>
          </a:p>
        </p:txBody>
      </p:sp>
      <p:sp>
        <p:nvSpPr>
          <p:cNvPr id="4" name="TextBox 3"/>
          <p:cNvSpPr txBox="1"/>
          <p:nvPr/>
        </p:nvSpPr>
        <p:spPr>
          <a:xfrm>
            <a:off x="5735960" y="3933056"/>
            <a:ext cx="1204176" cy="523220"/>
          </a:xfrm>
          <a:prstGeom prst="rect">
            <a:avLst/>
          </a:prstGeom>
          <a:solidFill>
            <a:schemeClr val="bg1"/>
          </a:solidFill>
        </p:spPr>
        <p:txBody>
          <a:bodyPr wrap="none" rtlCol="0">
            <a:spAutoFit/>
          </a:bodyPr>
          <a:lstStyle/>
          <a:p>
            <a:r>
              <a:rPr lang="en-AU" sz="2800" b="1" dirty="0"/>
              <a:t>20 km</a:t>
            </a:r>
          </a:p>
        </p:txBody>
      </p:sp>
    </p:spTree>
    <p:extLst>
      <p:ext uri="{BB962C8B-B14F-4D97-AF65-F5344CB8AC3E}">
        <p14:creationId xmlns:p14="http://schemas.microsoft.com/office/powerpoint/2010/main" val="12784133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Transfer\To\WarrenORMSBY\Hamersley Ranges 2.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3470688"/>
            <a:ext cx="12192000" cy="39382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AU" dirty="0" smtClean="0"/>
              <a:t>What Land Use Planning does</a:t>
            </a:r>
            <a:endParaRPr lang="en-AU" dirty="0"/>
          </a:p>
        </p:txBody>
      </p:sp>
      <p:pic>
        <p:nvPicPr>
          <p:cNvPr id="1027" name="Picture 3" descr="V:\GS12_ResourceAssessLandAccess\ProjectResources\Photos\Kalgoorlie Oct 2012\Kal Oct 2012 028.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939" b="89939" l="9300" r="89963">
                        <a14:foregroundMark x1="10958" y1="27730" x2="9300" y2="61472"/>
                      </a14:backgroundRemoval>
                    </a14:imgEffect>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44760" y="3710817"/>
            <a:ext cx="8154422" cy="505293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bwMode="auto">
          <a:xfrm>
            <a:off x="1981200" y="1784491"/>
            <a:ext cx="8229600" cy="14401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fontAlgn="auto">
              <a:spcBef>
                <a:spcPts val="0"/>
              </a:spcBef>
              <a:spcAft>
                <a:spcPts val="0"/>
              </a:spcAft>
              <a:buNone/>
            </a:pPr>
            <a:r>
              <a:rPr lang="en-AU" sz="2800" dirty="0">
                <a:solidFill>
                  <a:srgbClr val="000000"/>
                </a:solidFill>
              </a:rPr>
              <a:t>Contribute to the sustainability of the resource industry by wherever possible maintaining access for exploration and development</a:t>
            </a:r>
          </a:p>
        </p:txBody>
      </p:sp>
      <p:pic>
        <p:nvPicPr>
          <p:cNvPr id="1026" name="Picture 2" descr="http://media.treehugger.com/assets/images/2011/10/nevada-sempra-solar-farm-photo1.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sharpenSoften amount="16000"/>
                    </a14:imgEffect>
                  </a14:imgLayer>
                </a14:imgProps>
              </a:ext>
              <a:ext uri="{28A0092B-C50C-407E-A947-70E740481C1C}">
                <a14:useLocalDpi xmlns:a14="http://schemas.microsoft.com/office/drawing/2010/main" val="0"/>
              </a:ext>
            </a:extLst>
          </a:blip>
          <a:srcRect/>
          <a:stretch>
            <a:fillRect/>
          </a:stretch>
        </p:blipFill>
        <p:spPr bwMode="auto">
          <a:xfrm>
            <a:off x="5519936" y="2984522"/>
            <a:ext cx="7218974" cy="4457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74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1+#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0-#ppt_w/2"/>
                                          </p:val>
                                        </p:tav>
                                        <p:tav tm="100000">
                                          <p:val>
                                            <p:strVal val="#ppt_x"/>
                                          </p:val>
                                        </p:tav>
                                      </p:tavLst>
                                    </p:anim>
                                    <p:anim calcmode="lin" valueType="num">
                                      <p:cBhvr additive="base">
                                        <p:cTn id="14" dur="500" fill="hold"/>
                                        <p:tgtEl>
                                          <p:spTgt spid="1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Emerging issues 2013</a:t>
            </a:r>
            <a:endParaRPr lang="en-AU" dirty="0"/>
          </a:p>
        </p:txBody>
      </p:sp>
      <p:sp>
        <p:nvSpPr>
          <p:cNvPr id="3" name="Content Placeholder 2"/>
          <p:cNvSpPr>
            <a:spLocks noGrp="1"/>
          </p:cNvSpPr>
          <p:nvPr>
            <p:ph idx="1"/>
          </p:nvPr>
        </p:nvSpPr>
        <p:spPr>
          <a:xfrm>
            <a:off x="-96688" y="2319859"/>
            <a:ext cx="12169352" cy="4525962"/>
          </a:xfrm>
        </p:spPr>
        <p:txBody>
          <a:bodyPr/>
          <a:lstStyle/>
          <a:p>
            <a:pPr lvl="1">
              <a:buFont typeface="Arial" pitchFamily="34" charset="0"/>
              <a:buChar char="•"/>
            </a:pPr>
            <a:r>
              <a:rPr lang="en-AU" sz="2800" dirty="0" smtClean="0"/>
              <a:t>Calls from non-government organisations and other community groups for more formal and private conservation areas</a:t>
            </a:r>
          </a:p>
          <a:p>
            <a:pPr marL="457200" lvl="1" indent="0">
              <a:buNone/>
            </a:pPr>
            <a:endParaRPr lang="en-AU" sz="1200" dirty="0"/>
          </a:p>
          <a:p>
            <a:pPr lvl="1">
              <a:buFont typeface="Arial" pitchFamily="34" charset="0"/>
              <a:buChar char="•"/>
            </a:pPr>
            <a:r>
              <a:rPr lang="en-AU" sz="2800" dirty="0"/>
              <a:t>C</a:t>
            </a:r>
            <a:r>
              <a:rPr lang="en-AU" sz="2800" dirty="0" smtClean="0"/>
              <a:t>onservation estate set aside as environmental offsets under both Commonwealth and State legislation</a:t>
            </a:r>
          </a:p>
          <a:p>
            <a:pPr marL="457200" lvl="1" indent="0">
              <a:buNone/>
            </a:pPr>
            <a:endParaRPr lang="en-AU" sz="1200" dirty="0"/>
          </a:p>
          <a:p>
            <a:pPr lvl="1">
              <a:buFont typeface="Arial" pitchFamily="34" charset="0"/>
              <a:buChar char="•"/>
            </a:pPr>
            <a:r>
              <a:rPr lang="en-AU" sz="2800" dirty="0"/>
              <a:t>J</a:t>
            </a:r>
            <a:r>
              <a:rPr lang="en-AU" sz="2800" dirty="0" smtClean="0"/>
              <a:t>oint management conservation areas resulting from Indigenous Land Use Agreements</a:t>
            </a:r>
          </a:p>
        </p:txBody>
      </p:sp>
    </p:spTree>
    <p:extLst>
      <p:ext uri="{BB962C8B-B14F-4D97-AF65-F5344CB8AC3E}">
        <p14:creationId xmlns:p14="http://schemas.microsoft.com/office/powerpoint/2010/main" val="38659604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Emerging issues 2020</a:t>
            </a:r>
            <a:endParaRPr lang="en-AU" dirty="0"/>
          </a:p>
        </p:txBody>
      </p:sp>
      <p:sp>
        <p:nvSpPr>
          <p:cNvPr id="3" name="Content Placeholder 2"/>
          <p:cNvSpPr>
            <a:spLocks noGrp="1"/>
          </p:cNvSpPr>
          <p:nvPr>
            <p:ph idx="1"/>
          </p:nvPr>
        </p:nvSpPr>
        <p:spPr>
          <a:xfrm>
            <a:off x="609600" y="2060848"/>
            <a:ext cx="10972800" cy="4525963"/>
          </a:xfrm>
        </p:spPr>
        <p:txBody>
          <a:bodyPr/>
          <a:lstStyle/>
          <a:p>
            <a:pPr marL="0" indent="0">
              <a:buNone/>
            </a:pPr>
            <a:r>
              <a:rPr lang="en-AU" dirty="0" smtClean="0"/>
              <a:t>Increased land demand for:</a:t>
            </a:r>
          </a:p>
          <a:p>
            <a:pPr marL="0" indent="0">
              <a:buNone/>
            </a:pPr>
            <a:endParaRPr lang="en-AU" sz="800" dirty="0" smtClean="0"/>
          </a:p>
          <a:p>
            <a:pPr lvl="1">
              <a:buFont typeface="Arial" panose="020B0604020202020204" pitchFamily="34" charset="0"/>
              <a:buChar char="•"/>
            </a:pPr>
            <a:r>
              <a:rPr lang="en-AU" sz="2800" dirty="0" smtClean="0"/>
              <a:t>carbon sequestration – driven by carbon offsets</a:t>
            </a:r>
          </a:p>
          <a:p>
            <a:pPr lvl="1">
              <a:buFont typeface="Arial" panose="020B0604020202020204" pitchFamily="34" charset="0"/>
              <a:buChar char="•"/>
            </a:pPr>
            <a:r>
              <a:rPr lang="en-AU" sz="2800" dirty="0"/>
              <a:t>large-scale renewable energy projects and ‘new energy’ projects</a:t>
            </a:r>
          </a:p>
          <a:p>
            <a:pPr lvl="1">
              <a:buFont typeface="Arial" panose="020B0604020202020204" pitchFamily="34" charset="0"/>
              <a:buChar char="•"/>
            </a:pPr>
            <a:r>
              <a:rPr lang="en-AU" sz="2800" dirty="0" smtClean="0"/>
              <a:t>non-pastoral uses of the ‘rangelands’ e.g. private conservation, carbon offsets</a:t>
            </a:r>
          </a:p>
          <a:p>
            <a:pPr lvl="1">
              <a:buFont typeface="Arial" panose="020B0604020202020204" pitchFamily="34" charset="0"/>
              <a:buChar char="•"/>
            </a:pPr>
            <a:r>
              <a:rPr lang="en-AU" sz="2800" dirty="0"/>
              <a:t>L</a:t>
            </a:r>
            <a:r>
              <a:rPr lang="en-AU" sz="2800" dirty="0" smtClean="0"/>
              <a:t>arge-scale </a:t>
            </a:r>
            <a:r>
              <a:rPr lang="en-AU" sz="2800" dirty="0"/>
              <a:t>Indigenous Land Use </a:t>
            </a:r>
            <a:r>
              <a:rPr lang="en-AU" sz="2800" dirty="0" smtClean="0"/>
              <a:t>Agreements and divestment of Aboriginal Lands Trust areas</a:t>
            </a:r>
            <a:endParaRPr lang="en-AU" sz="2800" dirty="0"/>
          </a:p>
          <a:p>
            <a:pPr lvl="1">
              <a:buFont typeface="Arial" panose="020B0604020202020204" pitchFamily="34" charset="0"/>
              <a:buChar char="•"/>
            </a:pPr>
            <a:endParaRPr lang="en-AU" sz="2800" dirty="0" smtClean="0"/>
          </a:p>
          <a:p>
            <a:pPr lvl="1">
              <a:buFont typeface="Arial" panose="020B0604020202020204" pitchFamily="34" charset="0"/>
              <a:buChar char="•"/>
            </a:pPr>
            <a:endParaRPr lang="en-AU" sz="2800" dirty="0" smtClean="0"/>
          </a:p>
        </p:txBody>
      </p:sp>
    </p:spTree>
    <p:extLst>
      <p:ext uri="{BB962C8B-B14F-4D97-AF65-F5344CB8AC3E}">
        <p14:creationId xmlns:p14="http://schemas.microsoft.com/office/powerpoint/2010/main" val="10452616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Summary</a:t>
            </a:r>
            <a:endParaRPr lang="en-AU" dirty="0"/>
          </a:p>
        </p:txBody>
      </p:sp>
      <p:sp>
        <p:nvSpPr>
          <p:cNvPr id="3" name="Content Placeholder 2"/>
          <p:cNvSpPr>
            <a:spLocks noGrp="1"/>
          </p:cNvSpPr>
          <p:nvPr>
            <p:ph idx="1"/>
          </p:nvPr>
        </p:nvSpPr>
        <p:spPr>
          <a:xfrm>
            <a:off x="1055440" y="2348880"/>
            <a:ext cx="9741768" cy="4896122"/>
          </a:xfrm>
        </p:spPr>
        <p:txBody>
          <a:bodyPr/>
          <a:lstStyle/>
          <a:p>
            <a:pPr marL="0" indent="0">
              <a:buNone/>
            </a:pPr>
            <a:endParaRPr lang="en-AU" sz="1000" dirty="0"/>
          </a:p>
          <a:p>
            <a:r>
              <a:rPr lang="en-AU" dirty="0" smtClean="0"/>
              <a:t>Land </a:t>
            </a:r>
            <a:r>
              <a:rPr lang="en-AU" dirty="0"/>
              <a:t>U</a:t>
            </a:r>
            <a:r>
              <a:rPr lang="en-AU" dirty="0" smtClean="0"/>
              <a:t>se Planning plays an important role in informing government on resource access matters</a:t>
            </a:r>
          </a:p>
          <a:p>
            <a:endParaRPr lang="en-AU" sz="2000" dirty="0"/>
          </a:p>
          <a:p>
            <a:r>
              <a:rPr lang="en-AU" kern="1200" dirty="0">
                <a:solidFill>
                  <a:srgbClr val="000000"/>
                </a:solidFill>
              </a:rPr>
              <a:t>Contribute to the sustainability of the resource industry by wherever possible maintaining access for exploration and development</a:t>
            </a:r>
          </a:p>
          <a:p>
            <a:endParaRPr lang="en-AU" dirty="0" smtClean="0"/>
          </a:p>
        </p:txBody>
      </p:sp>
    </p:spTree>
    <p:extLst>
      <p:ext uri="{BB962C8B-B14F-4D97-AF65-F5344CB8AC3E}">
        <p14:creationId xmlns:p14="http://schemas.microsoft.com/office/powerpoint/2010/main" val="18359005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3432" y="1484784"/>
            <a:ext cx="10081120" cy="4896122"/>
          </a:xfrm>
        </p:spPr>
        <p:txBody>
          <a:bodyPr/>
          <a:lstStyle/>
          <a:p>
            <a:pPr marL="0" indent="0">
              <a:buNone/>
            </a:pPr>
            <a:endParaRPr lang="en-AU" sz="1200" dirty="0"/>
          </a:p>
          <a:p>
            <a:pPr marL="0" indent="0" algn="ctr">
              <a:buNone/>
            </a:pPr>
            <a:endParaRPr lang="en-AU" sz="1800" dirty="0"/>
          </a:p>
          <a:p>
            <a:pPr marL="0" indent="0" algn="ctr">
              <a:buNone/>
            </a:pPr>
            <a:r>
              <a:rPr lang="en-AU" dirty="0"/>
              <a:t>Land Use Planning Branch</a:t>
            </a:r>
          </a:p>
          <a:p>
            <a:pPr marL="0" indent="0" algn="ctr">
              <a:buNone/>
            </a:pPr>
            <a:r>
              <a:rPr lang="en-AU" sz="2000" dirty="0"/>
              <a:t>Samantha Carter, Mike </a:t>
            </a:r>
            <a:r>
              <a:rPr lang="en-AU" sz="2000" dirty="0" err="1"/>
              <a:t>Critch</a:t>
            </a:r>
            <a:r>
              <a:rPr lang="en-AU" sz="2000" dirty="0"/>
              <a:t>, Steven Batty, Mark Fleming, Jordana </a:t>
            </a:r>
            <a:r>
              <a:rPr lang="en-AU" sz="2000" dirty="0" err="1"/>
              <a:t>Gardiner-Haukohl</a:t>
            </a:r>
            <a:r>
              <a:rPr lang="en-AU" sz="2000" dirty="0"/>
              <a:t>, David </a:t>
            </a:r>
            <a:r>
              <a:rPr lang="en-AU" sz="2000" dirty="0" err="1"/>
              <a:t>Hamdorf</a:t>
            </a:r>
            <a:r>
              <a:rPr lang="en-AU" sz="2000" dirty="0"/>
              <a:t>, Shane Kenworthy, Lisa Kirby, Kevin Ridge</a:t>
            </a:r>
          </a:p>
          <a:p>
            <a:pPr marL="0" indent="0" algn="ctr">
              <a:buNone/>
            </a:pPr>
            <a:endParaRPr lang="en-AU" sz="2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21" y="3837998"/>
            <a:ext cx="3486091" cy="2486875"/>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886" t="5901" r="50742" b="50000"/>
          <a:stretch/>
        </p:blipFill>
        <p:spPr>
          <a:xfrm>
            <a:off x="8966785" y="3837998"/>
            <a:ext cx="3199944" cy="2302399"/>
          </a:xfrm>
          <a:prstGeom prst="rect">
            <a:avLst/>
          </a:prstGeom>
        </p:spPr>
      </p:pic>
      <p:pic>
        <p:nvPicPr>
          <p:cNvPr id="8" name="Picture 4" descr="Ti-Zr Mineralization Presentation_Shorelines.jpg"/>
          <p:cNvPicPr>
            <a:picLocks noChangeAspect="1"/>
          </p:cNvPicPr>
          <p:nvPr/>
        </p:nvPicPr>
        <p:blipFill rotWithShape="1">
          <a:blip r:embed="rId5" cstate="print"/>
          <a:srcRect l="8850" t="29507" r="43249" b="5108"/>
          <a:stretch/>
        </p:blipFill>
        <p:spPr bwMode="auto">
          <a:xfrm>
            <a:off x="6835605" y="3837998"/>
            <a:ext cx="1836028" cy="230274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3174" t="3781" r="36956" b="7437"/>
          <a:stretch/>
        </p:blipFill>
        <p:spPr>
          <a:xfrm>
            <a:off x="4007768" y="3837998"/>
            <a:ext cx="2279628" cy="2392202"/>
          </a:xfrm>
          <a:prstGeom prst="rect">
            <a:avLst/>
          </a:prstGeom>
        </p:spPr>
      </p:pic>
    </p:spTree>
    <p:extLst>
      <p:ext uri="{BB962C8B-B14F-4D97-AF65-F5344CB8AC3E}">
        <p14:creationId xmlns:p14="http://schemas.microsoft.com/office/powerpoint/2010/main" val="11132680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Land Use Planning does</a:t>
            </a:r>
            <a:endParaRPr lang="en-AU" dirty="0"/>
          </a:p>
        </p:txBody>
      </p:sp>
      <p:sp>
        <p:nvSpPr>
          <p:cNvPr id="3" name="Content Placeholder 2"/>
          <p:cNvSpPr>
            <a:spLocks noGrp="1"/>
          </p:cNvSpPr>
          <p:nvPr>
            <p:ph idx="1"/>
          </p:nvPr>
        </p:nvSpPr>
        <p:spPr>
          <a:xfrm>
            <a:off x="1925892" y="2081195"/>
            <a:ext cx="8229600" cy="1368152"/>
          </a:xfrm>
        </p:spPr>
        <p:txBody>
          <a:bodyPr/>
          <a:lstStyle/>
          <a:p>
            <a:r>
              <a:rPr lang="en-AU" dirty="0">
                <a:solidFill>
                  <a:prstClr val="black"/>
                </a:solidFill>
                <a:latin typeface="Franklin Gothic Book"/>
              </a:rPr>
              <a:t>Advice and recommendations to assist government decision making on the most appropriate use of land</a:t>
            </a:r>
            <a:endParaRPr lang="en-AU" b="1" dirty="0">
              <a:solidFill>
                <a:prstClr val="black"/>
              </a:solidFill>
              <a:latin typeface="Franklin Gothic Book"/>
            </a:endParaRPr>
          </a:p>
          <a:p>
            <a:endParaRPr lang="en-AU" dirty="0"/>
          </a:p>
          <a:p>
            <a:r>
              <a:rPr lang="en-AU" dirty="0"/>
              <a:t>Provide certain land-related approvals under delegation from the Minister for Mines</a:t>
            </a:r>
          </a:p>
          <a:p>
            <a:endParaRPr lang="en-AU" dirty="0"/>
          </a:p>
        </p:txBody>
      </p:sp>
      <p:sp>
        <p:nvSpPr>
          <p:cNvPr id="4" name="Content Placeholder 2"/>
          <p:cNvSpPr txBox="1">
            <a:spLocks/>
          </p:cNvSpPr>
          <p:nvPr/>
        </p:nvSpPr>
        <p:spPr bwMode="auto">
          <a:xfrm>
            <a:off x="1925892" y="2790795"/>
            <a:ext cx="8229600" cy="3075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en-AU" sz="2800" dirty="0"/>
          </a:p>
          <a:p>
            <a:endParaRPr lang="en-AU" dirty="0"/>
          </a:p>
        </p:txBody>
      </p:sp>
    </p:spTree>
    <p:extLst>
      <p:ext uri="{BB962C8B-B14F-4D97-AF65-F5344CB8AC3E}">
        <p14:creationId xmlns:p14="http://schemas.microsoft.com/office/powerpoint/2010/main" val="258363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How we do it — we RIP!</a:t>
            </a:r>
            <a:endParaRPr lang="en-AU" dirty="0"/>
          </a:p>
        </p:txBody>
      </p:sp>
      <p:sp>
        <p:nvSpPr>
          <p:cNvPr id="3" name="Content Placeholder 2"/>
          <p:cNvSpPr>
            <a:spLocks noGrp="1"/>
          </p:cNvSpPr>
          <p:nvPr>
            <p:ph idx="1"/>
          </p:nvPr>
        </p:nvSpPr>
        <p:spPr>
          <a:xfrm>
            <a:off x="1631504" y="2492896"/>
            <a:ext cx="9505056" cy="3240360"/>
          </a:xfrm>
        </p:spPr>
        <p:txBody>
          <a:bodyPr/>
          <a:lstStyle/>
          <a:p>
            <a:r>
              <a:rPr lang="en-AU" b="1" dirty="0" smtClean="0"/>
              <a:t>R</a:t>
            </a:r>
            <a:r>
              <a:rPr lang="en-AU" dirty="0" smtClean="0"/>
              <a:t>eactive </a:t>
            </a:r>
            <a:r>
              <a:rPr lang="en-AU" dirty="0"/>
              <a:t>– respond to specific proposals</a:t>
            </a:r>
          </a:p>
          <a:p>
            <a:endParaRPr lang="en-AU" dirty="0" smtClean="0"/>
          </a:p>
          <a:p>
            <a:r>
              <a:rPr lang="en-AU" b="1" dirty="0" smtClean="0"/>
              <a:t>I</a:t>
            </a:r>
            <a:r>
              <a:rPr lang="en-AU" dirty="0" smtClean="0"/>
              <a:t>nteractive </a:t>
            </a:r>
            <a:r>
              <a:rPr lang="en-AU" dirty="0"/>
              <a:t>– other government agencies, </a:t>
            </a:r>
            <a:r>
              <a:rPr lang="en-AU" dirty="0" smtClean="0"/>
              <a:t>and you</a:t>
            </a:r>
            <a:r>
              <a:rPr lang="en-AU" dirty="0"/>
              <a:t>		</a:t>
            </a:r>
          </a:p>
          <a:p>
            <a:pPr marL="0" indent="0">
              <a:buNone/>
            </a:pPr>
            <a:endParaRPr lang="en-AU" dirty="0" smtClean="0"/>
          </a:p>
          <a:p>
            <a:r>
              <a:rPr lang="en-AU" b="1" dirty="0" smtClean="0"/>
              <a:t>P</a:t>
            </a:r>
            <a:r>
              <a:rPr lang="en-AU" dirty="0" smtClean="0"/>
              <a:t>roactive – </a:t>
            </a:r>
            <a:r>
              <a:rPr lang="en-AU" dirty="0"/>
              <a:t>resource mapping</a:t>
            </a:r>
          </a:p>
        </p:txBody>
      </p:sp>
    </p:spTree>
    <p:extLst>
      <p:ext uri="{BB962C8B-B14F-4D97-AF65-F5344CB8AC3E}">
        <p14:creationId xmlns:p14="http://schemas.microsoft.com/office/powerpoint/2010/main" val="916168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49804"/>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48215" y="0"/>
            <a:ext cx="9695569" cy="6857999"/>
          </a:xfrm>
          <a:prstGeom prst="rect">
            <a:avLst/>
          </a:prstGeom>
        </p:spPr>
      </p:pic>
    </p:spTree>
    <p:extLst>
      <p:ext uri="{BB962C8B-B14F-4D97-AF65-F5344CB8AC3E}">
        <p14:creationId xmlns:p14="http://schemas.microsoft.com/office/powerpoint/2010/main" val="20095875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49804"/>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9597" y="0"/>
            <a:ext cx="9692805" cy="6858000"/>
          </a:xfrm>
          <a:prstGeom prst="rect">
            <a:avLst/>
          </a:prstGeom>
        </p:spPr>
      </p:pic>
    </p:spTree>
    <p:extLst>
      <p:ext uri="{BB962C8B-B14F-4D97-AF65-F5344CB8AC3E}">
        <p14:creationId xmlns:p14="http://schemas.microsoft.com/office/powerpoint/2010/main" val="28441471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6095" y="548681"/>
            <a:ext cx="6340390" cy="646331"/>
          </a:xfrm>
          <a:prstGeom prst="rect">
            <a:avLst/>
          </a:prstGeom>
          <a:noFill/>
        </p:spPr>
        <p:txBody>
          <a:bodyPr wrap="none" rtlCol="0">
            <a:spAutoFit/>
          </a:bodyPr>
          <a:lstStyle/>
          <a:p>
            <a:r>
              <a:rPr lang="en-AU" dirty="0">
                <a:solidFill>
                  <a:schemeClr val="bg1"/>
                </a:solidFill>
              </a:rPr>
              <a:t>Section 16(3) </a:t>
            </a:r>
            <a:r>
              <a:rPr lang="en-AU" i="1" dirty="0">
                <a:solidFill>
                  <a:schemeClr val="bg1"/>
                </a:solidFill>
              </a:rPr>
              <a:t>Mining Act 1978</a:t>
            </a:r>
            <a:endParaRPr lang="en-US" i="1" dirty="0">
              <a:solidFill>
                <a:schemeClr val="bg1"/>
              </a:solidFill>
            </a:endParaRPr>
          </a:p>
        </p:txBody>
      </p:sp>
      <p:sp>
        <p:nvSpPr>
          <p:cNvPr id="8" name="TextBox 7"/>
          <p:cNvSpPr txBox="1"/>
          <p:nvPr/>
        </p:nvSpPr>
        <p:spPr>
          <a:xfrm>
            <a:off x="1847528" y="2492896"/>
            <a:ext cx="8640960" cy="3046988"/>
          </a:xfrm>
          <a:prstGeom prst="rect">
            <a:avLst/>
          </a:prstGeom>
          <a:noFill/>
        </p:spPr>
        <p:txBody>
          <a:bodyPr wrap="square" rtlCol="0">
            <a:spAutoFit/>
          </a:bodyPr>
          <a:lstStyle/>
          <a:p>
            <a:pPr algn="l"/>
            <a:r>
              <a:rPr lang="en-AU" sz="3200" dirty="0">
                <a:latin typeface="+mj-lt"/>
              </a:rPr>
              <a:t>“16(3) No Crown land that is in a mineral field shall be leased, transferred in fee simple, or otherwise disposed of under the provisions of the </a:t>
            </a:r>
            <a:r>
              <a:rPr lang="en-AU" sz="3200" i="1" dirty="0">
                <a:latin typeface="+mj-lt"/>
              </a:rPr>
              <a:t>Land Administration Act 1997</a:t>
            </a:r>
            <a:r>
              <a:rPr lang="en-AU" sz="3200" dirty="0">
                <a:latin typeface="+mj-lt"/>
              </a:rPr>
              <a:t>, without the approval of the Minister.” </a:t>
            </a:r>
            <a:r>
              <a:rPr lang="en-AU" sz="3200" b="1" dirty="0">
                <a:latin typeface="+mj-lt"/>
              </a:rPr>
              <a:t/>
            </a:r>
            <a:br>
              <a:rPr lang="en-AU" sz="3200" b="1" dirty="0">
                <a:latin typeface="+mj-lt"/>
              </a:rPr>
            </a:br>
            <a:endParaRPr lang="en-AU" sz="3200" b="1" dirty="0">
              <a:latin typeface="+mj-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bwMode="auto">
          <a:xfrm>
            <a:off x="-96688" y="5805264"/>
            <a:ext cx="12529392" cy="1119785"/>
          </a:xfrm>
          <a:custGeom>
            <a:avLst/>
            <a:gdLst>
              <a:gd name="connsiteX0" fmla="*/ 19050 w 12420600"/>
              <a:gd name="connsiteY0" fmla="*/ 409575 h 990600"/>
              <a:gd name="connsiteX1" fmla="*/ 0 w 12420600"/>
              <a:gd name="connsiteY1" fmla="*/ 981075 h 990600"/>
              <a:gd name="connsiteX2" fmla="*/ 12220575 w 12420600"/>
              <a:gd name="connsiteY2" fmla="*/ 990600 h 990600"/>
              <a:gd name="connsiteX3" fmla="*/ 12220575 w 12420600"/>
              <a:gd name="connsiteY3" fmla="*/ 114300 h 990600"/>
              <a:gd name="connsiteX4" fmla="*/ 12420600 w 12420600"/>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0600" h="990600">
                <a:moveTo>
                  <a:pt x="19050" y="409575"/>
                </a:moveTo>
                <a:lnTo>
                  <a:pt x="0" y="981075"/>
                </a:lnTo>
                <a:lnTo>
                  <a:pt x="12220575" y="990600"/>
                </a:lnTo>
                <a:lnTo>
                  <a:pt x="12220575" y="114300"/>
                </a:lnTo>
                <a:lnTo>
                  <a:pt x="12420600" y="0"/>
                </a:lnTo>
              </a:path>
            </a:pathLst>
          </a:custGeom>
          <a:solidFill>
            <a:srgbClr val="E5F2F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3600" b="0" i="0" u="none" strike="noStrike" cap="none" normalizeH="0" baseline="0" smtClean="0">
              <a:ln>
                <a:noFill/>
              </a:ln>
              <a:solidFill>
                <a:schemeClr val="tx1"/>
              </a:solidFill>
              <a:effectLst/>
              <a:latin typeface="Arial" charset="0"/>
            </a:endParaRPr>
          </a:p>
        </p:txBody>
      </p:sp>
      <p:sp>
        <p:nvSpPr>
          <p:cNvPr id="6" name="TextBox 5"/>
          <p:cNvSpPr txBox="1"/>
          <p:nvPr/>
        </p:nvSpPr>
        <p:spPr>
          <a:xfrm>
            <a:off x="7176120" y="1844930"/>
            <a:ext cx="3888432" cy="5186035"/>
          </a:xfrm>
          <a:prstGeom prst="rect">
            <a:avLst/>
          </a:prstGeom>
          <a:gradFill flip="none" rotWithShape="1">
            <a:gsLst>
              <a:gs pos="0">
                <a:srgbClr val="FF3399">
                  <a:alpha val="0"/>
                </a:srgbClr>
              </a:gs>
              <a:gs pos="25000">
                <a:srgbClr val="FF6633"/>
              </a:gs>
              <a:gs pos="50000">
                <a:srgbClr val="FFFF00"/>
              </a:gs>
              <a:gs pos="75000">
                <a:srgbClr val="01A78F"/>
              </a:gs>
              <a:gs pos="100000">
                <a:srgbClr val="3366FF"/>
              </a:gs>
            </a:gsLst>
            <a:lin ang="16200000" scaled="0"/>
            <a:tileRect/>
          </a:gradFill>
        </p:spPr>
        <p:txBody>
          <a:bodyPr wrap="square" rtlCol="0">
            <a:spAutoFit/>
          </a:bodyPr>
          <a:lstStyle/>
          <a:p>
            <a:pPr algn="ctr"/>
            <a:r>
              <a:rPr lang="en-AU" sz="2000" dirty="0"/>
              <a:t>Open for mining</a:t>
            </a:r>
          </a:p>
          <a:p>
            <a:pPr algn="ctr"/>
            <a:endParaRPr lang="en-AU" dirty="0"/>
          </a:p>
          <a:p>
            <a:pPr algn="ctr"/>
            <a:r>
              <a:rPr lang="en-AU" sz="2000" dirty="0"/>
              <a:t>Recommendation of</a:t>
            </a:r>
          </a:p>
          <a:p>
            <a:pPr algn="ctr"/>
            <a:r>
              <a:rPr lang="en-AU" sz="2000" dirty="0"/>
              <a:t>responsible Minister</a:t>
            </a:r>
          </a:p>
          <a:p>
            <a:pPr algn="ctr"/>
            <a:r>
              <a:rPr lang="en-AU" sz="2000" dirty="0"/>
              <a:t>and management authority</a:t>
            </a:r>
          </a:p>
          <a:p>
            <a:pPr algn="ctr"/>
            <a:endParaRPr lang="en-AU" sz="1900" dirty="0"/>
          </a:p>
          <a:p>
            <a:pPr algn="ctr"/>
            <a:r>
              <a:rPr lang="en-AU" sz="2000" dirty="0"/>
              <a:t>Recommendation of Minister</a:t>
            </a:r>
          </a:p>
          <a:p>
            <a:pPr algn="ctr"/>
            <a:r>
              <a:rPr lang="en-AU" sz="2000" dirty="0"/>
              <a:t>for Environment</a:t>
            </a:r>
          </a:p>
          <a:p>
            <a:pPr algn="ctr"/>
            <a:endParaRPr lang="en-AU" sz="1600" dirty="0"/>
          </a:p>
          <a:p>
            <a:pPr algn="ctr"/>
            <a:r>
              <a:rPr lang="en-AU" sz="2000" dirty="0"/>
              <a:t>Approval of Minister for</a:t>
            </a:r>
          </a:p>
          <a:p>
            <a:pPr algn="ctr"/>
            <a:r>
              <a:rPr lang="en-AU" sz="2000" dirty="0"/>
              <a:t>Environment</a:t>
            </a:r>
          </a:p>
          <a:p>
            <a:pPr algn="ctr"/>
            <a:endParaRPr lang="en-AU" sz="1200" dirty="0"/>
          </a:p>
          <a:p>
            <a:pPr algn="ctr"/>
            <a:endParaRPr lang="en-AU" sz="1200" dirty="0"/>
          </a:p>
          <a:p>
            <a:pPr algn="ctr"/>
            <a:r>
              <a:rPr lang="en-AU" sz="2000" dirty="0"/>
              <a:t>Approval of Minister for Environment and Parliament</a:t>
            </a:r>
          </a:p>
          <a:p>
            <a:r>
              <a:rPr lang="en-AU" dirty="0"/>
              <a:t> </a:t>
            </a:r>
          </a:p>
        </p:txBody>
      </p:sp>
      <p:sp>
        <p:nvSpPr>
          <p:cNvPr id="2" name="Title 1"/>
          <p:cNvSpPr>
            <a:spLocks noGrp="1"/>
          </p:cNvSpPr>
          <p:nvPr>
            <p:ph type="title"/>
          </p:nvPr>
        </p:nvSpPr>
        <p:spPr/>
        <p:txBody>
          <a:bodyPr/>
          <a:lstStyle/>
          <a:p>
            <a:r>
              <a:rPr lang="en-AU" dirty="0" smtClean="0"/>
              <a:t>Access restrictions on Crown and reserved land</a:t>
            </a:r>
            <a:endParaRPr lang="en-AU" dirty="0"/>
          </a:p>
        </p:txBody>
      </p:sp>
      <p:sp>
        <p:nvSpPr>
          <p:cNvPr id="3" name="TextBox 2"/>
          <p:cNvSpPr txBox="1"/>
          <p:nvPr/>
        </p:nvSpPr>
        <p:spPr>
          <a:xfrm>
            <a:off x="7617359" y="1466691"/>
            <a:ext cx="3005951" cy="461665"/>
          </a:xfrm>
          <a:prstGeom prst="rect">
            <a:avLst/>
          </a:prstGeom>
          <a:noFill/>
        </p:spPr>
        <p:txBody>
          <a:bodyPr wrap="none" rtlCol="0">
            <a:spAutoFit/>
          </a:bodyPr>
          <a:lstStyle/>
          <a:p>
            <a:r>
              <a:rPr lang="en-AU" sz="2400" b="1" dirty="0"/>
              <a:t>Lowest restrictions</a:t>
            </a:r>
          </a:p>
        </p:txBody>
      </p:sp>
      <p:sp>
        <p:nvSpPr>
          <p:cNvPr id="4" name="TextBox 3"/>
          <p:cNvSpPr txBox="1"/>
          <p:nvPr/>
        </p:nvSpPr>
        <p:spPr>
          <a:xfrm>
            <a:off x="7582893" y="6396335"/>
            <a:ext cx="3074881" cy="461665"/>
          </a:xfrm>
          <a:prstGeom prst="rect">
            <a:avLst/>
          </a:prstGeom>
          <a:noFill/>
        </p:spPr>
        <p:txBody>
          <a:bodyPr wrap="none" rtlCol="0">
            <a:spAutoFit/>
          </a:bodyPr>
          <a:lstStyle/>
          <a:p>
            <a:r>
              <a:rPr lang="en-AU" sz="2400" b="1" dirty="0"/>
              <a:t>Highest</a:t>
            </a:r>
            <a:r>
              <a:rPr lang="en-AU" sz="2400" dirty="0"/>
              <a:t> </a:t>
            </a:r>
            <a:r>
              <a:rPr lang="en-AU" sz="2400" b="1" dirty="0"/>
              <a:t>restrictions</a:t>
            </a:r>
          </a:p>
        </p:txBody>
      </p:sp>
      <p:sp>
        <p:nvSpPr>
          <p:cNvPr id="5" name="TextBox 4"/>
          <p:cNvSpPr txBox="1"/>
          <p:nvPr/>
        </p:nvSpPr>
        <p:spPr>
          <a:xfrm>
            <a:off x="1512583" y="1844930"/>
            <a:ext cx="5460149" cy="5801588"/>
          </a:xfrm>
          <a:prstGeom prst="rect">
            <a:avLst/>
          </a:prstGeom>
          <a:noFill/>
        </p:spPr>
        <p:txBody>
          <a:bodyPr wrap="none" rtlCol="0">
            <a:spAutoFit/>
          </a:bodyPr>
          <a:lstStyle/>
          <a:p>
            <a:pPr marL="285750" indent="-285750" algn="l">
              <a:buFont typeface="Wingdings" pitchFamily="2" charset="2"/>
              <a:buChar char="ü"/>
            </a:pPr>
            <a:r>
              <a:rPr lang="en-AU" sz="2100" dirty="0"/>
              <a:t>Unallocated Crown land &amp; pastoral leases</a:t>
            </a:r>
          </a:p>
          <a:p>
            <a:pPr algn="l"/>
            <a:endParaRPr lang="en-AU" dirty="0"/>
          </a:p>
          <a:p>
            <a:pPr marL="285750" indent="-285750" algn="l">
              <a:buFont typeface="Arial" pitchFamily="34" charset="0"/>
              <a:buChar char="•"/>
            </a:pPr>
            <a:r>
              <a:rPr lang="en-AU" sz="2000" dirty="0"/>
              <a:t>Reserves (not class A)</a:t>
            </a:r>
          </a:p>
          <a:p>
            <a:pPr marL="285750" indent="-285750" algn="l">
              <a:buFont typeface="Arial" pitchFamily="34" charset="0"/>
              <a:buChar char="•"/>
            </a:pPr>
            <a:r>
              <a:rPr lang="en-AU" sz="2000" dirty="0"/>
              <a:t>Reserves class A outside SW</a:t>
            </a:r>
          </a:p>
          <a:p>
            <a:pPr algn="l"/>
            <a:endParaRPr lang="en-AU" sz="2000" dirty="0"/>
          </a:p>
          <a:p>
            <a:pPr marL="285750" indent="-285750" algn="l">
              <a:buFont typeface="Arial" pitchFamily="34" charset="0"/>
              <a:buChar char="•"/>
            </a:pPr>
            <a:r>
              <a:rPr lang="en-AU" sz="2000" dirty="0"/>
              <a:t>State forest or timber reserve outside </a:t>
            </a:r>
            <a:r>
              <a:rPr lang="en-AU" sz="2000" dirty="0" smtClean="0"/>
              <a:t>SW</a:t>
            </a:r>
          </a:p>
          <a:p>
            <a:pPr marL="285750" lvl="0" indent="-285750" algn="l">
              <a:buFont typeface="Arial" pitchFamily="34" charset="0"/>
              <a:buChar char="•"/>
            </a:pPr>
            <a:r>
              <a:rPr lang="en-AU" sz="2000" dirty="0">
                <a:solidFill>
                  <a:srgbClr val="262626"/>
                </a:solidFill>
              </a:rPr>
              <a:t>Conservation </a:t>
            </a:r>
            <a:r>
              <a:rPr lang="en-AU" sz="2000" dirty="0" smtClean="0">
                <a:solidFill>
                  <a:srgbClr val="262626"/>
                </a:solidFill>
              </a:rPr>
              <a:t>parks </a:t>
            </a:r>
            <a:endParaRPr lang="en-AU" sz="2000" dirty="0">
              <a:solidFill>
                <a:srgbClr val="262626"/>
              </a:solidFill>
            </a:endParaRPr>
          </a:p>
          <a:p>
            <a:pPr marL="285750" indent="-285750" algn="l">
              <a:buFont typeface="Arial" pitchFamily="34" charset="0"/>
              <a:buChar char="•"/>
            </a:pPr>
            <a:r>
              <a:rPr lang="en-AU" sz="2000" dirty="0" smtClean="0"/>
              <a:t>Nature </a:t>
            </a:r>
            <a:r>
              <a:rPr lang="en-AU" sz="2000" dirty="0"/>
              <a:t>reserve not class A</a:t>
            </a:r>
          </a:p>
          <a:p>
            <a:pPr algn="l"/>
            <a:endParaRPr lang="en-AU" sz="2000" dirty="0"/>
          </a:p>
          <a:p>
            <a:pPr marL="285750" indent="-285750" algn="l">
              <a:buFont typeface="Arial" pitchFamily="34" charset="0"/>
              <a:buChar char="•"/>
            </a:pPr>
            <a:r>
              <a:rPr lang="en-AU" sz="2000" dirty="0"/>
              <a:t>State forest or timber reserve within SW</a:t>
            </a:r>
          </a:p>
          <a:p>
            <a:pPr algn="l"/>
            <a:endParaRPr lang="en-AU" sz="2000" dirty="0"/>
          </a:p>
          <a:p>
            <a:pPr marL="285750" indent="-285750" algn="l">
              <a:buFont typeface="Arial" pitchFamily="34" charset="0"/>
              <a:buChar char="×"/>
            </a:pPr>
            <a:r>
              <a:rPr lang="en-AU" sz="2000" dirty="0"/>
              <a:t>Reserves class A within </a:t>
            </a:r>
            <a:r>
              <a:rPr lang="en-AU" sz="2000" dirty="0" smtClean="0"/>
              <a:t>SW</a:t>
            </a:r>
            <a:endParaRPr lang="en-AU" dirty="0"/>
          </a:p>
          <a:p>
            <a:pPr marL="285750" indent="-285750" algn="l">
              <a:buFont typeface="Arial" pitchFamily="34" charset="0"/>
              <a:buChar char="×"/>
            </a:pPr>
            <a:r>
              <a:rPr lang="en-AU" sz="2100" dirty="0"/>
              <a:t>National park class A</a:t>
            </a:r>
          </a:p>
          <a:p>
            <a:pPr marL="285750" indent="-285750" algn="l">
              <a:buFont typeface="Arial" pitchFamily="34" charset="0"/>
              <a:buChar char="×"/>
            </a:pPr>
            <a:r>
              <a:rPr lang="en-AU" sz="2100" dirty="0"/>
              <a:t>Nature reserve class A</a:t>
            </a:r>
          </a:p>
          <a:p>
            <a:pPr marL="285750" indent="-285750">
              <a:buFont typeface="Arial" pitchFamily="34" charset="0"/>
              <a:buChar char="•"/>
            </a:pPr>
            <a:endParaRPr lang="en-AU" dirty="0"/>
          </a:p>
          <a:p>
            <a:pPr marL="285750" indent="-285750">
              <a:buFont typeface="Arial" pitchFamily="34" charset="0"/>
              <a:buChar char="•"/>
            </a:pPr>
            <a:endParaRPr lang="en-AU" dirty="0"/>
          </a:p>
        </p:txBody>
      </p:sp>
    </p:spTree>
    <p:extLst>
      <p:ext uri="{BB962C8B-B14F-4D97-AF65-F5344CB8AC3E}">
        <p14:creationId xmlns:p14="http://schemas.microsoft.com/office/powerpoint/2010/main" val="3625864212"/>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DMIRS 01">
      <a:dk1>
        <a:srgbClr val="262626"/>
      </a:dk1>
      <a:lt1>
        <a:srgbClr val="F2F2F2"/>
      </a:lt1>
      <a:dk2>
        <a:srgbClr val="009296"/>
      </a:dk2>
      <a:lt2>
        <a:srgbClr val="F0FFFF"/>
      </a:lt2>
      <a:accent1>
        <a:srgbClr val="006B6E"/>
      </a:accent1>
      <a:accent2>
        <a:srgbClr val="A02A1D"/>
      </a:accent2>
      <a:accent3>
        <a:srgbClr val="45415D"/>
      </a:accent3>
      <a:accent4>
        <a:srgbClr val="8064A2"/>
      </a:accent4>
      <a:accent5>
        <a:srgbClr val="4BACC6"/>
      </a:accent5>
      <a:accent6>
        <a:srgbClr val="F79646"/>
      </a:accent6>
      <a:hlink>
        <a:srgbClr val="0000FF"/>
      </a:hlink>
      <a:folHlink>
        <a:srgbClr val="80008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36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MIRS_WidePowerPointTemp.pptx" id="{6BE8BA85-0E23-4B9F-AFB2-7D9E83722E6B}" vid="{274CD7FE-9EE1-4D9A-8E18-2EA7C38FDF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OurDocs Document" ma:contentTypeID="0x0101000AC6246A9CD2FC45B52DC6FEC0F0AAAA0000BFB7748A146749AB50C37C6791420E" ma:contentTypeVersion="24" ma:contentTypeDescription="Create a new document." ma:contentTypeScope="" ma:versionID="b5d6a63a6e550be4df104cd5ae961800">
  <xsd:schema xmlns:xsd="http://www.w3.org/2001/XMLSchema" xmlns:xs="http://www.w3.org/2001/XMLSchema" xmlns:p="http://schemas.microsoft.com/office/2006/metadata/properties" xmlns:ns2="dce3ed02-b0cd-470d-9119-e5f1a2533a21" targetNamespace="http://schemas.microsoft.com/office/2006/metadata/properties" ma:root="true" ma:fieldsID="5d031b32c981ffdabdc09817a45c8b8d" ns2:_="">
    <xsd:import namespace="dce3ed02-b0cd-470d-9119-e5f1a2533a21"/>
    <xsd:element name="properties">
      <xsd:complexType>
        <xsd:sequence>
          <xsd:element name="documentManagement">
            <xsd:complexType>
              <xsd:all>
                <xsd:element ref="ns2:OurDocsDataStore"/>
                <xsd:element ref="ns2:OurDocsDocId"/>
                <xsd:element ref="ns2:OurDocsVersionNumber"/>
                <xsd:element ref="ns2:OurDocsIsRecordsDocument" minOccurs="0"/>
                <xsd:element ref="ns2:OurDocsIsLocked" minOccurs="0"/>
                <xsd:element ref="ns2:OurDocsTitle" minOccurs="0"/>
                <xsd:element ref="ns2:OurDocsDescription" minOccurs="0"/>
                <xsd:element ref="ns2:OurDocsAuthor" minOccurs="0"/>
                <xsd:element ref="ns2:OurDocsLocation" minOccurs="0"/>
                <xsd:element ref="ns2:OurDocsReleaseClassification" minOccurs="0"/>
                <xsd:element ref="ns2:OurDocsDocumentType" minOccurs="0"/>
                <xsd:element ref="ns2:OurDocsDocumentDate" minOccurs="0"/>
                <xsd:element ref="ns2:OurDocsDocumentSource" minOccurs="0"/>
                <xsd:element ref="ns2:OurDocsFileNumbers" minOccurs="0"/>
                <xsd:element ref="ns2:OurDocsLockedBy" minOccurs="0"/>
                <xsd:element ref="ns2:OurDocsLockedOnBehalfOf" minOccurs="0"/>
                <xsd:element ref="ns2:OurDocsLockedOn" minOccurs="0"/>
                <xsd:element ref="ns2:OurDocsVersionCreatedBy" minOccurs="0"/>
                <xsd:element ref="ns2:OurDocsVersionCreatedAt" minOccurs="0"/>
                <xsd:element ref="ns2:OurDocsVersionReas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e3ed02-b0cd-470d-9119-e5f1a2533a21" elementFormDefault="qualified">
    <xsd:import namespace="http://schemas.microsoft.com/office/2006/documentManagement/types"/>
    <xsd:import namespace="http://schemas.microsoft.com/office/infopath/2007/PartnerControls"/>
    <xsd:element name="OurDocsDataStore" ma:index="8" ma:displayName="DataStore" ma:internalName="OurDocsDataStore">
      <xsd:simpleType>
        <xsd:restriction base="dms:Text"/>
      </xsd:simpleType>
    </xsd:element>
    <xsd:element name="OurDocsDocId" ma:index="9" ma:displayName="DocId" ma:internalName="OurDocsDocId">
      <xsd:simpleType>
        <xsd:restriction base="dms:Text"/>
      </xsd:simpleType>
    </xsd:element>
    <xsd:element name="OurDocsVersionNumber" ma:index="10" ma:displayName="VersionNumber" ma:internalName="OurDocsVersionNumber">
      <xsd:simpleType>
        <xsd:restriction base="dms:Text"/>
      </xsd:simpleType>
    </xsd:element>
    <xsd:element name="OurDocsIsRecordsDocument" ma:index="11" nillable="true" ma:displayName="IsRecordsDocument" ma:internalName="OurDocsIsRecordsDocument">
      <xsd:simpleType>
        <xsd:restriction base="dms:Boolean"/>
      </xsd:simpleType>
    </xsd:element>
    <xsd:element name="OurDocsIsLocked" ma:index="12" nillable="true" ma:displayName="IsLocked" ma:internalName="OurDocsIsLocked">
      <xsd:simpleType>
        <xsd:restriction base="dms:Boolean"/>
      </xsd:simpleType>
    </xsd:element>
    <xsd:element name="OurDocsTitle" ma:index="13" nillable="true" ma:displayName="Title" ma:internalName="OurDocsTitle">
      <xsd:simpleType>
        <xsd:restriction base="dms:Text"/>
      </xsd:simpleType>
    </xsd:element>
    <xsd:element name="OurDocsDescription" ma:index="14" nillable="true" ma:displayName="Description" ma:internalName="OurDocsDescription">
      <xsd:simpleType>
        <xsd:restriction base="dms:Note">
          <xsd:maxLength value="255"/>
        </xsd:restriction>
      </xsd:simpleType>
    </xsd:element>
    <xsd:element name="OurDocsAuthor" ma:index="15" nillable="true" ma:displayName="Author" ma:internalName="OurDocsAuthor">
      <xsd:simpleType>
        <xsd:restriction base="dms:Text"/>
      </xsd:simpleType>
    </xsd:element>
    <xsd:element name="OurDocsLocation" ma:index="16" nillable="true" ma:displayName="Location" ma:internalName="OurDocsLocation">
      <xsd:simpleType>
        <xsd:restriction base="dms:Text"/>
      </xsd:simpleType>
    </xsd:element>
    <xsd:element name="OurDocsReleaseClassification" ma:index="17" nillable="true" ma:displayName="ReleaseClassification" ma:internalName="OurDocsReleaseClassification">
      <xsd:simpleType>
        <xsd:restriction base="dms:Choice">
          <xsd:enumeration value="Departmental Use Only"/>
          <xsd:enumeration value="Within Government Only"/>
          <xsd:enumeration value="Addressee Use Only"/>
          <xsd:enumeration value="Addressee and Within Government Only"/>
          <xsd:enumeration value="For Public Release"/>
          <xsd:enumeration value="UNKNOWN"/>
        </xsd:restriction>
      </xsd:simpleType>
    </xsd:element>
    <xsd:element name="OurDocsDocumentType" ma:index="18" nillable="true" ma:displayName="DocumentType" ma:format="Dropdown" ma:internalName="OurDocsDocumentType" ma:readOnly="false">
      <xsd:simpleType>
        <xsd:restriction base="dms:Choice">
          <xsd:enumeration value="Administration"/>
          <xsd:enumeration value="Agenda"/>
          <xsd:enumeration value="Appointment"/>
          <xsd:enumeration value="Briefing Note"/>
          <xsd:enumeration value="Certificate of Competency"/>
          <xsd:enumeration value="Corporate Executive"/>
          <xsd:enumeration value="Corporate Form"/>
          <xsd:enumeration value="Corporate Policy"/>
          <xsd:enumeration value="Corporate Procedure"/>
          <xsd:enumeration value="Document"/>
          <xsd:enumeration value="Email"/>
          <xsd:enumeration value="External Presentations"/>
          <xsd:enumeration value="External Published Document"/>
          <xsd:enumeration value="Facsimile"/>
          <xsd:enumeration value="File"/>
          <xsd:enumeration value="File Note"/>
          <xsd:enumeration value="Form"/>
          <xsd:enumeration value="Incident Report"/>
          <xsd:enumeration value="Internal Memo"/>
          <xsd:enumeration value="Internal Presentations"/>
          <xsd:enumeration value="Investigation Document"/>
          <xsd:enumeration value="Letter"/>
          <xsd:enumeration value="Map"/>
          <xsd:enumeration value="Memorandum"/>
          <xsd:enumeration value="Ministerial"/>
          <xsd:enumeration value="Minutes"/>
          <xsd:enumeration value="Other"/>
          <xsd:enumeration value="Permit"/>
          <xsd:enumeration value="Photos"/>
          <xsd:enumeration value="Policy"/>
          <xsd:enumeration value="Press Clipping"/>
          <xsd:enumeration value="Press Release"/>
          <xsd:enumeration value="Procurement"/>
          <xsd:enumeration value="Production Report"/>
          <xsd:enumeration value="Report"/>
          <xsd:enumeration value="Risk Management"/>
          <xsd:enumeration value="Royalty Audit"/>
          <xsd:enumeration value="Royalty Payment/Revenue"/>
          <xsd:enumeration value="Royalty Return"/>
          <xsd:enumeration value="Safety Bulletin"/>
          <xsd:enumeration value="Speech"/>
          <xsd:enumeration value="Training"/>
          <xsd:enumeration value="Web Document"/>
        </xsd:restriction>
      </xsd:simpleType>
    </xsd:element>
    <xsd:element name="OurDocsDocumentDate" ma:index="19" nillable="true" ma:displayName="DocumentDate" ma:internalName="OurDocsDocumentDate">
      <xsd:simpleType>
        <xsd:restriction base="dms:DateTime"/>
      </xsd:simpleType>
    </xsd:element>
    <xsd:element name="OurDocsDocumentSource" ma:index="20" nillable="true" ma:displayName="DocumentSource" ma:internalName="OurDocsDocumentSource">
      <xsd:simpleType>
        <xsd:restriction base="dms:Choice">
          <xsd:enumeration value="Internal"/>
          <xsd:enumeration value="External"/>
          <xsd:enumeration value="UNKNOWN"/>
        </xsd:restriction>
      </xsd:simpleType>
    </xsd:element>
    <xsd:element name="OurDocsFileNumbers" ma:index="21" nillable="true" ma:displayName="FileNumbers" ma:internalName="OurDocsFileNumbers">
      <xsd:simpleType>
        <xsd:restriction base="dms:Note">
          <xsd:maxLength value="255"/>
        </xsd:restriction>
      </xsd:simpleType>
    </xsd:element>
    <xsd:element name="OurDocsLockedBy" ma:index="22" nillable="true" ma:displayName="LockedBy" ma:internalName="OurDocsLockedBy">
      <xsd:simpleType>
        <xsd:restriction base="dms:Text"/>
      </xsd:simpleType>
    </xsd:element>
    <xsd:element name="OurDocsLockedOnBehalfOf" ma:index="23" nillable="true" ma:displayName="LockedOnBehalfOf" ma:internalName="OurDocsLockedOnBehalfOf">
      <xsd:simpleType>
        <xsd:restriction base="dms:Text"/>
      </xsd:simpleType>
    </xsd:element>
    <xsd:element name="OurDocsLockedOn" ma:index="24" nillable="true" ma:displayName="LockedOn" ma:internalName="OurDocsLockedOn">
      <xsd:simpleType>
        <xsd:restriction base="dms:DateTime"/>
      </xsd:simpleType>
    </xsd:element>
    <xsd:element name="OurDocsVersionCreatedBy" ma:index="25" nillable="true" ma:displayName="VersionCreatedBy" ma:internalName="OurDocsVersionCreatedBy">
      <xsd:simpleType>
        <xsd:restriction base="dms:Text"/>
      </xsd:simpleType>
    </xsd:element>
    <xsd:element name="OurDocsVersionCreatedAt" ma:index="26" nillable="true" ma:displayName="VersionCreatedAt" ma:internalName="OurDocsVersionCreatedAt">
      <xsd:simpleType>
        <xsd:restriction base="dms:DateTime"/>
      </xsd:simpleType>
    </xsd:element>
    <xsd:element name="OurDocsVersionReason" ma:index="27" nillable="true" ma:displayName="VersionReason" ma:internalName="OurDocsVersionReas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OurDocsVersionReason xmlns="dce3ed02-b0cd-470d-9119-e5f1a2533a21" xsi:nil="true"/>
    <OurDocsVersionCreatedAt xmlns="dce3ed02-b0cd-470d-9119-e5f1a2533a21">2020-02-17T03:20:19+00:00</OurDocsVersionCreatedAt>
    <OurDocsDocId xmlns="dce3ed02-b0cd-470d-9119-e5f1a2533a21">003499.Warren.Ormsby</OurDocsDocId>
    <OurDocsDocumentSource xmlns="dce3ed02-b0cd-470d-9119-e5f1a2533a21">Internal</OurDocsDocumentSource>
    <OurDocsFileNumbers xmlns="dce3ed02-b0cd-470d-9119-e5f1a2533a21">A1441/201101</OurDocsFileNumbers>
    <OurDocsLocation xmlns="dce3ed02-b0cd-470d-9119-e5f1a2533a21">Perth</OurDocsLocation>
    <OurDocsDataStore xmlns="dce3ed02-b0cd-470d-9119-e5f1a2533a21">Central</OurDocsDataStore>
    <OurDocsReleaseClassification xmlns="dce3ed02-b0cd-470d-9119-e5f1a2533a21">For Public Release</OurDocsReleaseClassification>
    <OurDocsTitle xmlns="dce3ed02-b0cd-470d-9119-e5f1a2533a21">Land Use Planning Open Day 2020</OurDocsTitle>
    <OurDocsLockedOnBehalfOf xmlns="dce3ed02-b0cd-470d-9119-e5f1a2533a21" xsi:nil="true"/>
    <OurDocsVersionNumber xmlns="dce3ed02-b0cd-470d-9119-e5f1a2533a21">1</OurDocsVersionNumber>
    <OurDocsAuthor xmlns="dce3ed02-b0cd-470d-9119-e5f1a2533a21">Warren.Ormsby</OurDocsAuthor>
    <OurDocsDescription xmlns="dce3ed02-b0cd-470d-9119-e5f1a2533a21">Formerly GSWA open day 2013 Ormsby (2).pptx</OurDocsDescription>
    <OurDocsVersionCreatedBy xmlns="dce3ed02-b0cd-470d-9119-e5f1a2533a21">MIGSDWO</OurDocsVersionCreatedBy>
    <OurDocsIsLocked xmlns="dce3ed02-b0cd-470d-9119-e5f1a2533a21">false</OurDocsIsLocked>
    <OurDocsDocumentType xmlns="dce3ed02-b0cd-470d-9119-e5f1a2533a21">Other</OurDocsDocumentType>
    <OurDocsIsRecordsDocument xmlns="dce3ed02-b0cd-470d-9119-e5f1a2533a21">false</OurDocsIsRecordsDocument>
    <OurDocsDocumentDate xmlns="dce3ed02-b0cd-470d-9119-e5f1a2533a21">2020-02-16T16:00:00+00:00</OurDocsDocumentDate>
    <OurDocsLockedBy xmlns="dce3ed02-b0cd-470d-9119-e5f1a2533a21" xsi:nil="true"/>
    <OurDocsLockedOn xmlns="dce3ed02-b0cd-470d-9119-e5f1a2533a2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47aadd75-fb41-49d7-866d-414b51aa1b7e" ContentTypeId="0x0101000AC6246A9CD2FC45B52DC6FEC0F0AAAA" PreviousValue="false"/>
</file>

<file path=customXml/itemProps1.xml><?xml version="1.0" encoding="utf-8"?>
<ds:datastoreItem xmlns:ds="http://schemas.openxmlformats.org/officeDocument/2006/customXml" ds:itemID="{743517BD-BAD1-4178-8421-F805D5BAE2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e3ed02-b0cd-470d-9119-e5f1a2533a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F4E603-9413-4EB9-B068-BC19FBA42668}">
  <ds:schemaRefs>
    <ds:schemaRef ds:uri="http://purl.org/dc/elements/1.1/"/>
    <ds:schemaRef ds:uri="http://schemas.microsoft.com/office/2006/metadata/properties"/>
    <ds:schemaRef ds:uri="http://purl.org/dc/terms/"/>
    <ds:schemaRef ds:uri="dce3ed02-b0cd-470d-9119-e5f1a2533a21"/>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16CA5B0E-BFF6-4950-91DA-B310423741C9}">
  <ds:schemaRefs>
    <ds:schemaRef ds:uri="http://schemas.microsoft.com/sharepoint/v3/contenttype/forms"/>
  </ds:schemaRefs>
</ds:datastoreItem>
</file>

<file path=customXml/itemProps4.xml><?xml version="1.0" encoding="utf-8"?>
<ds:datastoreItem xmlns:ds="http://schemas.openxmlformats.org/officeDocument/2006/customXml" ds:itemID="{A5177EA4-2223-43F4-8ADB-7369BD4E66B9}">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DMIRS_widescreen_template</Template>
  <TotalTime>6070</TotalTime>
  <Words>2600</Words>
  <Application>Microsoft Office PowerPoint</Application>
  <PresentationFormat>Widescreen</PresentationFormat>
  <Paragraphs>389</Paragraphs>
  <Slides>33</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Franklin Gothic Book</vt:lpstr>
      <vt:lpstr>Wingdings</vt:lpstr>
      <vt:lpstr>Custom Design</vt:lpstr>
      <vt:lpstr>Land Use Planning</vt:lpstr>
      <vt:lpstr>Outline</vt:lpstr>
      <vt:lpstr>What Land Use Planning does</vt:lpstr>
      <vt:lpstr>What Land Use Planning does</vt:lpstr>
      <vt:lpstr>How we do it — we RIP!</vt:lpstr>
      <vt:lpstr>PowerPoint Presentation</vt:lpstr>
      <vt:lpstr>PowerPoint Presentation</vt:lpstr>
      <vt:lpstr>PowerPoint Presentation</vt:lpstr>
      <vt:lpstr>Access restrictions on Crown and reserved land</vt:lpstr>
      <vt:lpstr>PowerPoint Presentation</vt:lpstr>
      <vt:lpstr>PowerPoint Presentation</vt:lpstr>
      <vt:lpstr>Geological assessment</vt:lpstr>
      <vt:lpstr>Approach for S16(3) ‘clearances’</vt:lpstr>
      <vt:lpstr>PowerPoint Presentation</vt:lpstr>
      <vt:lpstr>PowerPoint Presentation</vt:lpstr>
      <vt:lpstr>PowerPoint Presentation</vt:lpstr>
      <vt:lpstr>Access restrictions on Crown and reserved land</vt:lpstr>
      <vt:lpstr>Access restrictions on Crown and reserved land</vt:lpstr>
      <vt:lpstr>Plan for Our Parks</vt:lpstr>
      <vt:lpstr>PowerPoint Presentation</vt:lpstr>
      <vt:lpstr>PowerPoint Presentation</vt:lpstr>
      <vt:lpstr>PowerPoint Presentation</vt:lpstr>
      <vt:lpstr>Access restrictions on Crown and reserved land</vt:lpstr>
      <vt:lpstr>Private land</vt:lpstr>
      <vt:lpstr>Memorandum of Understanding</vt:lpstr>
      <vt:lpstr>Private land subdivisions</vt:lpstr>
      <vt:lpstr>PowerPoint Presentation</vt:lpstr>
      <vt:lpstr>PowerPoint Presentation</vt:lpstr>
      <vt:lpstr>PowerPoint Presentation</vt:lpstr>
      <vt:lpstr>Emerging issues 2013</vt:lpstr>
      <vt:lpstr>Emerging issues 2020</vt:lpstr>
      <vt:lpstr>Summary</vt:lpstr>
      <vt:lpstr>PowerPoint Presentation</vt:lpstr>
    </vt:vector>
  </TitlesOfParts>
  <Company>Department of Mines and Petroleum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 Use Planning Open Day 2020</dc:title>
  <dc:subject>Formerly GSWA open day 2013 Ormsby (2).pptx</dc:subject>
  <dc:creator>Warren.Ormsby</dc:creator>
  <cp:keywords>DocSrc=Internal&lt;!&gt;VersionNo=1&lt;!&gt;VersionBy=Warren.ORMSBY&lt;!&gt;VersionDate=18 Feb 2013 10:01:26&lt;!&gt;Branch=Resources&lt;!&gt;Division=Geological Survey&lt;!&gt;Section=Land Use Geoscience&lt;!&gt;LockedBy=&lt;!&gt;LockedOn=&lt;!&gt;LockedBehalfof=</cp:keywords>
  <dc:description>FileNo=A1441/201101&lt;!&gt;Site=Perth&lt;!&gt;MDNo=&lt;!&gt;DocType=Other&lt;!&gt;DocSec=&lt;!&gt;Owner=warren.ormsby&lt;!&gt;Filename=002889.warren.ormsby.pptx&lt;!&gt;Project=&lt;!&gt;Group=Geological Survey&lt;!&gt;SecType=For Public Release</dc:description>
  <cp:lastModifiedBy>GODSMAN, Garth</cp:lastModifiedBy>
  <cp:revision>388</cp:revision>
  <cp:lastPrinted>2020-02-19T02:19:54Z</cp:lastPrinted>
  <dcterms:created xsi:type="dcterms:W3CDTF">2013-01-23T06:02:41Z</dcterms:created>
  <dcterms:modified xsi:type="dcterms:W3CDTF">2020-03-05T04:07:30Z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ite">
    <vt:lpwstr>Perth</vt:lpwstr>
  </property>
  <property fmtid="{D5CDD505-2E9C-101B-9397-08002B2CF9AE}" pid="3" name="SecType">
    <vt:lpwstr>For Public Release</vt:lpwstr>
  </property>
  <property fmtid="{D5CDD505-2E9C-101B-9397-08002B2CF9AE}" pid="4" name="ContentTypeId">
    <vt:lpwstr>0x0101000AC6246A9CD2FC45B52DC6FEC0F0AAAA0000BFB7748A146749AB50C37C6791420E</vt:lpwstr>
  </property>
  <property fmtid="{D5CDD505-2E9C-101B-9397-08002B2CF9AE}" pid="5" name="DataStore">
    <vt:lpwstr>Central</vt:lpwstr>
  </property>
</Properties>
</file>