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0" r:id="rId6"/>
  </p:sldMasterIdLst>
  <p:notesMasterIdLst>
    <p:notesMasterId r:id="rId17"/>
  </p:notesMasterIdLst>
  <p:sldIdLst>
    <p:sldId id="443" r:id="rId7"/>
    <p:sldId id="445" r:id="rId8"/>
    <p:sldId id="446" r:id="rId9"/>
    <p:sldId id="448" r:id="rId10"/>
    <p:sldId id="452" r:id="rId11"/>
    <p:sldId id="449" r:id="rId12"/>
    <p:sldId id="453" r:id="rId13"/>
    <p:sldId id="454" r:id="rId14"/>
    <p:sldId id="451" r:id="rId15"/>
    <p:sldId id="45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RYCZYSZYN, Kate" initials="HK" lastIdx="5" clrIdx="0">
    <p:extLst>
      <p:ext uri="{19B8F6BF-5375-455C-9EA6-DF929625EA0E}">
        <p15:presenceInfo xmlns:p15="http://schemas.microsoft.com/office/powerpoint/2012/main" userId="S-1-5-21-2548343187-3005953052-3739400866-823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E864A"/>
    <a:srgbClr val="E2F2E5"/>
    <a:srgbClr val="8E1A16"/>
    <a:srgbClr val="A12A1D"/>
    <a:srgbClr val="F2BEB8"/>
    <a:srgbClr val="F5CBC7"/>
    <a:srgbClr val="45415D"/>
    <a:srgbClr val="0E6E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85581" autoAdjust="0"/>
  </p:normalViewPr>
  <p:slideViewPr>
    <p:cSldViewPr snapToGrid="0">
      <p:cViewPr varScale="1">
        <p:scale>
          <a:sx n="77" d="100"/>
          <a:sy n="77" d="100"/>
        </p:scale>
        <p:origin x="684" y="9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5" Type="http://schemas.openxmlformats.org/officeDocument/2006/relationships/slideMaster" Target="slideMasters/slideMaster1.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1CD75B-F206-4800-A22E-89E7E642CDC2}" type="datetimeFigureOut">
              <a:rPr lang="en-AU" smtClean="0"/>
              <a:t>05/03/2020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4A52A-5256-4C66-9ADC-9C9DD56E1A7C}" type="slidenum">
              <a:rPr lang="en-AU" smtClean="0"/>
              <a:t>‹#›</a:t>
            </a:fld>
            <a:endParaRPr lang="en-AU"/>
          </a:p>
        </p:txBody>
      </p:sp>
    </p:spTree>
    <p:extLst>
      <p:ext uri="{BB962C8B-B14F-4D97-AF65-F5344CB8AC3E}">
        <p14:creationId xmlns:p14="http://schemas.microsoft.com/office/powerpoint/2010/main" val="2038947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Ellendale is located on the Lennard Shelf in the </a:t>
            </a:r>
            <a:r>
              <a:rPr lang="en-AU" sz="1200" b="0" i="0" kern="1200" dirty="0" err="1" smtClean="0">
                <a:solidFill>
                  <a:schemeClr val="tx1"/>
                </a:solidFill>
                <a:effectLst/>
                <a:latin typeface="+mn-lt"/>
                <a:ea typeface="+mn-ea"/>
                <a:cs typeface="+mn-cs"/>
              </a:rPr>
              <a:t>northeastern</a:t>
            </a:r>
            <a:r>
              <a:rPr lang="en-AU" sz="1200" b="0" i="0" kern="1200" dirty="0" smtClean="0">
                <a:solidFill>
                  <a:schemeClr val="tx1"/>
                </a:solidFill>
                <a:effectLst/>
                <a:latin typeface="+mn-lt"/>
                <a:ea typeface="+mn-ea"/>
                <a:cs typeface="+mn-cs"/>
              </a:rPr>
              <a:t> portion of the Canning Basin. The geology is dominated by the Devonian marine sediments (siltstones, shales, </a:t>
            </a:r>
            <a:r>
              <a:rPr lang="en-AU" sz="1200" b="0" i="0" kern="1200" dirty="0" err="1" smtClean="0">
                <a:solidFill>
                  <a:schemeClr val="tx1"/>
                </a:solidFill>
                <a:effectLst/>
                <a:latin typeface="+mn-lt"/>
                <a:ea typeface="+mn-ea"/>
                <a:cs typeface="+mn-cs"/>
              </a:rPr>
              <a:t>limestones</a:t>
            </a:r>
            <a:r>
              <a:rPr lang="en-AU" sz="1200" b="0" i="0" kern="1200" dirty="0" smtClean="0">
                <a:solidFill>
                  <a:schemeClr val="tx1"/>
                </a:solidFill>
                <a:effectLst/>
                <a:latin typeface="+mn-lt"/>
                <a:ea typeface="+mn-ea"/>
                <a:cs typeface="+mn-cs"/>
              </a:rPr>
              <a:t>) of the Fairfield Group which are </a:t>
            </a:r>
            <a:r>
              <a:rPr lang="en-AU" sz="1200" b="0" i="0" kern="1200" dirty="0" err="1" smtClean="0">
                <a:solidFill>
                  <a:schemeClr val="tx1"/>
                </a:solidFill>
                <a:effectLst/>
                <a:latin typeface="+mn-lt"/>
                <a:ea typeface="+mn-ea"/>
                <a:cs typeface="+mn-cs"/>
              </a:rPr>
              <a:t>unconformably</a:t>
            </a:r>
            <a:r>
              <a:rPr lang="en-AU" sz="1200" b="0" i="0" kern="1200" dirty="0" smtClean="0">
                <a:solidFill>
                  <a:schemeClr val="tx1"/>
                </a:solidFill>
                <a:effectLst/>
                <a:latin typeface="+mn-lt"/>
                <a:ea typeface="+mn-ea"/>
                <a:cs typeface="+mn-cs"/>
              </a:rPr>
              <a:t> overlain by Permian-age fluvial sandstones (Grant Group). During the Tertiary Period, the Canning Basin was intruded by </a:t>
            </a:r>
            <a:r>
              <a:rPr lang="en-AU" sz="1200" b="0" i="0" kern="1200" dirty="0" err="1" smtClean="0">
                <a:solidFill>
                  <a:schemeClr val="tx1"/>
                </a:solidFill>
                <a:effectLst/>
                <a:latin typeface="+mn-lt"/>
                <a:ea typeface="+mn-ea"/>
                <a:cs typeface="+mn-cs"/>
              </a:rPr>
              <a:t>lamproitic</a:t>
            </a:r>
            <a:r>
              <a:rPr lang="en-AU" sz="1200" b="0" i="0" kern="1200" dirty="0" smtClean="0">
                <a:solidFill>
                  <a:schemeClr val="tx1"/>
                </a:solidFill>
                <a:effectLst/>
                <a:latin typeface="+mn-lt"/>
                <a:ea typeface="+mn-ea"/>
                <a:cs typeface="+mn-cs"/>
              </a:rPr>
              <a:t> plugs and subsequent eruptions have filled the volcanic vent with lamproite pyroclastic tuffs </a:t>
            </a:r>
            <a:r>
              <a:rPr lang="en-AU" dirty="0" smtClean="0"/>
              <a:t/>
            </a:r>
            <a:br>
              <a:rPr lang="en-AU" dirty="0" smtClean="0"/>
            </a:br>
            <a:endParaRPr lang="en-AU" dirty="0"/>
          </a:p>
        </p:txBody>
      </p:sp>
      <p:sp>
        <p:nvSpPr>
          <p:cNvPr id="4" name="Slide Number Placeholder 3"/>
          <p:cNvSpPr>
            <a:spLocks noGrp="1"/>
          </p:cNvSpPr>
          <p:nvPr>
            <p:ph type="sldNum" sz="quarter" idx="10"/>
          </p:nvPr>
        </p:nvSpPr>
        <p:spPr/>
        <p:txBody>
          <a:bodyPr/>
          <a:lstStyle/>
          <a:p>
            <a:fld id="{79D4A52A-5256-4C66-9ADC-9C9DD56E1A7C}" type="slidenum">
              <a:rPr lang="en-AU" smtClean="0"/>
              <a:t>2</a:t>
            </a:fld>
            <a:endParaRPr lang="en-AU"/>
          </a:p>
        </p:txBody>
      </p:sp>
    </p:spTree>
    <p:extLst>
      <p:ext uri="{BB962C8B-B14F-4D97-AF65-F5344CB8AC3E}">
        <p14:creationId xmlns:p14="http://schemas.microsoft.com/office/powerpoint/2010/main" val="33590099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Landform</a:t>
            </a:r>
            <a:r>
              <a:rPr lang="en-AU" baseline="0" dirty="0" smtClean="0"/>
              <a:t> stability – ensuring these structures are safe stable and non-polluting while new tenement holders develop their plans for the site </a:t>
            </a:r>
            <a:endParaRPr lang="en-AU" dirty="0"/>
          </a:p>
        </p:txBody>
      </p:sp>
      <p:sp>
        <p:nvSpPr>
          <p:cNvPr id="4" name="Slide Number Placeholder 3"/>
          <p:cNvSpPr>
            <a:spLocks noGrp="1"/>
          </p:cNvSpPr>
          <p:nvPr>
            <p:ph type="sldNum" sz="quarter" idx="10"/>
          </p:nvPr>
        </p:nvSpPr>
        <p:spPr/>
        <p:txBody>
          <a:bodyPr/>
          <a:lstStyle/>
          <a:p>
            <a:fld id="{79D4A52A-5256-4C66-9ADC-9C9DD56E1A7C}" type="slidenum">
              <a:rPr lang="en-AU" smtClean="0"/>
              <a:t>4</a:t>
            </a:fld>
            <a:endParaRPr lang="en-AU"/>
          </a:p>
        </p:txBody>
      </p:sp>
    </p:spTree>
    <p:extLst>
      <p:ext uri="{BB962C8B-B14F-4D97-AF65-F5344CB8AC3E}">
        <p14:creationId xmlns:p14="http://schemas.microsoft.com/office/powerpoint/2010/main" val="152503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Main waste rock types include:</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Magmatics,</a:t>
            </a:r>
            <a:r>
              <a:rPr lang="en-AU" sz="1200" b="0" i="0" kern="1200" baseline="0" dirty="0" smtClean="0">
                <a:solidFill>
                  <a:schemeClr val="tx1"/>
                </a:solidFill>
                <a:effectLst/>
                <a:latin typeface="+mn-lt"/>
                <a:ea typeface="+mn-ea"/>
                <a:cs typeface="+mn-cs"/>
              </a:rPr>
              <a:t> a variety of tuffs and </a:t>
            </a:r>
            <a:r>
              <a:rPr lang="en-AU" sz="1200" b="0" i="0" kern="1200" baseline="0" dirty="0" err="1" smtClean="0">
                <a:solidFill>
                  <a:schemeClr val="tx1"/>
                </a:solidFill>
                <a:effectLst/>
                <a:latin typeface="+mn-lt"/>
                <a:ea typeface="+mn-ea"/>
                <a:cs typeface="+mn-cs"/>
              </a:rPr>
              <a:t>lamprolite</a:t>
            </a:r>
            <a:endParaRPr lang="en-AU" sz="1200" b="0" i="0" kern="1200" dirty="0" smtClean="0">
              <a:solidFill>
                <a:schemeClr val="tx1"/>
              </a:solidFill>
              <a:effectLst/>
              <a:latin typeface="+mn-lt"/>
              <a:ea typeface="+mn-ea"/>
              <a:cs typeface="+mn-cs"/>
            </a:endParaRPr>
          </a:p>
          <a:p>
            <a:r>
              <a:rPr lang="en-AU" sz="1200" b="0" i="0" kern="1200" dirty="0" smtClean="0">
                <a:solidFill>
                  <a:schemeClr val="tx1"/>
                </a:solidFill>
                <a:effectLst/>
                <a:latin typeface="+mn-lt"/>
                <a:ea typeface="+mn-ea"/>
                <a:cs typeface="+mn-cs"/>
              </a:rPr>
              <a:t>- Grant Group sandstone</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Fairfield Group siltstones</a:t>
            </a:r>
          </a:p>
          <a:p>
            <a:r>
              <a:rPr lang="en-AU" sz="1200" b="0" i="0" kern="1200" dirty="0" smtClean="0">
                <a:solidFill>
                  <a:schemeClr val="tx1"/>
                </a:solidFill>
                <a:effectLst/>
                <a:latin typeface="+mn-lt"/>
                <a:ea typeface="+mn-ea"/>
                <a:cs typeface="+mn-cs"/>
              </a:rPr>
              <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Factors contributing to significant erosion:</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Waste rock types are prone to chemical and mechanical weathering</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Weathered materials becoming highly erosive, likely exacerbated by the current landform design</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Landforms with inadequate constructed surface water control features including poorly constructed or absent crest and berm bunds, and berms inadequate to contain surface run-off</a:t>
            </a:r>
            <a:r>
              <a:rPr lang="en-AU" dirty="0" smtClean="0"/>
              <a:t/>
            </a:r>
            <a:br>
              <a:rPr lang="en-AU" dirty="0" smtClean="0"/>
            </a:br>
            <a:endParaRPr lang="en-AU" dirty="0" smtClean="0"/>
          </a:p>
          <a:p>
            <a:r>
              <a:rPr lang="en-AU" sz="1200" b="0" i="0" kern="1200" dirty="0" smtClean="0">
                <a:solidFill>
                  <a:schemeClr val="tx1"/>
                </a:solidFill>
                <a:effectLst/>
                <a:latin typeface="+mn-lt"/>
                <a:ea typeface="+mn-ea"/>
                <a:cs typeface="+mn-cs"/>
              </a:rPr>
              <a:t>These waste materials have been used to construct landforms and tailings storage facilities. The significant level of erosion on some of these features has the potential to lead to wall instability if no remedial action is taken</a:t>
            </a:r>
            <a:r>
              <a:rPr lang="en-AU" dirty="0" smtClean="0"/>
              <a:t/>
            </a:r>
            <a:br>
              <a:rPr lang="en-AU" dirty="0" smtClean="0"/>
            </a:br>
            <a:r>
              <a:rPr lang="en-AU" dirty="0" smtClean="0"/>
              <a:t/>
            </a:r>
            <a:br>
              <a:rPr lang="en-AU" dirty="0" smtClean="0"/>
            </a:br>
            <a:r>
              <a:rPr lang="en-AU" dirty="0" smtClean="0"/>
              <a:t/>
            </a:r>
            <a:br>
              <a:rPr lang="en-AU" dirty="0" smtClean="0"/>
            </a:br>
            <a:endParaRPr lang="en-AU" dirty="0"/>
          </a:p>
        </p:txBody>
      </p:sp>
      <p:sp>
        <p:nvSpPr>
          <p:cNvPr id="4" name="Slide Number Placeholder 3"/>
          <p:cNvSpPr>
            <a:spLocks noGrp="1"/>
          </p:cNvSpPr>
          <p:nvPr>
            <p:ph type="sldNum" sz="quarter" idx="10"/>
          </p:nvPr>
        </p:nvSpPr>
        <p:spPr/>
        <p:txBody>
          <a:bodyPr/>
          <a:lstStyle/>
          <a:p>
            <a:fld id="{79D4A52A-5256-4C66-9ADC-9C9DD56E1A7C}" type="slidenum">
              <a:rPr lang="en-AU" smtClean="0"/>
              <a:t>5</a:t>
            </a:fld>
            <a:endParaRPr lang="en-AU"/>
          </a:p>
        </p:txBody>
      </p:sp>
    </p:spTree>
    <p:extLst>
      <p:ext uri="{BB962C8B-B14F-4D97-AF65-F5344CB8AC3E}">
        <p14:creationId xmlns:p14="http://schemas.microsoft.com/office/powerpoint/2010/main" val="4108788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Lights stockpile</a:t>
            </a:r>
            <a:r>
              <a:rPr lang="en-AU" sz="1200" b="0" i="0" kern="1200" baseline="0" dirty="0" smtClean="0">
                <a:solidFill>
                  <a:schemeClr val="tx1"/>
                </a:solidFill>
                <a:effectLst/>
                <a:latin typeface="+mn-lt"/>
                <a:ea typeface="+mn-ea"/>
                <a:cs typeface="+mn-cs"/>
              </a:rPr>
              <a:t> at E9</a:t>
            </a:r>
            <a:r>
              <a:rPr lang="en-AU" sz="1200" b="0" i="0" kern="1200" dirty="0" smtClean="0">
                <a:solidFill>
                  <a:schemeClr val="tx1"/>
                </a:solidFill>
                <a:effectLst/>
                <a:latin typeface="+mn-lt"/>
                <a:ea typeface="+mn-ea"/>
                <a:cs typeface="+mn-cs"/>
              </a:rPr>
              <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Factors contributing to significant erosion:</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Waste rock types are prone to chemical and mechanical weathering</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Weathered materials becoming highly erosive, likely exacerbated by the current landform design</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Landforms with inadequate constructed surface water control features including poorly constructed or absent crest and berm bunds, and berms inadequate to contain surface run-off</a:t>
            </a:r>
            <a:r>
              <a:rPr lang="en-AU" dirty="0" smtClean="0"/>
              <a:t/>
            </a:r>
            <a:br>
              <a:rPr lang="en-AU" dirty="0" smtClean="0"/>
            </a:br>
            <a:endParaRPr lang="en-AU" dirty="0" smtClean="0"/>
          </a:p>
          <a:p>
            <a:r>
              <a:rPr lang="en-AU" sz="1200" b="0" i="0" kern="1200" dirty="0" smtClean="0">
                <a:solidFill>
                  <a:schemeClr val="tx1"/>
                </a:solidFill>
                <a:effectLst/>
                <a:latin typeface="+mn-lt"/>
                <a:ea typeface="+mn-ea"/>
                <a:cs typeface="+mn-cs"/>
              </a:rPr>
              <a:t>These waste materials have been used to construct landforms and tailings storage facilities. The significant level of erosion on some of these features has the potential to lead to wall instability if no remedial action is taken</a:t>
            </a:r>
            <a:r>
              <a:rPr lang="en-AU" dirty="0" smtClean="0"/>
              <a:t/>
            </a:r>
            <a:br>
              <a:rPr lang="en-AU" dirty="0" smtClean="0"/>
            </a:br>
            <a:endParaRPr lang="en-AU" dirty="0"/>
          </a:p>
        </p:txBody>
      </p:sp>
      <p:sp>
        <p:nvSpPr>
          <p:cNvPr id="4" name="Slide Number Placeholder 3"/>
          <p:cNvSpPr>
            <a:spLocks noGrp="1"/>
          </p:cNvSpPr>
          <p:nvPr>
            <p:ph type="sldNum" sz="quarter" idx="10"/>
          </p:nvPr>
        </p:nvSpPr>
        <p:spPr/>
        <p:txBody>
          <a:bodyPr/>
          <a:lstStyle/>
          <a:p>
            <a:fld id="{79D4A52A-5256-4C66-9ADC-9C9DD56E1A7C}" type="slidenum">
              <a:rPr lang="en-AU" smtClean="0"/>
              <a:t>6</a:t>
            </a:fld>
            <a:endParaRPr lang="en-AU"/>
          </a:p>
        </p:txBody>
      </p:sp>
    </p:spTree>
    <p:extLst>
      <p:ext uri="{BB962C8B-B14F-4D97-AF65-F5344CB8AC3E}">
        <p14:creationId xmlns:p14="http://schemas.microsoft.com/office/powerpoint/2010/main" val="3647101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smtClean="0">
                <a:solidFill>
                  <a:schemeClr val="tx1"/>
                </a:solidFill>
                <a:effectLst/>
                <a:latin typeface="+mn-lt"/>
                <a:ea typeface="+mn-ea"/>
                <a:cs typeface="+mn-cs"/>
              </a:rPr>
              <a:t>Lights stockpile</a:t>
            </a:r>
            <a:r>
              <a:rPr lang="en-AU" sz="1200" b="0" i="0" kern="1200" baseline="0" dirty="0" smtClean="0">
                <a:solidFill>
                  <a:schemeClr val="tx1"/>
                </a:solidFill>
                <a:effectLst/>
                <a:latin typeface="+mn-lt"/>
                <a:ea typeface="+mn-ea"/>
                <a:cs typeface="+mn-cs"/>
              </a:rPr>
              <a:t> at E9</a:t>
            </a:r>
            <a:r>
              <a:rPr lang="en-AU" sz="1200" b="0" i="0" kern="1200" dirty="0" smtClean="0">
                <a:solidFill>
                  <a:schemeClr val="tx1"/>
                </a:solidFill>
                <a:effectLst/>
                <a:latin typeface="+mn-lt"/>
                <a:ea typeface="+mn-ea"/>
                <a:cs typeface="+mn-cs"/>
              </a:rPr>
              <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Factors contributing to significant erosion:</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Waste rock types are prone to chemical and mechanical weathering</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Weathered materials becoming highly erosive, likely exacerbated by the current landform design</a:t>
            </a:r>
            <a:br>
              <a:rPr lang="en-AU" sz="1200" b="0" i="0" kern="1200" dirty="0" smtClean="0">
                <a:solidFill>
                  <a:schemeClr val="tx1"/>
                </a:solidFill>
                <a:effectLst/>
                <a:latin typeface="+mn-lt"/>
                <a:ea typeface="+mn-ea"/>
                <a:cs typeface="+mn-cs"/>
              </a:rPr>
            </a:br>
            <a:r>
              <a:rPr lang="en-AU" sz="1200" b="0" i="0" kern="1200" dirty="0" smtClean="0">
                <a:solidFill>
                  <a:schemeClr val="tx1"/>
                </a:solidFill>
                <a:effectLst/>
                <a:latin typeface="+mn-lt"/>
                <a:ea typeface="+mn-ea"/>
                <a:cs typeface="+mn-cs"/>
              </a:rPr>
              <a:t>- Landforms with inadequate constructed surface water control features including poorly constructed or absent crest and berm bunds, and berms inadequate to contain surface run-off</a:t>
            </a:r>
            <a:r>
              <a:rPr lang="en-AU" dirty="0" smtClean="0"/>
              <a:t/>
            </a:r>
            <a:br>
              <a:rPr lang="en-AU" dirty="0" smtClean="0"/>
            </a:br>
            <a:endParaRPr lang="en-AU" dirty="0" smtClean="0"/>
          </a:p>
          <a:p>
            <a:r>
              <a:rPr lang="en-AU" sz="1200" b="0" i="0" kern="1200" dirty="0" smtClean="0">
                <a:solidFill>
                  <a:schemeClr val="tx1"/>
                </a:solidFill>
                <a:effectLst/>
                <a:latin typeface="+mn-lt"/>
                <a:ea typeface="+mn-ea"/>
                <a:cs typeface="+mn-cs"/>
              </a:rPr>
              <a:t>These waste materials have been used to construct landforms and tailings storage facilities. The significant level of erosion on some of these features has the potential to lead to wall instability if no remedial action is taken</a:t>
            </a:r>
            <a:endParaRPr lang="en-AU" dirty="0"/>
          </a:p>
        </p:txBody>
      </p:sp>
      <p:sp>
        <p:nvSpPr>
          <p:cNvPr id="4" name="Slide Number Placeholder 3"/>
          <p:cNvSpPr>
            <a:spLocks noGrp="1"/>
          </p:cNvSpPr>
          <p:nvPr>
            <p:ph type="sldNum" sz="quarter" idx="10"/>
          </p:nvPr>
        </p:nvSpPr>
        <p:spPr/>
        <p:txBody>
          <a:bodyPr/>
          <a:lstStyle/>
          <a:p>
            <a:fld id="{79D4A52A-5256-4C66-9ADC-9C9DD56E1A7C}" type="slidenum">
              <a:rPr lang="en-AU" smtClean="0"/>
              <a:t>7</a:t>
            </a:fld>
            <a:endParaRPr lang="en-AU"/>
          </a:p>
        </p:txBody>
      </p:sp>
    </p:spTree>
    <p:extLst>
      <p:ext uri="{BB962C8B-B14F-4D97-AF65-F5344CB8AC3E}">
        <p14:creationId xmlns:p14="http://schemas.microsoft.com/office/powerpoint/2010/main" val="3508916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Grant Group</a:t>
            </a:r>
            <a:r>
              <a:rPr lang="en-AU" baseline="0" dirty="0" smtClean="0"/>
              <a:t> Sandstone</a:t>
            </a:r>
            <a:endParaRPr lang="en-AU" dirty="0" smtClean="0"/>
          </a:p>
          <a:p>
            <a:r>
              <a:rPr lang="en-AU" dirty="0" smtClean="0"/>
              <a:t>E9 TSF Cell 3 and 4 western wall</a:t>
            </a:r>
            <a:endParaRPr lang="en-AU" dirty="0"/>
          </a:p>
        </p:txBody>
      </p:sp>
      <p:sp>
        <p:nvSpPr>
          <p:cNvPr id="4" name="Slide Number Placeholder 3"/>
          <p:cNvSpPr>
            <a:spLocks noGrp="1"/>
          </p:cNvSpPr>
          <p:nvPr>
            <p:ph type="sldNum" sz="quarter" idx="10"/>
          </p:nvPr>
        </p:nvSpPr>
        <p:spPr/>
        <p:txBody>
          <a:bodyPr/>
          <a:lstStyle/>
          <a:p>
            <a:fld id="{79D4A52A-5256-4C66-9ADC-9C9DD56E1A7C}" type="slidenum">
              <a:rPr lang="en-AU" smtClean="0"/>
              <a:t>8</a:t>
            </a:fld>
            <a:endParaRPr lang="en-AU"/>
          </a:p>
        </p:txBody>
      </p:sp>
    </p:spTree>
    <p:extLst>
      <p:ext uri="{BB962C8B-B14F-4D97-AF65-F5344CB8AC3E}">
        <p14:creationId xmlns:p14="http://schemas.microsoft.com/office/powerpoint/2010/main" val="3816205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aseline="0" dirty="0" smtClean="0"/>
              <a:t>It is a blocky competent material that is </a:t>
            </a:r>
            <a:r>
              <a:rPr lang="en-AU" baseline="0" dirty="0" err="1" smtClean="0"/>
              <a:t>erosionally</a:t>
            </a:r>
            <a:r>
              <a:rPr lang="en-AU" baseline="0" dirty="0" smtClean="0"/>
              <a:t> stable within specific design constraints (25m high 12 degree angle) while the siltstone, magmatic and pindan sands have been demonstrated to be </a:t>
            </a:r>
            <a:r>
              <a:rPr lang="en-AU" baseline="0" dirty="0" err="1" smtClean="0"/>
              <a:t>erosionally</a:t>
            </a:r>
            <a:r>
              <a:rPr lang="en-AU" baseline="0" dirty="0" smtClean="0"/>
              <a:t> unstable.</a:t>
            </a:r>
            <a:endParaRPr lang="en-AU"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smtClean="0">
                <a:latin typeface="Arial" panose="020B0604020202020204" pitchFamily="34" charset="0"/>
                <a:cs typeface="Arial" panose="020B0604020202020204" pitchFamily="34" charset="0"/>
              </a:rPr>
              <a:t>Landform remediation will incorporate appropriate rock armouring and modifications to the current batter design to enable long-term surface stability.</a:t>
            </a:r>
          </a:p>
          <a:p>
            <a:endParaRPr lang="en-AU" dirty="0"/>
          </a:p>
        </p:txBody>
      </p:sp>
      <p:sp>
        <p:nvSpPr>
          <p:cNvPr id="4" name="Slide Number Placeholder 3"/>
          <p:cNvSpPr>
            <a:spLocks noGrp="1"/>
          </p:cNvSpPr>
          <p:nvPr>
            <p:ph type="sldNum" sz="quarter" idx="10"/>
          </p:nvPr>
        </p:nvSpPr>
        <p:spPr/>
        <p:txBody>
          <a:bodyPr/>
          <a:lstStyle/>
          <a:p>
            <a:fld id="{79D4A52A-5256-4C66-9ADC-9C9DD56E1A7C}" type="slidenum">
              <a:rPr lang="en-AU" smtClean="0"/>
              <a:t>9</a:t>
            </a:fld>
            <a:endParaRPr lang="en-AU"/>
          </a:p>
        </p:txBody>
      </p:sp>
    </p:spTree>
    <p:extLst>
      <p:ext uri="{BB962C8B-B14F-4D97-AF65-F5344CB8AC3E}">
        <p14:creationId xmlns:p14="http://schemas.microsoft.com/office/powerpoint/2010/main" val="32498029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2630"/>
            <a:ext cx="12193200" cy="1920429"/>
          </a:xfrm>
          <a:prstGeom prst="rect">
            <a:avLst/>
          </a:prstGeom>
        </p:spPr>
      </p:pic>
      <p:sp>
        <p:nvSpPr>
          <p:cNvPr id="11" name="Text Placeholder 10"/>
          <p:cNvSpPr>
            <a:spLocks noGrp="1"/>
          </p:cNvSpPr>
          <p:nvPr>
            <p:ph type="body" sz="quarter" idx="13" hasCustomPrompt="1"/>
          </p:nvPr>
        </p:nvSpPr>
        <p:spPr>
          <a:xfrm>
            <a:off x="650875" y="2306638"/>
            <a:ext cx="4546600" cy="865187"/>
          </a:xfrm>
        </p:spPr>
        <p:txBody>
          <a:bodyPr anchor="ctr">
            <a:normAutofit/>
          </a:bodyPr>
          <a:lstStyle>
            <a:lvl1pPr marL="0" indent="0" algn="ctr">
              <a:buNone/>
              <a:defRPr sz="4400" b="1">
                <a:solidFill>
                  <a:srgbClr val="0E6E71"/>
                </a:solidFill>
              </a:defRPr>
            </a:lvl1pPr>
          </a:lstStyle>
          <a:p>
            <a:pPr lvl="0"/>
            <a:r>
              <a:rPr lang="en-AU" dirty="0" smtClean="0"/>
              <a:t>Enter Title Here</a:t>
            </a:r>
            <a:endParaRPr lang="en-AU" dirty="0"/>
          </a:p>
        </p:txBody>
      </p:sp>
      <p:sp>
        <p:nvSpPr>
          <p:cNvPr id="12" name="Text Placeholder 10"/>
          <p:cNvSpPr>
            <a:spLocks noGrp="1"/>
          </p:cNvSpPr>
          <p:nvPr>
            <p:ph type="body" sz="quarter" idx="14" hasCustomPrompt="1"/>
          </p:nvPr>
        </p:nvSpPr>
        <p:spPr>
          <a:xfrm>
            <a:off x="650875" y="4102486"/>
            <a:ext cx="4546600" cy="518941"/>
          </a:xfrm>
        </p:spPr>
        <p:txBody>
          <a:bodyPr anchor="ctr">
            <a:normAutofit/>
          </a:bodyPr>
          <a:lstStyle>
            <a:lvl1pPr marL="0" indent="0" algn="ctr">
              <a:buNone/>
              <a:defRPr sz="3200" b="0">
                <a:solidFill>
                  <a:srgbClr val="8E1A16"/>
                </a:solidFill>
              </a:defRPr>
            </a:lvl1pPr>
          </a:lstStyle>
          <a:p>
            <a:pPr lvl="0"/>
            <a:r>
              <a:rPr lang="en-AU" dirty="0" smtClean="0"/>
              <a:t>Presented by</a:t>
            </a:r>
            <a:endParaRPr lang="en-AU" dirty="0"/>
          </a:p>
        </p:txBody>
      </p:sp>
      <p:sp>
        <p:nvSpPr>
          <p:cNvPr id="13" name="Text Placeholder 10"/>
          <p:cNvSpPr>
            <a:spLocks noGrp="1"/>
          </p:cNvSpPr>
          <p:nvPr>
            <p:ph type="body" sz="quarter" idx="15" hasCustomPrompt="1"/>
          </p:nvPr>
        </p:nvSpPr>
        <p:spPr>
          <a:xfrm>
            <a:off x="650875" y="4794465"/>
            <a:ext cx="4546600" cy="518941"/>
          </a:xfrm>
        </p:spPr>
        <p:txBody>
          <a:bodyPr anchor="ctr">
            <a:normAutofit/>
          </a:bodyPr>
          <a:lstStyle>
            <a:lvl1pPr marL="0" indent="0" algn="ctr">
              <a:buNone/>
              <a:defRPr sz="3200" b="1">
                <a:solidFill>
                  <a:srgbClr val="8E1A16"/>
                </a:solidFill>
              </a:defRPr>
            </a:lvl1pPr>
          </a:lstStyle>
          <a:p>
            <a:pPr lvl="0"/>
            <a:r>
              <a:rPr lang="en-AU" dirty="0" smtClean="0"/>
              <a:t>Enter Name Here</a:t>
            </a:r>
            <a:endParaRPr lang="en-AU" dirty="0"/>
          </a:p>
        </p:txBody>
      </p:sp>
      <p:sp>
        <p:nvSpPr>
          <p:cNvPr id="15" name="Picture Placeholder 14"/>
          <p:cNvSpPr>
            <a:spLocks noGrp="1"/>
          </p:cNvSpPr>
          <p:nvPr>
            <p:ph type="pic" sz="quarter" idx="16"/>
          </p:nvPr>
        </p:nvSpPr>
        <p:spPr>
          <a:xfrm>
            <a:off x="5775325" y="1598613"/>
            <a:ext cx="6021388" cy="4340225"/>
          </a:xfrm>
        </p:spPr>
        <p:txBody>
          <a:bodyPr/>
          <a:lstStyle/>
          <a:p>
            <a:r>
              <a:rPr lang="en-US" smtClean="0"/>
              <a:t>Click icon to add picture</a:t>
            </a:r>
            <a:endParaRPr lang="en-AU"/>
          </a:p>
        </p:txBody>
      </p:sp>
    </p:spTree>
    <p:extLst>
      <p:ext uri="{BB962C8B-B14F-4D97-AF65-F5344CB8AC3E}">
        <p14:creationId xmlns:p14="http://schemas.microsoft.com/office/powerpoint/2010/main" val="4146153903"/>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820562"/>
            <a:ext cx="6172200" cy="405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Text Placeholder 3"/>
          <p:cNvSpPr>
            <a:spLocks noGrp="1"/>
          </p:cNvSpPr>
          <p:nvPr>
            <p:ph type="body" sz="half" idx="2"/>
          </p:nvPr>
        </p:nvSpPr>
        <p:spPr>
          <a:xfrm>
            <a:off x="839788" y="1820562"/>
            <a:ext cx="3932237" cy="40484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8" name="Title Placeholder 1"/>
          <p:cNvSpPr>
            <a:spLocks noGrp="1"/>
          </p:cNvSpPr>
          <p:nvPr>
            <p:ph type="title"/>
          </p:nvPr>
        </p:nvSpPr>
        <p:spPr>
          <a:xfrm>
            <a:off x="838200" y="365125"/>
            <a:ext cx="10515600" cy="1035307"/>
          </a:xfrm>
          <a:prstGeom prst="rect">
            <a:avLst/>
          </a:prstGeom>
        </p:spPr>
        <p:txBody>
          <a:bodyPr vert="horz" lIns="91440" tIns="45720" rIns="91440" bIns="45720" rtlCol="0" anchor="ctr">
            <a:normAutofit/>
          </a:bodyPr>
          <a:lstStyle/>
          <a:p>
            <a:r>
              <a:rPr lang="en-US" smtClean="0"/>
              <a:t>Click to edit Master title style</a:t>
            </a:r>
            <a:endParaRPr lang="en-AU" dirty="0"/>
          </a:p>
        </p:txBody>
      </p:sp>
    </p:spTree>
    <p:extLst>
      <p:ext uri="{BB962C8B-B14F-4D97-AF65-F5344CB8AC3E}">
        <p14:creationId xmlns:p14="http://schemas.microsoft.com/office/powerpoint/2010/main" val="525453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820562"/>
            <a:ext cx="6172200" cy="405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a:p>
        </p:txBody>
      </p:sp>
      <p:sp>
        <p:nvSpPr>
          <p:cNvPr id="8" name="Title Placeholder 1"/>
          <p:cNvSpPr>
            <a:spLocks noGrp="1"/>
          </p:cNvSpPr>
          <p:nvPr>
            <p:ph type="title" hasCustomPrompt="1"/>
          </p:nvPr>
        </p:nvSpPr>
        <p:spPr>
          <a:xfrm>
            <a:off x="838200" y="365125"/>
            <a:ext cx="10515600" cy="1035307"/>
          </a:xfrm>
          <a:prstGeom prst="rect">
            <a:avLst/>
          </a:prstGeom>
        </p:spPr>
        <p:txBody>
          <a:bodyPr vert="horz" lIns="91440" tIns="45720" rIns="91440" bIns="45720" rtlCol="0" anchor="ctr">
            <a:normAutofit/>
          </a:bodyPr>
          <a:lstStyle>
            <a:lvl1pPr>
              <a:defRPr baseline="0"/>
            </a:lvl1pPr>
          </a:lstStyle>
          <a:p>
            <a:r>
              <a:rPr lang="en-US" dirty="0" smtClean="0"/>
              <a:t>Insert Heading Here</a:t>
            </a:r>
            <a:endParaRPr lang="en-AU" dirty="0"/>
          </a:p>
        </p:txBody>
      </p:sp>
      <p:sp>
        <p:nvSpPr>
          <p:cNvPr id="9" name="Text Placeholder 3"/>
          <p:cNvSpPr>
            <a:spLocks noGrp="1"/>
          </p:cNvSpPr>
          <p:nvPr>
            <p:ph type="body" sz="half" idx="2"/>
          </p:nvPr>
        </p:nvSpPr>
        <p:spPr>
          <a:xfrm>
            <a:off x="839788" y="1820562"/>
            <a:ext cx="3932237" cy="404842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509604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675" name="Rectangle 3"/>
          <p:cNvSpPr>
            <a:spLocks noGrp="1" noChangeArrowheads="1"/>
          </p:cNvSpPr>
          <p:nvPr>
            <p:ph type="ctrTitle" hasCustomPrompt="1"/>
          </p:nvPr>
        </p:nvSpPr>
        <p:spPr>
          <a:xfrm>
            <a:off x="335360" y="2371201"/>
            <a:ext cx="5474048" cy="1470025"/>
          </a:xfrm>
        </p:spPr>
        <p:txBody>
          <a:bodyPr/>
          <a:lstStyle>
            <a:lvl1pPr algn="ctr">
              <a:defRPr sz="4800" b="1">
                <a:solidFill>
                  <a:srgbClr val="0E6E71"/>
                </a:solidFill>
              </a:defRPr>
            </a:lvl1pPr>
          </a:lstStyle>
          <a:p>
            <a:r>
              <a:rPr lang="en-AU" dirty="0" smtClean="0"/>
              <a:t>Your title here</a:t>
            </a:r>
            <a:endParaRPr lang="en-AU" dirty="0"/>
          </a:p>
        </p:txBody>
      </p:sp>
      <p:sp>
        <p:nvSpPr>
          <p:cNvPr id="28676" name="Rectangle 4"/>
          <p:cNvSpPr>
            <a:spLocks noGrp="1" noChangeArrowheads="1"/>
          </p:cNvSpPr>
          <p:nvPr>
            <p:ph type="subTitle" idx="1" hasCustomPrompt="1"/>
          </p:nvPr>
        </p:nvSpPr>
        <p:spPr>
          <a:xfrm>
            <a:off x="335360" y="4485118"/>
            <a:ext cx="5474048" cy="1344149"/>
          </a:xfrm>
        </p:spPr>
        <p:txBody>
          <a:bodyPr/>
          <a:lstStyle>
            <a:lvl1pPr marL="0" indent="0" algn="ctr">
              <a:buFontTx/>
              <a:buNone/>
              <a:defRPr sz="4000" b="1">
                <a:solidFill>
                  <a:srgbClr val="8E1A16"/>
                </a:solidFill>
                <a:latin typeface="+mj-lt"/>
              </a:defRPr>
            </a:lvl1pPr>
          </a:lstStyle>
          <a:p>
            <a:r>
              <a:rPr lang="en-AU" dirty="0" smtClean="0"/>
              <a:t>Your name here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44768" y="1029497"/>
            <a:ext cx="6047232" cy="5482656"/>
          </a:xfrm>
          <a:prstGeom prst="rect">
            <a:avLst/>
          </a:prstGeom>
        </p:spPr>
      </p:pic>
      <p:grpSp>
        <p:nvGrpSpPr>
          <p:cNvPr id="5" name="Group 4"/>
          <p:cNvGrpSpPr/>
          <p:nvPr userDrawn="1"/>
        </p:nvGrpSpPr>
        <p:grpSpPr>
          <a:xfrm>
            <a:off x="0" y="0"/>
            <a:ext cx="12192000" cy="6858000"/>
            <a:chOff x="0" y="0"/>
            <a:chExt cx="9144000" cy="5143500"/>
          </a:xfrm>
        </p:grpSpPr>
        <p:pic>
          <p:nvPicPr>
            <p:cNvPr id="6" name="Picture 5" descr="DMIRS-PowerPoint-Template-June-2017_FINAL-16_9-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1440180"/>
            </a:xfrm>
            <a:prstGeom prst="rect">
              <a:avLst/>
            </a:prstGeom>
          </p:spPr>
        </p:pic>
        <p:pic>
          <p:nvPicPr>
            <p:cNvPr id="7" name="Picture 6" descr="DMIRS-PowerPoint-Template-June-2017_FINAL-16_9-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24172"/>
              <a:ext cx="9144000" cy="719328"/>
            </a:xfrm>
            <a:prstGeom prst="rect">
              <a:avLst/>
            </a:prstGeom>
          </p:spPr>
        </p:pic>
      </p:grpSp>
      <p:sp>
        <p:nvSpPr>
          <p:cNvPr id="8" name="Rectangle 4"/>
          <p:cNvSpPr txBox="1">
            <a:spLocks noChangeArrowheads="1"/>
          </p:cNvSpPr>
          <p:nvPr userDrawn="1"/>
        </p:nvSpPr>
        <p:spPr bwMode="auto">
          <a:xfrm>
            <a:off x="0" y="4100103"/>
            <a:ext cx="6144768" cy="385015"/>
          </a:xfrm>
          <a:prstGeom prst="rect">
            <a:avLst/>
          </a:prstGeom>
          <a:noFill/>
          <a:ln w="9525">
            <a:noFill/>
            <a:miter lim="800000"/>
            <a:headEnd/>
            <a:tailEnd/>
          </a:ln>
          <a:effectLst/>
        </p:spPr>
        <p:txBody>
          <a:bodyPr vert="horz" wrap="square" lIns="121920" tIns="60960" rIns="121920" bIns="60960" numCol="1" anchor="t" anchorCtr="0" compatLnSpc="1">
            <a:prstTxWarp prst="textNoShape">
              <a:avLst/>
            </a:prstTxWarp>
          </a:bodyPr>
          <a:lstStyle>
            <a:lvl1pPr marL="0" indent="0" algn="ctr" rtl="0" fontAlgn="base">
              <a:spcBef>
                <a:spcPct val="20000"/>
              </a:spcBef>
              <a:spcAft>
                <a:spcPct val="0"/>
              </a:spcAft>
              <a:buFontTx/>
              <a:buNone/>
              <a:defRPr sz="2000" b="1">
                <a:solidFill>
                  <a:srgbClr val="8E1A16"/>
                </a:solidFill>
                <a:latin typeface="+mj-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AU" sz="2667" kern="0" dirty="0" smtClean="0"/>
              <a:t>Presented by</a:t>
            </a:r>
          </a:p>
        </p:txBody>
      </p:sp>
    </p:spTree>
    <p:extLst>
      <p:ext uri="{BB962C8B-B14F-4D97-AF65-F5344CB8AC3E}">
        <p14:creationId xmlns:p14="http://schemas.microsoft.com/office/powerpoint/2010/main" val="22826262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Tree>
    <p:extLst>
      <p:ext uri="{BB962C8B-B14F-4D97-AF65-F5344CB8AC3E}">
        <p14:creationId xmlns:p14="http://schemas.microsoft.com/office/powerpoint/2010/main" val="216610680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bwMode="auto">
          <a:xfrm>
            <a:off x="0" y="836712"/>
            <a:ext cx="12192000" cy="5952661"/>
          </a:xfrm>
          <a:prstGeom prst="rect">
            <a:avLst/>
          </a:prstGeom>
          <a:solidFill>
            <a:srgbClr val="0E6E71">
              <a:alpha val="70000"/>
            </a:srgbClr>
          </a:solidFill>
          <a:ln w="9525" cap="flat" cmpd="sng" algn="ctr">
            <a:noFill/>
            <a:prstDash val="solid"/>
            <a:round/>
            <a:headEnd type="none" w="med" len="med"/>
            <a:tailEnd type="none" w="med" len="med"/>
          </a:ln>
          <a:effectLst/>
        </p:spPr>
        <p:txBody>
          <a:bodyPr vert="horz" wrap="square" lIns="121920" tIns="60960" rIns="121920" bIns="60960" numCol="1" rtlCol="0" anchor="ctr" anchorCtr="0" compatLnSpc="1">
            <a:prstTxWarp prst="textNoShape">
              <a:avLst/>
            </a:prstTxWarp>
          </a:bodyPr>
          <a:lstStyle/>
          <a:p>
            <a:pPr marL="0" marR="0" indent="0" algn="ctr" defTabSz="1219170" rtl="0" eaLnBrk="1" fontAlgn="base" latinLnBrk="0" hangingPunct="1">
              <a:lnSpc>
                <a:spcPct val="100000"/>
              </a:lnSpc>
              <a:spcBef>
                <a:spcPct val="0"/>
              </a:spcBef>
              <a:spcAft>
                <a:spcPct val="0"/>
              </a:spcAft>
              <a:buClrTx/>
              <a:buSzTx/>
              <a:buFontTx/>
              <a:buNone/>
              <a:tabLst/>
            </a:pPr>
            <a:endParaRPr kumimoji="0" lang="en-AU" sz="4800" b="0" i="0" u="none" strike="noStrike" cap="none" normalizeH="0" baseline="0" dirty="0" smtClean="0">
              <a:ln>
                <a:noFill/>
              </a:ln>
              <a:solidFill>
                <a:schemeClr val="tx1"/>
              </a:solidFill>
              <a:effectLst/>
              <a:latin typeface="Arial" charset="0"/>
            </a:endParaRPr>
          </a:p>
        </p:txBody>
      </p:sp>
      <p:sp>
        <p:nvSpPr>
          <p:cNvPr id="2" name="Title 1"/>
          <p:cNvSpPr>
            <a:spLocks noGrp="1"/>
          </p:cNvSpPr>
          <p:nvPr>
            <p:ph type="title" hasCustomPrompt="1"/>
          </p:nvPr>
        </p:nvSpPr>
        <p:spPr>
          <a:xfrm>
            <a:off x="963084" y="3044958"/>
            <a:ext cx="10363200" cy="1792589"/>
          </a:xfrm>
        </p:spPr>
        <p:txBody>
          <a:bodyPr anchor="t"/>
          <a:lstStyle>
            <a:lvl1pPr algn="l">
              <a:defRPr sz="4267" b="1" cap="none"/>
            </a:lvl1pPr>
          </a:lstStyle>
          <a:p>
            <a:r>
              <a:rPr lang="en-US" dirty="0" smtClean="0"/>
              <a:t>Click to edit title</a:t>
            </a:r>
            <a:endParaRPr lang="en-AU" dirty="0"/>
          </a:p>
        </p:txBody>
      </p:sp>
      <p:sp>
        <p:nvSpPr>
          <p:cNvPr id="3" name="Text Placeholder 2"/>
          <p:cNvSpPr>
            <a:spLocks noGrp="1"/>
          </p:cNvSpPr>
          <p:nvPr>
            <p:ph type="body" idx="1" hasCustomPrompt="1"/>
          </p:nvPr>
        </p:nvSpPr>
        <p:spPr>
          <a:xfrm>
            <a:off x="963084" y="1508787"/>
            <a:ext cx="10363200" cy="1500187"/>
          </a:xfrm>
        </p:spPr>
        <p:txBody>
          <a:bodyPr anchor="b"/>
          <a:lstStyle>
            <a:lvl1pPr marL="0" indent="0">
              <a:buNone/>
              <a:defRPr sz="2667" baseline="0">
                <a:solidFill>
                  <a:schemeClr val="bg1"/>
                </a:solidFill>
              </a:defRPr>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dirty="0" smtClean="0"/>
              <a:t>Your section goes here </a:t>
            </a:r>
            <a:r>
              <a:rPr lang="en-US" dirty="0" err="1" smtClean="0"/>
              <a:t>eg</a:t>
            </a:r>
            <a:r>
              <a:rPr lang="en-US" dirty="0" smtClean="0"/>
              <a:t>: ‘Section 01’</a:t>
            </a:r>
          </a:p>
        </p:txBody>
      </p:sp>
      <p:grpSp>
        <p:nvGrpSpPr>
          <p:cNvPr id="5" name="Group 4"/>
          <p:cNvGrpSpPr/>
          <p:nvPr userDrawn="1"/>
        </p:nvGrpSpPr>
        <p:grpSpPr>
          <a:xfrm>
            <a:off x="0" y="0"/>
            <a:ext cx="12192000" cy="6885384"/>
            <a:chOff x="0" y="0"/>
            <a:chExt cx="9144000" cy="5164038"/>
          </a:xfrm>
        </p:grpSpPr>
        <p:pic>
          <p:nvPicPr>
            <p:cNvPr id="6" name="Picture 5" descr="DMIRS-PowerPoint-Template-June-2017_FINAL-16_9-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1440180"/>
            </a:xfrm>
            <a:prstGeom prst="rect">
              <a:avLst/>
            </a:prstGeom>
          </p:spPr>
        </p:pic>
        <p:pic>
          <p:nvPicPr>
            <p:cNvPr id="7" name="Picture 6" descr="DMIRS-PowerPoint-Template-June-2017_FINAL-16_9-4.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4710"/>
              <a:ext cx="9144000" cy="719328"/>
            </a:xfrm>
            <a:prstGeom prst="rect">
              <a:avLst/>
            </a:prstGeom>
          </p:spPr>
        </p:pic>
      </p:grpSp>
    </p:spTree>
    <p:extLst>
      <p:ext uri="{BB962C8B-B14F-4D97-AF65-F5344CB8AC3E}">
        <p14:creationId xmlns:p14="http://schemas.microsoft.com/office/powerpoint/2010/main" val="388403221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64637"/>
            <a:ext cx="10972800" cy="1143000"/>
          </a:xfrm>
        </p:spPr>
        <p:txBody>
          <a:bodyPr/>
          <a:lstStyle/>
          <a:p>
            <a:r>
              <a:rPr lang="en-US" smtClean="0"/>
              <a:t>Click to edit Master title style</a:t>
            </a:r>
            <a:endParaRPr lang="en-AU"/>
          </a:p>
        </p:txBody>
      </p:sp>
    </p:spTree>
    <p:extLst>
      <p:ext uri="{BB962C8B-B14F-4D97-AF65-F5344CB8AC3E}">
        <p14:creationId xmlns:p14="http://schemas.microsoft.com/office/powerpoint/2010/main" val="303970441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53736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no picture)">
    <p:spTree>
      <p:nvGrpSpPr>
        <p:cNvPr id="1" name=""/>
        <p:cNvGrpSpPr/>
        <p:nvPr/>
      </p:nvGrpSpPr>
      <p:grpSpPr>
        <a:xfrm>
          <a:off x="0" y="0"/>
          <a:ext cx="0" cy="0"/>
          <a:chOff x="0" y="0"/>
          <a:chExt cx="0" cy="0"/>
        </a:xfrm>
      </p:grpSpPr>
      <p:pic>
        <p:nvPicPr>
          <p:cNvPr id="7" name="Picture 6" descr="DMIRS-PowerPoint-Template-June-2017_FINAL-16_9-1.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62630"/>
            <a:ext cx="12193200" cy="1920429"/>
          </a:xfrm>
          <a:prstGeom prst="rect">
            <a:avLst/>
          </a:prstGeom>
        </p:spPr>
      </p:pic>
      <p:sp>
        <p:nvSpPr>
          <p:cNvPr id="11" name="Text Placeholder 10"/>
          <p:cNvSpPr>
            <a:spLocks noGrp="1"/>
          </p:cNvSpPr>
          <p:nvPr>
            <p:ph type="body" sz="quarter" idx="13" hasCustomPrompt="1"/>
          </p:nvPr>
        </p:nvSpPr>
        <p:spPr>
          <a:xfrm>
            <a:off x="898701" y="1965534"/>
            <a:ext cx="10398837" cy="1283206"/>
          </a:xfrm>
        </p:spPr>
        <p:txBody>
          <a:bodyPr anchor="ctr">
            <a:normAutofit/>
          </a:bodyPr>
          <a:lstStyle>
            <a:lvl1pPr marL="0" indent="0" algn="ctr">
              <a:buNone/>
              <a:defRPr sz="4400" b="1">
                <a:solidFill>
                  <a:srgbClr val="0E6E71"/>
                </a:solidFill>
              </a:defRPr>
            </a:lvl1pPr>
          </a:lstStyle>
          <a:p>
            <a:pPr lvl="0"/>
            <a:r>
              <a:rPr lang="en-AU" dirty="0" smtClean="0"/>
              <a:t>Enter Title Here</a:t>
            </a:r>
            <a:endParaRPr lang="en-AU" dirty="0"/>
          </a:p>
        </p:txBody>
      </p:sp>
      <p:sp>
        <p:nvSpPr>
          <p:cNvPr id="13" name="Text Placeholder 10"/>
          <p:cNvSpPr>
            <a:spLocks noGrp="1"/>
          </p:cNvSpPr>
          <p:nvPr>
            <p:ph type="body" sz="quarter" idx="15" hasCustomPrompt="1"/>
          </p:nvPr>
        </p:nvSpPr>
        <p:spPr>
          <a:xfrm>
            <a:off x="898701" y="4119073"/>
            <a:ext cx="10398837" cy="1271247"/>
          </a:xfrm>
        </p:spPr>
        <p:txBody>
          <a:bodyPr anchor="ctr">
            <a:normAutofit/>
          </a:bodyPr>
          <a:lstStyle>
            <a:lvl1pPr marL="0" indent="0" algn="ctr">
              <a:buNone/>
              <a:defRPr sz="3200" b="1">
                <a:solidFill>
                  <a:srgbClr val="8E1A16"/>
                </a:solidFill>
              </a:defRPr>
            </a:lvl1pPr>
          </a:lstStyle>
          <a:p>
            <a:pPr lvl="0"/>
            <a:r>
              <a:rPr lang="en-AU" dirty="0" smtClean="0"/>
              <a:t>Enter Name Here</a:t>
            </a:r>
            <a:endParaRPr lang="en-AU" dirty="0"/>
          </a:p>
        </p:txBody>
      </p:sp>
    </p:spTree>
    <p:extLst>
      <p:ext uri="{BB962C8B-B14F-4D97-AF65-F5344CB8AC3E}">
        <p14:creationId xmlns:p14="http://schemas.microsoft.com/office/powerpoint/2010/main" val="638009875"/>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and Picture only">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501714" y="227557"/>
            <a:ext cx="5505127" cy="5703224"/>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AU" dirty="0"/>
          </a:p>
        </p:txBody>
      </p:sp>
      <p:pic>
        <p:nvPicPr>
          <p:cNvPr id="5" name="Picture 4" descr="DMIRS-PowerPoint-Template-June-2017_FINAL-16_9-3.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3200" cy="335313"/>
          </a:xfrm>
          <a:prstGeom prst="rect">
            <a:avLst/>
          </a:prstGeom>
        </p:spPr>
      </p:pic>
      <p:pic>
        <p:nvPicPr>
          <p:cNvPr id="6" name="Picture 5" descr="DMIRS-PowerPoint-Template-June-2017_FINAL-16_9-4.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5900547"/>
            <a:ext cx="12193200" cy="959198"/>
          </a:xfrm>
          <a:prstGeom prst="rect">
            <a:avLst/>
          </a:prstGeom>
        </p:spPr>
      </p:pic>
      <p:sp>
        <p:nvSpPr>
          <p:cNvPr id="10" name="Content Placeholder 2"/>
          <p:cNvSpPr>
            <a:spLocks noGrp="1"/>
          </p:cNvSpPr>
          <p:nvPr>
            <p:ph idx="10"/>
          </p:nvPr>
        </p:nvSpPr>
        <p:spPr>
          <a:xfrm>
            <a:off x="205099" y="227557"/>
            <a:ext cx="6007693" cy="570176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760348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Insert Heading Here</a:t>
            </a:r>
            <a:endParaRPr lang="en-AU" dirty="0"/>
          </a:p>
        </p:txBody>
      </p:sp>
      <p:sp>
        <p:nvSpPr>
          <p:cNvPr id="3" name="Content Placeholder 2"/>
          <p:cNvSpPr>
            <a:spLocks noGrp="1"/>
          </p:cNvSpPr>
          <p:nvPr>
            <p:ph idx="1"/>
          </p:nvPr>
        </p:nvSpPr>
        <p:spPr>
          <a:xfrm>
            <a:off x="838200" y="1825625"/>
            <a:ext cx="10515600" cy="4139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07416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Tree>
    <p:extLst>
      <p:ext uri="{BB962C8B-B14F-4D97-AF65-F5344CB8AC3E}">
        <p14:creationId xmlns:p14="http://schemas.microsoft.com/office/powerpoint/2010/main" val="1388425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776197"/>
            <a:ext cx="5181600" cy="419623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776197"/>
            <a:ext cx="5181600" cy="419623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9" name="Title Placeholder 1"/>
          <p:cNvSpPr>
            <a:spLocks noGrp="1"/>
          </p:cNvSpPr>
          <p:nvPr>
            <p:ph type="title" hasCustomPrompt="1"/>
          </p:nvPr>
        </p:nvSpPr>
        <p:spPr>
          <a:xfrm>
            <a:off x="838200" y="365125"/>
            <a:ext cx="10515600" cy="1035307"/>
          </a:xfrm>
          <a:prstGeom prst="rect">
            <a:avLst/>
          </a:prstGeom>
        </p:spPr>
        <p:txBody>
          <a:bodyPr vert="horz" lIns="91440" tIns="45720" rIns="91440" bIns="45720" rtlCol="0" anchor="ctr">
            <a:normAutofit/>
          </a:bodyPr>
          <a:lstStyle>
            <a:lvl1pPr>
              <a:defRPr/>
            </a:lvl1pPr>
          </a:lstStyle>
          <a:p>
            <a:r>
              <a:rPr lang="en-US" dirty="0" smtClean="0"/>
              <a:t>Insert Heading Here</a:t>
            </a:r>
            <a:endParaRPr lang="en-AU" dirty="0"/>
          </a:p>
        </p:txBody>
      </p:sp>
    </p:spTree>
    <p:extLst>
      <p:ext uri="{BB962C8B-B14F-4D97-AF65-F5344CB8AC3E}">
        <p14:creationId xmlns:p14="http://schemas.microsoft.com/office/powerpoint/2010/main" val="1560939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475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47559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10" name="Title Placeholder 1"/>
          <p:cNvSpPr>
            <a:spLocks noGrp="1"/>
          </p:cNvSpPr>
          <p:nvPr>
            <p:ph type="title" hasCustomPrompt="1"/>
          </p:nvPr>
        </p:nvSpPr>
        <p:spPr>
          <a:xfrm>
            <a:off x="838200" y="365125"/>
            <a:ext cx="10515600" cy="1035307"/>
          </a:xfrm>
          <a:prstGeom prst="rect">
            <a:avLst/>
          </a:prstGeom>
        </p:spPr>
        <p:txBody>
          <a:bodyPr vert="horz" lIns="91440" tIns="45720" rIns="91440" bIns="45720" rtlCol="0" anchor="ctr">
            <a:normAutofit/>
          </a:bodyPr>
          <a:lstStyle>
            <a:lvl1pPr>
              <a:defRPr baseline="0"/>
            </a:lvl1pPr>
          </a:lstStyle>
          <a:p>
            <a:r>
              <a:rPr lang="en-US" dirty="0" smtClean="0"/>
              <a:t>Insert Heading Here</a:t>
            </a:r>
            <a:endParaRPr lang="en-AU" dirty="0"/>
          </a:p>
        </p:txBody>
      </p:sp>
    </p:spTree>
    <p:extLst>
      <p:ext uri="{BB962C8B-B14F-4D97-AF65-F5344CB8AC3E}">
        <p14:creationId xmlns:p14="http://schemas.microsoft.com/office/powerpoint/2010/main" val="65017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838200" y="365125"/>
            <a:ext cx="10515600" cy="1035307"/>
          </a:xfrm>
          <a:prstGeom prst="rect">
            <a:avLst/>
          </a:prstGeom>
        </p:spPr>
        <p:txBody>
          <a:bodyPr vert="horz" lIns="91440" tIns="45720" rIns="91440" bIns="45720" rtlCol="0" anchor="ctr">
            <a:normAutofit/>
          </a:bodyPr>
          <a:lstStyle>
            <a:lvl1pPr>
              <a:defRPr/>
            </a:lvl1pPr>
          </a:lstStyle>
          <a:p>
            <a:r>
              <a:rPr lang="en-US" dirty="0" smtClean="0"/>
              <a:t>Insert Heading Here</a:t>
            </a:r>
            <a:endParaRPr lang="en-AU" dirty="0"/>
          </a:p>
        </p:txBody>
      </p:sp>
    </p:spTree>
    <p:extLst>
      <p:ext uri="{BB962C8B-B14F-4D97-AF65-F5344CB8AC3E}">
        <p14:creationId xmlns:p14="http://schemas.microsoft.com/office/powerpoint/2010/main" val="1676545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553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DMIRS-PowerPoint-Template-June-2017_FINAL-16_9-2.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4916"/>
            <a:ext cx="12193200" cy="1920429"/>
          </a:xfrm>
          <a:prstGeom prst="rect">
            <a:avLst/>
          </a:prstGeom>
        </p:spPr>
      </p:pic>
      <p:sp>
        <p:nvSpPr>
          <p:cNvPr id="2" name="Title Placeholder 1"/>
          <p:cNvSpPr>
            <a:spLocks noGrp="1"/>
          </p:cNvSpPr>
          <p:nvPr>
            <p:ph type="title"/>
          </p:nvPr>
        </p:nvSpPr>
        <p:spPr>
          <a:xfrm>
            <a:off x="838200" y="365125"/>
            <a:ext cx="10515600" cy="1035307"/>
          </a:xfrm>
          <a:prstGeom prst="rect">
            <a:avLst/>
          </a:prstGeom>
        </p:spPr>
        <p:txBody>
          <a:bodyPr vert="horz" lIns="91440" tIns="45720" rIns="91440" bIns="45720" rtlCol="0" anchor="ctr">
            <a:normAutofit/>
          </a:bodyPr>
          <a:lstStyle/>
          <a:p>
            <a:r>
              <a:rPr lang="en-US" smtClean="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pic>
        <p:nvPicPr>
          <p:cNvPr id="8" name="Picture 7" descr="DMIRS-PowerPoint-Template-June-2017_FINAL-16_9-4.png"/>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5900547"/>
            <a:ext cx="12193200" cy="959198"/>
          </a:xfrm>
          <a:prstGeom prst="rect">
            <a:avLst/>
          </a:prstGeom>
        </p:spPr>
      </p:pic>
    </p:spTree>
    <p:extLst>
      <p:ext uri="{BB962C8B-B14F-4D97-AF65-F5344CB8AC3E}">
        <p14:creationId xmlns:p14="http://schemas.microsoft.com/office/powerpoint/2010/main" val="3831227838"/>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12192000" cy="6885384"/>
            <a:chOff x="0" y="0"/>
            <a:chExt cx="9144000" cy="5164038"/>
          </a:xfrm>
        </p:grpSpPr>
        <p:pic>
          <p:nvPicPr>
            <p:cNvPr id="8" name="Picture 7" descr="DMIRS-PowerPoint-Template-June-2017_FINAL-16_9-2.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9144000" cy="1440180"/>
            </a:xfrm>
            <a:prstGeom prst="rect">
              <a:avLst/>
            </a:prstGeom>
          </p:spPr>
        </p:pic>
        <p:pic>
          <p:nvPicPr>
            <p:cNvPr id="9" name="Picture 8" descr="DMIRS-PowerPoint-Template-June-2017_FINAL-16_9-4.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4444710"/>
              <a:ext cx="9144000" cy="719328"/>
            </a:xfrm>
            <a:prstGeom prst="rect">
              <a:avLst/>
            </a:prstGeom>
          </p:spPr>
        </p:pic>
      </p:grpSp>
      <p:sp>
        <p:nvSpPr>
          <p:cNvPr id="25602" name="Rectangle 2"/>
          <p:cNvSpPr>
            <a:spLocks noGrp="1" noChangeArrowheads="1"/>
          </p:cNvSpPr>
          <p:nvPr>
            <p:ph type="title"/>
          </p:nvPr>
        </p:nvSpPr>
        <p:spPr bwMode="auto">
          <a:xfrm>
            <a:off x="609600" y="274639"/>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dirty="0" smtClean="0"/>
              <a:t>Click to edit slide title</a:t>
            </a:r>
          </a:p>
        </p:txBody>
      </p:sp>
      <p:sp>
        <p:nvSpPr>
          <p:cNvPr id="25603" name="Rectangle 3"/>
          <p:cNvSpPr>
            <a:spLocks noGrp="1" noChangeArrowheads="1"/>
          </p:cNvSpPr>
          <p:nvPr>
            <p:ph type="body" idx="1"/>
          </p:nvPr>
        </p:nvSpPr>
        <p:spPr bwMode="auto">
          <a:xfrm>
            <a:off x="624417" y="1773237"/>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smtClean="0"/>
          </a:p>
        </p:txBody>
      </p:sp>
    </p:spTree>
    <p:extLst>
      <p:ext uri="{BB962C8B-B14F-4D97-AF65-F5344CB8AC3E}">
        <p14:creationId xmlns:p14="http://schemas.microsoft.com/office/powerpoint/2010/main" val="3819718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iming>
    <p:tnLst>
      <p:par>
        <p:cTn id="1" dur="indefinite" restart="never" nodeType="tmRoot"/>
      </p:par>
    </p:tnLst>
  </p:timing>
  <p:txStyles>
    <p:titleStyle>
      <a:lvl1pPr algn="l" rtl="0" eaLnBrk="1" fontAlgn="base" hangingPunct="1">
        <a:spcBef>
          <a:spcPct val="0"/>
        </a:spcBef>
        <a:spcAft>
          <a:spcPct val="0"/>
        </a:spcAft>
        <a:defRPr sz="4267">
          <a:solidFill>
            <a:schemeClr val="bg1"/>
          </a:solidFill>
          <a:latin typeface="+mj-lt"/>
          <a:ea typeface="+mj-ea"/>
          <a:cs typeface="+mj-cs"/>
        </a:defRPr>
      </a:lvl1pPr>
      <a:lvl2pPr algn="l" rtl="0" eaLnBrk="1" fontAlgn="base" hangingPunct="1">
        <a:spcBef>
          <a:spcPct val="0"/>
        </a:spcBef>
        <a:spcAft>
          <a:spcPct val="0"/>
        </a:spcAft>
        <a:defRPr sz="4800">
          <a:solidFill>
            <a:schemeClr val="bg1"/>
          </a:solidFill>
          <a:latin typeface="Arial" charset="0"/>
        </a:defRPr>
      </a:lvl2pPr>
      <a:lvl3pPr algn="l" rtl="0" eaLnBrk="1" fontAlgn="base" hangingPunct="1">
        <a:spcBef>
          <a:spcPct val="0"/>
        </a:spcBef>
        <a:spcAft>
          <a:spcPct val="0"/>
        </a:spcAft>
        <a:defRPr sz="4800">
          <a:solidFill>
            <a:schemeClr val="bg1"/>
          </a:solidFill>
          <a:latin typeface="Arial" charset="0"/>
        </a:defRPr>
      </a:lvl3pPr>
      <a:lvl4pPr algn="l" rtl="0" eaLnBrk="1" fontAlgn="base" hangingPunct="1">
        <a:spcBef>
          <a:spcPct val="0"/>
        </a:spcBef>
        <a:spcAft>
          <a:spcPct val="0"/>
        </a:spcAft>
        <a:defRPr sz="4800">
          <a:solidFill>
            <a:schemeClr val="bg1"/>
          </a:solidFill>
          <a:latin typeface="Arial" charset="0"/>
        </a:defRPr>
      </a:lvl4pPr>
      <a:lvl5pPr algn="l" rtl="0" eaLnBrk="1" fontAlgn="base" hangingPunct="1">
        <a:spcBef>
          <a:spcPct val="0"/>
        </a:spcBef>
        <a:spcAft>
          <a:spcPct val="0"/>
        </a:spcAft>
        <a:defRPr sz="4800">
          <a:solidFill>
            <a:schemeClr val="bg1"/>
          </a:solidFill>
          <a:latin typeface="Arial" charset="0"/>
        </a:defRPr>
      </a:lvl5pPr>
      <a:lvl6pPr marL="609585" algn="l" rtl="0" eaLnBrk="1" fontAlgn="base" hangingPunct="1">
        <a:spcBef>
          <a:spcPct val="0"/>
        </a:spcBef>
        <a:spcAft>
          <a:spcPct val="0"/>
        </a:spcAft>
        <a:defRPr sz="4800">
          <a:solidFill>
            <a:schemeClr val="bg1"/>
          </a:solidFill>
          <a:latin typeface="Arial" charset="0"/>
        </a:defRPr>
      </a:lvl6pPr>
      <a:lvl7pPr marL="1219170" algn="l" rtl="0" eaLnBrk="1" fontAlgn="base" hangingPunct="1">
        <a:spcBef>
          <a:spcPct val="0"/>
        </a:spcBef>
        <a:spcAft>
          <a:spcPct val="0"/>
        </a:spcAft>
        <a:defRPr sz="4800">
          <a:solidFill>
            <a:schemeClr val="bg1"/>
          </a:solidFill>
          <a:latin typeface="Arial" charset="0"/>
        </a:defRPr>
      </a:lvl7pPr>
      <a:lvl8pPr marL="1828754" algn="l" rtl="0" eaLnBrk="1" fontAlgn="base" hangingPunct="1">
        <a:spcBef>
          <a:spcPct val="0"/>
        </a:spcBef>
        <a:spcAft>
          <a:spcPct val="0"/>
        </a:spcAft>
        <a:defRPr sz="4800">
          <a:solidFill>
            <a:schemeClr val="bg1"/>
          </a:solidFill>
          <a:latin typeface="Arial" charset="0"/>
        </a:defRPr>
      </a:lvl8pPr>
      <a:lvl9pPr marL="2438339" algn="l" rtl="0" eaLnBrk="1" fontAlgn="base" hangingPunct="1">
        <a:spcBef>
          <a:spcPct val="0"/>
        </a:spcBef>
        <a:spcAft>
          <a:spcPct val="0"/>
        </a:spcAft>
        <a:defRPr sz="4800">
          <a:solidFill>
            <a:schemeClr val="bg1"/>
          </a:solidFill>
          <a:latin typeface="Arial" charset="0"/>
        </a:defRPr>
      </a:lvl9pPr>
    </p:titleStyle>
    <p:bodyStyle>
      <a:lvl1pPr marL="457189" indent="-457189" algn="l" rtl="0" eaLnBrk="1" fontAlgn="base" hangingPunct="1">
        <a:spcBef>
          <a:spcPct val="20000"/>
        </a:spcBef>
        <a:spcAft>
          <a:spcPct val="0"/>
        </a:spcAft>
        <a:buChar char="•"/>
        <a:defRPr sz="3733">
          <a:solidFill>
            <a:schemeClr val="tx1"/>
          </a:solidFill>
          <a:latin typeface="+mn-lt"/>
          <a:ea typeface="+mn-ea"/>
          <a:cs typeface="+mn-cs"/>
        </a:defRPr>
      </a:lvl1pPr>
      <a:lvl2pPr marL="990575" indent="-380990" algn="l" rtl="0" eaLnBrk="1" fontAlgn="base" hangingPunct="1">
        <a:spcBef>
          <a:spcPct val="20000"/>
        </a:spcBef>
        <a:spcAft>
          <a:spcPct val="0"/>
        </a:spcAft>
        <a:buChar char="–"/>
        <a:defRPr sz="3200">
          <a:solidFill>
            <a:schemeClr val="tx1"/>
          </a:solidFill>
          <a:latin typeface="+mn-lt"/>
        </a:defRPr>
      </a:lvl2pPr>
      <a:lvl3pPr marL="1523962" indent="-304792" algn="l" rtl="0" eaLnBrk="1" fontAlgn="base" hangingPunct="1">
        <a:spcBef>
          <a:spcPct val="20000"/>
        </a:spcBef>
        <a:spcAft>
          <a:spcPct val="0"/>
        </a:spcAft>
        <a:buChar char="•"/>
        <a:defRPr sz="2667">
          <a:solidFill>
            <a:schemeClr val="tx1"/>
          </a:solidFill>
          <a:latin typeface="+mn-lt"/>
        </a:defRPr>
      </a:lvl3pPr>
      <a:lvl4pPr marL="2133547" indent="-304792" algn="l" rtl="0" eaLnBrk="1" fontAlgn="base" hangingPunct="1">
        <a:spcBef>
          <a:spcPct val="20000"/>
        </a:spcBef>
        <a:spcAft>
          <a:spcPct val="0"/>
        </a:spcAft>
        <a:buChar char="–"/>
        <a:defRPr sz="2400">
          <a:solidFill>
            <a:schemeClr val="tx1"/>
          </a:solidFill>
          <a:latin typeface="+mn-lt"/>
        </a:defRPr>
      </a:lvl4pPr>
      <a:lvl5pPr marL="2743131" indent="-304792" algn="l" rtl="0" eaLnBrk="1" fontAlgn="base" hangingPunct="1">
        <a:spcBef>
          <a:spcPct val="20000"/>
        </a:spcBef>
        <a:spcAft>
          <a:spcPct val="0"/>
        </a:spcAft>
        <a:buChar char="»"/>
        <a:defRPr sz="2400">
          <a:solidFill>
            <a:schemeClr val="tx1"/>
          </a:solidFill>
          <a:latin typeface="+mn-lt"/>
        </a:defRPr>
      </a:lvl5pPr>
      <a:lvl6pPr marL="3352716" indent="-304792" algn="l" rtl="0" eaLnBrk="1" fontAlgn="base" hangingPunct="1">
        <a:spcBef>
          <a:spcPct val="20000"/>
        </a:spcBef>
        <a:spcAft>
          <a:spcPct val="0"/>
        </a:spcAft>
        <a:buChar char="»"/>
        <a:defRPr sz="2667">
          <a:solidFill>
            <a:schemeClr val="tx1"/>
          </a:solidFill>
          <a:latin typeface="+mn-lt"/>
        </a:defRPr>
      </a:lvl6pPr>
      <a:lvl7pPr marL="3962301" indent="-304792" algn="l" rtl="0" eaLnBrk="1" fontAlgn="base" hangingPunct="1">
        <a:spcBef>
          <a:spcPct val="20000"/>
        </a:spcBef>
        <a:spcAft>
          <a:spcPct val="0"/>
        </a:spcAft>
        <a:buChar char="»"/>
        <a:defRPr sz="2667">
          <a:solidFill>
            <a:schemeClr val="tx1"/>
          </a:solidFill>
          <a:latin typeface="+mn-lt"/>
        </a:defRPr>
      </a:lvl7pPr>
      <a:lvl8pPr marL="4571886" indent="-304792" algn="l" rtl="0" eaLnBrk="1" fontAlgn="base" hangingPunct="1">
        <a:spcBef>
          <a:spcPct val="20000"/>
        </a:spcBef>
        <a:spcAft>
          <a:spcPct val="0"/>
        </a:spcAft>
        <a:buChar char="»"/>
        <a:defRPr sz="2667">
          <a:solidFill>
            <a:schemeClr val="tx1"/>
          </a:solidFill>
          <a:latin typeface="+mn-lt"/>
        </a:defRPr>
      </a:lvl8pPr>
      <a:lvl9pPr marL="5181470" indent="-304792" algn="l" rtl="0" eaLnBrk="1" fontAlgn="base" hangingPunct="1">
        <a:spcBef>
          <a:spcPct val="20000"/>
        </a:spcBef>
        <a:spcAft>
          <a:spcPct val="0"/>
        </a:spcAft>
        <a:buChar char="»"/>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7.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8.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5"/>
          </p:nvPr>
        </p:nvSpPr>
        <p:spPr>
          <a:xfrm>
            <a:off x="0" y="4940679"/>
            <a:ext cx="4371584" cy="518941"/>
          </a:xfrm>
        </p:spPr>
        <p:txBody>
          <a:bodyPr>
            <a:normAutofit lnSpcReduction="10000"/>
          </a:bodyPr>
          <a:lstStyle/>
          <a:p>
            <a:r>
              <a:rPr lang="en-AU" dirty="0" smtClean="0"/>
              <a:t>Tara Read</a:t>
            </a:r>
            <a:endParaRPr lang="en-AU" dirty="0"/>
          </a:p>
        </p:txBody>
      </p:sp>
      <p:sp>
        <p:nvSpPr>
          <p:cNvPr id="7" name="Text Placeholder 6"/>
          <p:cNvSpPr>
            <a:spLocks noGrp="1"/>
          </p:cNvSpPr>
          <p:nvPr>
            <p:ph type="body" sz="quarter" idx="13"/>
          </p:nvPr>
        </p:nvSpPr>
        <p:spPr>
          <a:xfrm>
            <a:off x="175364" y="1818123"/>
            <a:ext cx="3930368" cy="2453524"/>
          </a:xfrm>
        </p:spPr>
        <p:txBody>
          <a:bodyPr>
            <a:normAutofit lnSpcReduction="10000"/>
          </a:bodyPr>
          <a:lstStyle/>
          <a:p>
            <a:r>
              <a:rPr lang="en-AU" dirty="0" smtClean="0"/>
              <a:t>Managing an abandoned mine as a future resource</a:t>
            </a:r>
          </a:p>
        </p:txBody>
      </p:sp>
      <p:pic>
        <p:nvPicPr>
          <p:cNvPr id="15" name="Picture 2" descr="E:\Minerals\Projects\Abandoned Mines Rehabilitation Programme\0  Projects\5  ENV.AM.Ellendale\14 Site Photographs\J00770 - Ellendale (Kimberley Diamond Company)\June 2014\IMG_03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564" t="31915" r="5580" b="11421"/>
          <a:stretch/>
        </p:blipFill>
        <p:spPr bwMode="auto">
          <a:xfrm>
            <a:off x="4371584" y="1684372"/>
            <a:ext cx="7690981" cy="41687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6"/>
          <p:cNvSpPr>
            <a:spLocks noGrp="1"/>
          </p:cNvSpPr>
          <p:nvPr>
            <p:ph type="body" sz="quarter" idx="13"/>
          </p:nvPr>
        </p:nvSpPr>
        <p:spPr>
          <a:xfrm>
            <a:off x="5374068" y="1684372"/>
            <a:ext cx="5686012" cy="368048"/>
          </a:xfrm>
        </p:spPr>
        <p:txBody>
          <a:bodyPr>
            <a:normAutofit fontScale="55000" lnSpcReduction="20000"/>
          </a:bodyPr>
          <a:lstStyle/>
          <a:p>
            <a:r>
              <a:rPr lang="en-AU" dirty="0" smtClean="0"/>
              <a:t>Ellendale Diamond Mine</a:t>
            </a:r>
          </a:p>
        </p:txBody>
      </p:sp>
    </p:spTree>
    <p:extLst>
      <p:ext uri="{BB962C8B-B14F-4D97-AF65-F5344CB8AC3E}">
        <p14:creationId xmlns:p14="http://schemas.microsoft.com/office/powerpoint/2010/main" val="196512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1762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Ellendale Diamond Mine</a:t>
            </a:r>
            <a:endParaRPr lang="en-AU" dirty="0"/>
          </a:p>
        </p:txBody>
      </p:sp>
      <p:sp>
        <p:nvSpPr>
          <p:cNvPr id="4" name="Text Placeholder 3"/>
          <p:cNvSpPr>
            <a:spLocks noGrp="1"/>
          </p:cNvSpPr>
          <p:nvPr>
            <p:ph type="body" sz="half" idx="2"/>
          </p:nvPr>
        </p:nvSpPr>
        <p:spPr>
          <a:xfrm>
            <a:off x="488515" y="1933295"/>
            <a:ext cx="4582249" cy="4201497"/>
          </a:xfrm>
        </p:spPr>
        <p:txBody>
          <a:bodyPr>
            <a:noAutofit/>
          </a:bodyPr>
          <a:lstStyle/>
          <a:p>
            <a:pPr marL="285750" indent="-285750">
              <a:buFont typeface="Arial" panose="020B0604020202020204" pitchFamily="34" charset="0"/>
              <a:buChar char="•"/>
            </a:pPr>
            <a:r>
              <a:rPr lang="en-AU" sz="2400" dirty="0" smtClean="0"/>
              <a:t>120 km ESE of Derby</a:t>
            </a:r>
          </a:p>
          <a:p>
            <a:pPr marL="285750" indent="-285750">
              <a:buFont typeface="Arial" panose="020B0604020202020204" pitchFamily="34" charset="0"/>
              <a:buChar char="•"/>
            </a:pPr>
            <a:r>
              <a:rPr lang="en-AU" sz="2400" dirty="0" smtClean="0"/>
              <a:t>Two mine site areas (E4 and E9)</a:t>
            </a:r>
          </a:p>
          <a:p>
            <a:pPr marL="285750" indent="-285750">
              <a:buFont typeface="Arial" panose="020B0604020202020204" pitchFamily="34" charset="0"/>
              <a:buChar char="•"/>
            </a:pPr>
            <a:r>
              <a:rPr lang="en-AU" sz="2400" dirty="0" smtClean="0"/>
              <a:t>E4 located adjacent the Devonian Reef Conservation Park</a:t>
            </a:r>
          </a:p>
        </p:txBody>
      </p:sp>
      <p:pic>
        <p:nvPicPr>
          <p:cNvPr id="7"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2881" t="2334" r="1030" b="3587"/>
          <a:stretch/>
        </p:blipFill>
        <p:spPr>
          <a:xfrm>
            <a:off x="5675775" y="1691014"/>
            <a:ext cx="6194792" cy="4290708"/>
          </a:xfrm>
          <a:prstGeom prst="rect">
            <a:avLst/>
          </a:prstGeom>
        </p:spPr>
      </p:pic>
    </p:spTree>
    <p:extLst>
      <p:ext uri="{BB962C8B-B14F-4D97-AF65-F5344CB8AC3E}">
        <p14:creationId xmlns:p14="http://schemas.microsoft.com/office/powerpoint/2010/main" val="2710172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Ellendale site</a:t>
            </a:r>
            <a:endParaRPr lang="en-AU" dirty="0"/>
          </a:p>
        </p:txBody>
      </p:sp>
      <p:sp>
        <p:nvSpPr>
          <p:cNvPr id="4" name="Text Placeholder 3"/>
          <p:cNvSpPr>
            <a:spLocks noGrp="1"/>
          </p:cNvSpPr>
          <p:nvPr>
            <p:ph type="body" sz="half" idx="2"/>
          </p:nvPr>
        </p:nvSpPr>
        <p:spPr>
          <a:xfrm>
            <a:off x="488515" y="1933295"/>
            <a:ext cx="4438969" cy="4201497"/>
          </a:xfrm>
        </p:spPr>
        <p:txBody>
          <a:bodyPr>
            <a:noAutofit/>
          </a:bodyPr>
          <a:lstStyle/>
          <a:p>
            <a:pPr marL="285750" indent="-285750">
              <a:buFont typeface="Arial" panose="020B0604020202020204" pitchFamily="34" charset="0"/>
              <a:buChar char="•"/>
            </a:pPr>
            <a:r>
              <a:rPr lang="en-AU" sz="2400" dirty="0" smtClean="0"/>
              <a:t>Two open pits</a:t>
            </a:r>
          </a:p>
          <a:p>
            <a:pPr marL="285750" indent="-285750">
              <a:buFont typeface="Arial" panose="020B0604020202020204" pitchFamily="34" charset="0"/>
              <a:buChar char="•"/>
            </a:pPr>
            <a:r>
              <a:rPr lang="en-AU" sz="2400" dirty="0" smtClean="0"/>
              <a:t>Two processing plants</a:t>
            </a:r>
          </a:p>
          <a:p>
            <a:pPr marL="285750" indent="-285750">
              <a:buFont typeface="Arial" panose="020B0604020202020204" pitchFamily="34" charset="0"/>
              <a:buChar char="•"/>
            </a:pPr>
            <a:r>
              <a:rPr lang="en-AU" sz="2400" dirty="0"/>
              <a:t>L</a:t>
            </a:r>
            <a:r>
              <a:rPr lang="en-AU" sz="2400" dirty="0" smtClean="0"/>
              <a:t>aydown and workshop areas</a:t>
            </a:r>
          </a:p>
          <a:p>
            <a:pPr marL="285750" indent="-285750">
              <a:buFont typeface="Arial" panose="020B0604020202020204" pitchFamily="34" charset="0"/>
              <a:buChar char="•"/>
            </a:pPr>
            <a:r>
              <a:rPr lang="en-AU" sz="2400" dirty="0" smtClean="0"/>
              <a:t>Two bore fields</a:t>
            </a:r>
          </a:p>
          <a:p>
            <a:pPr marL="285750" indent="-285750">
              <a:buFont typeface="Arial" panose="020B0604020202020204" pitchFamily="34" charset="0"/>
              <a:buChar char="•"/>
            </a:pPr>
            <a:r>
              <a:rPr lang="en-AU" sz="2400" dirty="0" smtClean="0"/>
              <a:t>Camp</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0887" r="9796"/>
          <a:stretch/>
        </p:blipFill>
        <p:spPr>
          <a:xfrm>
            <a:off x="5096786" y="4187824"/>
            <a:ext cx="6869926" cy="1815187"/>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1231"/>
          <a:stretch/>
        </p:blipFill>
        <p:spPr>
          <a:xfrm>
            <a:off x="8561049" y="1595091"/>
            <a:ext cx="3405663" cy="252280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4396" y="1595091"/>
            <a:ext cx="3363743" cy="2522807"/>
          </a:xfrm>
          <a:prstGeom prst="rect">
            <a:avLst/>
          </a:prstGeom>
        </p:spPr>
      </p:pic>
    </p:spTree>
    <p:extLst>
      <p:ext uri="{BB962C8B-B14F-4D97-AF65-F5344CB8AC3E}">
        <p14:creationId xmlns:p14="http://schemas.microsoft.com/office/powerpoint/2010/main" val="25529199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Ellendale site</a:t>
            </a:r>
            <a:endParaRPr lang="en-AU" dirty="0"/>
          </a:p>
        </p:txBody>
      </p:sp>
      <p:sp>
        <p:nvSpPr>
          <p:cNvPr id="4" name="Text Placeholder 3"/>
          <p:cNvSpPr>
            <a:spLocks noGrp="1"/>
          </p:cNvSpPr>
          <p:nvPr>
            <p:ph type="body" sz="half" idx="2"/>
          </p:nvPr>
        </p:nvSpPr>
        <p:spPr>
          <a:xfrm>
            <a:off x="488515" y="1933295"/>
            <a:ext cx="4438969" cy="4201497"/>
          </a:xfrm>
        </p:spPr>
        <p:txBody>
          <a:bodyPr>
            <a:noAutofit/>
          </a:bodyPr>
          <a:lstStyle/>
          <a:p>
            <a:pPr marL="285750" indent="-285750">
              <a:buFont typeface="Arial" panose="020B0604020202020204" pitchFamily="34" charset="0"/>
              <a:buChar char="•"/>
            </a:pPr>
            <a:r>
              <a:rPr lang="en-AU" sz="2400" dirty="0" smtClean="0"/>
              <a:t>A number of constructed landforms including</a:t>
            </a:r>
          </a:p>
          <a:p>
            <a:pPr marL="800100" lvl="1" indent="-342900">
              <a:buFont typeface="Arial" panose="020B0604020202020204" pitchFamily="34" charset="0"/>
              <a:buChar char="•"/>
            </a:pPr>
            <a:r>
              <a:rPr lang="en-AU" sz="2400" dirty="0" smtClean="0"/>
              <a:t>Tailings storage facilities </a:t>
            </a:r>
          </a:p>
          <a:p>
            <a:pPr marL="800100" lvl="1" indent="-342900">
              <a:buFont typeface="Arial" panose="020B0604020202020204" pitchFamily="34" charset="0"/>
              <a:buChar char="•"/>
            </a:pPr>
            <a:r>
              <a:rPr lang="en-AU" sz="2400" dirty="0" smtClean="0"/>
              <a:t>Waste rock landforms</a:t>
            </a:r>
          </a:p>
          <a:p>
            <a:pPr marL="742950" lvl="1" indent="-285750">
              <a:buFont typeface="Arial" panose="020B0604020202020204" pitchFamily="34" charset="0"/>
              <a:buChar char="•"/>
            </a:pPr>
            <a:r>
              <a:rPr lang="en-AU" sz="2400" dirty="0" smtClean="0"/>
              <a:t> Stockpiles</a:t>
            </a:r>
          </a:p>
          <a:p>
            <a:pPr marL="742950" lvl="1" indent="-285750">
              <a:buFont typeface="Arial" panose="020B0604020202020204" pitchFamily="34" charset="0"/>
              <a:buChar char="•"/>
            </a:pPr>
            <a:r>
              <a:rPr lang="en-AU" sz="2400" dirty="0" smtClean="0"/>
              <a:t> Water storage facilities</a:t>
            </a:r>
            <a:endParaRPr lang="en-AU" sz="2400" dirty="0"/>
          </a:p>
        </p:txBody>
      </p:sp>
      <p:pic>
        <p:nvPicPr>
          <p:cNvPr id="9" name="Picture 8"/>
          <p:cNvPicPr>
            <a:picLocks noChangeAspect="1"/>
          </p:cNvPicPr>
          <p:nvPr/>
        </p:nvPicPr>
        <p:blipFill rotWithShape="1">
          <a:blip r:embed="rId3"/>
          <a:srcRect b="11637"/>
          <a:stretch/>
        </p:blipFill>
        <p:spPr>
          <a:xfrm>
            <a:off x="5968538" y="1566546"/>
            <a:ext cx="5675861" cy="4447997"/>
          </a:xfrm>
          <a:prstGeom prst="rect">
            <a:avLst/>
          </a:prstGeom>
        </p:spPr>
      </p:pic>
    </p:spTree>
    <p:extLst>
      <p:ext uri="{BB962C8B-B14F-4D97-AF65-F5344CB8AC3E}">
        <p14:creationId xmlns:p14="http://schemas.microsoft.com/office/powerpoint/2010/main" val="36675268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When rocks </a:t>
            </a:r>
            <a:r>
              <a:rPr lang="en-AU" dirty="0" err="1" smtClean="0"/>
              <a:t>ain’t</a:t>
            </a:r>
            <a:r>
              <a:rPr lang="en-AU" dirty="0" smtClean="0"/>
              <a:t> rocks</a:t>
            </a:r>
            <a:endParaRPr lang="en-AU" dirty="0"/>
          </a:p>
        </p:txBody>
      </p:sp>
      <p:sp>
        <p:nvSpPr>
          <p:cNvPr id="8" name="Text Placeholder 3"/>
          <p:cNvSpPr>
            <a:spLocks noGrp="1"/>
          </p:cNvSpPr>
          <p:nvPr>
            <p:ph type="body" sz="half" idx="2"/>
          </p:nvPr>
        </p:nvSpPr>
        <p:spPr>
          <a:xfrm>
            <a:off x="6914831" y="2085908"/>
            <a:ext cx="4888286" cy="1460728"/>
          </a:xfrm>
        </p:spPr>
        <p:txBody>
          <a:bodyPr>
            <a:noAutofit/>
          </a:bodyPr>
          <a:lstStyle/>
          <a:p>
            <a:r>
              <a:rPr lang="en-AU" sz="2400" dirty="0" smtClean="0"/>
              <a:t>Blocky magmatics (a variety of tuffs and </a:t>
            </a:r>
            <a:r>
              <a:rPr lang="en-AU" sz="2400" dirty="0" err="1" smtClean="0"/>
              <a:t>lamprolite</a:t>
            </a:r>
            <a:r>
              <a:rPr lang="en-AU" sz="2400" dirty="0" smtClean="0"/>
              <a:t>) waste rock weathering in a five year period into fines</a:t>
            </a:r>
          </a:p>
        </p:txBody>
      </p:sp>
      <p:sp>
        <p:nvSpPr>
          <p:cNvPr id="9" name="Text Placeholder 3"/>
          <p:cNvSpPr txBox="1">
            <a:spLocks/>
          </p:cNvSpPr>
          <p:nvPr/>
        </p:nvSpPr>
        <p:spPr>
          <a:xfrm>
            <a:off x="6914831" y="4436911"/>
            <a:ext cx="4888286" cy="11966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Calibri" panose="020F050202020403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Calibri" panose="020F050202020403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Wingdings" panose="05000000000000000000" pitchFamily="2" charset="2"/>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AU" sz="2400" dirty="0" smtClean="0"/>
              <a:t>Fresh siltstone (Fairfield Group) breaking down into incompetent materials also through weathering</a:t>
            </a:r>
          </a:p>
        </p:txBody>
      </p:sp>
      <p:pic>
        <p:nvPicPr>
          <p:cNvPr id="10" name="Picture 9"/>
          <p:cNvPicPr>
            <a:picLocks noChangeAspect="1"/>
          </p:cNvPicPr>
          <p:nvPr/>
        </p:nvPicPr>
        <p:blipFill>
          <a:blip r:embed="rId3"/>
          <a:stretch>
            <a:fillRect/>
          </a:stretch>
        </p:blipFill>
        <p:spPr>
          <a:xfrm>
            <a:off x="367524" y="1735629"/>
            <a:ext cx="2968908" cy="2098973"/>
          </a:xfrm>
          <a:prstGeom prst="rect">
            <a:avLst/>
          </a:prstGeom>
        </p:spPr>
      </p:pic>
      <p:pic>
        <p:nvPicPr>
          <p:cNvPr id="12" name="Picture 11"/>
          <p:cNvPicPr>
            <a:picLocks noChangeAspect="1"/>
          </p:cNvPicPr>
          <p:nvPr/>
        </p:nvPicPr>
        <p:blipFill>
          <a:blip r:embed="rId4"/>
          <a:stretch>
            <a:fillRect/>
          </a:stretch>
        </p:blipFill>
        <p:spPr>
          <a:xfrm>
            <a:off x="367525" y="3892968"/>
            <a:ext cx="2968908" cy="2229115"/>
          </a:xfrm>
          <a:prstGeom prst="rect">
            <a:avLst/>
          </a:prstGeom>
        </p:spPr>
      </p:pic>
      <p:pic>
        <p:nvPicPr>
          <p:cNvPr id="13" name="Picture 12"/>
          <p:cNvPicPr>
            <a:picLocks noChangeAspect="1"/>
          </p:cNvPicPr>
          <p:nvPr/>
        </p:nvPicPr>
        <p:blipFill>
          <a:blip r:embed="rId5"/>
          <a:stretch>
            <a:fillRect/>
          </a:stretch>
        </p:blipFill>
        <p:spPr>
          <a:xfrm>
            <a:off x="3389051" y="1735629"/>
            <a:ext cx="3075484" cy="2098227"/>
          </a:xfrm>
          <a:prstGeom prst="rect">
            <a:avLst/>
          </a:prstGeom>
        </p:spPr>
      </p:pic>
      <p:pic>
        <p:nvPicPr>
          <p:cNvPr id="14" name="Picture 13"/>
          <p:cNvPicPr>
            <a:picLocks noChangeAspect="1"/>
          </p:cNvPicPr>
          <p:nvPr/>
        </p:nvPicPr>
        <p:blipFill rotWithShape="1">
          <a:blip r:embed="rId6"/>
          <a:srcRect b="3760"/>
          <a:stretch/>
        </p:blipFill>
        <p:spPr>
          <a:xfrm>
            <a:off x="3389051" y="3892969"/>
            <a:ext cx="3075484" cy="2221500"/>
          </a:xfrm>
          <a:prstGeom prst="rect">
            <a:avLst/>
          </a:prstGeom>
        </p:spPr>
      </p:pic>
      <p:pic>
        <p:nvPicPr>
          <p:cNvPr id="15" name="Picture 14"/>
          <p:cNvPicPr>
            <a:picLocks noChangeAspect="1"/>
          </p:cNvPicPr>
          <p:nvPr/>
        </p:nvPicPr>
        <p:blipFill>
          <a:blip r:embed="rId7"/>
          <a:stretch>
            <a:fillRect/>
          </a:stretch>
        </p:blipFill>
        <p:spPr>
          <a:xfrm>
            <a:off x="249829" y="6114469"/>
            <a:ext cx="3919128" cy="261275"/>
          </a:xfrm>
          <a:prstGeom prst="rect">
            <a:avLst/>
          </a:prstGeom>
        </p:spPr>
      </p:pic>
    </p:spTree>
    <p:extLst>
      <p:ext uri="{BB962C8B-B14F-4D97-AF65-F5344CB8AC3E}">
        <p14:creationId xmlns:p14="http://schemas.microsoft.com/office/powerpoint/2010/main" val="1433052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When rocks </a:t>
            </a:r>
            <a:r>
              <a:rPr lang="en-AU" dirty="0" err="1" smtClean="0"/>
              <a:t>ain’t</a:t>
            </a:r>
            <a:r>
              <a:rPr lang="en-AU" dirty="0" smtClean="0"/>
              <a:t> rocks</a:t>
            </a:r>
            <a:endParaRPr lang="en-AU" dirty="0"/>
          </a:p>
        </p:txBody>
      </p:sp>
      <p:pic>
        <p:nvPicPr>
          <p:cNvPr id="7" name="Picture 6"/>
          <p:cNvPicPr>
            <a:picLocks noChangeAspect="1"/>
          </p:cNvPicPr>
          <p:nvPr/>
        </p:nvPicPr>
        <p:blipFill rotWithShape="1">
          <a:blip r:embed="rId3"/>
          <a:srcRect l="1" t="2454" r="391" b="1135"/>
          <a:stretch/>
        </p:blipFill>
        <p:spPr>
          <a:xfrm>
            <a:off x="7507402" y="1614457"/>
            <a:ext cx="3490624" cy="4440855"/>
          </a:xfrm>
          <a:prstGeom prst="rect">
            <a:avLst/>
          </a:prstGeom>
        </p:spPr>
      </p:pic>
      <p:pic>
        <p:nvPicPr>
          <p:cNvPr id="16" name="Picture 15"/>
          <p:cNvPicPr>
            <a:picLocks noChangeAspect="1"/>
          </p:cNvPicPr>
          <p:nvPr/>
        </p:nvPicPr>
        <p:blipFill>
          <a:blip r:embed="rId4"/>
          <a:stretch>
            <a:fillRect/>
          </a:stretch>
        </p:blipFill>
        <p:spPr>
          <a:xfrm>
            <a:off x="367524" y="1735629"/>
            <a:ext cx="2968908" cy="2098973"/>
          </a:xfrm>
          <a:prstGeom prst="rect">
            <a:avLst/>
          </a:prstGeom>
        </p:spPr>
      </p:pic>
      <p:pic>
        <p:nvPicPr>
          <p:cNvPr id="17" name="Picture 16"/>
          <p:cNvPicPr>
            <a:picLocks noChangeAspect="1"/>
          </p:cNvPicPr>
          <p:nvPr/>
        </p:nvPicPr>
        <p:blipFill>
          <a:blip r:embed="rId5"/>
          <a:stretch>
            <a:fillRect/>
          </a:stretch>
        </p:blipFill>
        <p:spPr>
          <a:xfrm>
            <a:off x="367525" y="3892968"/>
            <a:ext cx="2968908" cy="2229115"/>
          </a:xfrm>
          <a:prstGeom prst="rect">
            <a:avLst/>
          </a:prstGeom>
        </p:spPr>
      </p:pic>
      <p:pic>
        <p:nvPicPr>
          <p:cNvPr id="18" name="Picture 17"/>
          <p:cNvPicPr>
            <a:picLocks noChangeAspect="1"/>
          </p:cNvPicPr>
          <p:nvPr/>
        </p:nvPicPr>
        <p:blipFill>
          <a:blip r:embed="rId6"/>
          <a:stretch>
            <a:fillRect/>
          </a:stretch>
        </p:blipFill>
        <p:spPr>
          <a:xfrm>
            <a:off x="3389051" y="1735629"/>
            <a:ext cx="3075484" cy="2098227"/>
          </a:xfrm>
          <a:prstGeom prst="rect">
            <a:avLst/>
          </a:prstGeom>
        </p:spPr>
      </p:pic>
      <p:pic>
        <p:nvPicPr>
          <p:cNvPr id="19" name="Picture 18"/>
          <p:cNvPicPr>
            <a:picLocks noChangeAspect="1"/>
          </p:cNvPicPr>
          <p:nvPr/>
        </p:nvPicPr>
        <p:blipFill rotWithShape="1">
          <a:blip r:embed="rId7"/>
          <a:srcRect b="3760"/>
          <a:stretch/>
        </p:blipFill>
        <p:spPr>
          <a:xfrm>
            <a:off x="3389051" y="3892969"/>
            <a:ext cx="3075484" cy="2221500"/>
          </a:xfrm>
          <a:prstGeom prst="rect">
            <a:avLst/>
          </a:prstGeom>
        </p:spPr>
      </p:pic>
      <p:pic>
        <p:nvPicPr>
          <p:cNvPr id="20" name="Picture 19"/>
          <p:cNvPicPr>
            <a:picLocks noChangeAspect="1"/>
          </p:cNvPicPr>
          <p:nvPr/>
        </p:nvPicPr>
        <p:blipFill>
          <a:blip r:embed="rId8"/>
          <a:stretch>
            <a:fillRect/>
          </a:stretch>
        </p:blipFill>
        <p:spPr>
          <a:xfrm>
            <a:off x="249829" y="6114469"/>
            <a:ext cx="3919128" cy="261275"/>
          </a:xfrm>
          <a:prstGeom prst="rect">
            <a:avLst/>
          </a:prstGeom>
        </p:spPr>
      </p:pic>
    </p:spTree>
    <p:extLst>
      <p:ext uri="{BB962C8B-B14F-4D97-AF65-F5344CB8AC3E}">
        <p14:creationId xmlns:p14="http://schemas.microsoft.com/office/powerpoint/2010/main" val="832424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When rocks </a:t>
            </a:r>
            <a:r>
              <a:rPr lang="en-AU" dirty="0" err="1" smtClean="0"/>
              <a:t>ain’t</a:t>
            </a:r>
            <a:r>
              <a:rPr lang="en-AU" dirty="0" smtClean="0"/>
              <a:t> rocks</a:t>
            </a:r>
            <a:endParaRPr lang="en-AU" dirty="0"/>
          </a:p>
        </p:txBody>
      </p:sp>
      <p:pic>
        <p:nvPicPr>
          <p:cNvPr id="7" name="Picture 6"/>
          <p:cNvPicPr>
            <a:picLocks noChangeAspect="1"/>
          </p:cNvPicPr>
          <p:nvPr/>
        </p:nvPicPr>
        <p:blipFill rotWithShape="1">
          <a:blip r:embed="rId3"/>
          <a:srcRect l="1" t="2454" r="391" b="1135"/>
          <a:stretch/>
        </p:blipFill>
        <p:spPr>
          <a:xfrm>
            <a:off x="7507402" y="1614457"/>
            <a:ext cx="3490624" cy="4440855"/>
          </a:xfrm>
          <a:prstGeom prst="rect">
            <a:avLst/>
          </a:prstGeom>
        </p:spPr>
      </p:pic>
      <p:pic>
        <p:nvPicPr>
          <p:cNvPr id="6" name="Picture 5"/>
          <p:cNvPicPr>
            <a:picLocks noChangeAspect="1"/>
          </p:cNvPicPr>
          <p:nvPr/>
        </p:nvPicPr>
        <p:blipFill>
          <a:blip r:embed="rId4"/>
          <a:stretch>
            <a:fillRect/>
          </a:stretch>
        </p:blipFill>
        <p:spPr>
          <a:xfrm>
            <a:off x="7507402" y="1612399"/>
            <a:ext cx="3468636" cy="4442913"/>
          </a:xfrm>
          <a:prstGeom prst="rect">
            <a:avLst/>
          </a:prstGeom>
        </p:spPr>
      </p:pic>
      <p:pic>
        <p:nvPicPr>
          <p:cNvPr id="12" name="Picture 11"/>
          <p:cNvPicPr>
            <a:picLocks noChangeAspect="1"/>
          </p:cNvPicPr>
          <p:nvPr/>
        </p:nvPicPr>
        <p:blipFill>
          <a:blip r:embed="rId5"/>
          <a:stretch>
            <a:fillRect/>
          </a:stretch>
        </p:blipFill>
        <p:spPr>
          <a:xfrm>
            <a:off x="367524" y="1735629"/>
            <a:ext cx="2968908" cy="2098973"/>
          </a:xfrm>
          <a:prstGeom prst="rect">
            <a:avLst/>
          </a:prstGeom>
        </p:spPr>
      </p:pic>
      <p:pic>
        <p:nvPicPr>
          <p:cNvPr id="13" name="Picture 12"/>
          <p:cNvPicPr>
            <a:picLocks noChangeAspect="1"/>
          </p:cNvPicPr>
          <p:nvPr/>
        </p:nvPicPr>
        <p:blipFill>
          <a:blip r:embed="rId6"/>
          <a:stretch>
            <a:fillRect/>
          </a:stretch>
        </p:blipFill>
        <p:spPr>
          <a:xfrm>
            <a:off x="367525" y="3892968"/>
            <a:ext cx="2968908" cy="2229115"/>
          </a:xfrm>
          <a:prstGeom prst="rect">
            <a:avLst/>
          </a:prstGeom>
        </p:spPr>
      </p:pic>
      <p:pic>
        <p:nvPicPr>
          <p:cNvPr id="14" name="Picture 13"/>
          <p:cNvPicPr>
            <a:picLocks noChangeAspect="1"/>
          </p:cNvPicPr>
          <p:nvPr/>
        </p:nvPicPr>
        <p:blipFill>
          <a:blip r:embed="rId7"/>
          <a:stretch>
            <a:fillRect/>
          </a:stretch>
        </p:blipFill>
        <p:spPr>
          <a:xfrm>
            <a:off x="3389051" y="1735629"/>
            <a:ext cx="3075484" cy="2098227"/>
          </a:xfrm>
          <a:prstGeom prst="rect">
            <a:avLst/>
          </a:prstGeom>
        </p:spPr>
      </p:pic>
      <p:pic>
        <p:nvPicPr>
          <p:cNvPr id="15" name="Picture 14"/>
          <p:cNvPicPr>
            <a:picLocks noChangeAspect="1"/>
          </p:cNvPicPr>
          <p:nvPr/>
        </p:nvPicPr>
        <p:blipFill rotWithShape="1">
          <a:blip r:embed="rId8"/>
          <a:srcRect b="3760"/>
          <a:stretch/>
        </p:blipFill>
        <p:spPr>
          <a:xfrm>
            <a:off x="3389051" y="3892969"/>
            <a:ext cx="3075484" cy="2221500"/>
          </a:xfrm>
          <a:prstGeom prst="rect">
            <a:avLst/>
          </a:prstGeom>
        </p:spPr>
      </p:pic>
      <p:pic>
        <p:nvPicPr>
          <p:cNvPr id="2" name="Picture 1"/>
          <p:cNvPicPr>
            <a:picLocks noChangeAspect="1"/>
          </p:cNvPicPr>
          <p:nvPr/>
        </p:nvPicPr>
        <p:blipFill>
          <a:blip r:embed="rId9"/>
          <a:stretch>
            <a:fillRect/>
          </a:stretch>
        </p:blipFill>
        <p:spPr>
          <a:xfrm>
            <a:off x="249829" y="6114469"/>
            <a:ext cx="3919128" cy="261275"/>
          </a:xfrm>
          <a:prstGeom prst="rect">
            <a:avLst/>
          </a:prstGeom>
        </p:spPr>
      </p:pic>
    </p:spTree>
    <p:extLst>
      <p:ext uri="{BB962C8B-B14F-4D97-AF65-F5344CB8AC3E}">
        <p14:creationId xmlns:p14="http://schemas.microsoft.com/office/powerpoint/2010/main" val="21801665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smtClean="0"/>
              <a:t>Rock armouring</a:t>
            </a:r>
            <a:endParaRPr lang="en-AU" dirty="0"/>
          </a:p>
        </p:txBody>
      </p:sp>
      <p:pic>
        <p:nvPicPr>
          <p:cNvPr id="2" name="Picture 1"/>
          <p:cNvPicPr>
            <a:picLocks noChangeAspect="1"/>
          </p:cNvPicPr>
          <p:nvPr/>
        </p:nvPicPr>
        <p:blipFill>
          <a:blip r:embed="rId3"/>
          <a:stretch>
            <a:fillRect/>
          </a:stretch>
        </p:blipFill>
        <p:spPr>
          <a:xfrm>
            <a:off x="6744832" y="1580950"/>
            <a:ext cx="5154881" cy="464045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8659" y="1751428"/>
            <a:ext cx="2902544" cy="217690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284394" y="1751428"/>
            <a:ext cx="2902544" cy="217690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36806" y="3969858"/>
            <a:ext cx="2894188" cy="2170641"/>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84393" y="3969858"/>
            <a:ext cx="2894188" cy="2170641"/>
          </a:xfrm>
          <a:prstGeom prst="rect">
            <a:avLst/>
          </a:prstGeom>
        </p:spPr>
      </p:pic>
    </p:spTree>
    <p:extLst>
      <p:ext uri="{BB962C8B-B14F-4D97-AF65-F5344CB8AC3E}">
        <p14:creationId xmlns:p14="http://schemas.microsoft.com/office/powerpoint/2010/main" val="233058676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0566752" y="4754730"/>
            <a:ext cx="463336" cy="234717"/>
          </a:xfrm>
          <a:prstGeom prst="rect">
            <a:avLst/>
          </a:prstGeom>
        </p:spPr>
      </p:pic>
      <p:sp>
        <p:nvSpPr>
          <p:cNvPr id="3" name="Title 2"/>
          <p:cNvSpPr>
            <a:spLocks noGrp="1"/>
          </p:cNvSpPr>
          <p:nvPr>
            <p:ph type="title"/>
          </p:nvPr>
        </p:nvSpPr>
        <p:spPr/>
        <p:txBody>
          <a:bodyPr/>
          <a:lstStyle/>
          <a:p>
            <a:r>
              <a:rPr lang="en-AU" dirty="0" smtClean="0"/>
              <a:t>Rock armouring</a:t>
            </a:r>
            <a:endParaRPr lang="en-AU" dirty="0"/>
          </a:p>
        </p:txBody>
      </p:sp>
      <p:sp>
        <p:nvSpPr>
          <p:cNvPr id="4" name="Text Placeholder 3"/>
          <p:cNvSpPr>
            <a:spLocks noGrp="1"/>
          </p:cNvSpPr>
          <p:nvPr>
            <p:ph type="body" sz="half" idx="2"/>
          </p:nvPr>
        </p:nvSpPr>
        <p:spPr>
          <a:xfrm>
            <a:off x="742012" y="2232058"/>
            <a:ext cx="5106528" cy="3299609"/>
          </a:xfrm>
        </p:spPr>
        <p:txBody>
          <a:bodyPr>
            <a:noAutofit/>
          </a:bodyPr>
          <a:lstStyle/>
          <a:p>
            <a:r>
              <a:rPr lang="en-AU" sz="2400" dirty="0" smtClean="0"/>
              <a:t>Of the highly variable waste rock materials at Ellendale the Grant Group Sandstone represents the lowest risk for use in the stabilisation of constructed landforms.</a:t>
            </a:r>
          </a:p>
          <a:p>
            <a:r>
              <a:rPr lang="en-AU" sz="2400" dirty="0" smtClean="0"/>
              <a:t>It is a blocky competent material that when used within specific design criteria has been shown to be </a:t>
            </a:r>
            <a:r>
              <a:rPr lang="en-AU" sz="2400" dirty="0" err="1" smtClean="0"/>
              <a:t>erosionally</a:t>
            </a:r>
            <a:r>
              <a:rPr lang="en-AU" sz="2400" dirty="0" smtClean="0"/>
              <a:t> stable.</a:t>
            </a:r>
            <a:endParaRPr lang="en-AU" sz="2400" dirty="0"/>
          </a:p>
        </p:txBody>
      </p:sp>
      <p:pic>
        <p:nvPicPr>
          <p:cNvPr id="11" name="Picture 10"/>
          <p:cNvPicPr>
            <a:picLocks noChangeAspect="1"/>
          </p:cNvPicPr>
          <p:nvPr/>
        </p:nvPicPr>
        <p:blipFill rotWithShape="1">
          <a:blip r:embed="rId4"/>
          <a:srcRect t="45515"/>
          <a:stretch/>
        </p:blipFill>
        <p:spPr>
          <a:xfrm>
            <a:off x="6096000" y="2491373"/>
            <a:ext cx="5649529" cy="2308622"/>
          </a:xfrm>
          <a:prstGeom prst="rect">
            <a:avLst/>
          </a:prstGeom>
        </p:spPr>
      </p:pic>
      <p:pic>
        <p:nvPicPr>
          <p:cNvPr id="12" name="Picture 11"/>
          <p:cNvPicPr>
            <a:picLocks noChangeAspect="1"/>
          </p:cNvPicPr>
          <p:nvPr/>
        </p:nvPicPr>
        <p:blipFill>
          <a:blip r:embed="rId5"/>
          <a:stretch>
            <a:fillRect/>
          </a:stretch>
        </p:blipFill>
        <p:spPr>
          <a:xfrm>
            <a:off x="6804538" y="4799995"/>
            <a:ext cx="3919128" cy="261275"/>
          </a:xfrm>
          <a:prstGeom prst="rect">
            <a:avLst/>
          </a:prstGeom>
        </p:spPr>
      </p:pic>
    </p:spTree>
    <p:extLst>
      <p:ext uri="{BB962C8B-B14F-4D97-AF65-F5344CB8AC3E}">
        <p14:creationId xmlns:p14="http://schemas.microsoft.com/office/powerpoint/2010/main" val="26998687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MIRS">
      <a:dk1>
        <a:srgbClr val="131313"/>
      </a:dk1>
      <a:lt1>
        <a:srgbClr val="FFFFFF"/>
      </a:lt1>
      <a:dk2>
        <a:srgbClr val="4A4A4A"/>
      </a:dk2>
      <a:lt2>
        <a:srgbClr val="BABABA"/>
      </a:lt2>
      <a:accent1>
        <a:srgbClr val="008B91"/>
      </a:accent1>
      <a:accent2>
        <a:srgbClr val="534E67"/>
      </a:accent2>
      <a:accent3>
        <a:srgbClr val="A93D2A"/>
      </a:accent3>
      <a:accent4>
        <a:srgbClr val="006B6E"/>
      </a:accent4>
      <a:accent5>
        <a:srgbClr val="45415D"/>
      </a:accent5>
      <a:accent6>
        <a:srgbClr val="A12A1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66.Tara.READ" id="{D22B353A-CA7C-4D25-BC17-358BF753E5F8}" vid="{8AAB2D15-1843-47EA-9D41-E8561D956346}"/>
    </a:ext>
  </a:extLst>
</a:theme>
</file>

<file path=ppt/theme/theme2.xml><?xml version="1.0" encoding="utf-8"?>
<a:theme xmlns:a="http://schemas.openxmlformats.org/drawingml/2006/main" name="Custom Design">
  <a:themeElements>
    <a:clrScheme name="DMIRS 01">
      <a:dk1>
        <a:srgbClr val="262626"/>
      </a:dk1>
      <a:lt1>
        <a:srgbClr val="F2F2F2"/>
      </a:lt1>
      <a:dk2>
        <a:srgbClr val="009296"/>
      </a:dk2>
      <a:lt2>
        <a:srgbClr val="F0FFFF"/>
      </a:lt2>
      <a:accent1>
        <a:srgbClr val="006B6E"/>
      </a:accent1>
      <a:accent2>
        <a:srgbClr val="A02A1D"/>
      </a:accent2>
      <a:accent3>
        <a:srgbClr val="45415D"/>
      </a:accent3>
      <a:accent4>
        <a:srgbClr val="8064A2"/>
      </a:accent4>
      <a:accent5>
        <a:srgbClr val="4BACC6"/>
      </a:accent5>
      <a:accent6>
        <a:srgbClr val="F79646"/>
      </a:accent6>
      <a:hlink>
        <a:srgbClr val="0000FF"/>
      </a:hlink>
      <a:folHlink>
        <a:srgbClr val="80008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AU" sz="36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000066.Tara.READ" id="{D22B353A-CA7C-4D25-BC17-358BF753E5F8}" vid="{F5FCE5DF-6CAC-43DF-AF01-676F0679C14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47aadd75-fb41-49d7-866d-414b51aa1b7e" ContentTypeId="0x0101000AC6246A9CD2FC45B52DC6FEC0F0AAAA" PreviousValue="false"/>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00BFB7748A146749AB50C37C6791420E" ma:contentTypeVersion="24" ma:contentTypeDescription="Create a new document." ma:contentTypeScope="" ma:versionID="b5d6a63a6e550be4df104cd5ae961800">
  <xsd:schema xmlns:xsd="http://www.w3.org/2001/XMLSchema" xmlns:xs="http://www.w3.org/2001/XMLSchema" xmlns:p="http://schemas.microsoft.com/office/2006/metadata/properties" xmlns:ns2="dce3ed02-b0cd-470d-9119-e5f1a2533a21" targetNamespace="http://schemas.microsoft.com/office/2006/metadata/properties" ma:root="true" ma:fieldsID="5d031b32c981ffdabdc09817a45c8b8d"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ma:readOnly="fals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true</OurDocsIsRecordsDocument>
    <OurDocsDataStore xmlns="dce3ed02-b0cd-470d-9119-e5f1a2533a21">Central</OurDocsDataStore>
    <OurDocsDocId xmlns="dce3ed02-b0cd-470d-9119-e5f1a2533a21">000066.Tara.READ</OurDocsDocId>
    <OurDocsVersionCreatedBy xmlns="dce3ed02-b0cd-470d-9119-e5f1a2533a21">MITREAD</OurDocsVersionCreatedBy>
    <OurDocsIsLocked xmlns="dce3ed02-b0cd-470d-9119-e5f1a2533a21">false</OurDocsIsLocked>
    <OurDocsDocumentType xmlns="dce3ed02-b0cd-470d-9119-e5f1a2533a21">Other</OurDocsDocumentType>
    <OurDocsFileNumbers xmlns="dce3ed02-b0cd-470d-9119-e5f1a2533a21">A0738/201801</OurDocsFileNumbers>
    <OurDocsLockedOnBehalfOf xmlns="dce3ed02-b0cd-470d-9119-e5f1a2533a21" xsi:nil="true"/>
    <OurDocsDocumentDate xmlns="dce3ed02-b0cd-470d-9119-e5f1a2533a21">2020-02-16T16:00:00+00:00</OurDocsDocumentDate>
    <OurDocsVersionCreatedAt xmlns="dce3ed02-b0cd-470d-9119-e5f1a2533a21">2020-02-17T10:45:28+00:00</OurDocsVersionCreatedAt>
    <OurDocsReleaseClassification xmlns="dce3ed02-b0cd-470d-9119-e5f1a2533a21">Departmental Use Only</OurDocsReleaseClassification>
    <OurDocsTitle xmlns="dce3ed02-b0cd-470d-9119-e5f1a2533a21">AMP - Ellendale - GSWA Open Day Presentation - 17 February 2020</OurDocsTitle>
    <OurDocsLocation xmlns="dce3ed02-b0cd-470d-9119-e5f1a2533a21">Perth</OurDocsLocation>
    <OurDocsDescription xmlns="dce3ed02-b0cd-470d-9119-e5f1a2533a21">Managing an abandoned mine as a future resource Ellendale Diamond Mine</OurDocsDescription>
    <OurDocsVersionReason xmlns="dce3ed02-b0cd-470d-9119-e5f1a2533a21" xsi:nil="true"/>
    <OurDocsAuthor xmlns="dce3ed02-b0cd-470d-9119-e5f1a2533a21">YEATS, Helene</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Props1.xml><?xml version="1.0" encoding="utf-8"?>
<ds:datastoreItem xmlns:ds="http://schemas.openxmlformats.org/officeDocument/2006/customXml" ds:itemID="{504C0AA1-0403-4FC4-917C-3C4308261E08}">
  <ds:schemaRefs>
    <ds:schemaRef ds:uri="Microsoft.SharePoint.Taxonomy.ContentTypeSync"/>
  </ds:schemaRefs>
</ds:datastoreItem>
</file>

<file path=customXml/itemProps2.xml><?xml version="1.0" encoding="utf-8"?>
<ds:datastoreItem xmlns:ds="http://schemas.openxmlformats.org/officeDocument/2006/customXml" ds:itemID="{6ED173B4-FBE4-438D-B6F1-DDE8A4567F5B}">
  <ds:schemaRefs>
    <ds:schemaRef ds:uri="http://schemas.microsoft.com/sharepoint/v3/contenttype/forms"/>
  </ds:schemaRefs>
</ds:datastoreItem>
</file>

<file path=customXml/itemProps3.xml><?xml version="1.0" encoding="utf-8"?>
<ds:datastoreItem xmlns:ds="http://schemas.openxmlformats.org/officeDocument/2006/customXml" ds:itemID="{5C656F99-478D-460F-822F-1D0677F3AD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BF1C9DC-DAAD-486E-B7EB-A64D227344AE}">
  <ds:schemaRefs>
    <ds:schemaRef ds:uri="http://purl.org/dc/terms/"/>
    <ds:schemaRef ds:uri="dce3ed02-b0cd-470d-9119-e5f1a2533a21"/>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07 GSOD20 Managing an abandoned mine - Read</Template>
  <TotalTime>1</TotalTime>
  <Words>678</Words>
  <Application>Microsoft Office PowerPoint</Application>
  <PresentationFormat>Widescreen</PresentationFormat>
  <Paragraphs>49</Paragraphs>
  <Slides>10</Slides>
  <Notes>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Calibri Light</vt:lpstr>
      <vt:lpstr>Wingdings</vt:lpstr>
      <vt:lpstr>Office Theme</vt:lpstr>
      <vt:lpstr>Custom Design</vt:lpstr>
      <vt:lpstr>PowerPoint Presentation</vt:lpstr>
      <vt:lpstr>Ellendale Diamond Mine</vt:lpstr>
      <vt:lpstr>Ellendale site</vt:lpstr>
      <vt:lpstr>Ellendale site</vt:lpstr>
      <vt:lpstr>When rocks ain’t rocks</vt:lpstr>
      <vt:lpstr>When rocks ain’t rocks</vt:lpstr>
      <vt:lpstr>When rocks ain’t rocks</vt:lpstr>
      <vt:lpstr>Rock armouring</vt:lpstr>
      <vt:lpstr>Rock armouring</vt:lpstr>
      <vt:lpstr>PowerPoint Presentation</vt:lpstr>
    </vt:vector>
  </TitlesOfParts>
  <Company>Department of Mines and Petroleum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GODSMAN, Garth</dc:creator>
  <cp:lastModifiedBy>GODSMAN, Garth</cp:lastModifiedBy>
  <cp:revision>1</cp:revision>
  <dcterms:created xsi:type="dcterms:W3CDTF">2020-03-05T05:24:00Z</dcterms:created>
  <dcterms:modified xsi:type="dcterms:W3CDTF">2020-03-05T05:25:16Z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0x0101000AC6246A9CD2FC45B52DC6FEC0F0AAAA0000BFB7748A146749AB50C37C6791420E</vt:lpwstr>
  </property>
</Properties>
</file>