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5"/>
  </p:sldMasterIdLst>
  <p:notesMasterIdLst>
    <p:notesMasterId r:id="rId38"/>
  </p:notesMasterIdLst>
  <p:handoutMasterIdLst>
    <p:handoutMasterId r:id="rId39"/>
  </p:handoutMasterIdLst>
  <p:sldIdLst>
    <p:sldId id="256" r:id="rId6"/>
    <p:sldId id="286" r:id="rId7"/>
    <p:sldId id="268" r:id="rId8"/>
    <p:sldId id="287" r:id="rId9"/>
    <p:sldId id="270" r:id="rId10"/>
    <p:sldId id="288" r:id="rId11"/>
    <p:sldId id="271" r:id="rId12"/>
    <p:sldId id="289" r:id="rId13"/>
    <p:sldId id="283" r:id="rId14"/>
    <p:sldId id="290" r:id="rId15"/>
    <p:sldId id="272" r:id="rId16"/>
    <p:sldId id="291" r:id="rId17"/>
    <p:sldId id="274" r:id="rId18"/>
    <p:sldId id="292" r:id="rId19"/>
    <p:sldId id="273" r:id="rId20"/>
    <p:sldId id="293" r:id="rId21"/>
    <p:sldId id="275" r:id="rId22"/>
    <p:sldId id="294" r:id="rId23"/>
    <p:sldId id="276" r:id="rId24"/>
    <p:sldId id="295" r:id="rId25"/>
    <p:sldId id="282" r:id="rId26"/>
    <p:sldId id="296" r:id="rId27"/>
    <p:sldId id="284" r:id="rId28"/>
    <p:sldId id="297" r:id="rId29"/>
    <p:sldId id="278" r:id="rId30"/>
    <p:sldId id="298" r:id="rId31"/>
    <p:sldId id="279" r:id="rId32"/>
    <p:sldId id="299" r:id="rId33"/>
    <p:sldId id="280" r:id="rId34"/>
    <p:sldId id="300" r:id="rId35"/>
    <p:sldId id="285" r:id="rId36"/>
    <p:sldId id="301" r:id="rId37"/>
  </p:sldIdLst>
  <p:sldSz cx="9144000" cy="5143500" type="screen16x9"/>
  <p:notesSz cx="6797675" cy="9926638"/>
  <p:defaultTextStyle>
    <a:defPPr>
      <a:defRPr lang="en-AU"/>
    </a:defPPr>
    <a:lvl1pPr algn="ctr" rtl="0" fontAlgn="base">
      <a:spcBef>
        <a:spcPct val="0"/>
      </a:spcBef>
      <a:spcAft>
        <a:spcPct val="0"/>
      </a:spcAft>
      <a:defRPr sz="3600" kern="1200">
        <a:solidFill>
          <a:schemeClr val="tx1"/>
        </a:solidFill>
        <a:latin typeface="Arial" charset="0"/>
        <a:ea typeface="+mn-ea"/>
        <a:cs typeface="+mn-cs"/>
      </a:defRPr>
    </a:lvl1pPr>
    <a:lvl2pPr marL="457200" algn="ctr" rtl="0" fontAlgn="base">
      <a:spcBef>
        <a:spcPct val="0"/>
      </a:spcBef>
      <a:spcAft>
        <a:spcPct val="0"/>
      </a:spcAft>
      <a:defRPr sz="3600" kern="1200">
        <a:solidFill>
          <a:schemeClr val="tx1"/>
        </a:solidFill>
        <a:latin typeface="Arial" charset="0"/>
        <a:ea typeface="+mn-ea"/>
        <a:cs typeface="+mn-cs"/>
      </a:defRPr>
    </a:lvl2pPr>
    <a:lvl3pPr marL="914400" algn="ctr" rtl="0" fontAlgn="base">
      <a:spcBef>
        <a:spcPct val="0"/>
      </a:spcBef>
      <a:spcAft>
        <a:spcPct val="0"/>
      </a:spcAft>
      <a:defRPr sz="3600" kern="1200">
        <a:solidFill>
          <a:schemeClr val="tx1"/>
        </a:solidFill>
        <a:latin typeface="Arial" charset="0"/>
        <a:ea typeface="+mn-ea"/>
        <a:cs typeface="+mn-cs"/>
      </a:defRPr>
    </a:lvl3pPr>
    <a:lvl4pPr marL="1371600" algn="ctr" rtl="0" fontAlgn="base">
      <a:spcBef>
        <a:spcPct val="0"/>
      </a:spcBef>
      <a:spcAft>
        <a:spcPct val="0"/>
      </a:spcAft>
      <a:defRPr sz="3600" kern="1200">
        <a:solidFill>
          <a:schemeClr val="tx1"/>
        </a:solidFill>
        <a:latin typeface="Arial" charset="0"/>
        <a:ea typeface="+mn-ea"/>
        <a:cs typeface="+mn-cs"/>
      </a:defRPr>
    </a:lvl4pPr>
    <a:lvl5pPr marL="1828800" algn="ctr"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NCE, Stephen" initials="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E6E71"/>
    <a:srgbClr val="8E1A16"/>
    <a:srgbClr val="FFFFFF"/>
    <a:srgbClr val="353149"/>
    <a:srgbClr val="004E4C"/>
    <a:srgbClr val="2E2B3B"/>
    <a:srgbClr val="001C1B"/>
    <a:srgbClr val="E45304"/>
    <a:srgbClr val="FFFF00"/>
    <a:srgbClr val="CAE9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46" autoAdjust="0"/>
    <p:restoredTop sz="85922" autoAdjust="0"/>
  </p:normalViewPr>
  <p:slideViewPr>
    <p:cSldViewPr snapToGrid="0">
      <p:cViewPr varScale="1">
        <p:scale>
          <a:sx n="87" d="100"/>
          <a:sy n="87" d="100"/>
        </p:scale>
        <p:origin x="1230"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190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6189" cy="496651"/>
          </a:xfrm>
          <a:prstGeom prst="rect">
            <a:avLst/>
          </a:prstGeom>
        </p:spPr>
        <p:txBody>
          <a:bodyPr vert="horz" lIns="90690" tIns="45345" rIns="90690" bIns="45345" rtlCol="0"/>
          <a:lstStyle>
            <a:lvl1pPr algn="l">
              <a:defRPr sz="1200"/>
            </a:lvl1pPr>
          </a:lstStyle>
          <a:p>
            <a:endParaRPr lang="en-AU"/>
          </a:p>
        </p:txBody>
      </p:sp>
      <p:sp>
        <p:nvSpPr>
          <p:cNvPr id="3" name="Date Placeholder 2"/>
          <p:cNvSpPr>
            <a:spLocks noGrp="1"/>
          </p:cNvSpPr>
          <p:nvPr>
            <p:ph type="dt" sz="quarter" idx="1"/>
          </p:nvPr>
        </p:nvSpPr>
        <p:spPr>
          <a:xfrm>
            <a:off x="3849900" y="0"/>
            <a:ext cx="2946189" cy="496651"/>
          </a:xfrm>
          <a:prstGeom prst="rect">
            <a:avLst/>
          </a:prstGeom>
        </p:spPr>
        <p:txBody>
          <a:bodyPr vert="horz" lIns="90690" tIns="45345" rIns="90690" bIns="45345" rtlCol="0"/>
          <a:lstStyle>
            <a:lvl1pPr algn="r">
              <a:defRPr sz="1200"/>
            </a:lvl1pPr>
          </a:lstStyle>
          <a:p>
            <a:fld id="{DD9297CD-B1AD-4BBC-860F-0F534DA7465F}" type="datetimeFigureOut">
              <a:rPr lang="en-US" smtClean="0"/>
              <a:pPr/>
              <a:t>3/5/2020</a:t>
            </a:fld>
            <a:endParaRPr lang="en-AU"/>
          </a:p>
        </p:txBody>
      </p:sp>
      <p:sp>
        <p:nvSpPr>
          <p:cNvPr id="4" name="Footer Placeholder 3"/>
          <p:cNvSpPr>
            <a:spLocks noGrp="1"/>
          </p:cNvSpPr>
          <p:nvPr>
            <p:ph type="ftr" sz="quarter" idx="2"/>
          </p:nvPr>
        </p:nvSpPr>
        <p:spPr>
          <a:xfrm>
            <a:off x="2" y="9428401"/>
            <a:ext cx="2946189" cy="496651"/>
          </a:xfrm>
          <a:prstGeom prst="rect">
            <a:avLst/>
          </a:prstGeom>
        </p:spPr>
        <p:txBody>
          <a:bodyPr vert="horz" lIns="90690" tIns="45345" rIns="90690" bIns="45345" rtlCol="0" anchor="b"/>
          <a:lstStyle>
            <a:lvl1pPr algn="l">
              <a:defRPr sz="1200"/>
            </a:lvl1pPr>
          </a:lstStyle>
          <a:p>
            <a:endParaRPr lang="en-AU"/>
          </a:p>
        </p:txBody>
      </p:sp>
      <p:sp>
        <p:nvSpPr>
          <p:cNvPr id="5" name="Slide Number Placeholder 4"/>
          <p:cNvSpPr>
            <a:spLocks noGrp="1"/>
          </p:cNvSpPr>
          <p:nvPr>
            <p:ph type="sldNum" sz="quarter" idx="3"/>
          </p:nvPr>
        </p:nvSpPr>
        <p:spPr>
          <a:xfrm>
            <a:off x="3849900" y="9428401"/>
            <a:ext cx="2946189" cy="496651"/>
          </a:xfrm>
          <a:prstGeom prst="rect">
            <a:avLst/>
          </a:prstGeom>
        </p:spPr>
        <p:txBody>
          <a:bodyPr vert="horz" lIns="90690" tIns="45345" rIns="90690" bIns="45345" rtlCol="0" anchor="b"/>
          <a:lstStyle>
            <a:lvl1pPr algn="r">
              <a:defRPr sz="1200"/>
            </a:lvl1pPr>
          </a:lstStyle>
          <a:p>
            <a:fld id="{37A4CF06-8333-4307-A028-4A69C69753E8}" type="slidenum">
              <a:rPr lang="en-AU" smtClean="0"/>
              <a:pPr/>
              <a:t>‹#›</a:t>
            </a:fld>
            <a:endParaRPr lang="en-AU"/>
          </a:p>
        </p:txBody>
      </p:sp>
    </p:spTree>
    <p:extLst>
      <p:ext uri="{BB962C8B-B14F-4D97-AF65-F5344CB8AC3E}">
        <p14:creationId xmlns:p14="http://schemas.microsoft.com/office/powerpoint/2010/main" val="3538031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6189" cy="496651"/>
          </a:xfrm>
          <a:prstGeom prst="rect">
            <a:avLst/>
          </a:prstGeom>
        </p:spPr>
        <p:txBody>
          <a:bodyPr vert="horz" lIns="90690" tIns="45345" rIns="90690" bIns="45345" rtlCol="0"/>
          <a:lstStyle>
            <a:lvl1pPr algn="l">
              <a:defRPr sz="1200"/>
            </a:lvl1pPr>
          </a:lstStyle>
          <a:p>
            <a:endParaRPr lang="en-AU"/>
          </a:p>
        </p:txBody>
      </p:sp>
      <p:sp>
        <p:nvSpPr>
          <p:cNvPr id="3" name="Date Placeholder 2"/>
          <p:cNvSpPr>
            <a:spLocks noGrp="1"/>
          </p:cNvSpPr>
          <p:nvPr>
            <p:ph type="dt" idx="1"/>
          </p:nvPr>
        </p:nvSpPr>
        <p:spPr>
          <a:xfrm>
            <a:off x="3849900" y="0"/>
            <a:ext cx="2946189" cy="496651"/>
          </a:xfrm>
          <a:prstGeom prst="rect">
            <a:avLst/>
          </a:prstGeom>
        </p:spPr>
        <p:txBody>
          <a:bodyPr vert="horz" lIns="90690" tIns="45345" rIns="90690" bIns="45345" rtlCol="0"/>
          <a:lstStyle>
            <a:lvl1pPr algn="r">
              <a:defRPr sz="1200"/>
            </a:lvl1pPr>
          </a:lstStyle>
          <a:p>
            <a:fld id="{8744F703-C266-4612-844A-28B174D0A7E8}" type="datetimeFigureOut">
              <a:rPr lang="en-US" smtClean="0"/>
              <a:pPr/>
              <a:t>3/5/2020</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0690" tIns="45345" rIns="90690" bIns="45345" rtlCol="0" anchor="ctr"/>
          <a:lstStyle/>
          <a:p>
            <a:endParaRPr lang="en-AU"/>
          </a:p>
        </p:txBody>
      </p:sp>
      <p:sp>
        <p:nvSpPr>
          <p:cNvPr id="5" name="Notes Placeholder 4"/>
          <p:cNvSpPr>
            <a:spLocks noGrp="1"/>
          </p:cNvSpPr>
          <p:nvPr>
            <p:ph type="body" sz="quarter" idx="3"/>
          </p:nvPr>
        </p:nvSpPr>
        <p:spPr>
          <a:xfrm>
            <a:off x="679768" y="4715788"/>
            <a:ext cx="5438140" cy="4466671"/>
          </a:xfrm>
          <a:prstGeom prst="rect">
            <a:avLst/>
          </a:prstGeom>
        </p:spPr>
        <p:txBody>
          <a:bodyPr vert="horz" lIns="90690" tIns="45345" rIns="90690" bIns="453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2" y="9428401"/>
            <a:ext cx="2946189" cy="496651"/>
          </a:xfrm>
          <a:prstGeom prst="rect">
            <a:avLst/>
          </a:prstGeom>
        </p:spPr>
        <p:txBody>
          <a:bodyPr vert="horz" lIns="90690" tIns="45345" rIns="90690" bIns="45345" rtlCol="0" anchor="b"/>
          <a:lstStyle>
            <a:lvl1pPr algn="l">
              <a:defRPr sz="1200"/>
            </a:lvl1pPr>
          </a:lstStyle>
          <a:p>
            <a:endParaRPr lang="en-AU"/>
          </a:p>
        </p:txBody>
      </p:sp>
      <p:sp>
        <p:nvSpPr>
          <p:cNvPr id="7" name="Slide Number Placeholder 6"/>
          <p:cNvSpPr>
            <a:spLocks noGrp="1"/>
          </p:cNvSpPr>
          <p:nvPr>
            <p:ph type="sldNum" sz="quarter" idx="5"/>
          </p:nvPr>
        </p:nvSpPr>
        <p:spPr>
          <a:xfrm>
            <a:off x="3849900" y="9428401"/>
            <a:ext cx="2946189" cy="496651"/>
          </a:xfrm>
          <a:prstGeom prst="rect">
            <a:avLst/>
          </a:prstGeom>
        </p:spPr>
        <p:txBody>
          <a:bodyPr vert="horz" lIns="90690" tIns="45345" rIns="90690" bIns="45345" rtlCol="0" anchor="b"/>
          <a:lstStyle>
            <a:lvl1pPr algn="r">
              <a:defRPr sz="1200"/>
            </a:lvl1pPr>
          </a:lstStyle>
          <a:p>
            <a:fld id="{584250F4-8D58-46D7-B693-3D4A73B71CCD}" type="slidenum">
              <a:rPr lang="en-AU" smtClean="0"/>
              <a:pPr/>
              <a:t>‹#›</a:t>
            </a:fld>
            <a:endParaRPr lang="en-AU"/>
          </a:p>
        </p:txBody>
      </p:sp>
    </p:spTree>
    <p:extLst>
      <p:ext uri="{BB962C8B-B14F-4D97-AF65-F5344CB8AC3E}">
        <p14:creationId xmlns:p14="http://schemas.microsoft.com/office/powerpoint/2010/main" val="535249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1</a:t>
            </a:fld>
            <a:endParaRPr lang="en-AU"/>
          </a:p>
        </p:txBody>
      </p:sp>
    </p:spTree>
    <p:extLst>
      <p:ext uri="{BB962C8B-B14F-4D97-AF65-F5344CB8AC3E}">
        <p14:creationId xmlns:p14="http://schemas.microsoft.com/office/powerpoint/2010/main" val="3080260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15</a:t>
            </a:fld>
            <a:endParaRPr lang="en-AU"/>
          </a:p>
        </p:txBody>
      </p:sp>
    </p:spTree>
    <p:extLst>
      <p:ext uri="{BB962C8B-B14F-4D97-AF65-F5344CB8AC3E}">
        <p14:creationId xmlns:p14="http://schemas.microsoft.com/office/powerpoint/2010/main" val="4259654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17</a:t>
            </a:fld>
            <a:endParaRPr lang="en-AU"/>
          </a:p>
        </p:txBody>
      </p:sp>
    </p:spTree>
    <p:extLst>
      <p:ext uri="{BB962C8B-B14F-4D97-AF65-F5344CB8AC3E}">
        <p14:creationId xmlns:p14="http://schemas.microsoft.com/office/powerpoint/2010/main" val="103821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19</a:t>
            </a:fld>
            <a:endParaRPr lang="en-AU"/>
          </a:p>
        </p:txBody>
      </p:sp>
    </p:spTree>
    <p:extLst>
      <p:ext uri="{BB962C8B-B14F-4D97-AF65-F5344CB8AC3E}">
        <p14:creationId xmlns:p14="http://schemas.microsoft.com/office/powerpoint/2010/main" val="1767826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20</a:t>
            </a:fld>
            <a:endParaRPr lang="en-AU"/>
          </a:p>
        </p:txBody>
      </p:sp>
    </p:spTree>
    <p:extLst>
      <p:ext uri="{BB962C8B-B14F-4D97-AF65-F5344CB8AC3E}">
        <p14:creationId xmlns:p14="http://schemas.microsoft.com/office/powerpoint/2010/main" val="3832624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21</a:t>
            </a:fld>
            <a:endParaRPr lang="en-AU"/>
          </a:p>
        </p:txBody>
      </p:sp>
    </p:spTree>
    <p:extLst>
      <p:ext uri="{BB962C8B-B14F-4D97-AF65-F5344CB8AC3E}">
        <p14:creationId xmlns:p14="http://schemas.microsoft.com/office/powerpoint/2010/main" val="3671794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23</a:t>
            </a:fld>
            <a:endParaRPr lang="en-AU"/>
          </a:p>
        </p:txBody>
      </p:sp>
    </p:spTree>
    <p:extLst>
      <p:ext uri="{BB962C8B-B14F-4D97-AF65-F5344CB8AC3E}">
        <p14:creationId xmlns:p14="http://schemas.microsoft.com/office/powerpoint/2010/main" val="3169386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250F4-8D58-46D7-B693-3D4A73B71CCD}" type="slidenum">
              <a:rPr lang="en-AU" smtClean="0"/>
              <a:pPr/>
              <a:t>25</a:t>
            </a:fld>
            <a:endParaRPr lang="en-AU"/>
          </a:p>
        </p:txBody>
      </p:sp>
    </p:spTree>
    <p:extLst>
      <p:ext uri="{BB962C8B-B14F-4D97-AF65-F5344CB8AC3E}">
        <p14:creationId xmlns:p14="http://schemas.microsoft.com/office/powerpoint/2010/main" val="1094151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27</a:t>
            </a:fld>
            <a:endParaRPr lang="en-AU"/>
          </a:p>
        </p:txBody>
      </p:sp>
    </p:spTree>
    <p:extLst>
      <p:ext uri="{BB962C8B-B14F-4D97-AF65-F5344CB8AC3E}">
        <p14:creationId xmlns:p14="http://schemas.microsoft.com/office/powerpoint/2010/main" val="507930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250F4-8D58-46D7-B693-3D4A73B71CCD}" type="slidenum">
              <a:rPr lang="en-AU" smtClean="0"/>
              <a:pPr/>
              <a:t>29</a:t>
            </a:fld>
            <a:endParaRPr lang="en-AU"/>
          </a:p>
        </p:txBody>
      </p:sp>
    </p:spTree>
    <p:extLst>
      <p:ext uri="{BB962C8B-B14F-4D97-AF65-F5344CB8AC3E}">
        <p14:creationId xmlns:p14="http://schemas.microsoft.com/office/powerpoint/2010/main" val="3491191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30</a:t>
            </a:fld>
            <a:endParaRPr lang="en-AU"/>
          </a:p>
        </p:txBody>
      </p:sp>
    </p:spTree>
    <p:extLst>
      <p:ext uri="{BB962C8B-B14F-4D97-AF65-F5344CB8AC3E}">
        <p14:creationId xmlns:p14="http://schemas.microsoft.com/office/powerpoint/2010/main" val="297068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3</a:t>
            </a:fld>
            <a:endParaRPr lang="en-AU"/>
          </a:p>
        </p:txBody>
      </p:sp>
    </p:spTree>
    <p:extLst>
      <p:ext uri="{BB962C8B-B14F-4D97-AF65-F5344CB8AC3E}">
        <p14:creationId xmlns:p14="http://schemas.microsoft.com/office/powerpoint/2010/main" val="2209846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4250F4-8D58-46D7-B693-3D4A73B71CCD}" type="slidenum">
              <a:rPr lang="en-AU" smtClean="0"/>
              <a:pPr/>
              <a:t>31</a:t>
            </a:fld>
            <a:endParaRPr lang="en-AU"/>
          </a:p>
        </p:txBody>
      </p:sp>
    </p:spTree>
    <p:extLst>
      <p:ext uri="{BB962C8B-B14F-4D97-AF65-F5344CB8AC3E}">
        <p14:creationId xmlns:p14="http://schemas.microsoft.com/office/powerpoint/2010/main" val="3443043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32</a:t>
            </a:fld>
            <a:endParaRPr lang="en-AU"/>
          </a:p>
        </p:txBody>
      </p:sp>
    </p:spTree>
    <p:extLst>
      <p:ext uri="{BB962C8B-B14F-4D97-AF65-F5344CB8AC3E}">
        <p14:creationId xmlns:p14="http://schemas.microsoft.com/office/powerpoint/2010/main" val="3758082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5</a:t>
            </a:fld>
            <a:endParaRPr lang="en-AU"/>
          </a:p>
        </p:txBody>
      </p:sp>
    </p:spTree>
    <p:extLst>
      <p:ext uri="{BB962C8B-B14F-4D97-AF65-F5344CB8AC3E}">
        <p14:creationId xmlns:p14="http://schemas.microsoft.com/office/powerpoint/2010/main" val="2969559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7</a:t>
            </a:fld>
            <a:endParaRPr lang="en-AU"/>
          </a:p>
        </p:txBody>
      </p:sp>
    </p:spTree>
    <p:extLst>
      <p:ext uri="{BB962C8B-B14F-4D97-AF65-F5344CB8AC3E}">
        <p14:creationId xmlns:p14="http://schemas.microsoft.com/office/powerpoint/2010/main" val="387602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8</a:t>
            </a:fld>
            <a:endParaRPr lang="en-AU"/>
          </a:p>
        </p:txBody>
      </p:sp>
    </p:spTree>
    <p:extLst>
      <p:ext uri="{BB962C8B-B14F-4D97-AF65-F5344CB8AC3E}">
        <p14:creationId xmlns:p14="http://schemas.microsoft.com/office/powerpoint/2010/main" val="319358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9</a:t>
            </a:fld>
            <a:endParaRPr lang="en-AU"/>
          </a:p>
        </p:txBody>
      </p:sp>
    </p:spTree>
    <p:extLst>
      <p:ext uri="{BB962C8B-B14F-4D97-AF65-F5344CB8AC3E}">
        <p14:creationId xmlns:p14="http://schemas.microsoft.com/office/powerpoint/2010/main" val="3896172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10</a:t>
            </a:fld>
            <a:endParaRPr lang="en-AU"/>
          </a:p>
        </p:txBody>
      </p:sp>
    </p:spTree>
    <p:extLst>
      <p:ext uri="{BB962C8B-B14F-4D97-AF65-F5344CB8AC3E}">
        <p14:creationId xmlns:p14="http://schemas.microsoft.com/office/powerpoint/2010/main" val="365807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11</a:t>
            </a:fld>
            <a:endParaRPr lang="en-AU"/>
          </a:p>
        </p:txBody>
      </p:sp>
    </p:spTree>
    <p:extLst>
      <p:ext uri="{BB962C8B-B14F-4D97-AF65-F5344CB8AC3E}">
        <p14:creationId xmlns:p14="http://schemas.microsoft.com/office/powerpoint/2010/main" val="1582958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aseline="0" dirty="0"/>
          </a:p>
        </p:txBody>
      </p:sp>
      <p:sp>
        <p:nvSpPr>
          <p:cNvPr id="4" name="Slide Number Placeholder 3"/>
          <p:cNvSpPr>
            <a:spLocks noGrp="1"/>
          </p:cNvSpPr>
          <p:nvPr>
            <p:ph type="sldNum" sz="quarter" idx="10"/>
          </p:nvPr>
        </p:nvSpPr>
        <p:spPr/>
        <p:txBody>
          <a:bodyPr/>
          <a:lstStyle/>
          <a:p>
            <a:fld id="{584250F4-8D58-46D7-B693-3D4A73B71CCD}" type="slidenum">
              <a:rPr lang="en-AU" smtClean="0"/>
              <a:pPr/>
              <a:t>13</a:t>
            </a:fld>
            <a:endParaRPr lang="en-AU"/>
          </a:p>
        </p:txBody>
      </p:sp>
    </p:spTree>
    <p:extLst>
      <p:ext uri="{BB962C8B-B14F-4D97-AF65-F5344CB8AC3E}">
        <p14:creationId xmlns:p14="http://schemas.microsoft.com/office/powerpoint/2010/main" val="3405732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675" name="Rectangle 3"/>
          <p:cNvSpPr>
            <a:spLocks noGrp="1" noChangeArrowheads="1"/>
          </p:cNvSpPr>
          <p:nvPr>
            <p:ph type="ctrTitle" hasCustomPrompt="1"/>
          </p:nvPr>
        </p:nvSpPr>
        <p:spPr>
          <a:xfrm>
            <a:off x="251520" y="1778400"/>
            <a:ext cx="4105536" cy="1102519"/>
          </a:xfrm>
        </p:spPr>
        <p:txBody>
          <a:bodyPr/>
          <a:lstStyle>
            <a:lvl1pPr algn="ctr">
              <a:defRPr sz="3600" b="1">
                <a:solidFill>
                  <a:srgbClr val="0E6E71"/>
                </a:solidFill>
              </a:defRPr>
            </a:lvl1pPr>
          </a:lstStyle>
          <a:p>
            <a:r>
              <a:rPr lang="en-AU" dirty="0"/>
              <a:t>Your title here</a:t>
            </a:r>
          </a:p>
        </p:txBody>
      </p:sp>
      <p:sp>
        <p:nvSpPr>
          <p:cNvPr id="28676" name="Rectangle 4"/>
          <p:cNvSpPr>
            <a:spLocks noGrp="1" noChangeArrowheads="1"/>
          </p:cNvSpPr>
          <p:nvPr>
            <p:ph type="subTitle" idx="1" hasCustomPrompt="1"/>
          </p:nvPr>
        </p:nvSpPr>
        <p:spPr>
          <a:xfrm>
            <a:off x="251520" y="3363838"/>
            <a:ext cx="4105536" cy="1008112"/>
          </a:xfrm>
        </p:spPr>
        <p:txBody>
          <a:bodyPr/>
          <a:lstStyle>
            <a:lvl1pPr marL="0" indent="0" algn="ctr">
              <a:buFontTx/>
              <a:buNone/>
              <a:defRPr sz="3000" b="1">
                <a:solidFill>
                  <a:srgbClr val="8E1A16"/>
                </a:solidFill>
                <a:latin typeface="+mj-lt"/>
              </a:defRPr>
            </a:lvl1pPr>
          </a:lstStyle>
          <a:p>
            <a:r>
              <a:rPr lang="en-AU" dirty="0"/>
              <a:t>Your name here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08576" y="1141349"/>
            <a:ext cx="4535424" cy="3373540"/>
          </a:xfrm>
          <a:prstGeom prst="rect">
            <a:avLst/>
          </a:prstGeom>
        </p:spPr>
      </p:pic>
      <p:grpSp>
        <p:nvGrpSpPr>
          <p:cNvPr id="5" name="Group 4"/>
          <p:cNvGrpSpPr/>
          <p:nvPr userDrawn="1"/>
        </p:nvGrpSpPr>
        <p:grpSpPr>
          <a:xfrm>
            <a:off x="0" y="0"/>
            <a:ext cx="9144000" cy="5143500"/>
            <a:chOff x="0" y="0"/>
            <a:chExt cx="9144000" cy="5143500"/>
          </a:xfrm>
        </p:grpSpPr>
        <p:pic>
          <p:nvPicPr>
            <p:cNvPr id="6" name="Picture 5" descr="DMIRS-PowerPoint-Template-June-2017_FINAL-16_9-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1440180"/>
            </a:xfrm>
            <a:prstGeom prst="rect">
              <a:avLst/>
            </a:prstGeom>
          </p:spPr>
        </p:pic>
        <p:pic>
          <p:nvPicPr>
            <p:cNvPr id="7" name="Picture 6" descr="DMIRS-PowerPoint-Template-June-2017_FINAL-16_9-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8" name="Rectangle 4"/>
          <p:cNvSpPr txBox="1">
            <a:spLocks noChangeArrowheads="1"/>
          </p:cNvSpPr>
          <p:nvPr userDrawn="1"/>
        </p:nvSpPr>
        <p:spPr bwMode="auto">
          <a:xfrm>
            <a:off x="0" y="3075077"/>
            <a:ext cx="4608576" cy="28876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2000" b="1">
                <a:solidFill>
                  <a:srgbClr val="8E1A16"/>
                </a:solidFill>
                <a:latin typeface="+mj-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AU" sz="2000" kern="0" dirty="0"/>
              <a:t>Presented by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bwMode="auto">
          <a:xfrm>
            <a:off x="0" y="627534"/>
            <a:ext cx="9144000" cy="4464496"/>
          </a:xfrm>
          <a:prstGeom prst="rect">
            <a:avLst/>
          </a:prstGeom>
          <a:solidFill>
            <a:srgbClr val="0E6E71">
              <a:alpha val="7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dirty="0">
              <a:ln>
                <a:noFill/>
              </a:ln>
              <a:solidFill>
                <a:schemeClr val="tx1"/>
              </a:solidFill>
              <a:effectLst/>
              <a:latin typeface="Arial" charset="0"/>
            </a:endParaRPr>
          </a:p>
        </p:txBody>
      </p:sp>
      <p:sp>
        <p:nvSpPr>
          <p:cNvPr id="2" name="Title 1"/>
          <p:cNvSpPr>
            <a:spLocks noGrp="1"/>
          </p:cNvSpPr>
          <p:nvPr>
            <p:ph type="title" hasCustomPrompt="1"/>
          </p:nvPr>
        </p:nvSpPr>
        <p:spPr>
          <a:xfrm>
            <a:off x="722313" y="2283718"/>
            <a:ext cx="7772400" cy="1344442"/>
          </a:xfrm>
        </p:spPr>
        <p:txBody>
          <a:bodyPr anchor="t"/>
          <a:lstStyle>
            <a:lvl1pPr algn="l">
              <a:defRPr sz="3200" b="1" cap="none"/>
            </a:lvl1pPr>
          </a:lstStyle>
          <a:p>
            <a:r>
              <a:rPr lang="en-US" dirty="0"/>
              <a:t>Click to edit title</a:t>
            </a:r>
            <a:endParaRPr lang="en-AU" dirty="0"/>
          </a:p>
        </p:txBody>
      </p:sp>
      <p:sp>
        <p:nvSpPr>
          <p:cNvPr id="3" name="Text Placeholder 2"/>
          <p:cNvSpPr>
            <a:spLocks noGrp="1"/>
          </p:cNvSpPr>
          <p:nvPr>
            <p:ph type="body" idx="1" hasCustomPrompt="1"/>
          </p:nvPr>
        </p:nvSpPr>
        <p:spPr>
          <a:xfrm>
            <a:off x="722313" y="1131590"/>
            <a:ext cx="7772400" cy="1125140"/>
          </a:xfrm>
        </p:spPr>
        <p:txBody>
          <a:bodyPr anchor="b"/>
          <a:lstStyle>
            <a:lvl1pPr marL="0" indent="0">
              <a:buNone/>
              <a:defRPr sz="200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Your section goes here </a:t>
            </a:r>
            <a:r>
              <a:rPr lang="en-US" dirty="0" err="1"/>
              <a:t>eg</a:t>
            </a:r>
            <a:r>
              <a:rPr lang="en-US" dirty="0"/>
              <a:t>: ‘Section 01’</a:t>
            </a:r>
          </a:p>
        </p:txBody>
      </p:sp>
      <p:grpSp>
        <p:nvGrpSpPr>
          <p:cNvPr id="5" name="Group 4"/>
          <p:cNvGrpSpPr/>
          <p:nvPr userDrawn="1"/>
        </p:nvGrpSpPr>
        <p:grpSpPr>
          <a:xfrm>
            <a:off x="0" y="0"/>
            <a:ext cx="9144000" cy="5164038"/>
            <a:chOff x="0" y="0"/>
            <a:chExt cx="9144000" cy="5164038"/>
          </a:xfrm>
        </p:grpSpPr>
        <p:pic>
          <p:nvPicPr>
            <p:cNvPr id="6" name="Picture 5" descr="DMIRS-PowerPoint-Template-June-2017_FINAL-16_9-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44018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4710"/>
              <a:ext cx="9144000" cy="719328"/>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3478"/>
            <a:ext cx="8229600" cy="857250"/>
          </a:xfrm>
        </p:spPr>
        <p:txBody>
          <a:bodyPr/>
          <a:lstStyle/>
          <a:p>
            <a:r>
              <a:rPr lang="en-US"/>
              <a:t>Click to edit Master title style</a:t>
            </a:r>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144000" cy="5164038"/>
            <a:chOff x="0" y="0"/>
            <a:chExt cx="9144000" cy="5164038"/>
          </a:xfrm>
        </p:grpSpPr>
        <p:pic>
          <p:nvPicPr>
            <p:cNvPr id="8" name="Picture 7" descr="DMIRS-PowerPoint-Template-June-2017_FINAL-16_9-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1440180"/>
            </a:xfrm>
            <a:prstGeom prst="rect">
              <a:avLst/>
            </a:prstGeom>
          </p:spPr>
        </p:pic>
        <p:pic>
          <p:nvPicPr>
            <p:cNvPr id="9" name="Picture 8" descr="DMIRS-PowerPoint-Template-June-2017_FINAL-16_9-4.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444710"/>
              <a:ext cx="9144000" cy="719328"/>
            </a:xfrm>
            <a:prstGeom prst="rect">
              <a:avLst/>
            </a:prstGeom>
          </p:spPr>
        </p:pic>
      </p:grpSp>
      <p:sp>
        <p:nvSpPr>
          <p:cNvPr id="25602" name="Rectangle 2"/>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dirty="0"/>
              <a:t>Click to edit slide title</a:t>
            </a:r>
          </a:p>
        </p:txBody>
      </p:sp>
      <p:sp>
        <p:nvSpPr>
          <p:cNvPr id="25603" name="Rectangle 3"/>
          <p:cNvSpPr>
            <a:spLocks noGrp="1" noChangeArrowheads="1"/>
          </p:cNvSpPr>
          <p:nvPr>
            <p:ph type="body" idx="1"/>
          </p:nvPr>
        </p:nvSpPr>
        <p:spPr bwMode="auto">
          <a:xfrm>
            <a:off x="468313" y="1329928"/>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2" r:id="rId4"/>
    <p:sldLayoutId id="2147483673" r:id="rId5"/>
  </p:sldLayoutIdLst>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defRPr>
      </a:lvl2pPr>
      <a:lvl3pPr algn="l" rtl="0" eaLnBrk="1" fontAlgn="base" hangingPunct="1">
        <a:spcBef>
          <a:spcPct val="0"/>
        </a:spcBef>
        <a:spcAft>
          <a:spcPct val="0"/>
        </a:spcAft>
        <a:defRPr sz="3600">
          <a:solidFill>
            <a:schemeClr val="bg1"/>
          </a:solidFill>
          <a:latin typeface="Arial" charset="0"/>
        </a:defRPr>
      </a:lvl3pPr>
      <a:lvl4pPr algn="l" rtl="0" eaLnBrk="1" fontAlgn="base" hangingPunct="1">
        <a:spcBef>
          <a:spcPct val="0"/>
        </a:spcBef>
        <a:spcAft>
          <a:spcPct val="0"/>
        </a:spcAft>
        <a:defRPr sz="3600">
          <a:solidFill>
            <a:schemeClr val="bg1"/>
          </a:solidFill>
          <a:latin typeface="Arial" charset="0"/>
        </a:defRPr>
      </a:lvl4pPr>
      <a:lvl5pPr algn="l" rtl="0" eaLnBrk="1" fontAlgn="base" hangingPunct="1">
        <a:spcBef>
          <a:spcPct val="0"/>
        </a:spcBef>
        <a:spcAft>
          <a:spcPct val="0"/>
        </a:spcAft>
        <a:defRPr sz="3600">
          <a:solidFill>
            <a:schemeClr val="bg1"/>
          </a:solidFill>
          <a:latin typeface="Arial" charset="0"/>
        </a:defRPr>
      </a:lvl5pPr>
      <a:lvl6pPr marL="457200" algn="l" rtl="0" eaLnBrk="1" fontAlgn="base" hangingPunct="1">
        <a:spcBef>
          <a:spcPct val="0"/>
        </a:spcBef>
        <a:spcAft>
          <a:spcPct val="0"/>
        </a:spcAft>
        <a:defRPr sz="3600">
          <a:solidFill>
            <a:schemeClr val="bg1"/>
          </a:solidFill>
          <a:latin typeface="Arial" charset="0"/>
        </a:defRPr>
      </a:lvl6pPr>
      <a:lvl7pPr marL="914400" algn="l" rtl="0" eaLnBrk="1" fontAlgn="base" hangingPunct="1">
        <a:spcBef>
          <a:spcPct val="0"/>
        </a:spcBef>
        <a:spcAft>
          <a:spcPct val="0"/>
        </a:spcAft>
        <a:defRPr sz="3600">
          <a:solidFill>
            <a:schemeClr val="bg1"/>
          </a:solidFill>
          <a:latin typeface="Arial" charset="0"/>
        </a:defRPr>
      </a:lvl7pPr>
      <a:lvl8pPr marL="1371600" algn="l" rtl="0" eaLnBrk="1" fontAlgn="base" hangingPunct="1">
        <a:spcBef>
          <a:spcPct val="0"/>
        </a:spcBef>
        <a:spcAft>
          <a:spcPct val="0"/>
        </a:spcAft>
        <a:defRPr sz="3600">
          <a:solidFill>
            <a:schemeClr val="bg1"/>
          </a:solidFill>
          <a:latin typeface="Arial" charset="0"/>
        </a:defRPr>
      </a:lvl8pPr>
      <a:lvl9pPr marL="1828800" algn="l" rtl="0" eaLnBrk="1" fontAlgn="base" hangingPunct="1">
        <a:spcBef>
          <a:spcPct val="0"/>
        </a:spcBef>
        <a:spcAft>
          <a:spcPct val="0"/>
        </a:spcAft>
        <a:defRPr sz="3600">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1800">
          <a:solidFill>
            <a:schemeClr val="tx1"/>
          </a:solidFill>
          <a:latin typeface="+mn-lt"/>
        </a:defRPr>
      </a:lvl4pPr>
      <a:lvl5pPr marL="2057400" indent="-228600" algn="l" rtl="0" eaLnBrk="1" fontAlgn="base" hangingPunct="1">
        <a:spcBef>
          <a:spcPct val="20000"/>
        </a:spcBef>
        <a:spcAft>
          <a:spcPct val="0"/>
        </a:spcAft>
        <a:buChar char="»"/>
        <a:defRPr sz="18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p:txBody>
          <a:bodyPr/>
          <a:lstStyle/>
          <a:p>
            <a:r>
              <a:rPr lang="en-AU" sz="2800" dirty="0"/>
              <a:t>The </a:t>
            </a:r>
            <a:r>
              <a:rPr lang="en-AU" sz="2800" dirty="0" smtClean="0"/>
              <a:t>next </a:t>
            </a:r>
            <a:r>
              <a:rPr lang="en-AU" sz="2800" dirty="0"/>
              <a:t>g</a:t>
            </a:r>
            <a:r>
              <a:rPr lang="en-AU" sz="2800" dirty="0" smtClean="0"/>
              <a:t>eneration</a:t>
            </a:r>
            <a:r>
              <a:rPr lang="en-AU" sz="2800" dirty="0"/>
              <a:t/>
            </a:r>
            <a:br>
              <a:rPr lang="en-AU" sz="2800" dirty="0"/>
            </a:br>
            <a:r>
              <a:rPr lang="en-AU" sz="2800" dirty="0"/>
              <a:t>of </a:t>
            </a:r>
            <a:r>
              <a:rPr lang="en-AU" sz="2800" dirty="0" smtClean="0"/>
              <a:t>outcrop</a:t>
            </a:r>
            <a:r>
              <a:rPr lang="en-AU" sz="2800" dirty="0"/>
              <a:t>:</a:t>
            </a:r>
            <a:br>
              <a:rPr lang="en-AU" sz="2800" dirty="0"/>
            </a:br>
            <a:r>
              <a:rPr lang="en-AU" sz="1800" b="0" dirty="0" err="1"/>
              <a:t>MinEx</a:t>
            </a:r>
            <a:r>
              <a:rPr lang="en-AU" sz="1800" b="0" dirty="0"/>
              <a:t> CRC and the National Drilling Initiative in </a:t>
            </a:r>
            <a:r>
              <a:rPr lang="en-AU" sz="1800" b="0" dirty="0" smtClean="0"/>
              <a:t>Western Australia</a:t>
            </a:r>
            <a:endParaRPr lang="en-AU" sz="1800" b="0" dirty="0"/>
          </a:p>
        </p:txBody>
      </p:sp>
      <p:sp>
        <p:nvSpPr>
          <p:cNvPr id="17" name="Subtitle 16"/>
          <p:cNvSpPr>
            <a:spLocks noGrp="1"/>
          </p:cNvSpPr>
          <p:nvPr>
            <p:ph type="subTitle" idx="1"/>
          </p:nvPr>
        </p:nvSpPr>
        <p:spPr/>
        <p:txBody>
          <a:bodyPr/>
          <a:lstStyle/>
          <a:p>
            <a:r>
              <a:rPr lang="en-AU" dirty="0"/>
              <a:t>Richard Chopping</a:t>
            </a:r>
          </a:p>
        </p:txBody>
      </p:sp>
    </p:spTree>
    <p:extLst>
      <p:ext uri="{BB962C8B-B14F-4D97-AF65-F5344CB8AC3E}">
        <p14:creationId xmlns:p14="http://schemas.microsoft.com/office/powerpoint/2010/main" val="1338830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Mapping using drilling as outcrop</a:t>
            </a:r>
          </a:p>
        </p:txBody>
      </p:sp>
      <p:sp>
        <p:nvSpPr>
          <p:cNvPr id="3" name="Content Placeholder 2"/>
          <p:cNvSpPr>
            <a:spLocks noGrp="1"/>
          </p:cNvSpPr>
          <p:nvPr>
            <p:ph idx="1"/>
          </p:nvPr>
        </p:nvSpPr>
        <p:spPr/>
        <p:txBody>
          <a:bodyPr/>
          <a:lstStyle/>
          <a:p>
            <a:r>
              <a:rPr lang="en-AU" sz="1800" dirty="0" smtClean="0"/>
              <a:t>Nullarbor drilling program illustrates how one can use smart geology, aided by the maximum information extracted from drilling, and can stimulate interest in a region</a:t>
            </a:r>
          </a:p>
          <a:p>
            <a:r>
              <a:rPr lang="en-AU" sz="1800" dirty="0" smtClean="0"/>
              <a:t>How do we make such programs routine?</a:t>
            </a:r>
            <a:endParaRPr lang="en-AU" sz="1800" dirty="0"/>
          </a:p>
          <a:p>
            <a:pPr marL="0" indent="0">
              <a:buNone/>
            </a:pPr>
            <a:endParaRPr lang="en-AU" sz="1800" dirty="0"/>
          </a:p>
        </p:txBody>
      </p:sp>
    </p:spTree>
    <p:extLst>
      <p:ext uri="{BB962C8B-B14F-4D97-AF65-F5344CB8AC3E}">
        <p14:creationId xmlns:p14="http://schemas.microsoft.com/office/powerpoint/2010/main" val="2398455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MinEx</a:t>
            </a:r>
            <a:r>
              <a:rPr lang="en-AU" dirty="0"/>
              <a:t> CRC structure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71414"/>
            <a:ext cx="5904656" cy="3260908"/>
          </a:xfrm>
          <a:prstGeom prst="rect">
            <a:avLst/>
          </a:prstGeom>
        </p:spPr>
      </p:pic>
    </p:spTree>
    <p:extLst>
      <p:ext uri="{BB962C8B-B14F-4D97-AF65-F5344CB8AC3E}">
        <p14:creationId xmlns:p14="http://schemas.microsoft.com/office/powerpoint/2010/main" val="605934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MinEx</a:t>
            </a:r>
            <a:r>
              <a:rPr lang="en-AU" dirty="0"/>
              <a:t> CRC structure</a:t>
            </a:r>
          </a:p>
        </p:txBody>
      </p:sp>
      <p:sp>
        <p:nvSpPr>
          <p:cNvPr id="3" name="Content Placeholder 2"/>
          <p:cNvSpPr>
            <a:spLocks noGrp="1"/>
          </p:cNvSpPr>
          <p:nvPr>
            <p:ph idx="1"/>
          </p:nvPr>
        </p:nvSpPr>
        <p:spPr/>
        <p:txBody>
          <a:bodyPr/>
          <a:lstStyle/>
          <a:p>
            <a:pPr marL="0" indent="0">
              <a:buNone/>
            </a:pPr>
            <a:r>
              <a:rPr lang="en-AU" sz="1800" dirty="0"/>
              <a:t>The </a:t>
            </a:r>
            <a:r>
              <a:rPr lang="en-AU" sz="1800" dirty="0" err="1"/>
              <a:t>MinEx</a:t>
            </a:r>
            <a:r>
              <a:rPr lang="en-AU" sz="1800" dirty="0"/>
              <a:t> CRC is the world’s largest combined geoscience research initiative. Research is conducted in three programs: </a:t>
            </a:r>
            <a:endParaRPr lang="en-AU" sz="1800" dirty="0" smtClean="0"/>
          </a:p>
          <a:p>
            <a:r>
              <a:rPr lang="en-AU" sz="1800" dirty="0" smtClean="0"/>
              <a:t>Program 1 </a:t>
            </a:r>
            <a:r>
              <a:rPr lang="en-AU" sz="1800" dirty="0"/>
              <a:t>drilling </a:t>
            </a:r>
            <a:r>
              <a:rPr lang="en-AU" sz="1800" dirty="0" smtClean="0"/>
              <a:t>technologies </a:t>
            </a:r>
          </a:p>
          <a:p>
            <a:r>
              <a:rPr lang="en-AU" sz="1800" dirty="0" smtClean="0"/>
              <a:t>Program 2 </a:t>
            </a:r>
            <a:r>
              <a:rPr lang="en-AU" sz="1800" dirty="0"/>
              <a:t>data from </a:t>
            </a:r>
            <a:r>
              <a:rPr lang="en-AU" sz="1800" dirty="0" smtClean="0"/>
              <a:t>drilling </a:t>
            </a:r>
          </a:p>
          <a:p>
            <a:r>
              <a:rPr lang="en-AU" sz="1800" dirty="0" smtClean="0"/>
              <a:t>Program 3 </a:t>
            </a:r>
            <a:r>
              <a:rPr lang="en-AU" sz="1800" dirty="0"/>
              <a:t>the National Drilling </a:t>
            </a:r>
            <a:r>
              <a:rPr lang="en-AU" sz="1800" dirty="0" smtClean="0"/>
              <a:t>Initiative </a:t>
            </a:r>
          </a:p>
          <a:p>
            <a:pPr marL="0" indent="0">
              <a:buNone/>
            </a:pPr>
            <a:endParaRPr lang="en-AU" sz="1800" dirty="0"/>
          </a:p>
          <a:p>
            <a:pPr marL="0" indent="0">
              <a:buNone/>
            </a:pPr>
            <a:r>
              <a:rPr lang="en-AU" sz="1800" dirty="0" smtClean="0"/>
              <a:t>These complementary </a:t>
            </a:r>
            <a:r>
              <a:rPr lang="en-AU" sz="1800" dirty="0"/>
              <a:t>programs bring together industry, research and government to tackle the challenge of successfully exploring </a:t>
            </a:r>
            <a:r>
              <a:rPr lang="en-AU" sz="1800" dirty="0" smtClean="0"/>
              <a:t>undercover</a:t>
            </a:r>
            <a:endParaRPr lang="en-AU" sz="1800" dirty="0"/>
          </a:p>
          <a:p>
            <a:pPr marL="0" indent="0">
              <a:buNone/>
            </a:pPr>
            <a:endParaRPr lang="en-AU" sz="1800" dirty="0"/>
          </a:p>
        </p:txBody>
      </p:sp>
    </p:spTree>
    <p:extLst>
      <p:ext uri="{BB962C8B-B14F-4D97-AF65-F5344CB8AC3E}">
        <p14:creationId xmlns:p14="http://schemas.microsoft.com/office/powerpoint/2010/main" val="3044028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Progress and CRC timeline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75606"/>
            <a:ext cx="5904656" cy="3260908"/>
          </a:xfrm>
          <a:prstGeom prst="rect">
            <a:avLst/>
          </a:prstGeom>
        </p:spPr>
      </p:pic>
      <p:sp>
        <p:nvSpPr>
          <p:cNvPr id="3" name="Pie 2">
            <a:extLst>
              <a:ext uri="{FF2B5EF4-FFF2-40B4-BE49-F238E27FC236}">
                <a16:creationId xmlns:a16="http://schemas.microsoft.com/office/drawing/2014/main" id="{4E9325F7-507F-B142-8D37-64CFCDCA24FA}"/>
              </a:ext>
            </a:extLst>
          </p:cNvPr>
          <p:cNvSpPr/>
          <p:nvPr/>
        </p:nvSpPr>
        <p:spPr bwMode="auto">
          <a:xfrm>
            <a:off x="6443918" y="1768791"/>
            <a:ext cx="2160240" cy="2160240"/>
          </a:xfrm>
          <a:prstGeom prst="pie">
            <a:avLst>
              <a:gd name="adj1" fmla="val 16210291"/>
              <a:gd name="adj2" fmla="val 17355030"/>
            </a:avLst>
          </a:prstGeom>
          <a:solidFill>
            <a:srgbClr val="0E6E71"/>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cxnSp>
        <p:nvCxnSpPr>
          <p:cNvPr id="6" name="Straight Connector 5">
            <a:extLst>
              <a:ext uri="{FF2B5EF4-FFF2-40B4-BE49-F238E27FC236}">
                <a16:creationId xmlns:a16="http://schemas.microsoft.com/office/drawing/2014/main" id="{645A0848-CF1E-E547-9CC6-3EDD63C6D847}"/>
              </a:ext>
            </a:extLst>
          </p:cNvPr>
          <p:cNvCxnSpPr/>
          <p:nvPr/>
        </p:nvCxnSpPr>
        <p:spPr bwMode="auto">
          <a:xfrm>
            <a:off x="7524328" y="1275606"/>
            <a:ext cx="0" cy="2016224"/>
          </a:xfrm>
          <a:prstGeom prst="line">
            <a:avLst/>
          </a:prstGeom>
          <a:solidFill>
            <a:srgbClr val="FFFFFF"/>
          </a:solidFill>
          <a:ln w="9525" cap="flat" cmpd="sng" algn="ctr">
            <a:solidFill>
              <a:srgbClr val="000000"/>
            </a:solidFill>
            <a:prstDash val="solid"/>
            <a:round/>
            <a:headEnd type="none" w="med" len="med"/>
            <a:tailEnd type="none" w="med" len="med"/>
          </a:ln>
          <a:effectLst/>
        </p:spPr>
      </p:cxnSp>
      <p:sp>
        <p:nvSpPr>
          <p:cNvPr id="14" name="Pie 13">
            <a:extLst>
              <a:ext uri="{FF2B5EF4-FFF2-40B4-BE49-F238E27FC236}">
                <a16:creationId xmlns:a16="http://schemas.microsoft.com/office/drawing/2014/main" id="{9ADDF8BC-D265-B84F-B4AA-E591DAAA14EE}"/>
              </a:ext>
            </a:extLst>
          </p:cNvPr>
          <p:cNvSpPr/>
          <p:nvPr/>
        </p:nvSpPr>
        <p:spPr bwMode="auto">
          <a:xfrm>
            <a:off x="6452082" y="1776955"/>
            <a:ext cx="2160240" cy="2160240"/>
          </a:xfrm>
          <a:prstGeom prst="pie">
            <a:avLst>
              <a:gd name="adj1" fmla="val 17305065"/>
              <a:gd name="adj2" fmla="val 2177494"/>
            </a:avLst>
          </a:prstGeom>
          <a:solidFill>
            <a:srgbClr val="00B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5" name="Pie 14">
            <a:extLst>
              <a:ext uri="{FF2B5EF4-FFF2-40B4-BE49-F238E27FC236}">
                <a16:creationId xmlns:a16="http://schemas.microsoft.com/office/drawing/2014/main" id="{A70FBEA7-0BC3-D34C-9166-FA756CEB4C59}"/>
              </a:ext>
            </a:extLst>
          </p:cNvPr>
          <p:cNvSpPr/>
          <p:nvPr/>
        </p:nvSpPr>
        <p:spPr bwMode="auto">
          <a:xfrm rot="6480000">
            <a:off x="6443918" y="1785119"/>
            <a:ext cx="2160240" cy="2160240"/>
          </a:xfrm>
          <a:prstGeom prst="pie">
            <a:avLst>
              <a:gd name="adj1" fmla="val 17271093"/>
              <a:gd name="adj2" fmla="val 2192484"/>
            </a:avLst>
          </a:prstGeom>
          <a:solidFill>
            <a:srgbClr val="FFFF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6" name="Pie 15">
            <a:extLst>
              <a:ext uri="{FF2B5EF4-FFF2-40B4-BE49-F238E27FC236}">
                <a16:creationId xmlns:a16="http://schemas.microsoft.com/office/drawing/2014/main" id="{7DF92D0A-A12A-374C-B95F-B7432C4307F8}"/>
              </a:ext>
            </a:extLst>
          </p:cNvPr>
          <p:cNvSpPr/>
          <p:nvPr/>
        </p:nvSpPr>
        <p:spPr bwMode="auto">
          <a:xfrm rot="12960000">
            <a:off x="6435754" y="1776955"/>
            <a:ext cx="2160240" cy="2160240"/>
          </a:xfrm>
          <a:prstGeom prst="pie">
            <a:avLst>
              <a:gd name="adj1" fmla="val 17305065"/>
              <a:gd name="adj2" fmla="val 2193601"/>
            </a:avLst>
          </a:prstGeom>
          <a:solidFill>
            <a:srgbClr val="C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7" name="Pie 16">
            <a:extLst>
              <a:ext uri="{FF2B5EF4-FFF2-40B4-BE49-F238E27FC236}">
                <a16:creationId xmlns:a16="http://schemas.microsoft.com/office/drawing/2014/main" id="{A1ECB0BB-F2BC-5C48-8E74-B2B2F6CD2014}"/>
              </a:ext>
            </a:extLst>
          </p:cNvPr>
          <p:cNvSpPr/>
          <p:nvPr/>
        </p:nvSpPr>
        <p:spPr bwMode="auto">
          <a:xfrm rot="-1080000">
            <a:off x="6443918" y="1776955"/>
            <a:ext cx="2160240" cy="2160240"/>
          </a:xfrm>
          <a:prstGeom prst="pie">
            <a:avLst>
              <a:gd name="adj1" fmla="val 16210291"/>
              <a:gd name="adj2" fmla="val 17297395"/>
            </a:avLst>
          </a:prstGeom>
          <a:solidFill>
            <a:srgbClr val="00B0F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1FE05081-F84F-F14D-A246-88F46332EE0B}"/>
              </a:ext>
            </a:extLst>
          </p:cNvPr>
          <p:cNvSpPr txBox="1"/>
          <p:nvPr/>
        </p:nvSpPr>
        <p:spPr>
          <a:xfrm>
            <a:off x="7467930" y="1102139"/>
            <a:ext cx="671980" cy="246221"/>
          </a:xfrm>
          <a:prstGeom prst="rect">
            <a:avLst/>
          </a:prstGeom>
          <a:noFill/>
        </p:spPr>
        <p:txBody>
          <a:bodyPr wrap="none" rtlCol="0">
            <a:spAutoFit/>
          </a:bodyPr>
          <a:lstStyle/>
          <a:p>
            <a:r>
              <a:rPr lang="en-US" sz="1000" dirty="0"/>
              <a:t>Q3 2018</a:t>
            </a:r>
          </a:p>
        </p:txBody>
      </p:sp>
      <p:sp>
        <p:nvSpPr>
          <p:cNvPr id="19" name="TextBox 18">
            <a:extLst>
              <a:ext uri="{FF2B5EF4-FFF2-40B4-BE49-F238E27FC236}">
                <a16:creationId xmlns:a16="http://schemas.microsoft.com/office/drawing/2014/main" id="{9C4F4DC0-A6D9-FA4F-9CBE-2FDD8019FDD1}"/>
              </a:ext>
            </a:extLst>
          </p:cNvPr>
          <p:cNvSpPr txBox="1"/>
          <p:nvPr/>
        </p:nvSpPr>
        <p:spPr>
          <a:xfrm>
            <a:off x="6892879" y="1099700"/>
            <a:ext cx="671979" cy="246221"/>
          </a:xfrm>
          <a:prstGeom prst="rect">
            <a:avLst/>
          </a:prstGeom>
          <a:noFill/>
        </p:spPr>
        <p:txBody>
          <a:bodyPr wrap="none" rtlCol="0">
            <a:spAutoFit/>
          </a:bodyPr>
          <a:lstStyle/>
          <a:p>
            <a:r>
              <a:rPr lang="en-US" sz="1000" dirty="0"/>
              <a:t>Q2 2028</a:t>
            </a:r>
          </a:p>
        </p:txBody>
      </p:sp>
      <p:sp>
        <p:nvSpPr>
          <p:cNvPr id="20" name="TextBox 19">
            <a:extLst>
              <a:ext uri="{FF2B5EF4-FFF2-40B4-BE49-F238E27FC236}">
                <a16:creationId xmlns:a16="http://schemas.microsoft.com/office/drawing/2014/main" id="{69C5DE54-3A20-3D48-B3C4-61D9B30C6255}"/>
              </a:ext>
            </a:extLst>
          </p:cNvPr>
          <p:cNvSpPr txBox="1"/>
          <p:nvPr/>
        </p:nvSpPr>
        <p:spPr>
          <a:xfrm>
            <a:off x="7819788" y="1638124"/>
            <a:ext cx="671979" cy="246221"/>
          </a:xfrm>
          <a:prstGeom prst="rect">
            <a:avLst/>
          </a:prstGeom>
          <a:noFill/>
        </p:spPr>
        <p:txBody>
          <a:bodyPr wrap="none" rtlCol="0">
            <a:spAutoFit/>
          </a:bodyPr>
          <a:lstStyle/>
          <a:p>
            <a:r>
              <a:rPr lang="en-US" sz="1000" dirty="0"/>
              <a:t>Q1 2019</a:t>
            </a:r>
          </a:p>
        </p:txBody>
      </p:sp>
      <p:sp>
        <p:nvSpPr>
          <p:cNvPr id="22" name="TextBox 21">
            <a:extLst>
              <a:ext uri="{FF2B5EF4-FFF2-40B4-BE49-F238E27FC236}">
                <a16:creationId xmlns:a16="http://schemas.microsoft.com/office/drawing/2014/main" id="{BCF35DFA-00C0-0643-B6A1-0756624FAD61}"/>
              </a:ext>
            </a:extLst>
          </p:cNvPr>
          <p:cNvSpPr txBox="1"/>
          <p:nvPr/>
        </p:nvSpPr>
        <p:spPr>
          <a:xfrm>
            <a:off x="8364856" y="3431546"/>
            <a:ext cx="671979" cy="246221"/>
          </a:xfrm>
          <a:prstGeom prst="rect">
            <a:avLst/>
          </a:prstGeom>
          <a:noFill/>
        </p:spPr>
        <p:txBody>
          <a:bodyPr wrap="none" rtlCol="0">
            <a:spAutoFit/>
          </a:bodyPr>
          <a:lstStyle/>
          <a:p>
            <a:r>
              <a:rPr lang="en-US" sz="1000" dirty="0"/>
              <a:t>Q1 2022</a:t>
            </a:r>
          </a:p>
        </p:txBody>
      </p:sp>
      <p:sp>
        <p:nvSpPr>
          <p:cNvPr id="23" name="TextBox 22">
            <a:extLst>
              <a:ext uri="{FF2B5EF4-FFF2-40B4-BE49-F238E27FC236}">
                <a16:creationId xmlns:a16="http://schemas.microsoft.com/office/drawing/2014/main" id="{512FB6D0-15D4-3D46-92B1-E690CE4FE5C7}"/>
              </a:ext>
            </a:extLst>
          </p:cNvPr>
          <p:cNvSpPr txBox="1"/>
          <p:nvPr/>
        </p:nvSpPr>
        <p:spPr>
          <a:xfrm>
            <a:off x="6036250" y="3431546"/>
            <a:ext cx="671979" cy="246221"/>
          </a:xfrm>
          <a:prstGeom prst="rect">
            <a:avLst/>
          </a:prstGeom>
          <a:noFill/>
        </p:spPr>
        <p:txBody>
          <a:bodyPr wrap="none" rtlCol="0">
            <a:spAutoFit/>
          </a:bodyPr>
          <a:lstStyle/>
          <a:p>
            <a:r>
              <a:rPr lang="en-US" sz="1000" dirty="0"/>
              <a:t>Q1 2025</a:t>
            </a:r>
          </a:p>
        </p:txBody>
      </p:sp>
      <p:cxnSp>
        <p:nvCxnSpPr>
          <p:cNvPr id="25" name="Straight Connector 24">
            <a:extLst>
              <a:ext uri="{FF2B5EF4-FFF2-40B4-BE49-F238E27FC236}">
                <a16:creationId xmlns:a16="http://schemas.microsoft.com/office/drawing/2014/main" id="{FACD562F-184D-E844-9EFE-6264F3166A15}"/>
              </a:ext>
            </a:extLst>
          </p:cNvPr>
          <p:cNvCxnSpPr>
            <a:cxnSpLocks/>
          </p:cNvCxnSpPr>
          <p:nvPr/>
        </p:nvCxnSpPr>
        <p:spPr bwMode="auto">
          <a:xfrm flipH="1">
            <a:off x="7515875" y="2156859"/>
            <a:ext cx="1087961" cy="706530"/>
          </a:xfrm>
          <a:prstGeom prst="line">
            <a:avLst/>
          </a:prstGeom>
          <a:solidFill>
            <a:srgbClr val="FFFFFF"/>
          </a:solidFill>
          <a:ln w="9525" cap="flat" cmpd="sng" algn="ctr">
            <a:solidFill>
              <a:srgbClr val="000000"/>
            </a:solidFill>
            <a:prstDash val="solid"/>
            <a:round/>
            <a:headEnd type="none" w="med" len="med"/>
            <a:tailEnd type="none" w="med" len="med"/>
          </a:ln>
          <a:effectLst/>
        </p:spPr>
      </p:cxnSp>
      <p:sp>
        <p:nvSpPr>
          <p:cNvPr id="27" name="TextBox 26">
            <a:extLst>
              <a:ext uri="{FF2B5EF4-FFF2-40B4-BE49-F238E27FC236}">
                <a16:creationId xmlns:a16="http://schemas.microsoft.com/office/drawing/2014/main" id="{547E7325-5010-5C42-A475-5F01B358EC07}"/>
              </a:ext>
            </a:extLst>
          </p:cNvPr>
          <p:cNvSpPr txBox="1"/>
          <p:nvPr/>
        </p:nvSpPr>
        <p:spPr>
          <a:xfrm>
            <a:off x="8529353" y="1986135"/>
            <a:ext cx="561372" cy="246221"/>
          </a:xfrm>
          <a:prstGeom prst="rect">
            <a:avLst/>
          </a:prstGeom>
          <a:noFill/>
        </p:spPr>
        <p:txBody>
          <a:bodyPr wrap="none" rtlCol="0">
            <a:spAutoFit/>
          </a:bodyPr>
          <a:lstStyle/>
          <a:p>
            <a:r>
              <a:rPr lang="en-US" sz="1000" b="1" dirty="0"/>
              <a:t>Today</a:t>
            </a:r>
          </a:p>
        </p:txBody>
      </p:sp>
      <p:cxnSp>
        <p:nvCxnSpPr>
          <p:cNvPr id="29" name="Straight Connector 28">
            <a:extLst>
              <a:ext uri="{FF2B5EF4-FFF2-40B4-BE49-F238E27FC236}">
                <a16:creationId xmlns:a16="http://schemas.microsoft.com/office/drawing/2014/main" id="{028235E0-3BC0-6A49-B80C-E1404AF28F62}"/>
              </a:ext>
            </a:extLst>
          </p:cNvPr>
          <p:cNvCxnSpPr>
            <a:cxnSpLocks/>
          </p:cNvCxnSpPr>
          <p:nvPr/>
        </p:nvCxnSpPr>
        <p:spPr bwMode="auto">
          <a:xfrm flipH="1" flipV="1">
            <a:off x="7513649" y="2860386"/>
            <a:ext cx="836365" cy="1032825"/>
          </a:xfrm>
          <a:prstGeom prst="line">
            <a:avLst/>
          </a:prstGeom>
          <a:solidFill>
            <a:srgbClr val="FFFFFF"/>
          </a:solidFill>
          <a:ln w="9525" cap="flat" cmpd="sng" algn="ctr">
            <a:solidFill>
              <a:srgbClr val="000000"/>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A1529210-F7B2-C947-B863-E378C7C40245}"/>
              </a:ext>
            </a:extLst>
          </p:cNvPr>
          <p:cNvSpPr txBox="1"/>
          <p:nvPr/>
        </p:nvSpPr>
        <p:spPr>
          <a:xfrm>
            <a:off x="7888987" y="3919470"/>
            <a:ext cx="1045478" cy="400110"/>
          </a:xfrm>
          <a:prstGeom prst="rect">
            <a:avLst/>
          </a:prstGeom>
          <a:noFill/>
        </p:spPr>
        <p:txBody>
          <a:bodyPr wrap="none" rtlCol="0">
            <a:spAutoFit/>
          </a:bodyPr>
          <a:lstStyle/>
          <a:p>
            <a:pPr algn="l"/>
            <a:r>
              <a:rPr lang="en-US" sz="1000" b="1" dirty="0"/>
              <a:t>GSWA drilling</a:t>
            </a:r>
            <a:br>
              <a:rPr lang="en-US" sz="1000" b="1" dirty="0"/>
            </a:br>
            <a:r>
              <a:rPr lang="en-US" sz="1000" b="1" dirty="0"/>
              <a:t>tranche 1</a:t>
            </a:r>
          </a:p>
        </p:txBody>
      </p:sp>
      <p:sp>
        <p:nvSpPr>
          <p:cNvPr id="32" name="TextBox 31">
            <a:extLst>
              <a:ext uri="{FF2B5EF4-FFF2-40B4-BE49-F238E27FC236}">
                <a16:creationId xmlns:a16="http://schemas.microsoft.com/office/drawing/2014/main" id="{05FC6DB3-AE57-8340-B05C-5EB3B15530DA}"/>
              </a:ext>
            </a:extLst>
          </p:cNvPr>
          <p:cNvSpPr txBox="1"/>
          <p:nvPr/>
        </p:nvSpPr>
        <p:spPr>
          <a:xfrm>
            <a:off x="7863786" y="2663823"/>
            <a:ext cx="665567" cy="246221"/>
          </a:xfrm>
          <a:prstGeom prst="rect">
            <a:avLst/>
          </a:prstGeom>
          <a:noFill/>
        </p:spPr>
        <p:txBody>
          <a:bodyPr wrap="none" rtlCol="0">
            <a:spAutoFit/>
          </a:bodyPr>
          <a:lstStyle/>
          <a:p>
            <a:pPr algn="l"/>
            <a:r>
              <a:rPr lang="en-US" sz="1000" b="1" dirty="0"/>
              <a:t>Phase 1</a:t>
            </a:r>
          </a:p>
        </p:txBody>
      </p:sp>
      <p:sp>
        <p:nvSpPr>
          <p:cNvPr id="33" name="TextBox 32">
            <a:extLst>
              <a:ext uri="{FF2B5EF4-FFF2-40B4-BE49-F238E27FC236}">
                <a16:creationId xmlns:a16="http://schemas.microsoft.com/office/drawing/2014/main" id="{654881F1-4D34-5244-870E-3C669406B6A1}"/>
              </a:ext>
            </a:extLst>
          </p:cNvPr>
          <p:cNvSpPr txBox="1"/>
          <p:nvPr/>
        </p:nvSpPr>
        <p:spPr>
          <a:xfrm>
            <a:off x="7176784" y="3414940"/>
            <a:ext cx="665567" cy="246221"/>
          </a:xfrm>
          <a:prstGeom prst="rect">
            <a:avLst/>
          </a:prstGeom>
          <a:noFill/>
        </p:spPr>
        <p:txBody>
          <a:bodyPr wrap="none" rtlCol="0">
            <a:spAutoFit/>
          </a:bodyPr>
          <a:lstStyle/>
          <a:p>
            <a:pPr algn="l"/>
            <a:r>
              <a:rPr lang="en-US" sz="1000" b="1" dirty="0"/>
              <a:t>Phase 2</a:t>
            </a:r>
          </a:p>
        </p:txBody>
      </p:sp>
      <p:sp>
        <p:nvSpPr>
          <p:cNvPr id="34" name="TextBox 33">
            <a:extLst>
              <a:ext uri="{FF2B5EF4-FFF2-40B4-BE49-F238E27FC236}">
                <a16:creationId xmlns:a16="http://schemas.microsoft.com/office/drawing/2014/main" id="{783606A7-53C8-9A44-A800-186C7167D274}"/>
              </a:ext>
            </a:extLst>
          </p:cNvPr>
          <p:cNvSpPr txBox="1"/>
          <p:nvPr/>
        </p:nvSpPr>
        <p:spPr>
          <a:xfrm>
            <a:off x="6586014" y="2578103"/>
            <a:ext cx="665567" cy="246221"/>
          </a:xfrm>
          <a:prstGeom prst="rect">
            <a:avLst/>
          </a:prstGeom>
          <a:noFill/>
        </p:spPr>
        <p:txBody>
          <a:bodyPr wrap="none" rtlCol="0">
            <a:spAutoFit/>
          </a:bodyPr>
          <a:lstStyle/>
          <a:p>
            <a:pPr algn="l"/>
            <a:r>
              <a:rPr lang="en-US" sz="1000" b="1" dirty="0"/>
              <a:t>Phase 3</a:t>
            </a:r>
          </a:p>
        </p:txBody>
      </p:sp>
    </p:spTree>
    <p:extLst>
      <p:ext uri="{BB962C8B-B14F-4D97-AF65-F5344CB8AC3E}">
        <p14:creationId xmlns:p14="http://schemas.microsoft.com/office/powerpoint/2010/main" val="1625834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Progress and CRC timeline</a:t>
            </a:r>
          </a:p>
        </p:txBody>
      </p:sp>
      <p:sp>
        <p:nvSpPr>
          <p:cNvPr id="3" name="Content Placeholder 2"/>
          <p:cNvSpPr>
            <a:spLocks noGrp="1"/>
          </p:cNvSpPr>
          <p:nvPr>
            <p:ph idx="1"/>
          </p:nvPr>
        </p:nvSpPr>
        <p:spPr>
          <a:xfrm>
            <a:off x="83820" y="1329928"/>
            <a:ext cx="8423758" cy="3394472"/>
          </a:xfrm>
        </p:spPr>
        <p:txBody>
          <a:bodyPr/>
          <a:lstStyle/>
          <a:p>
            <a:r>
              <a:rPr lang="en-AU" sz="1600" dirty="0" smtClean="0"/>
              <a:t>CRC </a:t>
            </a:r>
            <a:r>
              <a:rPr lang="en-AU" sz="1600" dirty="0"/>
              <a:t>has a </a:t>
            </a:r>
            <a:r>
              <a:rPr lang="en-AU" sz="1600" dirty="0" smtClean="0"/>
              <a:t>10-year lifespan, </a:t>
            </a:r>
            <a:r>
              <a:rPr lang="en-AU" sz="1600" dirty="0"/>
              <a:t>commenced in mid </a:t>
            </a:r>
            <a:r>
              <a:rPr lang="en-AU" sz="1600" dirty="0" smtClean="0"/>
              <a:t>2018</a:t>
            </a:r>
          </a:p>
          <a:p>
            <a:r>
              <a:rPr lang="en-AU" sz="1600" dirty="0" smtClean="0"/>
              <a:t>After </a:t>
            </a:r>
            <a:r>
              <a:rPr lang="en-AU" sz="1600" dirty="0"/>
              <a:t>an initial </a:t>
            </a:r>
            <a:r>
              <a:rPr lang="en-AU" sz="1600" dirty="0" smtClean="0"/>
              <a:t>start-up </a:t>
            </a:r>
            <a:r>
              <a:rPr lang="en-AU" sz="1600" dirty="0"/>
              <a:t>phase, projects commenced at the beginning of </a:t>
            </a:r>
            <a:r>
              <a:rPr lang="en-AU" sz="1600" dirty="0" smtClean="0"/>
              <a:t>2019</a:t>
            </a:r>
          </a:p>
          <a:p>
            <a:r>
              <a:rPr lang="en-AU" sz="1600" dirty="0" smtClean="0"/>
              <a:t>These </a:t>
            </a:r>
            <a:r>
              <a:rPr lang="en-AU" sz="1600" dirty="0"/>
              <a:t>projects, however, represent only phase 1 of the CRC. Two more research phases are envisaged and the research conducted will adapt as required based on the results in earlier </a:t>
            </a:r>
            <a:r>
              <a:rPr lang="en-AU" sz="1600" dirty="0" smtClean="0"/>
              <a:t>phases</a:t>
            </a:r>
          </a:p>
          <a:p>
            <a:r>
              <a:rPr lang="en-AU" sz="1600" dirty="0" smtClean="0"/>
              <a:t>Presently, GSWA is scheduled to undertake the first tranche of drilling in 2022</a:t>
            </a:r>
            <a:endParaRPr lang="en-AU" sz="1600" dirty="0"/>
          </a:p>
        </p:txBody>
      </p:sp>
    </p:spTree>
    <p:extLst>
      <p:ext uri="{BB962C8B-B14F-4D97-AF65-F5344CB8AC3E}">
        <p14:creationId xmlns:p14="http://schemas.microsoft.com/office/powerpoint/2010/main" val="3093944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GSWA involvement in </a:t>
            </a:r>
            <a:r>
              <a:rPr lang="en-AU" dirty="0" err="1"/>
              <a:t>MinEx</a:t>
            </a:r>
            <a:r>
              <a:rPr lang="en-AU" dirty="0"/>
              <a:t> CRC</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75606"/>
            <a:ext cx="5904656" cy="3260908"/>
          </a:xfrm>
          <a:prstGeom prst="rect">
            <a:avLst/>
          </a:prstGeom>
        </p:spPr>
      </p:pic>
      <p:sp>
        <p:nvSpPr>
          <p:cNvPr id="8" name="Oval 7"/>
          <p:cNvSpPr/>
          <p:nvPr/>
        </p:nvSpPr>
        <p:spPr bwMode="auto">
          <a:xfrm>
            <a:off x="2411760" y="3795886"/>
            <a:ext cx="1872208" cy="504056"/>
          </a:xfrm>
          <a:prstGeom prst="ellipse">
            <a:avLst/>
          </a:prstGeom>
          <a:noFill/>
          <a:ln w="76200" cap="flat" cmpd="sng" algn="ctr">
            <a:solidFill>
              <a:srgbClr val="8E1A1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AU"/>
          </a:p>
        </p:txBody>
      </p:sp>
      <p:sp>
        <p:nvSpPr>
          <p:cNvPr id="9" name="Oval 8"/>
          <p:cNvSpPr/>
          <p:nvPr/>
        </p:nvSpPr>
        <p:spPr bwMode="auto">
          <a:xfrm>
            <a:off x="4206788" y="1779662"/>
            <a:ext cx="2232248" cy="2756852"/>
          </a:xfrm>
          <a:prstGeom prst="ellipse">
            <a:avLst/>
          </a:prstGeom>
          <a:noFill/>
          <a:ln w="76200" cap="flat" cmpd="sng" algn="ctr">
            <a:solidFill>
              <a:srgbClr val="8E1A1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3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58458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GSWA involvement in </a:t>
            </a:r>
            <a:r>
              <a:rPr lang="en-AU" dirty="0" err="1"/>
              <a:t>MinEx</a:t>
            </a:r>
            <a:r>
              <a:rPr lang="en-AU" dirty="0"/>
              <a:t> CRC</a:t>
            </a:r>
          </a:p>
        </p:txBody>
      </p:sp>
      <p:sp>
        <p:nvSpPr>
          <p:cNvPr id="3" name="Content Placeholder 2"/>
          <p:cNvSpPr>
            <a:spLocks noGrp="1"/>
          </p:cNvSpPr>
          <p:nvPr>
            <p:ph idx="1"/>
          </p:nvPr>
        </p:nvSpPr>
        <p:spPr/>
        <p:txBody>
          <a:bodyPr/>
          <a:lstStyle/>
          <a:p>
            <a:r>
              <a:rPr lang="en-AU" sz="1800" dirty="0" smtClean="0"/>
              <a:t>GSWA is a sponsor </a:t>
            </a:r>
            <a:r>
              <a:rPr lang="en-AU" sz="1800" dirty="0"/>
              <a:t>of project 6, developing automated 3D modelling methods with the Centre for Exploration Targeting at </a:t>
            </a:r>
            <a:r>
              <a:rPr lang="en-AU" sz="1800" dirty="0" smtClean="0"/>
              <a:t>The University of Western Australia</a:t>
            </a:r>
          </a:p>
          <a:p>
            <a:r>
              <a:rPr lang="en-AU" sz="1800" dirty="0" smtClean="0"/>
              <a:t>GSWA also invests in Program 3, the National Drilling Initiative</a:t>
            </a:r>
          </a:p>
          <a:p>
            <a:r>
              <a:rPr lang="en-AU" sz="1800" dirty="0" smtClean="0"/>
              <a:t>Program </a:t>
            </a:r>
            <a:r>
              <a:rPr lang="en-AU" sz="1800" dirty="0"/>
              <a:t>3 is the public program of the CRC, with industry participants involved in projects in </a:t>
            </a:r>
            <a:r>
              <a:rPr lang="en-AU" sz="1800" dirty="0" smtClean="0"/>
              <a:t>Programs </a:t>
            </a:r>
            <a:r>
              <a:rPr lang="en-AU" sz="1800" dirty="0"/>
              <a:t>1 and 2 </a:t>
            </a:r>
            <a:r>
              <a:rPr lang="en-AU" sz="1800" dirty="0" smtClean="0"/>
              <a:t>only</a:t>
            </a:r>
          </a:p>
          <a:p>
            <a:r>
              <a:rPr lang="en-AU" sz="1800" dirty="0" smtClean="0"/>
              <a:t>Of </a:t>
            </a:r>
            <a:r>
              <a:rPr lang="en-AU" sz="1800" dirty="0"/>
              <a:t>note, MRIWA also </a:t>
            </a:r>
            <a:r>
              <a:rPr lang="en-AU" sz="1800" dirty="0" smtClean="0"/>
              <a:t>supports </a:t>
            </a:r>
            <a:r>
              <a:rPr lang="en-AU" sz="1800" dirty="0"/>
              <a:t>projects in </a:t>
            </a:r>
            <a:r>
              <a:rPr lang="en-AU" sz="1800" dirty="0" smtClean="0"/>
              <a:t>Programs </a:t>
            </a:r>
            <a:r>
              <a:rPr lang="en-AU" sz="1800" dirty="0"/>
              <a:t>1 and 2, primarily developing tools for advanced drilling and sensing </a:t>
            </a:r>
            <a:r>
              <a:rPr lang="en-AU" sz="1800" dirty="0" smtClean="0"/>
              <a:t>technologies</a:t>
            </a:r>
            <a:endParaRPr lang="en-AU" sz="1800" dirty="0"/>
          </a:p>
          <a:p>
            <a:pPr marL="0" indent="0">
              <a:buNone/>
            </a:pPr>
            <a:endParaRPr lang="en-AU" sz="1800" dirty="0"/>
          </a:p>
        </p:txBody>
      </p:sp>
    </p:spTree>
    <p:extLst>
      <p:ext uri="{BB962C8B-B14F-4D97-AF65-F5344CB8AC3E}">
        <p14:creationId xmlns:p14="http://schemas.microsoft.com/office/powerpoint/2010/main" val="3866363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Project </a:t>
            </a:r>
            <a:r>
              <a:rPr lang="en-AU" dirty="0" smtClean="0"/>
              <a:t>6 </a:t>
            </a:r>
            <a:r>
              <a:rPr lang="en-AU" dirty="0"/>
              <a:t>automated 3D modelling</a:t>
            </a:r>
          </a:p>
        </p:txBody>
      </p:sp>
      <p:pic>
        <p:nvPicPr>
          <p:cNvPr id="7" name="Picture 6">
            <a:extLst>
              <a:ext uri="{FF2B5EF4-FFF2-40B4-BE49-F238E27FC236}">
                <a16:creationId xmlns:a16="http://schemas.microsoft.com/office/drawing/2014/main" id="{26A7F838-E88D-0942-BD12-208BAA59B85F}"/>
              </a:ext>
            </a:extLst>
          </p:cNvPr>
          <p:cNvPicPr>
            <a:picLocks noChangeAspect="1"/>
          </p:cNvPicPr>
          <p:nvPr/>
        </p:nvPicPr>
        <p:blipFill rotWithShape="1">
          <a:blip r:embed="rId3"/>
          <a:srcRect t="9357"/>
          <a:stretch/>
        </p:blipFill>
        <p:spPr>
          <a:xfrm>
            <a:off x="227589" y="1382910"/>
            <a:ext cx="4560436" cy="1738538"/>
          </a:xfrm>
          <a:prstGeom prst="rect">
            <a:avLst/>
          </a:prstGeom>
        </p:spPr>
      </p:pic>
      <p:grpSp>
        <p:nvGrpSpPr>
          <p:cNvPr id="11" name="Group 10">
            <a:extLst>
              <a:ext uri="{FF2B5EF4-FFF2-40B4-BE49-F238E27FC236}">
                <a16:creationId xmlns:a16="http://schemas.microsoft.com/office/drawing/2014/main" id="{4575ED8C-33F2-7344-B623-F30F70F4A353}"/>
              </a:ext>
            </a:extLst>
          </p:cNvPr>
          <p:cNvGrpSpPr/>
          <p:nvPr/>
        </p:nvGrpSpPr>
        <p:grpSpPr>
          <a:xfrm>
            <a:off x="3165997" y="1203598"/>
            <a:ext cx="5445960" cy="3361149"/>
            <a:chOff x="-2995276" y="270367"/>
            <a:chExt cx="9753126" cy="6019454"/>
          </a:xfrm>
        </p:grpSpPr>
        <p:pic>
          <p:nvPicPr>
            <p:cNvPr id="8" name="Picture 7">
              <a:extLst>
                <a:ext uri="{FF2B5EF4-FFF2-40B4-BE49-F238E27FC236}">
                  <a16:creationId xmlns:a16="http://schemas.microsoft.com/office/drawing/2014/main" id="{27C42407-D3B4-8045-BC8C-D6FEFD6670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7102" y="270367"/>
              <a:ext cx="5300748" cy="5752615"/>
            </a:xfrm>
            <a:prstGeom prst="rect">
              <a:avLst/>
            </a:prstGeom>
          </p:spPr>
        </p:pic>
        <p:pic>
          <p:nvPicPr>
            <p:cNvPr id="9" name="Picture 8">
              <a:extLst>
                <a:ext uri="{FF2B5EF4-FFF2-40B4-BE49-F238E27FC236}">
                  <a16:creationId xmlns:a16="http://schemas.microsoft.com/office/drawing/2014/main" id="{94CF7CBC-0982-484A-8936-AAD95AD74F10}"/>
                </a:ext>
              </a:extLst>
            </p:cNvPr>
            <p:cNvPicPr>
              <a:picLocks noChangeAspect="1"/>
            </p:cNvPicPr>
            <p:nvPr/>
          </p:nvPicPr>
          <p:blipFill>
            <a:blip r:embed="rId5" cstate="print">
              <a:clrChange>
                <a:clrFrom>
                  <a:srgbClr val="A0A0A0"/>
                </a:clrFrom>
                <a:clrTo>
                  <a:srgbClr val="A0A0A0">
                    <a:alpha val="0"/>
                  </a:srgbClr>
                </a:clrTo>
              </a:clrChange>
              <a:extLst>
                <a:ext uri="{28A0092B-C50C-407E-A947-70E740481C1C}">
                  <a14:useLocalDpi xmlns:a14="http://schemas.microsoft.com/office/drawing/2010/main" val="0"/>
                </a:ext>
              </a:extLst>
            </a:blip>
            <a:stretch>
              <a:fillRect/>
            </a:stretch>
          </p:blipFill>
          <p:spPr>
            <a:xfrm>
              <a:off x="-2995276" y="3697290"/>
              <a:ext cx="3739798" cy="2592531"/>
            </a:xfrm>
            <a:prstGeom prst="rect">
              <a:avLst/>
            </a:prstGeom>
          </p:spPr>
        </p:pic>
      </p:grpSp>
    </p:spTree>
    <p:extLst>
      <p:ext uri="{BB962C8B-B14F-4D97-AF65-F5344CB8AC3E}">
        <p14:creationId xmlns:p14="http://schemas.microsoft.com/office/powerpoint/2010/main" val="538095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Project </a:t>
            </a:r>
            <a:r>
              <a:rPr lang="en-AU" dirty="0" smtClean="0"/>
              <a:t>6 </a:t>
            </a:r>
            <a:r>
              <a:rPr lang="en-AU" dirty="0"/>
              <a:t>automated 3D modelling</a:t>
            </a:r>
          </a:p>
        </p:txBody>
      </p:sp>
      <p:sp>
        <p:nvSpPr>
          <p:cNvPr id="3" name="Content Placeholder 2"/>
          <p:cNvSpPr>
            <a:spLocks noGrp="1"/>
          </p:cNvSpPr>
          <p:nvPr>
            <p:ph idx="1"/>
          </p:nvPr>
        </p:nvSpPr>
        <p:spPr/>
        <p:txBody>
          <a:bodyPr/>
          <a:lstStyle/>
          <a:p>
            <a:r>
              <a:rPr lang="en-AU" sz="1800" dirty="0" smtClean="0"/>
              <a:t>GSWA supports Project 6 as it is developing technologies to assist in the challenge of mapping geology in 3D</a:t>
            </a:r>
          </a:p>
          <a:p>
            <a:pPr marL="0" indent="0">
              <a:buNone/>
            </a:pPr>
            <a:r>
              <a:rPr lang="en-AU" sz="1800" dirty="0" smtClean="0"/>
              <a:t>(See update from Mark Jessell for related developments for this project)</a:t>
            </a:r>
            <a:endParaRPr lang="en-AU" sz="1800" dirty="0"/>
          </a:p>
          <a:p>
            <a:pPr marL="0" indent="0">
              <a:buNone/>
            </a:pPr>
            <a:endParaRPr lang="en-AU" sz="1800" dirty="0"/>
          </a:p>
        </p:txBody>
      </p:sp>
    </p:spTree>
    <p:extLst>
      <p:ext uri="{BB962C8B-B14F-4D97-AF65-F5344CB8AC3E}">
        <p14:creationId xmlns:p14="http://schemas.microsoft.com/office/powerpoint/2010/main" val="2620846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Program </a:t>
            </a:r>
            <a:r>
              <a:rPr lang="en-AU" dirty="0" smtClean="0"/>
              <a:t>3 the </a:t>
            </a:r>
            <a:r>
              <a:rPr lang="en-AU" dirty="0"/>
              <a:t>National Drilling Initiative</a:t>
            </a:r>
          </a:p>
        </p:txBody>
      </p:sp>
      <p:pic>
        <p:nvPicPr>
          <p:cNvPr id="4" name="Picture 2">
            <a:extLst>
              <a:ext uri="{FF2B5EF4-FFF2-40B4-BE49-F238E27FC236}">
                <a16:creationId xmlns:a16="http://schemas.microsoft.com/office/drawing/2014/main" id="{2136A3DB-AE7F-D146-9013-98E84A00F3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324694"/>
            <a:ext cx="4248472" cy="31606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5FDABD4D-9D53-9F40-B621-F5AEED8F4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85" y="1324694"/>
            <a:ext cx="2184562" cy="3119264"/>
          </a:xfrm>
          <a:prstGeom prst="rect">
            <a:avLst/>
          </a:prstGeom>
        </p:spPr>
      </p:pic>
    </p:spTree>
    <p:extLst>
      <p:ext uri="{BB962C8B-B14F-4D97-AF65-F5344CB8AC3E}">
        <p14:creationId xmlns:p14="http://schemas.microsoft.com/office/powerpoint/2010/main" val="1739765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2800" dirty="0" smtClean="0"/>
              <a:t>The next </a:t>
            </a:r>
            <a:r>
              <a:rPr lang="en-AU" sz="2800" dirty="0"/>
              <a:t>g</a:t>
            </a:r>
            <a:r>
              <a:rPr lang="en-AU" sz="2800" dirty="0" smtClean="0"/>
              <a:t>eneration of outcrop: </a:t>
            </a:r>
            <a:r>
              <a:rPr lang="en-AU" sz="2800" dirty="0" err="1" smtClean="0"/>
              <a:t>MinEx</a:t>
            </a:r>
            <a:r>
              <a:rPr lang="en-AU" sz="2800" dirty="0" smtClean="0"/>
              <a:t> CRC and the National Drilling Initiative in Western Australia</a:t>
            </a:r>
            <a:endParaRPr lang="en-AU" sz="2800" dirty="0"/>
          </a:p>
        </p:txBody>
      </p:sp>
      <p:sp>
        <p:nvSpPr>
          <p:cNvPr id="5" name="Content Placeholder 2"/>
          <p:cNvSpPr>
            <a:spLocks noGrp="1"/>
          </p:cNvSpPr>
          <p:nvPr>
            <p:ph idx="1"/>
          </p:nvPr>
        </p:nvSpPr>
        <p:spPr>
          <a:xfrm>
            <a:off x="468313" y="1329928"/>
            <a:ext cx="8229600" cy="3394472"/>
          </a:xfrm>
        </p:spPr>
        <p:txBody>
          <a:bodyPr/>
          <a:lstStyle/>
          <a:p>
            <a:pPr marL="0" indent="0">
              <a:buNone/>
            </a:pPr>
            <a:r>
              <a:rPr lang="en-AU" sz="1400" dirty="0" smtClean="0"/>
              <a:t>Note: this presentation is modified from that given at GSWA Open Day 2020 with notes provided on every second slide to provide the reader some context of the images presented.</a:t>
            </a:r>
            <a:endParaRPr lang="en-AU" sz="1400" dirty="0"/>
          </a:p>
        </p:txBody>
      </p:sp>
    </p:spTree>
    <p:extLst>
      <p:ext uri="{BB962C8B-B14F-4D97-AF65-F5344CB8AC3E}">
        <p14:creationId xmlns:p14="http://schemas.microsoft.com/office/powerpoint/2010/main" val="210939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Program </a:t>
            </a:r>
            <a:r>
              <a:rPr lang="en-AU" dirty="0" smtClean="0"/>
              <a:t>3 </a:t>
            </a:r>
            <a:r>
              <a:rPr lang="en-AU" dirty="0"/>
              <a:t>t</a:t>
            </a:r>
            <a:r>
              <a:rPr lang="en-AU" dirty="0" smtClean="0"/>
              <a:t>he </a:t>
            </a:r>
            <a:r>
              <a:rPr lang="en-AU" dirty="0"/>
              <a:t>National Drilling Initiative</a:t>
            </a:r>
          </a:p>
        </p:txBody>
      </p:sp>
      <p:sp>
        <p:nvSpPr>
          <p:cNvPr id="3" name="Content Placeholder 2"/>
          <p:cNvSpPr>
            <a:spLocks noGrp="1"/>
          </p:cNvSpPr>
          <p:nvPr>
            <p:ph idx="1"/>
          </p:nvPr>
        </p:nvSpPr>
        <p:spPr/>
        <p:txBody>
          <a:bodyPr/>
          <a:lstStyle/>
          <a:p>
            <a:r>
              <a:rPr lang="en-AU" sz="1600" dirty="0" smtClean="0"/>
              <a:t>The National </a:t>
            </a:r>
            <a:r>
              <a:rPr lang="en-AU" sz="1600" dirty="0"/>
              <a:t>Drilling Initiative </a:t>
            </a:r>
            <a:r>
              <a:rPr lang="en-AU" sz="1600" dirty="0" smtClean="0"/>
              <a:t>(NDI) aims </a:t>
            </a:r>
            <a:r>
              <a:rPr lang="en-AU" sz="1600" dirty="0"/>
              <a:t>to drill multiple holes in </a:t>
            </a:r>
            <a:r>
              <a:rPr lang="en-AU" sz="1600" dirty="0" smtClean="0"/>
              <a:t>regions </a:t>
            </a:r>
            <a:r>
              <a:rPr lang="en-AU" sz="1600" dirty="0"/>
              <a:t>to map the regional geology and architecture and define the potential for mineral systems in </a:t>
            </a:r>
            <a:r>
              <a:rPr lang="en-AU" sz="1600" dirty="0" smtClean="0"/>
              <a:t>3D</a:t>
            </a:r>
          </a:p>
          <a:p>
            <a:r>
              <a:rPr lang="en-AU" sz="1600" dirty="0" smtClean="0"/>
              <a:t>The </a:t>
            </a:r>
            <a:r>
              <a:rPr lang="en-AU" sz="1600" dirty="0"/>
              <a:t>NDI will take advantage of new low-cost Coiled Tubing (CT) drilling technology and associated sensing, in order to </a:t>
            </a:r>
            <a:r>
              <a:rPr lang="en-AU" sz="1600" dirty="0" smtClean="0"/>
              <a:t>maximize </a:t>
            </a:r>
            <a:r>
              <a:rPr lang="en-AU" sz="1600" dirty="0"/>
              <a:t>the number of </a:t>
            </a:r>
            <a:r>
              <a:rPr lang="en-AU" sz="1600" dirty="0" err="1" smtClean="0"/>
              <a:t>drillholes</a:t>
            </a:r>
            <a:r>
              <a:rPr lang="en-AU" sz="1600" dirty="0" smtClean="0"/>
              <a:t> </a:t>
            </a:r>
            <a:r>
              <a:rPr lang="en-AU" sz="1600" dirty="0"/>
              <a:t>and the volume of data </a:t>
            </a:r>
            <a:r>
              <a:rPr lang="en-AU" sz="1600" dirty="0" smtClean="0"/>
              <a:t>collected</a:t>
            </a:r>
            <a:endParaRPr lang="en-AU" sz="1600" dirty="0"/>
          </a:p>
          <a:p>
            <a:r>
              <a:rPr lang="en-AU" sz="1600" dirty="0"/>
              <a:t>The Western Australia area of interest is the remote desert country of central eastern Western Australia. This area is Australia’s crossroads geologically and is where the three major cratons of the </a:t>
            </a:r>
            <a:r>
              <a:rPr lang="en-AU" sz="1600" dirty="0" smtClean="0"/>
              <a:t>West Australian, South Australian </a:t>
            </a:r>
            <a:r>
              <a:rPr lang="en-AU" sz="1600" dirty="0"/>
              <a:t>and </a:t>
            </a:r>
            <a:r>
              <a:rPr lang="en-AU" sz="1600" dirty="0" smtClean="0"/>
              <a:t>North Australian </a:t>
            </a:r>
            <a:r>
              <a:rPr lang="en-AU" sz="1600" dirty="0"/>
              <a:t>C</a:t>
            </a:r>
            <a:r>
              <a:rPr lang="en-AU" sz="1600" dirty="0" smtClean="0"/>
              <a:t>ratons meet</a:t>
            </a:r>
          </a:p>
          <a:p>
            <a:r>
              <a:rPr lang="en-AU" sz="1600" dirty="0" smtClean="0"/>
              <a:t>Although </a:t>
            </a:r>
            <a:r>
              <a:rPr lang="en-AU" sz="1600" dirty="0"/>
              <a:t>some areas are obscured by deep basin cover, many areas are relatively shallow basement and remain </a:t>
            </a:r>
            <a:r>
              <a:rPr lang="en-AU" sz="1600" dirty="0" smtClean="0"/>
              <a:t>underexplored</a:t>
            </a:r>
            <a:r>
              <a:rPr lang="en-AU" sz="1600" dirty="0"/>
              <a:t>. The NDI will provide us the tools to map these areas under </a:t>
            </a:r>
            <a:r>
              <a:rPr lang="en-AU" sz="1600" dirty="0" smtClean="0"/>
              <a:t>cover</a:t>
            </a:r>
            <a:endParaRPr lang="en-AU" sz="1600" dirty="0"/>
          </a:p>
          <a:p>
            <a:endParaRPr lang="en-AU" sz="1600" dirty="0"/>
          </a:p>
        </p:txBody>
      </p:sp>
    </p:spTree>
    <p:extLst>
      <p:ext uri="{BB962C8B-B14F-4D97-AF65-F5344CB8AC3E}">
        <p14:creationId xmlns:p14="http://schemas.microsoft.com/office/powerpoint/2010/main" val="3111305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GSWA in the NDI</a:t>
            </a:r>
          </a:p>
        </p:txBody>
      </p:sp>
      <p:pic>
        <p:nvPicPr>
          <p:cNvPr id="106" name="Picture 105">
            <a:extLst>
              <a:ext uri="{FF2B5EF4-FFF2-40B4-BE49-F238E27FC236}">
                <a16:creationId xmlns:a16="http://schemas.microsoft.com/office/drawing/2014/main" id="{F97C7104-8568-D14C-BCED-D3869BE979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5" y="1324694"/>
            <a:ext cx="2184562" cy="3119264"/>
          </a:xfrm>
          <a:prstGeom prst="rect">
            <a:avLst/>
          </a:prstGeom>
        </p:spPr>
      </p:pic>
    </p:spTree>
    <p:extLst>
      <p:ext uri="{BB962C8B-B14F-4D97-AF65-F5344CB8AC3E}">
        <p14:creationId xmlns:p14="http://schemas.microsoft.com/office/powerpoint/2010/main" val="29760156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GSWA in the NDI</a:t>
            </a:r>
            <a:endParaRPr lang="en-AU" dirty="0"/>
          </a:p>
        </p:txBody>
      </p:sp>
      <p:sp>
        <p:nvSpPr>
          <p:cNvPr id="3" name="Content Placeholder 2"/>
          <p:cNvSpPr>
            <a:spLocks noGrp="1"/>
          </p:cNvSpPr>
          <p:nvPr>
            <p:ph idx="1"/>
          </p:nvPr>
        </p:nvSpPr>
        <p:spPr/>
        <p:txBody>
          <a:bodyPr/>
          <a:lstStyle/>
          <a:p>
            <a:pPr marL="0" indent="0">
              <a:buNone/>
            </a:pPr>
            <a:r>
              <a:rPr lang="en-AU" sz="1800" dirty="0" smtClean="0"/>
              <a:t>Initial </a:t>
            </a:r>
            <a:r>
              <a:rPr lang="en-AU" sz="1800" dirty="0"/>
              <a:t>area of </a:t>
            </a:r>
            <a:r>
              <a:rPr lang="en-AU" sz="1800" dirty="0" smtClean="0"/>
              <a:t>interest for the NDI </a:t>
            </a:r>
            <a:r>
              <a:rPr lang="en-AU" sz="1800" dirty="0"/>
              <a:t>is the northern area proximal to the </a:t>
            </a:r>
            <a:r>
              <a:rPr lang="en-AU" sz="1800" dirty="0" err="1"/>
              <a:t>Kidson</a:t>
            </a:r>
            <a:r>
              <a:rPr lang="en-AU" sz="1800" dirty="0"/>
              <a:t> seismic </a:t>
            </a:r>
            <a:r>
              <a:rPr lang="en-AU" sz="1800" dirty="0" smtClean="0"/>
              <a:t>line</a:t>
            </a:r>
            <a:endParaRPr lang="en-AU" sz="1800" dirty="0"/>
          </a:p>
          <a:p>
            <a:pPr marL="0" indent="0">
              <a:buNone/>
            </a:pPr>
            <a:endParaRPr lang="en-AU" sz="1800" dirty="0"/>
          </a:p>
        </p:txBody>
      </p:sp>
    </p:spTree>
    <p:extLst>
      <p:ext uri="{BB962C8B-B14F-4D97-AF65-F5344CB8AC3E}">
        <p14:creationId xmlns:p14="http://schemas.microsoft.com/office/powerpoint/2010/main" val="1691185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GSWA in the NDI</a:t>
            </a:r>
          </a:p>
        </p:txBody>
      </p:sp>
      <p:grpSp>
        <p:nvGrpSpPr>
          <p:cNvPr id="104" name="Group 103">
            <a:extLst>
              <a:ext uri="{FF2B5EF4-FFF2-40B4-BE49-F238E27FC236}">
                <a16:creationId xmlns:a16="http://schemas.microsoft.com/office/drawing/2014/main" id="{ED873938-AE1B-A84D-9644-C6575D266CFE}"/>
              </a:ext>
            </a:extLst>
          </p:cNvPr>
          <p:cNvGrpSpPr/>
          <p:nvPr/>
        </p:nvGrpSpPr>
        <p:grpSpPr>
          <a:xfrm>
            <a:off x="2178718" y="1707654"/>
            <a:ext cx="6827394" cy="2128621"/>
            <a:chOff x="-241370" y="2613653"/>
            <a:chExt cx="12470690" cy="3888070"/>
          </a:xfrm>
        </p:grpSpPr>
        <p:pic>
          <p:nvPicPr>
            <p:cNvPr id="71" name="Picture 70">
              <a:extLst>
                <a:ext uri="{FF2B5EF4-FFF2-40B4-BE49-F238E27FC236}">
                  <a16:creationId xmlns:a16="http://schemas.microsoft.com/office/drawing/2014/main" id="{29167604-60ED-BD44-9975-1EBC53C337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920139"/>
              <a:ext cx="12192000" cy="1096635"/>
            </a:xfrm>
            <a:prstGeom prst="rect">
              <a:avLst/>
            </a:prstGeom>
          </p:spPr>
        </p:pic>
        <p:pic>
          <p:nvPicPr>
            <p:cNvPr id="72" name="Picture 71">
              <a:extLst>
                <a:ext uri="{FF2B5EF4-FFF2-40B4-BE49-F238E27FC236}">
                  <a16:creationId xmlns:a16="http://schemas.microsoft.com/office/drawing/2014/main" id="{A1AD2B54-8CE7-A649-8B16-ECB7FC9F74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845197"/>
              <a:ext cx="12192000" cy="1096635"/>
            </a:xfrm>
            <a:prstGeom prst="rect">
              <a:avLst/>
            </a:prstGeom>
          </p:spPr>
        </p:pic>
        <p:sp>
          <p:nvSpPr>
            <p:cNvPr id="73" name="Freeform 72">
              <a:extLst>
                <a:ext uri="{FF2B5EF4-FFF2-40B4-BE49-F238E27FC236}">
                  <a16:creationId xmlns:a16="http://schemas.microsoft.com/office/drawing/2014/main" id="{D68681F8-FCB7-0A43-808B-A4348914E52F}"/>
                </a:ext>
              </a:extLst>
            </p:cNvPr>
            <p:cNvSpPr/>
            <p:nvPr/>
          </p:nvSpPr>
          <p:spPr>
            <a:xfrm>
              <a:off x="74762" y="5433849"/>
              <a:ext cx="12076981" cy="301748"/>
            </a:xfrm>
            <a:custGeom>
              <a:avLst/>
              <a:gdLst>
                <a:gd name="connsiteX0" fmla="*/ 0 w 12076981"/>
                <a:gd name="connsiteY0" fmla="*/ 0 h 301748"/>
                <a:gd name="connsiteX1" fmla="*/ 442823 w 12076981"/>
                <a:gd name="connsiteY1" fmla="*/ 17252 h 301748"/>
                <a:gd name="connsiteX2" fmla="*/ 569344 w 12076981"/>
                <a:gd name="connsiteY2" fmla="*/ 28754 h 301748"/>
                <a:gd name="connsiteX3" fmla="*/ 609600 w 12076981"/>
                <a:gd name="connsiteY3" fmla="*/ 69011 h 301748"/>
                <a:gd name="connsiteX4" fmla="*/ 713117 w 12076981"/>
                <a:gd name="connsiteY4" fmla="*/ 46007 h 301748"/>
                <a:gd name="connsiteX5" fmla="*/ 960408 w 12076981"/>
                <a:gd name="connsiteY5" fmla="*/ 34505 h 301748"/>
                <a:gd name="connsiteX6" fmla="*/ 1316966 w 12076981"/>
                <a:gd name="connsiteY6" fmla="*/ 28754 h 301748"/>
                <a:gd name="connsiteX7" fmla="*/ 1535502 w 12076981"/>
                <a:gd name="connsiteY7" fmla="*/ 34505 h 301748"/>
                <a:gd name="connsiteX8" fmla="*/ 1644770 w 12076981"/>
                <a:gd name="connsiteY8" fmla="*/ 80513 h 301748"/>
                <a:gd name="connsiteX9" fmla="*/ 1633268 w 12076981"/>
                <a:gd name="connsiteY9" fmla="*/ 46007 h 301748"/>
                <a:gd name="connsiteX10" fmla="*/ 1788544 w 12076981"/>
                <a:gd name="connsiteY10" fmla="*/ 57509 h 301748"/>
                <a:gd name="connsiteX11" fmla="*/ 1920815 w 12076981"/>
                <a:gd name="connsiteY11" fmla="*/ 63260 h 301748"/>
                <a:gd name="connsiteX12" fmla="*/ 2133600 w 12076981"/>
                <a:gd name="connsiteY12" fmla="*/ 92015 h 301748"/>
                <a:gd name="connsiteX13" fmla="*/ 2179608 w 12076981"/>
                <a:gd name="connsiteY13" fmla="*/ 138022 h 301748"/>
                <a:gd name="connsiteX14" fmla="*/ 2179608 w 12076981"/>
                <a:gd name="connsiteY14" fmla="*/ 126520 h 301748"/>
                <a:gd name="connsiteX15" fmla="*/ 2242868 w 12076981"/>
                <a:gd name="connsiteY15" fmla="*/ 138022 h 301748"/>
                <a:gd name="connsiteX16" fmla="*/ 2662687 w 12076981"/>
                <a:gd name="connsiteY16" fmla="*/ 155275 h 301748"/>
                <a:gd name="connsiteX17" fmla="*/ 2858219 w 12076981"/>
                <a:gd name="connsiteY17" fmla="*/ 172528 h 301748"/>
                <a:gd name="connsiteX18" fmla="*/ 3024996 w 12076981"/>
                <a:gd name="connsiteY18" fmla="*/ 166777 h 301748"/>
                <a:gd name="connsiteX19" fmla="*/ 3191774 w 12076981"/>
                <a:gd name="connsiteY19" fmla="*/ 155275 h 301748"/>
                <a:gd name="connsiteX20" fmla="*/ 3508076 w 12076981"/>
                <a:gd name="connsiteY20" fmla="*/ 161026 h 301748"/>
                <a:gd name="connsiteX21" fmla="*/ 3726612 w 12076981"/>
                <a:gd name="connsiteY21" fmla="*/ 189781 h 301748"/>
                <a:gd name="connsiteX22" fmla="*/ 3927895 w 12076981"/>
                <a:gd name="connsiteY22" fmla="*/ 247290 h 301748"/>
                <a:gd name="connsiteX23" fmla="*/ 4140680 w 12076981"/>
                <a:gd name="connsiteY23" fmla="*/ 293298 h 301748"/>
                <a:gd name="connsiteX24" fmla="*/ 4261449 w 12076981"/>
                <a:gd name="connsiteY24" fmla="*/ 293298 h 301748"/>
                <a:gd name="connsiteX25" fmla="*/ 4111925 w 12076981"/>
                <a:gd name="connsiteY25" fmla="*/ 207033 h 301748"/>
                <a:gd name="connsiteX26" fmla="*/ 4267200 w 12076981"/>
                <a:gd name="connsiteY26" fmla="*/ 166777 h 301748"/>
                <a:gd name="connsiteX27" fmla="*/ 4456981 w 12076981"/>
                <a:gd name="connsiteY27" fmla="*/ 138022 h 301748"/>
                <a:gd name="connsiteX28" fmla="*/ 4589253 w 12076981"/>
                <a:gd name="connsiteY28" fmla="*/ 120769 h 301748"/>
                <a:gd name="connsiteX29" fmla="*/ 4830793 w 12076981"/>
                <a:gd name="connsiteY29" fmla="*/ 126520 h 301748"/>
                <a:gd name="connsiteX30" fmla="*/ 5359880 w 12076981"/>
                <a:gd name="connsiteY30" fmla="*/ 120769 h 301748"/>
                <a:gd name="connsiteX31" fmla="*/ 5980981 w 12076981"/>
                <a:gd name="connsiteY31" fmla="*/ 132271 h 301748"/>
                <a:gd name="connsiteX32" fmla="*/ 6090249 w 12076981"/>
                <a:gd name="connsiteY32" fmla="*/ 143773 h 301748"/>
                <a:gd name="connsiteX33" fmla="*/ 6429555 w 12076981"/>
                <a:gd name="connsiteY33" fmla="*/ 155275 h 301748"/>
                <a:gd name="connsiteX34" fmla="*/ 6860876 w 12076981"/>
                <a:gd name="connsiteY34" fmla="*/ 178279 h 301748"/>
                <a:gd name="connsiteX35" fmla="*/ 7366959 w 12076981"/>
                <a:gd name="connsiteY35" fmla="*/ 195532 h 301748"/>
                <a:gd name="connsiteX36" fmla="*/ 7522234 w 12076981"/>
                <a:gd name="connsiteY36" fmla="*/ 212784 h 301748"/>
                <a:gd name="connsiteX37" fmla="*/ 7654506 w 12076981"/>
                <a:gd name="connsiteY37" fmla="*/ 230037 h 301748"/>
                <a:gd name="connsiteX38" fmla="*/ 7873042 w 12076981"/>
                <a:gd name="connsiteY38" fmla="*/ 218535 h 301748"/>
                <a:gd name="connsiteX39" fmla="*/ 8091578 w 12076981"/>
                <a:gd name="connsiteY39" fmla="*/ 212784 h 301748"/>
                <a:gd name="connsiteX40" fmla="*/ 8413630 w 12076981"/>
                <a:gd name="connsiteY40" fmla="*/ 224286 h 301748"/>
                <a:gd name="connsiteX41" fmla="*/ 8712680 w 12076981"/>
                <a:gd name="connsiteY41" fmla="*/ 212784 h 301748"/>
                <a:gd name="connsiteX42" fmla="*/ 9023230 w 12076981"/>
                <a:gd name="connsiteY42" fmla="*/ 224286 h 301748"/>
                <a:gd name="connsiteX43" fmla="*/ 9333781 w 12076981"/>
                <a:gd name="connsiteY43" fmla="*/ 218535 h 301748"/>
                <a:gd name="connsiteX44" fmla="*/ 9673087 w 12076981"/>
                <a:gd name="connsiteY44" fmla="*/ 224286 h 301748"/>
                <a:gd name="connsiteX45" fmla="*/ 10069902 w 12076981"/>
                <a:gd name="connsiteY45" fmla="*/ 207033 h 301748"/>
                <a:gd name="connsiteX46" fmla="*/ 10639246 w 12076981"/>
                <a:gd name="connsiteY46" fmla="*/ 178279 h 301748"/>
                <a:gd name="connsiteX47" fmla="*/ 10915291 w 12076981"/>
                <a:gd name="connsiteY47" fmla="*/ 178279 h 301748"/>
                <a:gd name="connsiteX48" fmla="*/ 11128076 w 12076981"/>
                <a:gd name="connsiteY48" fmla="*/ 172528 h 301748"/>
                <a:gd name="connsiteX49" fmla="*/ 11346612 w 12076981"/>
                <a:gd name="connsiteY49" fmla="*/ 184030 h 301748"/>
                <a:gd name="connsiteX50" fmla="*/ 11513389 w 12076981"/>
                <a:gd name="connsiteY50" fmla="*/ 189781 h 301748"/>
                <a:gd name="connsiteX51" fmla="*/ 11599653 w 12076981"/>
                <a:gd name="connsiteY51" fmla="*/ 195532 h 301748"/>
                <a:gd name="connsiteX52" fmla="*/ 11576649 w 12076981"/>
                <a:gd name="connsiteY52" fmla="*/ 218535 h 301748"/>
                <a:gd name="connsiteX53" fmla="*/ 11593902 w 12076981"/>
                <a:gd name="connsiteY53" fmla="*/ 201283 h 301748"/>
                <a:gd name="connsiteX54" fmla="*/ 11737676 w 12076981"/>
                <a:gd name="connsiteY54" fmla="*/ 207033 h 301748"/>
                <a:gd name="connsiteX55" fmla="*/ 11915955 w 12076981"/>
                <a:gd name="connsiteY55" fmla="*/ 218535 h 301748"/>
                <a:gd name="connsiteX56" fmla="*/ 11990717 w 12076981"/>
                <a:gd name="connsiteY56" fmla="*/ 235788 h 301748"/>
                <a:gd name="connsiteX57" fmla="*/ 12076981 w 12076981"/>
                <a:gd name="connsiteY57" fmla="*/ 241539 h 301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076981" h="301748">
                  <a:moveTo>
                    <a:pt x="0" y="0"/>
                  </a:moveTo>
                  <a:lnTo>
                    <a:pt x="442823" y="17252"/>
                  </a:lnTo>
                  <a:cubicBezTo>
                    <a:pt x="537714" y="22044"/>
                    <a:pt x="541548" y="20128"/>
                    <a:pt x="569344" y="28754"/>
                  </a:cubicBezTo>
                  <a:cubicBezTo>
                    <a:pt x="597140" y="37380"/>
                    <a:pt x="585638" y="66136"/>
                    <a:pt x="609600" y="69011"/>
                  </a:cubicBezTo>
                  <a:cubicBezTo>
                    <a:pt x="633562" y="71887"/>
                    <a:pt x="654649" y="51758"/>
                    <a:pt x="713117" y="46007"/>
                  </a:cubicBezTo>
                  <a:cubicBezTo>
                    <a:pt x="771585" y="40256"/>
                    <a:pt x="859767" y="37380"/>
                    <a:pt x="960408" y="34505"/>
                  </a:cubicBezTo>
                  <a:cubicBezTo>
                    <a:pt x="1061049" y="31630"/>
                    <a:pt x="1221117" y="28754"/>
                    <a:pt x="1316966" y="28754"/>
                  </a:cubicBezTo>
                  <a:cubicBezTo>
                    <a:pt x="1412815" y="28754"/>
                    <a:pt x="1480868" y="25879"/>
                    <a:pt x="1535502" y="34505"/>
                  </a:cubicBezTo>
                  <a:cubicBezTo>
                    <a:pt x="1590136" y="43132"/>
                    <a:pt x="1644770" y="80513"/>
                    <a:pt x="1644770" y="80513"/>
                  </a:cubicBezTo>
                  <a:cubicBezTo>
                    <a:pt x="1661064" y="82430"/>
                    <a:pt x="1609306" y="49841"/>
                    <a:pt x="1633268" y="46007"/>
                  </a:cubicBezTo>
                  <a:cubicBezTo>
                    <a:pt x="1657230" y="42173"/>
                    <a:pt x="1740620" y="54634"/>
                    <a:pt x="1788544" y="57509"/>
                  </a:cubicBezTo>
                  <a:cubicBezTo>
                    <a:pt x="1836468" y="60384"/>
                    <a:pt x="1863306" y="57509"/>
                    <a:pt x="1920815" y="63260"/>
                  </a:cubicBezTo>
                  <a:cubicBezTo>
                    <a:pt x="1978324" y="69011"/>
                    <a:pt x="2090468" y="79555"/>
                    <a:pt x="2133600" y="92015"/>
                  </a:cubicBezTo>
                  <a:cubicBezTo>
                    <a:pt x="2176732" y="104475"/>
                    <a:pt x="2171940" y="132271"/>
                    <a:pt x="2179608" y="138022"/>
                  </a:cubicBezTo>
                  <a:cubicBezTo>
                    <a:pt x="2187276" y="143773"/>
                    <a:pt x="2169065" y="126520"/>
                    <a:pt x="2179608" y="126520"/>
                  </a:cubicBezTo>
                  <a:cubicBezTo>
                    <a:pt x="2190151" y="126520"/>
                    <a:pt x="2162355" y="133229"/>
                    <a:pt x="2242868" y="138022"/>
                  </a:cubicBezTo>
                  <a:cubicBezTo>
                    <a:pt x="2323381" y="142815"/>
                    <a:pt x="2560129" y="149524"/>
                    <a:pt x="2662687" y="155275"/>
                  </a:cubicBezTo>
                  <a:cubicBezTo>
                    <a:pt x="2765245" y="161026"/>
                    <a:pt x="2797834" y="170611"/>
                    <a:pt x="2858219" y="172528"/>
                  </a:cubicBezTo>
                  <a:lnTo>
                    <a:pt x="3024996" y="166777"/>
                  </a:lnTo>
                  <a:cubicBezTo>
                    <a:pt x="3080588" y="163902"/>
                    <a:pt x="3191774" y="155275"/>
                    <a:pt x="3191774" y="155275"/>
                  </a:cubicBezTo>
                  <a:cubicBezTo>
                    <a:pt x="3272287" y="154317"/>
                    <a:pt x="3418936" y="155275"/>
                    <a:pt x="3508076" y="161026"/>
                  </a:cubicBezTo>
                  <a:cubicBezTo>
                    <a:pt x="3597216" y="166777"/>
                    <a:pt x="3656642" y="175404"/>
                    <a:pt x="3726612" y="189781"/>
                  </a:cubicBezTo>
                  <a:cubicBezTo>
                    <a:pt x="3796582" y="204158"/>
                    <a:pt x="3858884" y="230037"/>
                    <a:pt x="3927895" y="247290"/>
                  </a:cubicBezTo>
                  <a:cubicBezTo>
                    <a:pt x="3996906" y="264543"/>
                    <a:pt x="4085088" y="285630"/>
                    <a:pt x="4140680" y="293298"/>
                  </a:cubicBezTo>
                  <a:cubicBezTo>
                    <a:pt x="4196272" y="300966"/>
                    <a:pt x="4266242" y="307676"/>
                    <a:pt x="4261449" y="293298"/>
                  </a:cubicBezTo>
                  <a:cubicBezTo>
                    <a:pt x="4256656" y="278920"/>
                    <a:pt x="4110967" y="228120"/>
                    <a:pt x="4111925" y="207033"/>
                  </a:cubicBezTo>
                  <a:cubicBezTo>
                    <a:pt x="4112883" y="185946"/>
                    <a:pt x="4209691" y="178279"/>
                    <a:pt x="4267200" y="166777"/>
                  </a:cubicBezTo>
                  <a:cubicBezTo>
                    <a:pt x="4324709" y="155275"/>
                    <a:pt x="4403306" y="145690"/>
                    <a:pt x="4456981" y="138022"/>
                  </a:cubicBezTo>
                  <a:cubicBezTo>
                    <a:pt x="4510656" y="130354"/>
                    <a:pt x="4526951" y="122686"/>
                    <a:pt x="4589253" y="120769"/>
                  </a:cubicBezTo>
                  <a:cubicBezTo>
                    <a:pt x="4651555" y="118852"/>
                    <a:pt x="4702355" y="126520"/>
                    <a:pt x="4830793" y="126520"/>
                  </a:cubicBezTo>
                  <a:cubicBezTo>
                    <a:pt x="4959231" y="126520"/>
                    <a:pt x="5168182" y="119811"/>
                    <a:pt x="5359880" y="120769"/>
                  </a:cubicBezTo>
                  <a:cubicBezTo>
                    <a:pt x="5551578" y="121728"/>
                    <a:pt x="5859253" y="128437"/>
                    <a:pt x="5980981" y="132271"/>
                  </a:cubicBezTo>
                  <a:cubicBezTo>
                    <a:pt x="6102709" y="136105"/>
                    <a:pt x="6015487" y="139939"/>
                    <a:pt x="6090249" y="143773"/>
                  </a:cubicBezTo>
                  <a:cubicBezTo>
                    <a:pt x="6165011" y="147607"/>
                    <a:pt x="6429555" y="155275"/>
                    <a:pt x="6429555" y="155275"/>
                  </a:cubicBezTo>
                  <a:lnTo>
                    <a:pt x="6860876" y="178279"/>
                  </a:lnTo>
                  <a:lnTo>
                    <a:pt x="7366959" y="195532"/>
                  </a:lnTo>
                  <a:cubicBezTo>
                    <a:pt x="7477185" y="201283"/>
                    <a:pt x="7474310" y="207033"/>
                    <a:pt x="7522234" y="212784"/>
                  </a:cubicBezTo>
                  <a:cubicBezTo>
                    <a:pt x="7570158" y="218535"/>
                    <a:pt x="7596038" y="229079"/>
                    <a:pt x="7654506" y="230037"/>
                  </a:cubicBezTo>
                  <a:cubicBezTo>
                    <a:pt x="7712974" y="230995"/>
                    <a:pt x="7800197" y="221411"/>
                    <a:pt x="7873042" y="218535"/>
                  </a:cubicBezTo>
                  <a:cubicBezTo>
                    <a:pt x="7945887" y="215660"/>
                    <a:pt x="8001480" y="211826"/>
                    <a:pt x="8091578" y="212784"/>
                  </a:cubicBezTo>
                  <a:cubicBezTo>
                    <a:pt x="8181676" y="213743"/>
                    <a:pt x="8310113" y="224286"/>
                    <a:pt x="8413630" y="224286"/>
                  </a:cubicBezTo>
                  <a:cubicBezTo>
                    <a:pt x="8517147" y="224286"/>
                    <a:pt x="8611080" y="212784"/>
                    <a:pt x="8712680" y="212784"/>
                  </a:cubicBezTo>
                  <a:cubicBezTo>
                    <a:pt x="8814280" y="212784"/>
                    <a:pt x="9023230" y="224286"/>
                    <a:pt x="9023230" y="224286"/>
                  </a:cubicBezTo>
                  <a:lnTo>
                    <a:pt x="9333781" y="218535"/>
                  </a:lnTo>
                  <a:cubicBezTo>
                    <a:pt x="9442090" y="218535"/>
                    <a:pt x="9550400" y="226203"/>
                    <a:pt x="9673087" y="224286"/>
                  </a:cubicBezTo>
                  <a:cubicBezTo>
                    <a:pt x="9795774" y="222369"/>
                    <a:pt x="10069902" y="207033"/>
                    <a:pt x="10069902" y="207033"/>
                  </a:cubicBezTo>
                  <a:lnTo>
                    <a:pt x="10639246" y="178279"/>
                  </a:lnTo>
                  <a:cubicBezTo>
                    <a:pt x="10780144" y="173487"/>
                    <a:pt x="10833819" y="179238"/>
                    <a:pt x="10915291" y="178279"/>
                  </a:cubicBezTo>
                  <a:cubicBezTo>
                    <a:pt x="10996763" y="177320"/>
                    <a:pt x="11056189" y="171570"/>
                    <a:pt x="11128076" y="172528"/>
                  </a:cubicBezTo>
                  <a:cubicBezTo>
                    <a:pt x="11199963" y="173486"/>
                    <a:pt x="11282393" y="181155"/>
                    <a:pt x="11346612" y="184030"/>
                  </a:cubicBezTo>
                  <a:cubicBezTo>
                    <a:pt x="11410831" y="186905"/>
                    <a:pt x="11471216" y="187864"/>
                    <a:pt x="11513389" y="189781"/>
                  </a:cubicBezTo>
                  <a:cubicBezTo>
                    <a:pt x="11555562" y="191698"/>
                    <a:pt x="11599653" y="195532"/>
                    <a:pt x="11599653" y="195532"/>
                  </a:cubicBezTo>
                  <a:cubicBezTo>
                    <a:pt x="11610196" y="200324"/>
                    <a:pt x="11576649" y="218535"/>
                    <a:pt x="11576649" y="218535"/>
                  </a:cubicBezTo>
                  <a:cubicBezTo>
                    <a:pt x="11575691" y="219493"/>
                    <a:pt x="11567064" y="203200"/>
                    <a:pt x="11593902" y="201283"/>
                  </a:cubicBezTo>
                  <a:cubicBezTo>
                    <a:pt x="11620740" y="199366"/>
                    <a:pt x="11684001" y="204158"/>
                    <a:pt x="11737676" y="207033"/>
                  </a:cubicBezTo>
                  <a:cubicBezTo>
                    <a:pt x="11791351" y="209908"/>
                    <a:pt x="11873782" y="213743"/>
                    <a:pt x="11915955" y="218535"/>
                  </a:cubicBezTo>
                  <a:cubicBezTo>
                    <a:pt x="11958129" y="223328"/>
                    <a:pt x="11963879" y="231954"/>
                    <a:pt x="11990717" y="235788"/>
                  </a:cubicBezTo>
                  <a:cubicBezTo>
                    <a:pt x="12017555" y="239622"/>
                    <a:pt x="12047268" y="240580"/>
                    <a:pt x="12076981" y="241539"/>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a:extLst>
                <a:ext uri="{FF2B5EF4-FFF2-40B4-BE49-F238E27FC236}">
                  <a16:creationId xmlns:a16="http://schemas.microsoft.com/office/drawing/2014/main" id="{C5102AB8-BDB2-C54C-9845-D68326FA673B}"/>
                </a:ext>
              </a:extLst>
            </p:cNvPr>
            <p:cNvSpPr/>
            <p:nvPr/>
          </p:nvSpPr>
          <p:spPr>
            <a:xfrm>
              <a:off x="4117675" y="4945018"/>
              <a:ext cx="7855789" cy="172636"/>
            </a:xfrm>
            <a:custGeom>
              <a:avLst/>
              <a:gdLst>
                <a:gd name="connsiteX0" fmla="*/ 0 w 7855789"/>
                <a:gd name="connsiteY0" fmla="*/ 17253 h 172636"/>
                <a:gd name="connsiteX1" fmla="*/ 149525 w 7855789"/>
                <a:gd name="connsiteY1" fmla="*/ 23004 h 172636"/>
                <a:gd name="connsiteX2" fmla="*/ 327804 w 7855789"/>
                <a:gd name="connsiteY2" fmla="*/ 40257 h 172636"/>
                <a:gd name="connsiteX3" fmla="*/ 546340 w 7855789"/>
                <a:gd name="connsiteY3" fmla="*/ 57510 h 172636"/>
                <a:gd name="connsiteX4" fmla="*/ 598099 w 7855789"/>
                <a:gd name="connsiteY4" fmla="*/ 34506 h 172636"/>
                <a:gd name="connsiteX5" fmla="*/ 592348 w 7855789"/>
                <a:gd name="connsiteY5" fmla="*/ 57510 h 172636"/>
                <a:gd name="connsiteX6" fmla="*/ 667110 w 7855789"/>
                <a:gd name="connsiteY6" fmla="*/ 63261 h 172636"/>
                <a:gd name="connsiteX7" fmla="*/ 828136 w 7855789"/>
                <a:gd name="connsiteY7" fmla="*/ 86264 h 172636"/>
                <a:gd name="connsiteX8" fmla="*/ 833887 w 7855789"/>
                <a:gd name="connsiteY8" fmla="*/ 57510 h 172636"/>
                <a:gd name="connsiteX9" fmla="*/ 937404 w 7855789"/>
                <a:gd name="connsiteY9" fmla="*/ 80514 h 172636"/>
                <a:gd name="connsiteX10" fmla="*/ 1081178 w 7855789"/>
                <a:gd name="connsiteY10" fmla="*/ 80514 h 172636"/>
                <a:gd name="connsiteX11" fmla="*/ 1196197 w 7855789"/>
                <a:gd name="connsiteY11" fmla="*/ 69012 h 172636"/>
                <a:gd name="connsiteX12" fmla="*/ 1328468 w 7855789"/>
                <a:gd name="connsiteY12" fmla="*/ 69012 h 172636"/>
                <a:gd name="connsiteX13" fmla="*/ 1547004 w 7855789"/>
                <a:gd name="connsiteY13" fmla="*/ 86264 h 172636"/>
                <a:gd name="connsiteX14" fmla="*/ 1759789 w 7855789"/>
                <a:gd name="connsiteY14" fmla="*/ 97766 h 172636"/>
                <a:gd name="connsiteX15" fmla="*/ 2191110 w 7855789"/>
                <a:gd name="connsiteY15" fmla="*/ 103517 h 172636"/>
                <a:gd name="connsiteX16" fmla="*/ 2536167 w 7855789"/>
                <a:gd name="connsiteY16" fmla="*/ 109268 h 172636"/>
                <a:gd name="connsiteX17" fmla="*/ 2840967 w 7855789"/>
                <a:gd name="connsiteY17" fmla="*/ 120770 h 172636"/>
                <a:gd name="connsiteX18" fmla="*/ 3088257 w 7855789"/>
                <a:gd name="connsiteY18" fmla="*/ 132272 h 172636"/>
                <a:gd name="connsiteX19" fmla="*/ 3329797 w 7855789"/>
                <a:gd name="connsiteY19" fmla="*/ 161027 h 172636"/>
                <a:gd name="connsiteX20" fmla="*/ 3559834 w 7855789"/>
                <a:gd name="connsiteY20" fmla="*/ 172529 h 172636"/>
                <a:gd name="connsiteX21" fmla="*/ 3686355 w 7855789"/>
                <a:gd name="connsiteY21" fmla="*/ 166778 h 172636"/>
                <a:gd name="connsiteX22" fmla="*/ 3893389 w 7855789"/>
                <a:gd name="connsiteY22" fmla="*/ 166778 h 172636"/>
                <a:gd name="connsiteX23" fmla="*/ 4261450 w 7855789"/>
                <a:gd name="connsiteY23" fmla="*/ 161027 h 172636"/>
                <a:gd name="connsiteX24" fmla="*/ 4641012 w 7855789"/>
                <a:gd name="connsiteY24" fmla="*/ 166778 h 172636"/>
                <a:gd name="connsiteX25" fmla="*/ 4940061 w 7855789"/>
                <a:gd name="connsiteY25" fmla="*/ 155276 h 172636"/>
                <a:gd name="connsiteX26" fmla="*/ 5325374 w 7855789"/>
                <a:gd name="connsiteY26" fmla="*/ 143774 h 172636"/>
                <a:gd name="connsiteX27" fmla="*/ 5917721 w 7855789"/>
                <a:gd name="connsiteY27" fmla="*/ 155276 h 172636"/>
                <a:gd name="connsiteX28" fmla="*/ 6372046 w 7855789"/>
                <a:gd name="connsiteY28" fmla="*/ 132272 h 172636"/>
                <a:gd name="connsiteX29" fmla="*/ 6567578 w 7855789"/>
                <a:gd name="connsiteY29" fmla="*/ 126521 h 172636"/>
                <a:gd name="connsiteX30" fmla="*/ 6866627 w 7855789"/>
                <a:gd name="connsiteY30" fmla="*/ 115019 h 172636"/>
                <a:gd name="connsiteX31" fmla="*/ 7056408 w 7855789"/>
                <a:gd name="connsiteY31" fmla="*/ 109268 h 172636"/>
                <a:gd name="connsiteX32" fmla="*/ 7326702 w 7855789"/>
                <a:gd name="connsiteY32" fmla="*/ 103517 h 172636"/>
                <a:gd name="connsiteX33" fmla="*/ 7458974 w 7855789"/>
                <a:gd name="connsiteY33" fmla="*/ 103517 h 172636"/>
                <a:gd name="connsiteX34" fmla="*/ 7458974 w 7855789"/>
                <a:gd name="connsiteY34" fmla="*/ 86264 h 172636"/>
                <a:gd name="connsiteX35" fmla="*/ 7504982 w 7855789"/>
                <a:gd name="connsiteY35" fmla="*/ 74763 h 172636"/>
                <a:gd name="connsiteX36" fmla="*/ 7527985 w 7855789"/>
                <a:gd name="connsiteY36" fmla="*/ 74763 h 172636"/>
                <a:gd name="connsiteX37" fmla="*/ 7568242 w 7855789"/>
                <a:gd name="connsiteY37" fmla="*/ 80514 h 172636"/>
                <a:gd name="connsiteX38" fmla="*/ 7596997 w 7855789"/>
                <a:gd name="connsiteY38" fmla="*/ 80514 h 172636"/>
                <a:gd name="connsiteX39" fmla="*/ 7648755 w 7855789"/>
                <a:gd name="connsiteY39" fmla="*/ 74763 h 172636"/>
                <a:gd name="connsiteX40" fmla="*/ 7712016 w 7855789"/>
                <a:gd name="connsiteY40" fmla="*/ 63261 h 172636"/>
                <a:gd name="connsiteX41" fmla="*/ 7804031 w 7855789"/>
                <a:gd name="connsiteY41" fmla="*/ 34506 h 172636"/>
                <a:gd name="connsiteX42" fmla="*/ 7855789 w 7855789"/>
                <a:gd name="connsiteY42" fmla="*/ 0 h 17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55789" h="172636">
                  <a:moveTo>
                    <a:pt x="0" y="17253"/>
                  </a:moveTo>
                  <a:cubicBezTo>
                    <a:pt x="47445" y="18211"/>
                    <a:pt x="94891" y="19170"/>
                    <a:pt x="149525" y="23004"/>
                  </a:cubicBezTo>
                  <a:cubicBezTo>
                    <a:pt x="204159" y="26838"/>
                    <a:pt x="327804" y="40257"/>
                    <a:pt x="327804" y="40257"/>
                  </a:cubicBezTo>
                  <a:cubicBezTo>
                    <a:pt x="393940" y="46008"/>
                    <a:pt x="501291" y="58468"/>
                    <a:pt x="546340" y="57510"/>
                  </a:cubicBezTo>
                  <a:cubicBezTo>
                    <a:pt x="591389" y="56552"/>
                    <a:pt x="598099" y="34506"/>
                    <a:pt x="598099" y="34506"/>
                  </a:cubicBezTo>
                  <a:cubicBezTo>
                    <a:pt x="605767" y="34506"/>
                    <a:pt x="580846" y="52718"/>
                    <a:pt x="592348" y="57510"/>
                  </a:cubicBezTo>
                  <a:cubicBezTo>
                    <a:pt x="603850" y="62303"/>
                    <a:pt x="627812" y="58469"/>
                    <a:pt x="667110" y="63261"/>
                  </a:cubicBezTo>
                  <a:cubicBezTo>
                    <a:pt x="706408" y="68053"/>
                    <a:pt x="828136" y="86264"/>
                    <a:pt x="828136" y="86264"/>
                  </a:cubicBezTo>
                  <a:cubicBezTo>
                    <a:pt x="855932" y="85306"/>
                    <a:pt x="815676" y="58468"/>
                    <a:pt x="833887" y="57510"/>
                  </a:cubicBezTo>
                  <a:cubicBezTo>
                    <a:pt x="852098" y="56552"/>
                    <a:pt x="896189" y="76680"/>
                    <a:pt x="937404" y="80514"/>
                  </a:cubicBezTo>
                  <a:cubicBezTo>
                    <a:pt x="978619" y="84348"/>
                    <a:pt x="1038046" y="82431"/>
                    <a:pt x="1081178" y="80514"/>
                  </a:cubicBezTo>
                  <a:cubicBezTo>
                    <a:pt x="1124310" y="78597"/>
                    <a:pt x="1154982" y="70929"/>
                    <a:pt x="1196197" y="69012"/>
                  </a:cubicBezTo>
                  <a:cubicBezTo>
                    <a:pt x="1237412" y="67095"/>
                    <a:pt x="1270000" y="66137"/>
                    <a:pt x="1328468" y="69012"/>
                  </a:cubicBezTo>
                  <a:cubicBezTo>
                    <a:pt x="1386936" y="71887"/>
                    <a:pt x="1475117" y="81472"/>
                    <a:pt x="1547004" y="86264"/>
                  </a:cubicBezTo>
                  <a:cubicBezTo>
                    <a:pt x="1618891" y="91056"/>
                    <a:pt x="1652438" y="94891"/>
                    <a:pt x="1759789" y="97766"/>
                  </a:cubicBezTo>
                  <a:cubicBezTo>
                    <a:pt x="1867140" y="100641"/>
                    <a:pt x="2191110" y="103517"/>
                    <a:pt x="2191110" y="103517"/>
                  </a:cubicBezTo>
                  <a:lnTo>
                    <a:pt x="2536167" y="109268"/>
                  </a:lnTo>
                  <a:cubicBezTo>
                    <a:pt x="2644476" y="112143"/>
                    <a:pt x="2840967" y="120770"/>
                    <a:pt x="2840967" y="120770"/>
                  </a:cubicBezTo>
                  <a:cubicBezTo>
                    <a:pt x="2932982" y="124604"/>
                    <a:pt x="3006785" y="125563"/>
                    <a:pt x="3088257" y="132272"/>
                  </a:cubicBezTo>
                  <a:cubicBezTo>
                    <a:pt x="3169729" y="138981"/>
                    <a:pt x="3251201" y="154318"/>
                    <a:pt x="3329797" y="161027"/>
                  </a:cubicBezTo>
                  <a:cubicBezTo>
                    <a:pt x="3408393" y="167737"/>
                    <a:pt x="3500408" y="171570"/>
                    <a:pt x="3559834" y="172529"/>
                  </a:cubicBezTo>
                  <a:cubicBezTo>
                    <a:pt x="3619260" y="173488"/>
                    <a:pt x="3630763" y="167736"/>
                    <a:pt x="3686355" y="166778"/>
                  </a:cubicBezTo>
                  <a:cubicBezTo>
                    <a:pt x="3741947" y="165820"/>
                    <a:pt x="3893389" y="166778"/>
                    <a:pt x="3893389" y="166778"/>
                  </a:cubicBezTo>
                  <a:lnTo>
                    <a:pt x="4261450" y="161027"/>
                  </a:lnTo>
                  <a:cubicBezTo>
                    <a:pt x="4386054" y="161027"/>
                    <a:pt x="4527910" y="167736"/>
                    <a:pt x="4641012" y="166778"/>
                  </a:cubicBezTo>
                  <a:cubicBezTo>
                    <a:pt x="4754114" y="165820"/>
                    <a:pt x="4940061" y="155276"/>
                    <a:pt x="4940061" y="155276"/>
                  </a:cubicBezTo>
                  <a:cubicBezTo>
                    <a:pt x="5054121" y="151442"/>
                    <a:pt x="5162431" y="143774"/>
                    <a:pt x="5325374" y="143774"/>
                  </a:cubicBezTo>
                  <a:cubicBezTo>
                    <a:pt x="5488317" y="143774"/>
                    <a:pt x="5743276" y="157193"/>
                    <a:pt x="5917721" y="155276"/>
                  </a:cubicBezTo>
                  <a:cubicBezTo>
                    <a:pt x="6092166" y="153359"/>
                    <a:pt x="6263737" y="137064"/>
                    <a:pt x="6372046" y="132272"/>
                  </a:cubicBezTo>
                  <a:cubicBezTo>
                    <a:pt x="6480355" y="127480"/>
                    <a:pt x="6567578" y="126521"/>
                    <a:pt x="6567578" y="126521"/>
                  </a:cubicBezTo>
                  <a:lnTo>
                    <a:pt x="6866627" y="115019"/>
                  </a:lnTo>
                  <a:lnTo>
                    <a:pt x="7056408" y="109268"/>
                  </a:lnTo>
                  <a:lnTo>
                    <a:pt x="7326702" y="103517"/>
                  </a:lnTo>
                  <a:cubicBezTo>
                    <a:pt x="7393796" y="102559"/>
                    <a:pt x="7458974" y="103517"/>
                    <a:pt x="7458974" y="103517"/>
                  </a:cubicBezTo>
                  <a:cubicBezTo>
                    <a:pt x="7481019" y="100642"/>
                    <a:pt x="7451306" y="91056"/>
                    <a:pt x="7458974" y="86264"/>
                  </a:cubicBezTo>
                  <a:cubicBezTo>
                    <a:pt x="7466642" y="81472"/>
                    <a:pt x="7504982" y="74763"/>
                    <a:pt x="7504982" y="74763"/>
                  </a:cubicBezTo>
                  <a:cubicBezTo>
                    <a:pt x="7516484" y="72846"/>
                    <a:pt x="7517442" y="73805"/>
                    <a:pt x="7527985" y="74763"/>
                  </a:cubicBezTo>
                  <a:cubicBezTo>
                    <a:pt x="7538528" y="75722"/>
                    <a:pt x="7568242" y="80514"/>
                    <a:pt x="7568242" y="80514"/>
                  </a:cubicBezTo>
                  <a:cubicBezTo>
                    <a:pt x="7579744" y="81473"/>
                    <a:pt x="7583578" y="81473"/>
                    <a:pt x="7596997" y="80514"/>
                  </a:cubicBezTo>
                  <a:cubicBezTo>
                    <a:pt x="7610416" y="79555"/>
                    <a:pt x="7629585" y="77638"/>
                    <a:pt x="7648755" y="74763"/>
                  </a:cubicBezTo>
                  <a:cubicBezTo>
                    <a:pt x="7667925" y="71888"/>
                    <a:pt x="7686137" y="69971"/>
                    <a:pt x="7712016" y="63261"/>
                  </a:cubicBezTo>
                  <a:cubicBezTo>
                    <a:pt x="7737895" y="56551"/>
                    <a:pt x="7780069" y="45049"/>
                    <a:pt x="7804031" y="34506"/>
                  </a:cubicBezTo>
                  <a:cubicBezTo>
                    <a:pt x="7827993" y="23963"/>
                    <a:pt x="7841891" y="11981"/>
                    <a:pt x="7855789" y="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a:extLst>
                <a:ext uri="{FF2B5EF4-FFF2-40B4-BE49-F238E27FC236}">
                  <a16:creationId xmlns:a16="http://schemas.microsoft.com/office/drawing/2014/main" id="{8FEEBED0-396A-024B-814A-87BD9954B6A0}"/>
                </a:ext>
              </a:extLst>
            </p:cNvPr>
            <p:cNvSpPr/>
            <p:nvPr/>
          </p:nvSpPr>
          <p:spPr>
            <a:xfrm>
              <a:off x="4048663" y="4991026"/>
              <a:ext cx="7855789" cy="337278"/>
            </a:xfrm>
            <a:custGeom>
              <a:avLst/>
              <a:gdLst>
                <a:gd name="connsiteX0" fmla="*/ 0 w 6860876"/>
                <a:gd name="connsiteY0" fmla="*/ 46008 h 193505"/>
                <a:gd name="connsiteX1" fmla="*/ 425570 w 6860876"/>
                <a:gd name="connsiteY1" fmla="*/ 74763 h 193505"/>
                <a:gd name="connsiteX2" fmla="*/ 1052423 w 6860876"/>
                <a:gd name="connsiteY2" fmla="*/ 63261 h 193505"/>
                <a:gd name="connsiteX3" fmla="*/ 1552755 w 6860876"/>
                <a:gd name="connsiteY3" fmla="*/ 69012 h 193505"/>
                <a:gd name="connsiteX4" fmla="*/ 2214114 w 6860876"/>
                <a:gd name="connsiteY4" fmla="*/ 74763 h 193505"/>
                <a:gd name="connsiteX5" fmla="*/ 2708695 w 6860876"/>
                <a:gd name="connsiteY5" fmla="*/ 109268 h 193505"/>
                <a:gd name="connsiteX6" fmla="*/ 3439065 w 6860876"/>
                <a:gd name="connsiteY6" fmla="*/ 126521 h 193505"/>
                <a:gd name="connsiteX7" fmla="*/ 3801374 w 6860876"/>
                <a:gd name="connsiteY7" fmla="*/ 166778 h 193505"/>
                <a:gd name="connsiteX8" fmla="*/ 4088921 w 6860876"/>
                <a:gd name="connsiteY8" fmla="*/ 184031 h 193505"/>
                <a:gd name="connsiteX9" fmla="*/ 4618008 w 6860876"/>
                <a:gd name="connsiteY9" fmla="*/ 189782 h 193505"/>
                <a:gd name="connsiteX10" fmla="*/ 5308121 w 6860876"/>
                <a:gd name="connsiteY10" fmla="*/ 126521 h 193505"/>
                <a:gd name="connsiteX11" fmla="*/ 5917721 w 6860876"/>
                <a:gd name="connsiteY11" fmla="*/ 46008 h 193505"/>
                <a:gd name="connsiteX12" fmla="*/ 6211019 w 6860876"/>
                <a:gd name="connsiteY12" fmla="*/ 17253 h 193505"/>
                <a:gd name="connsiteX13" fmla="*/ 6136257 w 6860876"/>
                <a:gd name="connsiteY13" fmla="*/ 57510 h 193505"/>
                <a:gd name="connsiteX14" fmla="*/ 6234023 w 6860876"/>
                <a:gd name="connsiteY14" fmla="*/ 74763 h 193505"/>
                <a:gd name="connsiteX15" fmla="*/ 6441057 w 6860876"/>
                <a:gd name="connsiteY15" fmla="*/ 86265 h 193505"/>
                <a:gd name="connsiteX16" fmla="*/ 6711351 w 6860876"/>
                <a:gd name="connsiteY16" fmla="*/ 69012 h 193505"/>
                <a:gd name="connsiteX17" fmla="*/ 6860876 w 6860876"/>
                <a:gd name="connsiteY17" fmla="*/ 0 h 193505"/>
                <a:gd name="connsiteX0" fmla="*/ 0 w 7855789"/>
                <a:gd name="connsiteY0" fmla="*/ 0 h 337278"/>
                <a:gd name="connsiteX1" fmla="*/ 1420483 w 7855789"/>
                <a:gd name="connsiteY1" fmla="*/ 218536 h 337278"/>
                <a:gd name="connsiteX2" fmla="*/ 2047336 w 7855789"/>
                <a:gd name="connsiteY2" fmla="*/ 207034 h 337278"/>
                <a:gd name="connsiteX3" fmla="*/ 2547668 w 7855789"/>
                <a:gd name="connsiteY3" fmla="*/ 212785 h 337278"/>
                <a:gd name="connsiteX4" fmla="*/ 3209027 w 7855789"/>
                <a:gd name="connsiteY4" fmla="*/ 218536 h 337278"/>
                <a:gd name="connsiteX5" fmla="*/ 3703608 w 7855789"/>
                <a:gd name="connsiteY5" fmla="*/ 253041 h 337278"/>
                <a:gd name="connsiteX6" fmla="*/ 4433978 w 7855789"/>
                <a:gd name="connsiteY6" fmla="*/ 270294 h 337278"/>
                <a:gd name="connsiteX7" fmla="*/ 4796287 w 7855789"/>
                <a:gd name="connsiteY7" fmla="*/ 310551 h 337278"/>
                <a:gd name="connsiteX8" fmla="*/ 5083834 w 7855789"/>
                <a:gd name="connsiteY8" fmla="*/ 327804 h 337278"/>
                <a:gd name="connsiteX9" fmla="*/ 5612921 w 7855789"/>
                <a:gd name="connsiteY9" fmla="*/ 333555 h 337278"/>
                <a:gd name="connsiteX10" fmla="*/ 6303034 w 7855789"/>
                <a:gd name="connsiteY10" fmla="*/ 270294 h 337278"/>
                <a:gd name="connsiteX11" fmla="*/ 6912634 w 7855789"/>
                <a:gd name="connsiteY11" fmla="*/ 189781 h 337278"/>
                <a:gd name="connsiteX12" fmla="*/ 7205932 w 7855789"/>
                <a:gd name="connsiteY12" fmla="*/ 161026 h 337278"/>
                <a:gd name="connsiteX13" fmla="*/ 7131170 w 7855789"/>
                <a:gd name="connsiteY13" fmla="*/ 201283 h 337278"/>
                <a:gd name="connsiteX14" fmla="*/ 7228936 w 7855789"/>
                <a:gd name="connsiteY14" fmla="*/ 218536 h 337278"/>
                <a:gd name="connsiteX15" fmla="*/ 7435970 w 7855789"/>
                <a:gd name="connsiteY15" fmla="*/ 230038 h 337278"/>
                <a:gd name="connsiteX16" fmla="*/ 7706264 w 7855789"/>
                <a:gd name="connsiteY16" fmla="*/ 212785 h 337278"/>
                <a:gd name="connsiteX17" fmla="*/ 7855789 w 7855789"/>
                <a:gd name="connsiteY17" fmla="*/ 143773 h 337278"/>
                <a:gd name="connsiteX0" fmla="*/ 0 w 7855789"/>
                <a:gd name="connsiteY0" fmla="*/ 0 h 337278"/>
                <a:gd name="connsiteX1" fmla="*/ 258794 w 7855789"/>
                <a:gd name="connsiteY1" fmla="*/ 69004 h 337278"/>
                <a:gd name="connsiteX2" fmla="*/ 1420483 w 7855789"/>
                <a:gd name="connsiteY2" fmla="*/ 218536 h 337278"/>
                <a:gd name="connsiteX3" fmla="*/ 2047336 w 7855789"/>
                <a:gd name="connsiteY3" fmla="*/ 207034 h 337278"/>
                <a:gd name="connsiteX4" fmla="*/ 2547668 w 7855789"/>
                <a:gd name="connsiteY4" fmla="*/ 212785 h 337278"/>
                <a:gd name="connsiteX5" fmla="*/ 3209027 w 7855789"/>
                <a:gd name="connsiteY5" fmla="*/ 218536 h 337278"/>
                <a:gd name="connsiteX6" fmla="*/ 3703608 w 7855789"/>
                <a:gd name="connsiteY6" fmla="*/ 253041 h 337278"/>
                <a:gd name="connsiteX7" fmla="*/ 4433978 w 7855789"/>
                <a:gd name="connsiteY7" fmla="*/ 270294 h 337278"/>
                <a:gd name="connsiteX8" fmla="*/ 4796287 w 7855789"/>
                <a:gd name="connsiteY8" fmla="*/ 310551 h 337278"/>
                <a:gd name="connsiteX9" fmla="*/ 5083834 w 7855789"/>
                <a:gd name="connsiteY9" fmla="*/ 327804 h 337278"/>
                <a:gd name="connsiteX10" fmla="*/ 5612921 w 7855789"/>
                <a:gd name="connsiteY10" fmla="*/ 333555 h 337278"/>
                <a:gd name="connsiteX11" fmla="*/ 6303034 w 7855789"/>
                <a:gd name="connsiteY11" fmla="*/ 270294 h 337278"/>
                <a:gd name="connsiteX12" fmla="*/ 6912634 w 7855789"/>
                <a:gd name="connsiteY12" fmla="*/ 189781 h 337278"/>
                <a:gd name="connsiteX13" fmla="*/ 7205932 w 7855789"/>
                <a:gd name="connsiteY13" fmla="*/ 161026 h 337278"/>
                <a:gd name="connsiteX14" fmla="*/ 7131170 w 7855789"/>
                <a:gd name="connsiteY14" fmla="*/ 201283 h 337278"/>
                <a:gd name="connsiteX15" fmla="*/ 7228936 w 7855789"/>
                <a:gd name="connsiteY15" fmla="*/ 218536 h 337278"/>
                <a:gd name="connsiteX16" fmla="*/ 7435970 w 7855789"/>
                <a:gd name="connsiteY16" fmla="*/ 230038 h 337278"/>
                <a:gd name="connsiteX17" fmla="*/ 7706264 w 7855789"/>
                <a:gd name="connsiteY17" fmla="*/ 212785 h 337278"/>
                <a:gd name="connsiteX18" fmla="*/ 7855789 w 7855789"/>
                <a:gd name="connsiteY18" fmla="*/ 143773 h 337278"/>
                <a:gd name="connsiteX0" fmla="*/ 0 w 7855789"/>
                <a:gd name="connsiteY0" fmla="*/ 0 h 337278"/>
                <a:gd name="connsiteX1" fmla="*/ 258794 w 7855789"/>
                <a:gd name="connsiteY1" fmla="*/ 69004 h 337278"/>
                <a:gd name="connsiteX2" fmla="*/ 362311 w 7855789"/>
                <a:gd name="connsiteY2" fmla="*/ 115011 h 337278"/>
                <a:gd name="connsiteX3" fmla="*/ 1420483 w 7855789"/>
                <a:gd name="connsiteY3" fmla="*/ 218536 h 337278"/>
                <a:gd name="connsiteX4" fmla="*/ 2047336 w 7855789"/>
                <a:gd name="connsiteY4" fmla="*/ 207034 h 337278"/>
                <a:gd name="connsiteX5" fmla="*/ 2547668 w 7855789"/>
                <a:gd name="connsiteY5" fmla="*/ 212785 h 337278"/>
                <a:gd name="connsiteX6" fmla="*/ 3209027 w 7855789"/>
                <a:gd name="connsiteY6" fmla="*/ 218536 h 337278"/>
                <a:gd name="connsiteX7" fmla="*/ 3703608 w 7855789"/>
                <a:gd name="connsiteY7" fmla="*/ 253041 h 337278"/>
                <a:gd name="connsiteX8" fmla="*/ 4433978 w 7855789"/>
                <a:gd name="connsiteY8" fmla="*/ 270294 h 337278"/>
                <a:gd name="connsiteX9" fmla="*/ 4796287 w 7855789"/>
                <a:gd name="connsiteY9" fmla="*/ 310551 h 337278"/>
                <a:gd name="connsiteX10" fmla="*/ 5083834 w 7855789"/>
                <a:gd name="connsiteY10" fmla="*/ 327804 h 337278"/>
                <a:gd name="connsiteX11" fmla="*/ 5612921 w 7855789"/>
                <a:gd name="connsiteY11" fmla="*/ 333555 h 337278"/>
                <a:gd name="connsiteX12" fmla="*/ 6303034 w 7855789"/>
                <a:gd name="connsiteY12" fmla="*/ 270294 h 337278"/>
                <a:gd name="connsiteX13" fmla="*/ 6912634 w 7855789"/>
                <a:gd name="connsiteY13" fmla="*/ 189781 h 337278"/>
                <a:gd name="connsiteX14" fmla="*/ 7205932 w 7855789"/>
                <a:gd name="connsiteY14" fmla="*/ 161026 h 337278"/>
                <a:gd name="connsiteX15" fmla="*/ 7131170 w 7855789"/>
                <a:gd name="connsiteY15" fmla="*/ 201283 h 337278"/>
                <a:gd name="connsiteX16" fmla="*/ 7228936 w 7855789"/>
                <a:gd name="connsiteY16" fmla="*/ 218536 h 337278"/>
                <a:gd name="connsiteX17" fmla="*/ 7435970 w 7855789"/>
                <a:gd name="connsiteY17" fmla="*/ 230038 h 337278"/>
                <a:gd name="connsiteX18" fmla="*/ 7706264 w 7855789"/>
                <a:gd name="connsiteY18" fmla="*/ 212785 h 337278"/>
                <a:gd name="connsiteX19" fmla="*/ 7855789 w 7855789"/>
                <a:gd name="connsiteY19" fmla="*/ 143773 h 337278"/>
                <a:gd name="connsiteX0" fmla="*/ 0 w 7855789"/>
                <a:gd name="connsiteY0" fmla="*/ 0 h 337278"/>
                <a:gd name="connsiteX1" fmla="*/ 258794 w 7855789"/>
                <a:gd name="connsiteY1" fmla="*/ 69004 h 337278"/>
                <a:gd name="connsiteX2" fmla="*/ 362311 w 7855789"/>
                <a:gd name="connsiteY2" fmla="*/ 115011 h 337278"/>
                <a:gd name="connsiteX3" fmla="*/ 615352 w 7855789"/>
                <a:gd name="connsiteY3" fmla="*/ 172521 h 337278"/>
                <a:gd name="connsiteX4" fmla="*/ 1420483 w 7855789"/>
                <a:gd name="connsiteY4" fmla="*/ 218536 h 337278"/>
                <a:gd name="connsiteX5" fmla="*/ 2047336 w 7855789"/>
                <a:gd name="connsiteY5" fmla="*/ 207034 h 337278"/>
                <a:gd name="connsiteX6" fmla="*/ 2547668 w 7855789"/>
                <a:gd name="connsiteY6" fmla="*/ 212785 h 337278"/>
                <a:gd name="connsiteX7" fmla="*/ 3209027 w 7855789"/>
                <a:gd name="connsiteY7" fmla="*/ 218536 h 337278"/>
                <a:gd name="connsiteX8" fmla="*/ 3703608 w 7855789"/>
                <a:gd name="connsiteY8" fmla="*/ 253041 h 337278"/>
                <a:gd name="connsiteX9" fmla="*/ 4433978 w 7855789"/>
                <a:gd name="connsiteY9" fmla="*/ 270294 h 337278"/>
                <a:gd name="connsiteX10" fmla="*/ 4796287 w 7855789"/>
                <a:gd name="connsiteY10" fmla="*/ 310551 h 337278"/>
                <a:gd name="connsiteX11" fmla="*/ 5083834 w 7855789"/>
                <a:gd name="connsiteY11" fmla="*/ 327804 h 337278"/>
                <a:gd name="connsiteX12" fmla="*/ 5612921 w 7855789"/>
                <a:gd name="connsiteY12" fmla="*/ 333555 h 337278"/>
                <a:gd name="connsiteX13" fmla="*/ 6303034 w 7855789"/>
                <a:gd name="connsiteY13" fmla="*/ 270294 h 337278"/>
                <a:gd name="connsiteX14" fmla="*/ 6912634 w 7855789"/>
                <a:gd name="connsiteY14" fmla="*/ 189781 h 337278"/>
                <a:gd name="connsiteX15" fmla="*/ 7205932 w 7855789"/>
                <a:gd name="connsiteY15" fmla="*/ 161026 h 337278"/>
                <a:gd name="connsiteX16" fmla="*/ 7131170 w 7855789"/>
                <a:gd name="connsiteY16" fmla="*/ 201283 h 337278"/>
                <a:gd name="connsiteX17" fmla="*/ 7228936 w 7855789"/>
                <a:gd name="connsiteY17" fmla="*/ 218536 h 337278"/>
                <a:gd name="connsiteX18" fmla="*/ 7435970 w 7855789"/>
                <a:gd name="connsiteY18" fmla="*/ 230038 h 337278"/>
                <a:gd name="connsiteX19" fmla="*/ 7706264 w 7855789"/>
                <a:gd name="connsiteY19" fmla="*/ 212785 h 337278"/>
                <a:gd name="connsiteX20" fmla="*/ 7855789 w 7855789"/>
                <a:gd name="connsiteY20" fmla="*/ 143773 h 337278"/>
                <a:gd name="connsiteX0" fmla="*/ 0 w 7855789"/>
                <a:gd name="connsiteY0" fmla="*/ 0 h 337278"/>
                <a:gd name="connsiteX1" fmla="*/ 258794 w 7855789"/>
                <a:gd name="connsiteY1" fmla="*/ 69004 h 337278"/>
                <a:gd name="connsiteX2" fmla="*/ 362311 w 7855789"/>
                <a:gd name="connsiteY2" fmla="*/ 115011 h 337278"/>
                <a:gd name="connsiteX3" fmla="*/ 615352 w 7855789"/>
                <a:gd name="connsiteY3" fmla="*/ 172521 h 337278"/>
                <a:gd name="connsiteX4" fmla="*/ 851141 w 7855789"/>
                <a:gd name="connsiteY4" fmla="*/ 86257 h 337278"/>
                <a:gd name="connsiteX5" fmla="*/ 1420483 w 7855789"/>
                <a:gd name="connsiteY5" fmla="*/ 218536 h 337278"/>
                <a:gd name="connsiteX6" fmla="*/ 2047336 w 7855789"/>
                <a:gd name="connsiteY6" fmla="*/ 207034 h 337278"/>
                <a:gd name="connsiteX7" fmla="*/ 2547668 w 7855789"/>
                <a:gd name="connsiteY7" fmla="*/ 212785 h 337278"/>
                <a:gd name="connsiteX8" fmla="*/ 3209027 w 7855789"/>
                <a:gd name="connsiteY8" fmla="*/ 218536 h 337278"/>
                <a:gd name="connsiteX9" fmla="*/ 3703608 w 7855789"/>
                <a:gd name="connsiteY9" fmla="*/ 253041 h 337278"/>
                <a:gd name="connsiteX10" fmla="*/ 4433978 w 7855789"/>
                <a:gd name="connsiteY10" fmla="*/ 270294 h 337278"/>
                <a:gd name="connsiteX11" fmla="*/ 4796287 w 7855789"/>
                <a:gd name="connsiteY11" fmla="*/ 310551 h 337278"/>
                <a:gd name="connsiteX12" fmla="*/ 5083834 w 7855789"/>
                <a:gd name="connsiteY12" fmla="*/ 327804 h 337278"/>
                <a:gd name="connsiteX13" fmla="*/ 5612921 w 7855789"/>
                <a:gd name="connsiteY13" fmla="*/ 333555 h 337278"/>
                <a:gd name="connsiteX14" fmla="*/ 6303034 w 7855789"/>
                <a:gd name="connsiteY14" fmla="*/ 270294 h 337278"/>
                <a:gd name="connsiteX15" fmla="*/ 6912634 w 7855789"/>
                <a:gd name="connsiteY15" fmla="*/ 189781 h 337278"/>
                <a:gd name="connsiteX16" fmla="*/ 7205932 w 7855789"/>
                <a:gd name="connsiteY16" fmla="*/ 161026 h 337278"/>
                <a:gd name="connsiteX17" fmla="*/ 7131170 w 7855789"/>
                <a:gd name="connsiteY17" fmla="*/ 201283 h 337278"/>
                <a:gd name="connsiteX18" fmla="*/ 7228936 w 7855789"/>
                <a:gd name="connsiteY18" fmla="*/ 218536 h 337278"/>
                <a:gd name="connsiteX19" fmla="*/ 7435970 w 7855789"/>
                <a:gd name="connsiteY19" fmla="*/ 230038 h 337278"/>
                <a:gd name="connsiteX20" fmla="*/ 7706264 w 7855789"/>
                <a:gd name="connsiteY20" fmla="*/ 212785 h 337278"/>
                <a:gd name="connsiteX21" fmla="*/ 7855789 w 7855789"/>
                <a:gd name="connsiteY21" fmla="*/ 143773 h 337278"/>
                <a:gd name="connsiteX0" fmla="*/ 0 w 7855789"/>
                <a:gd name="connsiteY0" fmla="*/ 0 h 337278"/>
                <a:gd name="connsiteX1" fmla="*/ 258794 w 7855789"/>
                <a:gd name="connsiteY1" fmla="*/ 69004 h 337278"/>
                <a:gd name="connsiteX2" fmla="*/ 362311 w 7855789"/>
                <a:gd name="connsiteY2" fmla="*/ 115011 h 337278"/>
                <a:gd name="connsiteX3" fmla="*/ 615352 w 7855789"/>
                <a:gd name="connsiteY3" fmla="*/ 172521 h 337278"/>
                <a:gd name="connsiteX4" fmla="*/ 851141 w 7855789"/>
                <a:gd name="connsiteY4" fmla="*/ 86257 h 337278"/>
                <a:gd name="connsiteX5" fmla="*/ 1046673 w 7855789"/>
                <a:gd name="connsiteY5" fmla="*/ 172521 h 337278"/>
                <a:gd name="connsiteX6" fmla="*/ 1420483 w 7855789"/>
                <a:gd name="connsiteY6" fmla="*/ 218536 h 337278"/>
                <a:gd name="connsiteX7" fmla="*/ 2047336 w 7855789"/>
                <a:gd name="connsiteY7" fmla="*/ 207034 h 337278"/>
                <a:gd name="connsiteX8" fmla="*/ 2547668 w 7855789"/>
                <a:gd name="connsiteY8" fmla="*/ 212785 h 337278"/>
                <a:gd name="connsiteX9" fmla="*/ 3209027 w 7855789"/>
                <a:gd name="connsiteY9" fmla="*/ 218536 h 337278"/>
                <a:gd name="connsiteX10" fmla="*/ 3703608 w 7855789"/>
                <a:gd name="connsiteY10" fmla="*/ 253041 h 337278"/>
                <a:gd name="connsiteX11" fmla="*/ 4433978 w 7855789"/>
                <a:gd name="connsiteY11" fmla="*/ 270294 h 337278"/>
                <a:gd name="connsiteX12" fmla="*/ 4796287 w 7855789"/>
                <a:gd name="connsiteY12" fmla="*/ 310551 h 337278"/>
                <a:gd name="connsiteX13" fmla="*/ 5083834 w 7855789"/>
                <a:gd name="connsiteY13" fmla="*/ 327804 h 337278"/>
                <a:gd name="connsiteX14" fmla="*/ 5612921 w 7855789"/>
                <a:gd name="connsiteY14" fmla="*/ 333555 h 337278"/>
                <a:gd name="connsiteX15" fmla="*/ 6303034 w 7855789"/>
                <a:gd name="connsiteY15" fmla="*/ 270294 h 337278"/>
                <a:gd name="connsiteX16" fmla="*/ 6912634 w 7855789"/>
                <a:gd name="connsiteY16" fmla="*/ 189781 h 337278"/>
                <a:gd name="connsiteX17" fmla="*/ 7205932 w 7855789"/>
                <a:gd name="connsiteY17" fmla="*/ 161026 h 337278"/>
                <a:gd name="connsiteX18" fmla="*/ 7131170 w 7855789"/>
                <a:gd name="connsiteY18" fmla="*/ 201283 h 337278"/>
                <a:gd name="connsiteX19" fmla="*/ 7228936 w 7855789"/>
                <a:gd name="connsiteY19" fmla="*/ 218536 h 337278"/>
                <a:gd name="connsiteX20" fmla="*/ 7435970 w 7855789"/>
                <a:gd name="connsiteY20" fmla="*/ 230038 h 337278"/>
                <a:gd name="connsiteX21" fmla="*/ 7706264 w 7855789"/>
                <a:gd name="connsiteY21" fmla="*/ 212785 h 337278"/>
                <a:gd name="connsiteX22" fmla="*/ 7855789 w 7855789"/>
                <a:gd name="connsiteY22" fmla="*/ 143773 h 337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55789" h="337278">
                  <a:moveTo>
                    <a:pt x="0" y="0"/>
                  </a:moveTo>
                  <a:cubicBezTo>
                    <a:pt x="45049" y="5750"/>
                    <a:pt x="22047" y="32581"/>
                    <a:pt x="258794" y="69004"/>
                  </a:cubicBezTo>
                  <a:cubicBezTo>
                    <a:pt x="320138" y="83380"/>
                    <a:pt x="168696" y="90089"/>
                    <a:pt x="362311" y="115011"/>
                  </a:cubicBezTo>
                  <a:cubicBezTo>
                    <a:pt x="431322" y="128430"/>
                    <a:pt x="438990" y="155267"/>
                    <a:pt x="615352" y="172521"/>
                  </a:cubicBezTo>
                  <a:cubicBezTo>
                    <a:pt x="702575" y="184982"/>
                    <a:pt x="716953" y="78588"/>
                    <a:pt x="851141" y="86257"/>
                  </a:cubicBezTo>
                  <a:cubicBezTo>
                    <a:pt x="936447" y="83382"/>
                    <a:pt x="951783" y="150474"/>
                    <a:pt x="1046673" y="172521"/>
                  </a:cubicBezTo>
                  <a:cubicBezTo>
                    <a:pt x="1141563" y="194568"/>
                    <a:pt x="1253706" y="212784"/>
                    <a:pt x="1420483" y="218536"/>
                  </a:cubicBezTo>
                  <a:cubicBezTo>
                    <a:pt x="1587260" y="224288"/>
                    <a:pt x="1838385" y="210868"/>
                    <a:pt x="2047336" y="207034"/>
                  </a:cubicBezTo>
                  <a:lnTo>
                    <a:pt x="2547668" y="212785"/>
                  </a:lnTo>
                  <a:lnTo>
                    <a:pt x="3209027" y="218536"/>
                  </a:lnTo>
                  <a:cubicBezTo>
                    <a:pt x="3401683" y="225245"/>
                    <a:pt x="3499450" y="244415"/>
                    <a:pt x="3703608" y="253041"/>
                  </a:cubicBezTo>
                  <a:cubicBezTo>
                    <a:pt x="3907766" y="261667"/>
                    <a:pt x="4251865" y="260709"/>
                    <a:pt x="4433978" y="270294"/>
                  </a:cubicBezTo>
                  <a:cubicBezTo>
                    <a:pt x="4616091" y="279879"/>
                    <a:pt x="4687978" y="300966"/>
                    <a:pt x="4796287" y="310551"/>
                  </a:cubicBezTo>
                  <a:cubicBezTo>
                    <a:pt x="4904596" y="320136"/>
                    <a:pt x="4947728" y="323970"/>
                    <a:pt x="5083834" y="327804"/>
                  </a:cubicBezTo>
                  <a:cubicBezTo>
                    <a:pt x="5219940" y="331638"/>
                    <a:pt x="5409721" y="343140"/>
                    <a:pt x="5612921" y="333555"/>
                  </a:cubicBezTo>
                  <a:cubicBezTo>
                    <a:pt x="5816121" y="323970"/>
                    <a:pt x="6086415" y="294256"/>
                    <a:pt x="6303034" y="270294"/>
                  </a:cubicBezTo>
                  <a:cubicBezTo>
                    <a:pt x="6519653" y="246332"/>
                    <a:pt x="6762151" y="207992"/>
                    <a:pt x="6912634" y="189781"/>
                  </a:cubicBezTo>
                  <a:cubicBezTo>
                    <a:pt x="7063117" y="171570"/>
                    <a:pt x="7169509" y="159109"/>
                    <a:pt x="7205932" y="161026"/>
                  </a:cubicBezTo>
                  <a:cubicBezTo>
                    <a:pt x="7242355" y="162943"/>
                    <a:pt x="7127336" y="191698"/>
                    <a:pt x="7131170" y="201283"/>
                  </a:cubicBezTo>
                  <a:cubicBezTo>
                    <a:pt x="7135004" y="210868"/>
                    <a:pt x="7178136" y="213743"/>
                    <a:pt x="7228936" y="218536"/>
                  </a:cubicBezTo>
                  <a:cubicBezTo>
                    <a:pt x="7279736" y="223329"/>
                    <a:pt x="7356415" y="230997"/>
                    <a:pt x="7435970" y="230038"/>
                  </a:cubicBezTo>
                  <a:cubicBezTo>
                    <a:pt x="7515525" y="229080"/>
                    <a:pt x="7636294" y="227162"/>
                    <a:pt x="7706264" y="212785"/>
                  </a:cubicBezTo>
                  <a:cubicBezTo>
                    <a:pt x="7776234" y="198408"/>
                    <a:pt x="7816011" y="171090"/>
                    <a:pt x="7855789" y="143773"/>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CD91A235-CACF-214F-B00B-E6BC296BC903}"/>
                </a:ext>
              </a:extLst>
            </p:cNvPr>
            <p:cNvSpPr txBox="1"/>
            <p:nvPr/>
          </p:nvSpPr>
          <p:spPr>
            <a:xfrm>
              <a:off x="5333291" y="5232492"/>
              <a:ext cx="4163536" cy="374001"/>
            </a:xfrm>
            <a:prstGeom prst="rect">
              <a:avLst/>
            </a:prstGeom>
            <a:noFill/>
          </p:spPr>
          <p:txBody>
            <a:bodyPr wrap="none" rtlCol="0">
              <a:spAutoFit/>
            </a:bodyPr>
            <a:lstStyle/>
            <a:p>
              <a:r>
                <a:rPr lang="en-US" sz="800" dirty="0"/>
                <a:t>Two layer crust (what affinity?) beneath Canning</a:t>
              </a:r>
            </a:p>
          </p:txBody>
        </p:sp>
        <p:sp>
          <p:nvSpPr>
            <p:cNvPr id="79" name="TextBox 78">
              <a:extLst>
                <a:ext uri="{FF2B5EF4-FFF2-40B4-BE49-F238E27FC236}">
                  <a16:creationId xmlns:a16="http://schemas.microsoft.com/office/drawing/2014/main" id="{21966363-DCCB-EB45-B1B0-8896E0427587}"/>
                </a:ext>
              </a:extLst>
            </p:cNvPr>
            <p:cNvSpPr txBox="1"/>
            <p:nvPr/>
          </p:nvSpPr>
          <p:spPr>
            <a:xfrm>
              <a:off x="4908456" y="4601556"/>
              <a:ext cx="3264713" cy="374001"/>
            </a:xfrm>
            <a:prstGeom prst="rect">
              <a:avLst/>
            </a:prstGeom>
            <a:noFill/>
          </p:spPr>
          <p:txBody>
            <a:bodyPr wrap="none" rtlCol="0">
              <a:spAutoFit/>
            </a:bodyPr>
            <a:lstStyle/>
            <a:p>
              <a:r>
                <a:rPr lang="en-US" sz="800" dirty="0"/>
                <a:t>Gradual deepening of Canning Basin</a:t>
              </a:r>
            </a:p>
          </p:txBody>
        </p:sp>
        <p:cxnSp>
          <p:nvCxnSpPr>
            <p:cNvPr id="80" name="Straight Connector 79">
              <a:extLst>
                <a:ext uri="{FF2B5EF4-FFF2-40B4-BE49-F238E27FC236}">
                  <a16:creationId xmlns:a16="http://schemas.microsoft.com/office/drawing/2014/main" id="{09FFB147-0EE2-4C40-A659-46736F904E37}"/>
                </a:ext>
              </a:extLst>
            </p:cNvPr>
            <p:cNvCxnSpPr>
              <a:cxnSpLocks/>
            </p:cNvCxnSpPr>
            <p:nvPr/>
          </p:nvCxnSpPr>
          <p:spPr>
            <a:xfrm flipV="1">
              <a:off x="11616906" y="4745869"/>
              <a:ext cx="442822" cy="98972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0E8F3D4-E097-6F46-8CFC-46479E60E6B0}"/>
                </a:ext>
              </a:extLst>
            </p:cNvPr>
            <p:cNvCxnSpPr/>
            <p:nvPr/>
          </p:nvCxnSpPr>
          <p:spPr>
            <a:xfrm flipV="1">
              <a:off x="11064815" y="5300942"/>
              <a:ext cx="1109932" cy="486414"/>
            </a:xfrm>
            <a:prstGeom prst="line">
              <a:avLst/>
            </a:prstGeom>
            <a:ln w="38100">
              <a:solidFill>
                <a:srgbClr val="8E1A16"/>
              </a:solidFill>
              <a:prstDash val="sysDash"/>
            </a:ln>
          </p:spPr>
          <p:style>
            <a:lnRef idx="1">
              <a:schemeClr val="accent1"/>
            </a:lnRef>
            <a:fillRef idx="0">
              <a:schemeClr val="accent1"/>
            </a:fillRef>
            <a:effectRef idx="0">
              <a:schemeClr val="accent1"/>
            </a:effectRef>
            <a:fontRef idx="minor">
              <a:schemeClr val="tx1"/>
            </a:fontRef>
          </p:style>
        </p:cxnSp>
        <p:sp>
          <p:nvSpPr>
            <p:cNvPr id="83" name="Freeform 82">
              <a:extLst>
                <a:ext uri="{FF2B5EF4-FFF2-40B4-BE49-F238E27FC236}">
                  <a16:creationId xmlns:a16="http://schemas.microsoft.com/office/drawing/2014/main" id="{BD7DDB3D-EC14-B541-843F-33C57317D128}"/>
                </a:ext>
              </a:extLst>
            </p:cNvPr>
            <p:cNvSpPr/>
            <p:nvPr/>
          </p:nvSpPr>
          <p:spPr>
            <a:xfrm>
              <a:off x="2099095" y="4945011"/>
              <a:ext cx="2208363" cy="759125"/>
            </a:xfrm>
            <a:custGeom>
              <a:avLst/>
              <a:gdLst>
                <a:gd name="connsiteX0" fmla="*/ 0 w 2967487"/>
                <a:gd name="connsiteY0" fmla="*/ 0 h 747623"/>
                <a:gd name="connsiteX1" fmla="*/ 51758 w 2967487"/>
                <a:gd name="connsiteY1" fmla="*/ 46007 h 747623"/>
                <a:gd name="connsiteX2" fmla="*/ 195532 w 2967487"/>
                <a:gd name="connsiteY2" fmla="*/ 86264 h 747623"/>
                <a:gd name="connsiteX3" fmla="*/ 517585 w 2967487"/>
                <a:gd name="connsiteY3" fmla="*/ 166777 h 747623"/>
                <a:gd name="connsiteX4" fmla="*/ 879894 w 2967487"/>
                <a:gd name="connsiteY4" fmla="*/ 241540 h 747623"/>
                <a:gd name="connsiteX5" fmla="*/ 1265207 w 2967487"/>
                <a:gd name="connsiteY5" fmla="*/ 322053 h 747623"/>
                <a:gd name="connsiteX6" fmla="*/ 1765539 w 2967487"/>
                <a:gd name="connsiteY6" fmla="*/ 419819 h 747623"/>
                <a:gd name="connsiteX7" fmla="*/ 2093343 w 2967487"/>
                <a:gd name="connsiteY7" fmla="*/ 477328 h 747623"/>
                <a:gd name="connsiteX8" fmla="*/ 2438400 w 2967487"/>
                <a:gd name="connsiteY8" fmla="*/ 500332 h 747623"/>
                <a:gd name="connsiteX9" fmla="*/ 2559170 w 2967487"/>
                <a:gd name="connsiteY9" fmla="*/ 529087 h 747623"/>
                <a:gd name="connsiteX10" fmla="*/ 2622430 w 2967487"/>
                <a:gd name="connsiteY10" fmla="*/ 546340 h 747623"/>
                <a:gd name="connsiteX11" fmla="*/ 2783456 w 2967487"/>
                <a:gd name="connsiteY11" fmla="*/ 644106 h 747623"/>
                <a:gd name="connsiteX12" fmla="*/ 2967487 w 2967487"/>
                <a:gd name="connsiteY12" fmla="*/ 747623 h 747623"/>
                <a:gd name="connsiteX0" fmla="*/ 0 w 2967487"/>
                <a:gd name="connsiteY0" fmla="*/ 0 h 747623"/>
                <a:gd name="connsiteX1" fmla="*/ 51758 w 2967487"/>
                <a:gd name="connsiteY1" fmla="*/ 46007 h 747623"/>
                <a:gd name="connsiteX2" fmla="*/ 195532 w 2967487"/>
                <a:gd name="connsiteY2" fmla="*/ 86264 h 747623"/>
                <a:gd name="connsiteX3" fmla="*/ 517585 w 2967487"/>
                <a:gd name="connsiteY3" fmla="*/ 166777 h 747623"/>
                <a:gd name="connsiteX4" fmla="*/ 1265207 w 2967487"/>
                <a:gd name="connsiteY4" fmla="*/ 322053 h 747623"/>
                <a:gd name="connsiteX5" fmla="*/ 1765539 w 2967487"/>
                <a:gd name="connsiteY5" fmla="*/ 419819 h 747623"/>
                <a:gd name="connsiteX6" fmla="*/ 2093343 w 2967487"/>
                <a:gd name="connsiteY6" fmla="*/ 477328 h 747623"/>
                <a:gd name="connsiteX7" fmla="*/ 2438400 w 2967487"/>
                <a:gd name="connsiteY7" fmla="*/ 500332 h 747623"/>
                <a:gd name="connsiteX8" fmla="*/ 2559170 w 2967487"/>
                <a:gd name="connsiteY8" fmla="*/ 529087 h 747623"/>
                <a:gd name="connsiteX9" fmla="*/ 2622430 w 2967487"/>
                <a:gd name="connsiteY9" fmla="*/ 546340 h 747623"/>
                <a:gd name="connsiteX10" fmla="*/ 2783456 w 2967487"/>
                <a:gd name="connsiteY10" fmla="*/ 644106 h 747623"/>
                <a:gd name="connsiteX11" fmla="*/ 2967487 w 2967487"/>
                <a:gd name="connsiteY11" fmla="*/ 747623 h 747623"/>
                <a:gd name="connsiteX0" fmla="*/ 729334 w 2937697"/>
                <a:gd name="connsiteY0" fmla="*/ 0 h 759125"/>
                <a:gd name="connsiteX1" fmla="*/ 21968 w 2937697"/>
                <a:gd name="connsiteY1" fmla="*/ 57509 h 759125"/>
                <a:gd name="connsiteX2" fmla="*/ 165742 w 2937697"/>
                <a:gd name="connsiteY2" fmla="*/ 97766 h 759125"/>
                <a:gd name="connsiteX3" fmla="*/ 487795 w 2937697"/>
                <a:gd name="connsiteY3" fmla="*/ 178279 h 759125"/>
                <a:gd name="connsiteX4" fmla="*/ 1235417 w 2937697"/>
                <a:gd name="connsiteY4" fmla="*/ 333555 h 759125"/>
                <a:gd name="connsiteX5" fmla="*/ 1735749 w 2937697"/>
                <a:gd name="connsiteY5" fmla="*/ 431321 h 759125"/>
                <a:gd name="connsiteX6" fmla="*/ 2063553 w 2937697"/>
                <a:gd name="connsiteY6" fmla="*/ 488830 h 759125"/>
                <a:gd name="connsiteX7" fmla="*/ 2408610 w 2937697"/>
                <a:gd name="connsiteY7" fmla="*/ 511834 h 759125"/>
                <a:gd name="connsiteX8" fmla="*/ 2529380 w 2937697"/>
                <a:gd name="connsiteY8" fmla="*/ 540589 h 759125"/>
                <a:gd name="connsiteX9" fmla="*/ 2592640 w 2937697"/>
                <a:gd name="connsiteY9" fmla="*/ 557842 h 759125"/>
                <a:gd name="connsiteX10" fmla="*/ 2753666 w 2937697"/>
                <a:gd name="connsiteY10" fmla="*/ 655608 h 759125"/>
                <a:gd name="connsiteX11" fmla="*/ 2937697 w 2937697"/>
                <a:gd name="connsiteY11" fmla="*/ 759125 h 759125"/>
                <a:gd name="connsiteX0" fmla="*/ 570337 w 2778700"/>
                <a:gd name="connsiteY0" fmla="*/ 0 h 759125"/>
                <a:gd name="connsiteX1" fmla="*/ 599092 w 2778700"/>
                <a:gd name="connsiteY1" fmla="*/ 126521 h 759125"/>
                <a:gd name="connsiteX2" fmla="*/ 6745 w 2778700"/>
                <a:gd name="connsiteY2" fmla="*/ 97766 h 759125"/>
                <a:gd name="connsiteX3" fmla="*/ 328798 w 2778700"/>
                <a:gd name="connsiteY3" fmla="*/ 178279 h 759125"/>
                <a:gd name="connsiteX4" fmla="*/ 1076420 w 2778700"/>
                <a:gd name="connsiteY4" fmla="*/ 333555 h 759125"/>
                <a:gd name="connsiteX5" fmla="*/ 1576752 w 2778700"/>
                <a:gd name="connsiteY5" fmla="*/ 431321 h 759125"/>
                <a:gd name="connsiteX6" fmla="*/ 1904556 w 2778700"/>
                <a:gd name="connsiteY6" fmla="*/ 488830 h 759125"/>
                <a:gd name="connsiteX7" fmla="*/ 2249613 w 2778700"/>
                <a:gd name="connsiteY7" fmla="*/ 511834 h 759125"/>
                <a:gd name="connsiteX8" fmla="*/ 2370383 w 2778700"/>
                <a:gd name="connsiteY8" fmla="*/ 540589 h 759125"/>
                <a:gd name="connsiteX9" fmla="*/ 2433643 w 2778700"/>
                <a:gd name="connsiteY9" fmla="*/ 557842 h 759125"/>
                <a:gd name="connsiteX10" fmla="*/ 2594669 w 2778700"/>
                <a:gd name="connsiteY10" fmla="*/ 655608 h 759125"/>
                <a:gd name="connsiteX11" fmla="*/ 2778700 w 2778700"/>
                <a:gd name="connsiteY11" fmla="*/ 759125 h 759125"/>
                <a:gd name="connsiteX0" fmla="*/ 254551 w 2462914"/>
                <a:gd name="connsiteY0" fmla="*/ 0 h 759125"/>
                <a:gd name="connsiteX1" fmla="*/ 283306 w 2462914"/>
                <a:gd name="connsiteY1" fmla="*/ 126521 h 759125"/>
                <a:gd name="connsiteX2" fmla="*/ 13012 w 2462914"/>
                <a:gd name="connsiteY2" fmla="*/ 178279 h 759125"/>
                <a:gd name="connsiteX3" fmla="*/ 760634 w 2462914"/>
                <a:gd name="connsiteY3" fmla="*/ 333555 h 759125"/>
                <a:gd name="connsiteX4" fmla="*/ 1260966 w 2462914"/>
                <a:gd name="connsiteY4" fmla="*/ 431321 h 759125"/>
                <a:gd name="connsiteX5" fmla="*/ 1588770 w 2462914"/>
                <a:gd name="connsiteY5" fmla="*/ 488830 h 759125"/>
                <a:gd name="connsiteX6" fmla="*/ 1933827 w 2462914"/>
                <a:gd name="connsiteY6" fmla="*/ 511834 h 759125"/>
                <a:gd name="connsiteX7" fmla="*/ 2054597 w 2462914"/>
                <a:gd name="connsiteY7" fmla="*/ 540589 h 759125"/>
                <a:gd name="connsiteX8" fmla="*/ 2117857 w 2462914"/>
                <a:gd name="connsiteY8" fmla="*/ 557842 h 759125"/>
                <a:gd name="connsiteX9" fmla="*/ 2278883 w 2462914"/>
                <a:gd name="connsiteY9" fmla="*/ 655608 h 759125"/>
                <a:gd name="connsiteX10" fmla="*/ 2462914 w 2462914"/>
                <a:gd name="connsiteY10" fmla="*/ 759125 h 759125"/>
                <a:gd name="connsiteX0" fmla="*/ 0 w 2208363"/>
                <a:gd name="connsiteY0" fmla="*/ 0 h 759125"/>
                <a:gd name="connsiteX1" fmla="*/ 28755 w 2208363"/>
                <a:gd name="connsiteY1" fmla="*/ 126521 h 759125"/>
                <a:gd name="connsiteX2" fmla="*/ 230038 w 2208363"/>
                <a:gd name="connsiteY2" fmla="*/ 247291 h 759125"/>
                <a:gd name="connsiteX3" fmla="*/ 506083 w 2208363"/>
                <a:gd name="connsiteY3" fmla="*/ 333555 h 759125"/>
                <a:gd name="connsiteX4" fmla="*/ 1006415 w 2208363"/>
                <a:gd name="connsiteY4" fmla="*/ 431321 h 759125"/>
                <a:gd name="connsiteX5" fmla="*/ 1334219 w 2208363"/>
                <a:gd name="connsiteY5" fmla="*/ 488830 h 759125"/>
                <a:gd name="connsiteX6" fmla="*/ 1679276 w 2208363"/>
                <a:gd name="connsiteY6" fmla="*/ 511834 h 759125"/>
                <a:gd name="connsiteX7" fmla="*/ 1800046 w 2208363"/>
                <a:gd name="connsiteY7" fmla="*/ 540589 h 759125"/>
                <a:gd name="connsiteX8" fmla="*/ 1863306 w 2208363"/>
                <a:gd name="connsiteY8" fmla="*/ 557842 h 759125"/>
                <a:gd name="connsiteX9" fmla="*/ 2024332 w 2208363"/>
                <a:gd name="connsiteY9" fmla="*/ 655608 h 759125"/>
                <a:gd name="connsiteX10" fmla="*/ 2208363 w 2208363"/>
                <a:gd name="connsiteY10" fmla="*/ 759125 h 75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8363" h="759125">
                  <a:moveTo>
                    <a:pt x="0" y="0"/>
                  </a:moveTo>
                  <a:cubicBezTo>
                    <a:pt x="9584" y="15815"/>
                    <a:pt x="-9585" y="85306"/>
                    <a:pt x="28755" y="126521"/>
                  </a:cubicBezTo>
                  <a:cubicBezTo>
                    <a:pt x="67095" y="167736"/>
                    <a:pt x="150484" y="212785"/>
                    <a:pt x="230038" y="247291"/>
                  </a:cubicBezTo>
                  <a:cubicBezTo>
                    <a:pt x="408317" y="286589"/>
                    <a:pt x="376687" y="302883"/>
                    <a:pt x="506083" y="333555"/>
                  </a:cubicBezTo>
                  <a:cubicBezTo>
                    <a:pt x="635479" y="364227"/>
                    <a:pt x="839638" y="398732"/>
                    <a:pt x="1006415" y="431321"/>
                  </a:cubicBezTo>
                  <a:cubicBezTo>
                    <a:pt x="1144438" y="457200"/>
                    <a:pt x="1222076" y="475411"/>
                    <a:pt x="1334219" y="488830"/>
                  </a:cubicBezTo>
                  <a:cubicBezTo>
                    <a:pt x="1446362" y="502249"/>
                    <a:pt x="1601638" y="503208"/>
                    <a:pt x="1679276" y="511834"/>
                  </a:cubicBezTo>
                  <a:cubicBezTo>
                    <a:pt x="1756914" y="520460"/>
                    <a:pt x="1769374" y="532921"/>
                    <a:pt x="1800046" y="540589"/>
                  </a:cubicBezTo>
                  <a:cubicBezTo>
                    <a:pt x="1830718" y="548257"/>
                    <a:pt x="1825925" y="538672"/>
                    <a:pt x="1863306" y="557842"/>
                  </a:cubicBezTo>
                  <a:cubicBezTo>
                    <a:pt x="1900687" y="577012"/>
                    <a:pt x="1966823" y="622061"/>
                    <a:pt x="2024332" y="655608"/>
                  </a:cubicBezTo>
                  <a:cubicBezTo>
                    <a:pt x="2081841" y="689155"/>
                    <a:pt x="2145102" y="724140"/>
                    <a:pt x="2208363" y="759125"/>
                  </a:cubicBezTo>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FC5E3BF7-8FD7-2049-BC3D-C5B8D0A1E009}"/>
                </a:ext>
              </a:extLst>
            </p:cNvPr>
            <p:cNvSpPr txBox="1"/>
            <p:nvPr/>
          </p:nvSpPr>
          <p:spPr>
            <a:xfrm>
              <a:off x="1230898" y="5078245"/>
              <a:ext cx="877122" cy="374001"/>
            </a:xfrm>
            <a:prstGeom prst="rect">
              <a:avLst/>
            </a:prstGeom>
            <a:noFill/>
          </p:spPr>
          <p:txBody>
            <a:bodyPr wrap="none" rtlCol="0">
              <a:spAutoFit/>
            </a:bodyPr>
            <a:lstStyle/>
            <a:p>
              <a:r>
                <a:rPr lang="en-US" sz="800" dirty="0"/>
                <a:t>Pilbara</a:t>
              </a:r>
            </a:p>
          </p:txBody>
        </p:sp>
        <p:sp>
          <p:nvSpPr>
            <p:cNvPr id="87" name="Freeform 86">
              <a:extLst>
                <a:ext uri="{FF2B5EF4-FFF2-40B4-BE49-F238E27FC236}">
                  <a16:creationId xmlns:a16="http://schemas.microsoft.com/office/drawing/2014/main" id="{612DE1EB-0BBE-174D-9132-7BF32D0ABB52}"/>
                </a:ext>
              </a:extLst>
            </p:cNvPr>
            <p:cNvSpPr/>
            <p:nvPr/>
          </p:nvSpPr>
          <p:spPr>
            <a:xfrm>
              <a:off x="4226943" y="5175049"/>
              <a:ext cx="845389" cy="437071"/>
            </a:xfrm>
            <a:custGeom>
              <a:avLst/>
              <a:gdLst>
                <a:gd name="connsiteX0" fmla="*/ 845389 w 845389"/>
                <a:gd name="connsiteY0" fmla="*/ 0 h 437071"/>
                <a:gd name="connsiteX1" fmla="*/ 661359 w 845389"/>
                <a:gd name="connsiteY1" fmla="*/ 46007 h 437071"/>
                <a:gd name="connsiteX2" fmla="*/ 477329 w 845389"/>
                <a:gd name="connsiteY2" fmla="*/ 138022 h 437071"/>
                <a:gd name="connsiteX3" fmla="*/ 235789 w 845389"/>
                <a:gd name="connsiteY3" fmla="*/ 241539 h 437071"/>
                <a:gd name="connsiteX4" fmla="*/ 149525 w 845389"/>
                <a:gd name="connsiteY4" fmla="*/ 276045 h 437071"/>
                <a:gd name="connsiteX5" fmla="*/ 74763 w 845389"/>
                <a:gd name="connsiteY5" fmla="*/ 327804 h 437071"/>
                <a:gd name="connsiteX6" fmla="*/ 0 w 845389"/>
                <a:gd name="connsiteY6" fmla="*/ 437071 h 4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389" h="437071">
                  <a:moveTo>
                    <a:pt x="845389" y="0"/>
                  </a:moveTo>
                  <a:cubicBezTo>
                    <a:pt x="784045" y="11501"/>
                    <a:pt x="722702" y="23003"/>
                    <a:pt x="661359" y="46007"/>
                  </a:cubicBezTo>
                  <a:cubicBezTo>
                    <a:pt x="600016" y="69011"/>
                    <a:pt x="548257" y="105433"/>
                    <a:pt x="477329" y="138022"/>
                  </a:cubicBezTo>
                  <a:cubicBezTo>
                    <a:pt x="406401" y="170611"/>
                    <a:pt x="290423" y="218535"/>
                    <a:pt x="235789" y="241539"/>
                  </a:cubicBezTo>
                  <a:cubicBezTo>
                    <a:pt x="181155" y="264543"/>
                    <a:pt x="176363" y="261668"/>
                    <a:pt x="149525" y="276045"/>
                  </a:cubicBezTo>
                  <a:cubicBezTo>
                    <a:pt x="122687" y="290422"/>
                    <a:pt x="99684" y="300966"/>
                    <a:pt x="74763" y="327804"/>
                  </a:cubicBezTo>
                  <a:cubicBezTo>
                    <a:pt x="49842" y="354642"/>
                    <a:pt x="24921" y="395856"/>
                    <a:pt x="0" y="437071"/>
                  </a:cubicBezTo>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59007F1E-3A23-AC45-967B-564F042125A6}"/>
                </a:ext>
              </a:extLst>
            </p:cNvPr>
            <p:cNvSpPr txBox="1"/>
            <p:nvPr/>
          </p:nvSpPr>
          <p:spPr>
            <a:xfrm>
              <a:off x="9398177" y="5700293"/>
              <a:ext cx="1742553" cy="801430"/>
            </a:xfrm>
            <a:prstGeom prst="rect">
              <a:avLst/>
            </a:prstGeom>
            <a:noFill/>
          </p:spPr>
          <p:txBody>
            <a:bodyPr wrap="none" rtlCol="0">
              <a:spAutoFit/>
            </a:bodyPr>
            <a:lstStyle/>
            <a:p>
              <a:pPr algn="r"/>
              <a:r>
                <a:rPr lang="en-US" sz="800" dirty="0"/>
                <a:t>Apparent dip</a:t>
              </a:r>
              <a:br>
                <a:rPr lang="en-US" sz="800" dirty="0"/>
              </a:br>
              <a:r>
                <a:rPr lang="en-US" sz="800" dirty="0"/>
                <a:t>Central Australian</a:t>
              </a:r>
              <a:br>
                <a:rPr lang="en-US" sz="800" dirty="0"/>
              </a:br>
              <a:r>
                <a:rPr lang="en-US" sz="800" dirty="0"/>
                <a:t>Suture</a:t>
              </a:r>
            </a:p>
          </p:txBody>
        </p:sp>
        <p:sp>
          <p:nvSpPr>
            <p:cNvPr id="91" name="TextBox 90">
              <a:extLst>
                <a:ext uri="{FF2B5EF4-FFF2-40B4-BE49-F238E27FC236}">
                  <a16:creationId xmlns:a16="http://schemas.microsoft.com/office/drawing/2014/main" id="{A483CFBB-A23D-5748-9415-8748AF84E656}"/>
                </a:ext>
              </a:extLst>
            </p:cNvPr>
            <p:cNvSpPr txBox="1"/>
            <p:nvPr/>
          </p:nvSpPr>
          <p:spPr>
            <a:xfrm>
              <a:off x="293522" y="4323510"/>
              <a:ext cx="2808343" cy="374001"/>
            </a:xfrm>
            <a:prstGeom prst="rect">
              <a:avLst/>
            </a:prstGeom>
            <a:noFill/>
          </p:spPr>
          <p:txBody>
            <a:bodyPr wrap="none" rtlCol="0">
              <a:spAutoFit/>
            </a:bodyPr>
            <a:lstStyle/>
            <a:p>
              <a:r>
                <a:rPr lang="en-US" sz="800" dirty="0"/>
                <a:t>WEST AUSTRALIAN CRATON</a:t>
              </a:r>
            </a:p>
          </p:txBody>
        </p:sp>
        <p:sp>
          <p:nvSpPr>
            <p:cNvPr id="92" name="TextBox 91">
              <a:extLst>
                <a:ext uri="{FF2B5EF4-FFF2-40B4-BE49-F238E27FC236}">
                  <a16:creationId xmlns:a16="http://schemas.microsoft.com/office/drawing/2014/main" id="{F7474D1F-00F3-1941-8F99-D471BFA4427E}"/>
                </a:ext>
              </a:extLst>
            </p:cNvPr>
            <p:cNvSpPr txBox="1"/>
            <p:nvPr/>
          </p:nvSpPr>
          <p:spPr>
            <a:xfrm>
              <a:off x="4882844" y="4323510"/>
              <a:ext cx="3061571" cy="374001"/>
            </a:xfrm>
            <a:prstGeom prst="rect">
              <a:avLst/>
            </a:prstGeom>
            <a:noFill/>
          </p:spPr>
          <p:txBody>
            <a:bodyPr wrap="none" rtlCol="0">
              <a:spAutoFit/>
            </a:bodyPr>
            <a:lstStyle/>
            <a:p>
              <a:r>
                <a:rPr lang="en-US" sz="800" dirty="0"/>
                <a:t>UNKNOWN TECTONIC AFFINITY</a:t>
              </a:r>
            </a:p>
          </p:txBody>
        </p:sp>
        <p:sp>
          <p:nvSpPr>
            <p:cNvPr id="93" name="TextBox 92">
              <a:extLst>
                <a:ext uri="{FF2B5EF4-FFF2-40B4-BE49-F238E27FC236}">
                  <a16:creationId xmlns:a16="http://schemas.microsoft.com/office/drawing/2014/main" id="{2ECCC739-86EF-524D-8825-C8FC53C6E1A5}"/>
                </a:ext>
              </a:extLst>
            </p:cNvPr>
            <p:cNvSpPr txBox="1"/>
            <p:nvPr/>
          </p:nvSpPr>
          <p:spPr>
            <a:xfrm>
              <a:off x="8981823" y="4312385"/>
              <a:ext cx="3077905" cy="393523"/>
            </a:xfrm>
            <a:prstGeom prst="rect">
              <a:avLst/>
            </a:prstGeom>
            <a:noFill/>
          </p:spPr>
          <p:txBody>
            <a:bodyPr wrap="none" rtlCol="0">
              <a:spAutoFit/>
            </a:bodyPr>
            <a:lstStyle/>
            <a:p>
              <a:r>
                <a:rPr lang="en-US" sz="800" dirty="0"/>
                <a:t>NORTH AUSTRALIAN CRATON</a:t>
              </a:r>
            </a:p>
          </p:txBody>
        </p:sp>
        <p:sp>
          <p:nvSpPr>
            <p:cNvPr id="94" name="TextBox 93">
              <a:extLst>
                <a:ext uri="{FF2B5EF4-FFF2-40B4-BE49-F238E27FC236}">
                  <a16:creationId xmlns:a16="http://schemas.microsoft.com/office/drawing/2014/main" id="{A199D2F4-70A2-FB42-9901-D2597B28B877}"/>
                </a:ext>
              </a:extLst>
            </p:cNvPr>
            <p:cNvSpPr txBox="1"/>
            <p:nvPr/>
          </p:nvSpPr>
          <p:spPr>
            <a:xfrm>
              <a:off x="-41524" y="5554384"/>
              <a:ext cx="2997569" cy="374001"/>
            </a:xfrm>
            <a:prstGeom prst="rect">
              <a:avLst/>
            </a:prstGeom>
            <a:noFill/>
          </p:spPr>
          <p:txBody>
            <a:bodyPr wrap="none" rtlCol="0">
              <a:spAutoFit/>
            </a:bodyPr>
            <a:lstStyle/>
            <a:p>
              <a:r>
                <a:rPr lang="en-US" sz="800" dirty="0"/>
                <a:t>Multiple faults slightly offset Moho</a:t>
              </a:r>
            </a:p>
          </p:txBody>
        </p:sp>
        <p:sp>
          <p:nvSpPr>
            <p:cNvPr id="95" name="TextBox 94">
              <a:extLst>
                <a:ext uri="{FF2B5EF4-FFF2-40B4-BE49-F238E27FC236}">
                  <a16:creationId xmlns:a16="http://schemas.microsoft.com/office/drawing/2014/main" id="{BAB6739F-7C44-C243-AFB4-7BE53BAA29C2}"/>
                </a:ext>
              </a:extLst>
            </p:cNvPr>
            <p:cNvSpPr txBox="1"/>
            <p:nvPr/>
          </p:nvSpPr>
          <p:spPr>
            <a:xfrm>
              <a:off x="-89032" y="2613653"/>
              <a:ext cx="835380" cy="374001"/>
            </a:xfrm>
            <a:prstGeom prst="rect">
              <a:avLst/>
            </a:prstGeom>
            <a:noFill/>
          </p:spPr>
          <p:txBody>
            <a:bodyPr wrap="none" rtlCol="0">
              <a:spAutoFit/>
            </a:bodyPr>
            <a:lstStyle/>
            <a:p>
              <a:r>
                <a:rPr lang="en-US" sz="800" dirty="0"/>
                <a:t>WEST</a:t>
              </a:r>
            </a:p>
          </p:txBody>
        </p:sp>
        <p:sp>
          <p:nvSpPr>
            <p:cNvPr id="96" name="TextBox 95">
              <a:extLst>
                <a:ext uri="{FF2B5EF4-FFF2-40B4-BE49-F238E27FC236}">
                  <a16:creationId xmlns:a16="http://schemas.microsoft.com/office/drawing/2014/main" id="{2EA7E018-0836-2243-98CB-A67B0AF73DA2}"/>
                </a:ext>
              </a:extLst>
            </p:cNvPr>
            <p:cNvSpPr txBox="1"/>
            <p:nvPr/>
          </p:nvSpPr>
          <p:spPr>
            <a:xfrm>
              <a:off x="11441247" y="2613653"/>
              <a:ext cx="788073" cy="374001"/>
            </a:xfrm>
            <a:prstGeom prst="rect">
              <a:avLst/>
            </a:prstGeom>
            <a:noFill/>
          </p:spPr>
          <p:txBody>
            <a:bodyPr wrap="none" rtlCol="0">
              <a:spAutoFit/>
            </a:bodyPr>
            <a:lstStyle/>
            <a:p>
              <a:r>
                <a:rPr lang="en-US" sz="800" dirty="0"/>
                <a:t>EAST</a:t>
              </a:r>
            </a:p>
          </p:txBody>
        </p:sp>
        <p:sp>
          <p:nvSpPr>
            <p:cNvPr id="97" name="TextBox 96">
              <a:extLst>
                <a:ext uri="{FF2B5EF4-FFF2-40B4-BE49-F238E27FC236}">
                  <a16:creationId xmlns:a16="http://schemas.microsoft.com/office/drawing/2014/main" id="{2834DC9E-B868-D94D-89B6-A2AFD5DB26DB}"/>
                </a:ext>
              </a:extLst>
            </p:cNvPr>
            <p:cNvSpPr txBox="1"/>
            <p:nvPr/>
          </p:nvSpPr>
          <p:spPr>
            <a:xfrm>
              <a:off x="-238040" y="2780070"/>
              <a:ext cx="420750" cy="374001"/>
            </a:xfrm>
            <a:prstGeom prst="rect">
              <a:avLst/>
            </a:prstGeom>
            <a:noFill/>
          </p:spPr>
          <p:txBody>
            <a:bodyPr wrap="none" rtlCol="0">
              <a:spAutoFit/>
            </a:bodyPr>
            <a:lstStyle/>
            <a:p>
              <a:r>
                <a:rPr lang="en-US" sz="800" dirty="0"/>
                <a:t>0</a:t>
              </a:r>
            </a:p>
          </p:txBody>
        </p:sp>
        <p:sp>
          <p:nvSpPr>
            <p:cNvPr id="98" name="TextBox 97">
              <a:extLst>
                <a:ext uri="{FF2B5EF4-FFF2-40B4-BE49-F238E27FC236}">
                  <a16:creationId xmlns:a16="http://schemas.microsoft.com/office/drawing/2014/main" id="{A2D20474-D7FF-0644-992F-C8ADAD3A6BA1}"/>
                </a:ext>
              </a:extLst>
            </p:cNvPr>
            <p:cNvSpPr txBox="1"/>
            <p:nvPr/>
          </p:nvSpPr>
          <p:spPr>
            <a:xfrm>
              <a:off x="-241370" y="3792116"/>
              <a:ext cx="807552" cy="374001"/>
            </a:xfrm>
            <a:prstGeom prst="rect">
              <a:avLst/>
            </a:prstGeom>
            <a:noFill/>
          </p:spPr>
          <p:txBody>
            <a:bodyPr wrap="none" rtlCol="0">
              <a:spAutoFit/>
            </a:bodyPr>
            <a:lstStyle/>
            <a:p>
              <a:r>
                <a:rPr lang="en-US" sz="800" dirty="0"/>
                <a:t>60 km</a:t>
              </a:r>
            </a:p>
          </p:txBody>
        </p:sp>
        <p:sp>
          <p:nvSpPr>
            <p:cNvPr id="99" name="TextBox 98">
              <a:extLst>
                <a:ext uri="{FF2B5EF4-FFF2-40B4-BE49-F238E27FC236}">
                  <a16:creationId xmlns:a16="http://schemas.microsoft.com/office/drawing/2014/main" id="{96816B72-61BA-364F-9B31-B5BC8060C01E}"/>
                </a:ext>
              </a:extLst>
            </p:cNvPr>
            <p:cNvSpPr txBox="1"/>
            <p:nvPr/>
          </p:nvSpPr>
          <p:spPr>
            <a:xfrm>
              <a:off x="2808381" y="5000371"/>
              <a:ext cx="1595067" cy="374001"/>
            </a:xfrm>
            <a:prstGeom prst="rect">
              <a:avLst/>
            </a:prstGeom>
            <a:noFill/>
          </p:spPr>
          <p:txBody>
            <a:bodyPr wrap="none" rtlCol="0">
              <a:spAutoFit/>
            </a:bodyPr>
            <a:lstStyle/>
            <a:p>
              <a:r>
                <a:rPr lang="en-AU" sz="800" dirty="0"/>
                <a:t>Rudall/Paterson</a:t>
              </a:r>
            </a:p>
          </p:txBody>
        </p:sp>
        <p:sp>
          <p:nvSpPr>
            <p:cNvPr id="100" name="TextBox 99">
              <a:extLst>
                <a:ext uri="{FF2B5EF4-FFF2-40B4-BE49-F238E27FC236}">
                  <a16:creationId xmlns:a16="http://schemas.microsoft.com/office/drawing/2014/main" id="{6CEF8C26-6443-E746-B640-87A54D3E546D}"/>
                </a:ext>
              </a:extLst>
            </p:cNvPr>
            <p:cNvSpPr txBox="1"/>
            <p:nvPr/>
          </p:nvSpPr>
          <p:spPr>
            <a:xfrm>
              <a:off x="5891804" y="5533476"/>
              <a:ext cx="768594" cy="374001"/>
            </a:xfrm>
            <a:prstGeom prst="rect">
              <a:avLst/>
            </a:prstGeom>
            <a:noFill/>
          </p:spPr>
          <p:txBody>
            <a:bodyPr wrap="none" rtlCol="0">
              <a:spAutoFit/>
            </a:bodyPr>
            <a:lstStyle/>
            <a:p>
              <a:r>
                <a:rPr lang="en-AU" sz="800" dirty="0"/>
                <a:t>Moho</a:t>
              </a:r>
            </a:p>
          </p:txBody>
        </p:sp>
        <p:sp>
          <p:nvSpPr>
            <p:cNvPr id="101" name="TextBox 100">
              <a:extLst>
                <a:ext uri="{FF2B5EF4-FFF2-40B4-BE49-F238E27FC236}">
                  <a16:creationId xmlns:a16="http://schemas.microsoft.com/office/drawing/2014/main" id="{5927F6CC-A439-3245-A24E-D65B601130E5}"/>
                </a:ext>
              </a:extLst>
            </p:cNvPr>
            <p:cNvSpPr txBox="1"/>
            <p:nvPr/>
          </p:nvSpPr>
          <p:spPr>
            <a:xfrm>
              <a:off x="8649206" y="4709111"/>
              <a:ext cx="1695245" cy="374001"/>
            </a:xfrm>
            <a:prstGeom prst="rect">
              <a:avLst/>
            </a:prstGeom>
            <a:noFill/>
          </p:spPr>
          <p:txBody>
            <a:bodyPr wrap="none" rtlCol="0">
              <a:spAutoFit/>
            </a:bodyPr>
            <a:lstStyle/>
            <a:p>
              <a:r>
                <a:rPr lang="en-AU" sz="800" dirty="0" err="1"/>
                <a:t>Kidson</a:t>
              </a:r>
              <a:r>
                <a:rPr lang="en-AU" sz="800" dirty="0"/>
                <a:t> sub-basin</a:t>
              </a:r>
            </a:p>
          </p:txBody>
        </p:sp>
        <p:sp>
          <p:nvSpPr>
            <p:cNvPr id="103" name="TextBox 102">
              <a:extLst>
                <a:ext uri="{FF2B5EF4-FFF2-40B4-BE49-F238E27FC236}">
                  <a16:creationId xmlns:a16="http://schemas.microsoft.com/office/drawing/2014/main" id="{27A51455-4731-2944-A9B1-492B127BAF27}"/>
                </a:ext>
              </a:extLst>
            </p:cNvPr>
            <p:cNvSpPr txBox="1"/>
            <p:nvPr/>
          </p:nvSpPr>
          <p:spPr>
            <a:xfrm>
              <a:off x="3053720" y="5688893"/>
              <a:ext cx="1739772" cy="587715"/>
            </a:xfrm>
            <a:prstGeom prst="rect">
              <a:avLst/>
            </a:prstGeom>
            <a:noFill/>
          </p:spPr>
          <p:txBody>
            <a:bodyPr wrap="none" rtlCol="0">
              <a:spAutoFit/>
            </a:bodyPr>
            <a:lstStyle/>
            <a:p>
              <a:r>
                <a:rPr lang="en-US" sz="800" dirty="0"/>
                <a:t>Thickest crust</a:t>
              </a:r>
              <a:br>
                <a:rPr lang="en-US" sz="800" dirty="0"/>
              </a:br>
              <a:r>
                <a:rPr lang="en-US" sz="800" dirty="0"/>
                <a:t>beneath Paterson</a:t>
              </a:r>
            </a:p>
          </p:txBody>
        </p:sp>
      </p:grpSp>
      <p:pic>
        <p:nvPicPr>
          <p:cNvPr id="106" name="Picture 105">
            <a:extLst>
              <a:ext uri="{FF2B5EF4-FFF2-40B4-BE49-F238E27FC236}">
                <a16:creationId xmlns:a16="http://schemas.microsoft.com/office/drawing/2014/main" id="{F97C7104-8568-D14C-BCED-D3869BE97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85" y="1324694"/>
            <a:ext cx="2184562" cy="3119264"/>
          </a:xfrm>
          <a:prstGeom prst="rect">
            <a:avLst/>
          </a:prstGeom>
        </p:spPr>
      </p:pic>
      <p:sp>
        <p:nvSpPr>
          <p:cNvPr id="3" name="Freeform 2">
            <a:extLst>
              <a:ext uri="{FF2B5EF4-FFF2-40B4-BE49-F238E27FC236}">
                <a16:creationId xmlns:a16="http://schemas.microsoft.com/office/drawing/2014/main" id="{2C3A4B2A-5FDF-8048-9539-BB0477437F23}"/>
              </a:ext>
            </a:extLst>
          </p:cNvPr>
          <p:cNvSpPr/>
          <p:nvPr/>
        </p:nvSpPr>
        <p:spPr bwMode="auto">
          <a:xfrm>
            <a:off x="996950" y="2428875"/>
            <a:ext cx="977900" cy="257175"/>
          </a:xfrm>
          <a:custGeom>
            <a:avLst/>
            <a:gdLst>
              <a:gd name="connsiteX0" fmla="*/ 0 w 977900"/>
              <a:gd name="connsiteY0" fmla="*/ 0 h 257175"/>
              <a:gd name="connsiteX1" fmla="*/ 63500 w 977900"/>
              <a:gd name="connsiteY1" fmla="*/ 6350 h 257175"/>
              <a:gd name="connsiteX2" fmla="*/ 107950 w 977900"/>
              <a:gd name="connsiteY2" fmla="*/ 25400 h 257175"/>
              <a:gd name="connsiteX3" fmla="*/ 152400 w 977900"/>
              <a:gd name="connsiteY3" fmla="*/ 25400 h 257175"/>
              <a:gd name="connsiteX4" fmla="*/ 180975 w 977900"/>
              <a:gd name="connsiteY4" fmla="*/ 22225 h 257175"/>
              <a:gd name="connsiteX5" fmla="*/ 263525 w 977900"/>
              <a:gd name="connsiteY5" fmla="*/ 53975 h 257175"/>
              <a:gd name="connsiteX6" fmla="*/ 320675 w 977900"/>
              <a:gd name="connsiteY6" fmla="*/ 82550 h 257175"/>
              <a:gd name="connsiteX7" fmla="*/ 384175 w 977900"/>
              <a:gd name="connsiteY7" fmla="*/ 117475 h 257175"/>
              <a:gd name="connsiteX8" fmla="*/ 482600 w 977900"/>
              <a:gd name="connsiteY8" fmla="*/ 146050 h 257175"/>
              <a:gd name="connsiteX9" fmla="*/ 558800 w 977900"/>
              <a:gd name="connsiteY9" fmla="*/ 165100 h 257175"/>
              <a:gd name="connsiteX10" fmla="*/ 619125 w 977900"/>
              <a:gd name="connsiteY10" fmla="*/ 168275 h 257175"/>
              <a:gd name="connsiteX11" fmla="*/ 619125 w 977900"/>
              <a:gd name="connsiteY11" fmla="*/ 168275 h 257175"/>
              <a:gd name="connsiteX12" fmla="*/ 622300 w 977900"/>
              <a:gd name="connsiteY12" fmla="*/ 196850 h 257175"/>
              <a:gd name="connsiteX13" fmla="*/ 676275 w 977900"/>
              <a:gd name="connsiteY13" fmla="*/ 200025 h 257175"/>
              <a:gd name="connsiteX14" fmla="*/ 749300 w 977900"/>
              <a:gd name="connsiteY14" fmla="*/ 215900 h 257175"/>
              <a:gd name="connsiteX15" fmla="*/ 749300 w 977900"/>
              <a:gd name="connsiteY15" fmla="*/ 215900 h 257175"/>
              <a:gd name="connsiteX16" fmla="*/ 800100 w 977900"/>
              <a:gd name="connsiteY16" fmla="*/ 250825 h 257175"/>
              <a:gd name="connsiteX17" fmla="*/ 800100 w 977900"/>
              <a:gd name="connsiteY17" fmla="*/ 250825 h 257175"/>
              <a:gd name="connsiteX18" fmla="*/ 863600 w 977900"/>
              <a:gd name="connsiteY18" fmla="*/ 257175 h 257175"/>
              <a:gd name="connsiteX19" fmla="*/ 901700 w 977900"/>
              <a:gd name="connsiteY19" fmla="*/ 241300 h 257175"/>
              <a:gd name="connsiteX20" fmla="*/ 936625 w 977900"/>
              <a:gd name="connsiteY20" fmla="*/ 244475 h 257175"/>
              <a:gd name="connsiteX21" fmla="*/ 977900 w 977900"/>
              <a:gd name="connsiteY21" fmla="*/ 24765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7900" h="257175">
                <a:moveTo>
                  <a:pt x="0" y="0"/>
                </a:moveTo>
                <a:lnTo>
                  <a:pt x="63500" y="6350"/>
                </a:lnTo>
                <a:lnTo>
                  <a:pt x="107950" y="25400"/>
                </a:lnTo>
                <a:lnTo>
                  <a:pt x="152400" y="25400"/>
                </a:lnTo>
                <a:lnTo>
                  <a:pt x="180975" y="22225"/>
                </a:lnTo>
                <a:lnTo>
                  <a:pt x="263525" y="53975"/>
                </a:lnTo>
                <a:lnTo>
                  <a:pt x="320675" y="82550"/>
                </a:lnTo>
                <a:lnTo>
                  <a:pt x="384175" y="117475"/>
                </a:lnTo>
                <a:lnTo>
                  <a:pt x="482600" y="146050"/>
                </a:lnTo>
                <a:lnTo>
                  <a:pt x="558800" y="165100"/>
                </a:lnTo>
                <a:lnTo>
                  <a:pt x="619125" y="168275"/>
                </a:lnTo>
                <a:lnTo>
                  <a:pt x="619125" y="168275"/>
                </a:lnTo>
                <a:lnTo>
                  <a:pt x="622300" y="196850"/>
                </a:lnTo>
                <a:lnTo>
                  <a:pt x="676275" y="200025"/>
                </a:lnTo>
                <a:lnTo>
                  <a:pt x="749300" y="215900"/>
                </a:lnTo>
                <a:lnTo>
                  <a:pt x="749300" y="215900"/>
                </a:lnTo>
                <a:lnTo>
                  <a:pt x="800100" y="250825"/>
                </a:lnTo>
                <a:lnTo>
                  <a:pt x="800100" y="250825"/>
                </a:lnTo>
                <a:lnTo>
                  <a:pt x="863600" y="257175"/>
                </a:lnTo>
                <a:lnTo>
                  <a:pt x="901700" y="241300"/>
                </a:lnTo>
                <a:lnTo>
                  <a:pt x="936625" y="244475"/>
                </a:lnTo>
                <a:lnTo>
                  <a:pt x="977900" y="247650"/>
                </a:lnTo>
              </a:path>
            </a:pathLst>
          </a:custGeom>
          <a:noFill/>
          <a:ln w="38100" cap="flat" cmpd="sng" algn="ctr">
            <a:solidFill>
              <a:srgbClr val="8E1A1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3500078A-FC0D-1246-99ED-6C36A7748727}"/>
              </a:ext>
            </a:extLst>
          </p:cNvPr>
          <p:cNvSpPr txBox="1"/>
          <p:nvPr/>
        </p:nvSpPr>
        <p:spPr>
          <a:xfrm rot="16200000">
            <a:off x="539979" y="1635221"/>
            <a:ext cx="1459053" cy="307777"/>
          </a:xfrm>
          <a:prstGeom prst="rect">
            <a:avLst/>
          </a:prstGeom>
          <a:noFill/>
        </p:spPr>
        <p:txBody>
          <a:bodyPr wrap="none" rtlCol="0">
            <a:spAutoFit/>
          </a:bodyPr>
          <a:lstStyle/>
          <a:p>
            <a:r>
              <a:rPr lang="en-US" sz="1400" dirty="0" err="1"/>
              <a:t>Rudall</a:t>
            </a:r>
            <a:r>
              <a:rPr lang="en-US" sz="1400" dirty="0"/>
              <a:t>/Paterson</a:t>
            </a:r>
          </a:p>
        </p:txBody>
      </p:sp>
      <p:sp>
        <p:nvSpPr>
          <p:cNvPr id="32" name="TextBox 31">
            <a:extLst>
              <a:ext uri="{FF2B5EF4-FFF2-40B4-BE49-F238E27FC236}">
                <a16:creationId xmlns:a16="http://schemas.microsoft.com/office/drawing/2014/main" id="{CB454716-23C7-E649-ADDF-27F87CA9DEBC}"/>
              </a:ext>
            </a:extLst>
          </p:cNvPr>
          <p:cNvSpPr txBox="1"/>
          <p:nvPr/>
        </p:nvSpPr>
        <p:spPr>
          <a:xfrm rot="16200000">
            <a:off x="1388144" y="1916426"/>
            <a:ext cx="1157369" cy="307777"/>
          </a:xfrm>
          <a:prstGeom prst="rect">
            <a:avLst/>
          </a:prstGeom>
          <a:noFill/>
        </p:spPr>
        <p:txBody>
          <a:bodyPr wrap="none" rtlCol="0">
            <a:spAutoFit/>
          </a:bodyPr>
          <a:lstStyle/>
          <a:p>
            <a:r>
              <a:rPr lang="en-US" sz="1400" dirty="0"/>
              <a:t>West Arunta</a:t>
            </a:r>
          </a:p>
        </p:txBody>
      </p:sp>
    </p:spTree>
    <p:extLst>
      <p:ext uri="{BB962C8B-B14F-4D97-AF65-F5344CB8AC3E}">
        <p14:creationId xmlns:p14="http://schemas.microsoft.com/office/powerpoint/2010/main" val="4793087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GSWA in the NDI</a:t>
            </a:r>
            <a:endParaRPr lang="en-AU" dirty="0"/>
          </a:p>
        </p:txBody>
      </p:sp>
      <p:sp>
        <p:nvSpPr>
          <p:cNvPr id="3" name="Content Placeholder 2"/>
          <p:cNvSpPr>
            <a:spLocks noGrp="1"/>
          </p:cNvSpPr>
          <p:nvPr>
            <p:ph idx="1"/>
          </p:nvPr>
        </p:nvSpPr>
        <p:spPr/>
        <p:txBody>
          <a:bodyPr/>
          <a:lstStyle/>
          <a:p>
            <a:r>
              <a:rPr lang="en-AU" sz="1800" dirty="0"/>
              <a:t>The </a:t>
            </a:r>
            <a:r>
              <a:rPr lang="en-AU" sz="1800" dirty="0" err="1"/>
              <a:t>Kidson</a:t>
            </a:r>
            <a:r>
              <a:rPr lang="en-AU" sz="1800" dirty="0"/>
              <a:t> seismic line produced a significantly new picture on the architecture of this </a:t>
            </a:r>
            <a:r>
              <a:rPr lang="en-AU" sz="1800" dirty="0" smtClean="0"/>
              <a:t>region</a:t>
            </a:r>
          </a:p>
          <a:p>
            <a:r>
              <a:rPr lang="en-AU" sz="1800" dirty="0" smtClean="0"/>
              <a:t>Crucially</a:t>
            </a:r>
            <a:r>
              <a:rPr lang="en-AU" sz="1800" dirty="0"/>
              <a:t>, it gives us a </a:t>
            </a:r>
            <a:r>
              <a:rPr lang="en-AU" sz="1800" dirty="0" smtClean="0"/>
              <a:t>first-pass </a:t>
            </a:r>
            <a:r>
              <a:rPr lang="en-AU" sz="1800" dirty="0"/>
              <a:t>picture of the connections between the </a:t>
            </a:r>
            <a:r>
              <a:rPr lang="en-AU" sz="1800" dirty="0" smtClean="0"/>
              <a:t>North </a:t>
            </a:r>
            <a:r>
              <a:rPr lang="en-AU" sz="1800" dirty="0"/>
              <a:t>Australian and </a:t>
            </a:r>
            <a:r>
              <a:rPr lang="en-AU" sz="1800" dirty="0" smtClean="0"/>
              <a:t>West </a:t>
            </a:r>
            <a:r>
              <a:rPr lang="en-AU" sz="1800" dirty="0"/>
              <a:t>Australian </a:t>
            </a:r>
            <a:r>
              <a:rPr lang="en-AU" sz="1800" dirty="0" smtClean="0"/>
              <a:t>Cratons</a:t>
            </a:r>
            <a:endParaRPr lang="en-AU" sz="1800" dirty="0"/>
          </a:p>
          <a:p>
            <a:pPr marL="0" indent="0">
              <a:buNone/>
            </a:pPr>
            <a:endParaRPr lang="en-AU" sz="1800" dirty="0"/>
          </a:p>
        </p:txBody>
      </p:sp>
    </p:spTree>
    <p:extLst>
      <p:ext uri="{BB962C8B-B14F-4D97-AF65-F5344CB8AC3E}">
        <p14:creationId xmlns:p14="http://schemas.microsoft.com/office/powerpoint/2010/main" val="3575964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Current focus: Paterson and West Arunta</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1052"/>
          <a:stretch/>
        </p:blipFill>
        <p:spPr>
          <a:xfrm>
            <a:off x="1979712" y="1347613"/>
            <a:ext cx="3240360" cy="307834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347613"/>
            <a:ext cx="1728192" cy="3072341"/>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4282" t="14000" r="7601" b="7601"/>
          <a:stretch/>
        </p:blipFill>
        <p:spPr>
          <a:xfrm>
            <a:off x="5364088" y="1330463"/>
            <a:ext cx="3559252" cy="3072341"/>
          </a:xfrm>
          <a:prstGeom prst="rect">
            <a:avLst/>
          </a:prstGeom>
        </p:spPr>
      </p:pic>
      <p:sp>
        <p:nvSpPr>
          <p:cNvPr id="7" name="TextBox 6"/>
          <p:cNvSpPr txBox="1"/>
          <p:nvPr/>
        </p:nvSpPr>
        <p:spPr>
          <a:xfrm>
            <a:off x="93420" y="4166959"/>
            <a:ext cx="1454244" cy="276999"/>
          </a:xfrm>
          <a:prstGeom prst="rect">
            <a:avLst/>
          </a:prstGeom>
          <a:noFill/>
        </p:spPr>
        <p:txBody>
          <a:bodyPr wrap="none" rtlCol="0">
            <a:spAutoFit/>
          </a:bodyPr>
          <a:lstStyle/>
          <a:p>
            <a:pPr algn="l"/>
            <a:r>
              <a:rPr lang="en-AU" sz="1200" dirty="0">
                <a:solidFill>
                  <a:schemeClr val="bg2"/>
                </a:solidFill>
                <a:effectLst>
                  <a:glow rad="88900">
                    <a:schemeClr val="tx1"/>
                  </a:glow>
                </a:effectLst>
              </a:rPr>
              <a:t>Paterson sampling</a:t>
            </a:r>
          </a:p>
        </p:txBody>
      </p:sp>
      <p:sp>
        <p:nvSpPr>
          <p:cNvPr id="8" name="TextBox 7"/>
          <p:cNvSpPr txBox="1"/>
          <p:nvPr/>
        </p:nvSpPr>
        <p:spPr>
          <a:xfrm>
            <a:off x="1979712" y="4166959"/>
            <a:ext cx="1675459" cy="276999"/>
          </a:xfrm>
          <a:prstGeom prst="rect">
            <a:avLst/>
          </a:prstGeom>
          <a:noFill/>
        </p:spPr>
        <p:txBody>
          <a:bodyPr wrap="none" rtlCol="0">
            <a:spAutoFit/>
          </a:bodyPr>
          <a:lstStyle/>
          <a:p>
            <a:pPr algn="l"/>
            <a:r>
              <a:rPr lang="en-AU" sz="1200" dirty="0">
                <a:solidFill>
                  <a:schemeClr val="bg2"/>
                </a:solidFill>
                <a:effectLst>
                  <a:glow rad="88900">
                    <a:schemeClr val="tx1"/>
                  </a:glow>
                </a:effectLst>
              </a:rPr>
              <a:t>West Arunta sampling</a:t>
            </a:r>
          </a:p>
        </p:txBody>
      </p:sp>
      <p:sp>
        <p:nvSpPr>
          <p:cNvPr id="9" name="TextBox 8"/>
          <p:cNvSpPr txBox="1"/>
          <p:nvPr/>
        </p:nvSpPr>
        <p:spPr>
          <a:xfrm>
            <a:off x="5292080" y="4155926"/>
            <a:ext cx="3671198" cy="276999"/>
          </a:xfrm>
          <a:prstGeom prst="rect">
            <a:avLst/>
          </a:prstGeom>
          <a:noFill/>
        </p:spPr>
        <p:txBody>
          <a:bodyPr wrap="none" rtlCol="0">
            <a:spAutoFit/>
          </a:bodyPr>
          <a:lstStyle/>
          <a:p>
            <a:pPr algn="l"/>
            <a:r>
              <a:rPr lang="en-AU" sz="1200" dirty="0">
                <a:solidFill>
                  <a:schemeClr val="bg2"/>
                </a:solidFill>
                <a:effectLst>
                  <a:glow rad="88900">
                    <a:schemeClr val="tx1"/>
                  </a:glow>
                </a:effectLst>
              </a:rPr>
              <a:t>Automating structural analysis in drillcore workshop</a:t>
            </a:r>
          </a:p>
        </p:txBody>
      </p:sp>
    </p:spTree>
    <p:extLst>
      <p:ext uri="{BB962C8B-B14F-4D97-AF65-F5344CB8AC3E}">
        <p14:creationId xmlns:p14="http://schemas.microsoft.com/office/powerpoint/2010/main" val="4901033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Current focus: Paterson and West Arunta</a:t>
            </a:r>
          </a:p>
        </p:txBody>
      </p:sp>
      <p:sp>
        <p:nvSpPr>
          <p:cNvPr id="3" name="Content Placeholder 2"/>
          <p:cNvSpPr>
            <a:spLocks noGrp="1"/>
          </p:cNvSpPr>
          <p:nvPr>
            <p:ph idx="1"/>
          </p:nvPr>
        </p:nvSpPr>
        <p:spPr/>
        <p:txBody>
          <a:bodyPr/>
          <a:lstStyle/>
          <a:p>
            <a:r>
              <a:rPr lang="en-US" sz="1400" dirty="0" smtClean="0"/>
              <a:t>The initial NDI work will focus on the basement regions at either end of the </a:t>
            </a:r>
            <a:r>
              <a:rPr lang="en-US" sz="1400" dirty="0" err="1" smtClean="0"/>
              <a:t>Kidson</a:t>
            </a:r>
            <a:r>
              <a:rPr lang="en-US" sz="1400" dirty="0" smtClean="0"/>
              <a:t> seismic line; the Paterson region and the western Arunta</a:t>
            </a:r>
          </a:p>
          <a:p>
            <a:r>
              <a:rPr lang="en-US" sz="1400" dirty="0" smtClean="0"/>
              <a:t>We are currently sampling Paterson stratigraphy in conjunction with researchers in the MRIWA M521 project to understand new ways to use Curtin University research on stratigraphic correlations</a:t>
            </a:r>
          </a:p>
          <a:p>
            <a:r>
              <a:rPr lang="en-US" sz="1400" dirty="0" smtClean="0"/>
              <a:t>In the middle is our </a:t>
            </a:r>
            <a:r>
              <a:rPr lang="en-US" sz="1400" dirty="0" err="1" smtClean="0"/>
              <a:t>UniSA</a:t>
            </a:r>
            <a:r>
              <a:rPr lang="en-US" sz="1400" dirty="0" smtClean="0"/>
              <a:t> embedded researcher </a:t>
            </a:r>
            <a:r>
              <a:rPr lang="en-US" sz="1400" dirty="0" err="1" smtClean="0"/>
              <a:t>Dr</a:t>
            </a:r>
            <a:r>
              <a:rPr lang="en-US" sz="1400" dirty="0" smtClean="0"/>
              <a:t> Emily Finch, examining some of the only core available from the West Arunta. These cores were obtained through Exploration Incentive Scheme (EIS) co-funded drilling and provide an important insight into the geology under cover</a:t>
            </a:r>
          </a:p>
          <a:p>
            <a:r>
              <a:rPr lang="en-US" sz="1400" dirty="0" smtClean="0"/>
              <a:t>The image on the right is the other part of our work: guiding research, using EIS </a:t>
            </a:r>
            <a:r>
              <a:rPr lang="en-US" sz="1400" dirty="0" err="1" smtClean="0"/>
              <a:t>drillcore</a:t>
            </a:r>
            <a:r>
              <a:rPr lang="en-US" sz="1400" dirty="0" smtClean="0"/>
              <a:t> as exemplars. A workshop conducted in December at the Perth </a:t>
            </a:r>
            <a:r>
              <a:rPr lang="en-US" sz="1400" dirty="0"/>
              <a:t>C</a:t>
            </a:r>
            <a:r>
              <a:rPr lang="en-US" sz="1400" dirty="0" smtClean="0"/>
              <a:t>ore </a:t>
            </a:r>
            <a:r>
              <a:rPr lang="en-US" sz="1400" dirty="0"/>
              <a:t>L</a:t>
            </a:r>
            <a:r>
              <a:rPr lang="en-US" sz="1400" dirty="0" smtClean="0"/>
              <a:t>ibrary helped define what might be expected of the next generation of tools to map structures down </a:t>
            </a:r>
            <a:r>
              <a:rPr lang="en-US" sz="1400" dirty="0" err="1" smtClean="0"/>
              <a:t>drillcore</a:t>
            </a:r>
            <a:r>
              <a:rPr lang="en-US" sz="1400" dirty="0" smtClean="0"/>
              <a:t> using machine-learning techniques. Involvement in the CRC gives us exposure to world-leading researchers in this field, and gives these researchers exposure to the fascinating rocks of Western Australia</a:t>
            </a:r>
            <a:endParaRPr lang="en-AU" sz="1400" dirty="0"/>
          </a:p>
        </p:txBody>
      </p:sp>
    </p:spTree>
    <p:extLst>
      <p:ext uri="{BB962C8B-B14F-4D97-AF65-F5344CB8AC3E}">
        <p14:creationId xmlns:p14="http://schemas.microsoft.com/office/powerpoint/2010/main" val="2095140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NDI and its role assisting exploration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6549"/>
          <a:stretch/>
        </p:blipFill>
        <p:spPr>
          <a:xfrm>
            <a:off x="611560" y="1347614"/>
            <a:ext cx="7114044" cy="2952328"/>
          </a:xfrm>
          <a:prstGeom prst="rect">
            <a:avLst/>
          </a:prstGeom>
        </p:spPr>
      </p:pic>
      <p:sp>
        <p:nvSpPr>
          <p:cNvPr id="5" name="TextBox 4"/>
          <p:cNvSpPr txBox="1"/>
          <p:nvPr/>
        </p:nvSpPr>
        <p:spPr>
          <a:xfrm>
            <a:off x="607036" y="3870586"/>
            <a:ext cx="1298753" cy="430887"/>
          </a:xfrm>
          <a:prstGeom prst="rect">
            <a:avLst/>
          </a:prstGeom>
          <a:noFill/>
        </p:spPr>
        <p:txBody>
          <a:bodyPr wrap="none" rtlCol="0">
            <a:spAutoFit/>
          </a:bodyPr>
          <a:lstStyle/>
          <a:p>
            <a:r>
              <a:rPr lang="en-AU" sz="2200" dirty="0">
                <a:solidFill>
                  <a:schemeClr val="bg2"/>
                </a:solidFill>
                <a:effectLst>
                  <a:glow rad="63500">
                    <a:schemeClr val="tx1"/>
                  </a:glow>
                </a:effectLst>
              </a:rPr>
              <a:t>Regional</a:t>
            </a:r>
          </a:p>
        </p:txBody>
      </p:sp>
      <p:sp>
        <p:nvSpPr>
          <p:cNvPr id="6" name="TextBox 5"/>
          <p:cNvSpPr txBox="1"/>
          <p:nvPr/>
        </p:nvSpPr>
        <p:spPr>
          <a:xfrm>
            <a:off x="6568293" y="2499742"/>
            <a:ext cx="1141659" cy="430887"/>
          </a:xfrm>
          <a:prstGeom prst="rect">
            <a:avLst/>
          </a:prstGeom>
          <a:noFill/>
        </p:spPr>
        <p:txBody>
          <a:bodyPr wrap="none" rtlCol="0">
            <a:spAutoFit/>
          </a:bodyPr>
          <a:lstStyle/>
          <a:p>
            <a:r>
              <a:rPr lang="en-AU" sz="2200" dirty="0">
                <a:solidFill>
                  <a:schemeClr val="bg2"/>
                </a:solidFill>
                <a:effectLst>
                  <a:glow rad="63500">
                    <a:schemeClr val="tx1"/>
                  </a:glow>
                </a:effectLst>
              </a:rPr>
              <a:t>Deposit</a:t>
            </a:r>
          </a:p>
        </p:txBody>
      </p:sp>
      <p:sp>
        <p:nvSpPr>
          <p:cNvPr id="7" name="TextBox 6"/>
          <p:cNvSpPr txBox="1"/>
          <p:nvPr/>
        </p:nvSpPr>
        <p:spPr>
          <a:xfrm>
            <a:off x="1475656" y="3019230"/>
            <a:ext cx="1721945" cy="769441"/>
          </a:xfrm>
          <a:prstGeom prst="rect">
            <a:avLst/>
          </a:prstGeom>
          <a:noFill/>
        </p:spPr>
        <p:txBody>
          <a:bodyPr wrap="none" rtlCol="0">
            <a:spAutoFit/>
          </a:bodyPr>
          <a:lstStyle/>
          <a:p>
            <a:r>
              <a:rPr lang="en-AU" sz="2200" dirty="0">
                <a:solidFill>
                  <a:schemeClr val="bg2"/>
                </a:solidFill>
                <a:effectLst>
                  <a:glow rad="63500">
                    <a:schemeClr val="tx1"/>
                  </a:glow>
                </a:effectLst>
              </a:rPr>
              <a:t>Camp Scale</a:t>
            </a:r>
            <a:br>
              <a:rPr lang="en-AU" sz="2200" dirty="0">
                <a:solidFill>
                  <a:schemeClr val="bg2"/>
                </a:solidFill>
                <a:effectLst>
                  <a:glow rad="63500">
                    <a:schemeClr val="tx1"/>
                  </a:glow>
                </a:effectLst>
              </a:rPr>
            </a:br>
            <a:r>
              <a:rPr lang="en-AU" sz="2200" dirty="0">
                <a:solidFill>
                  <a:schemeClr val="bg2"/>
                </a:solidFill>
                <a:effectLst>
                  <a:glow rad="63500">
                    <a:schemeClr val="tx1"/>
                  </a:glow>
                </a:effectLst>
              </a:rPr>
              <a:t>Canyon</a:t>
            </a:r>
          </a:p>
        </p:txBody>
      </p:sp>
      <p:sp>
        <p:nvSpPr>
          <p:cNvPr id="8" name="TextBox 7"/>
          <p:cNvSpPr txBox="1"/>
          <p:nvPr/>
        </p:nvSpPr>
        <p:spPr>
          <a:xfrm>
            <a:off x="5495313" y="3403950"/>
            <a:ext cx="2241319" cy="769441"/>
          </a:xfrm>
          <a:prstGeom prst="rect">
            <a:avLst/>
          </a:prstGeom>
          <a:noFill/>
        </p:spPr>
        <p:txBody>
          <a:bodyPr wrap="none" rtlCol="0">
            <a:spAutoFit/>
          </a:bodyPr>
          <a:lstStyle/>
          <a:p>
            <a:r>
              <a:rPr lang="en-AU" sz="2200" dirty="0">
                <a:solidFill>
                  <a:schemeClr val="bg2"/>
                </a:solidFill>
                <a:effectLst>
                  <a:glow rad="63500">
                    <a:schemeClr val="tx1"/>
                  </a:glow>
                </a:effectLst>
              </a:rPr>
              <a:t>Ramps provided</a:t>
            </a:r>
            <a:br>
              <a:rPr lang="en-AU" sz="2200" dirty="0">
                <a:solidFill>
                  <a:schemeClr val="bg2"/>
                </a:solidFill>
                <a:effectLst>
                  <a:glow rad="63500">
                    <a:schemeClr val="tx1"/>
                  </a:glow>
                </a:effectLst>
              </a:rPr>
            </a:br>
            <a:r>
              <a:rPr lang="en-AU" sz="2200" dirty="0">
                <a:solidFill>
                  <a:schemeClr val="bg2"/>
                </a:solidFill>
                <a:effectLst>
                  <a:glow rad="63500">
                    <a:schemeClr val="tx1"/>
                  </a:glow>
                </a:effectLst>
              </a:rPr>
              <a:t>by the NDI</a:t>
            </a:r>
          </a:p>
        </p:txBody>
      </p:sp>
      <p:sp>
        <p:nvSpPr>
          <p:cNvPr id="9" name="TextBox 8"/>
          <p:cNvSpPr txBox="1"/>
          <p:nvPr/>
        </p:nvSpPr>
        <p:spPr>
          <a:xfrm>
            <a:off x="3347864" y="1802702"/>
            <a:ext cx="1377300" cy="430887"/>
          </a:xfrm>
          <a:prstGeom prst="rect">
            <a:avLst/>
          </a:prstGeom>
          <a:noFill/>
        </p:spPr>
        <p:txBody>
          <a:bodyPr wrap="none" rtlCol="0">
            <a:spAutoFit/>
          </a:bodyPr>
          <a:lstStyle/>
          <a:p>
            <a:r>
              <a:rPr lang="en-AU" sz="2200" dirty="0">
                <a:solidFill>
                  <a:schemeClr val="bg2"/>
                </a:solidFill>
                <a:effectLst>
                  <a:glow rad="63500">
                    <a:schemeClr val="tx1"/>
                  </a:glow>
                </a:effectLst>
              </a:rPr>
              <a:t>Explorers</a:t>
            </a:r>
          </a:p>
        </p:txBody>
      </p:sp>
    </p:spTree>
    <p:extLst>
      <p:ext uri="{BB962C8B-B14F-4D97-AF65-F5344CB8AC3E}">
        <p14:creationId xmlns:p14="http://schemas.microsoft.com/office/powerpoint/2010/main" val="38018141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NDI and its role assisting exploration</a:t>
            </a:r>
          </a:p>
        </p:txBody>
      </p:sp>
      <p:sp>
        <p:nvSpPr>
          <p:cNvPr id="3" name="Content Placeholder 2"/>
          <p:cNvSpPr>
            <a:spLocks noGrp="1"/>
          </p:cNvSpPr>
          <p:nvPr>
            <p:ph idx="1"/>
          </p:nvPr>
        </p:nvSpPr>
        <p:spPr/>
        <p:txBody>
          <a:bodyPr/>
          <a:lstStyle/>
          <a:p>
            <a:r>
              <a:rPr lang="en-AU" sz="1800" dirty="0"/>
              <a:t>Ultimately, the vision of the NDI is to assist explorers in taking the leap from the regional scale, across the cavern of the camp scale, and towards the deposit </a:t>
            </a:r>
            <a:r>
              <a:rPr lang="en-AU" sz="1800" dirty="0" smtClean="0"/>
              <a:t>scale</a:t>
            </a:r>
          </a:p>
          <a:p>
            <a:r>
              <a:rPr lang="en-AU" sz="1800" dirty="0" smtClean="0"/>
              <a:t>We do this through enabling integrated science that helps put exploration drilling into its true geological context, but also through understanding the prospectivity implications of regional-scale geological mapping</a:t>
            </a:r>
            <a:endParaRPr lang="en-AU" sz="1800" dirty="0"/>
          </a:p>
        </p:txBody>
      </p:sp>
    </p:spTree>
    <p:extLst>
      <p:ext uri="{BB962C8B-B14F-4D97-AF65-F5344CB8AC3E}">
        <p14:creationId xmlns:p14="http://schemas.microsoft.com/office/powerpoint/2010/main" val="866711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coming years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488" r="7948"/>
          <a:stretch/>
        </p:blipFill>
        <p:spPr>
          <a:xfrm>
            <a:off x="156354" y="1403486"/>
            <a:ext cx="3407534" cy="2952328"/>
          </a:xfrm>
          <a:prstGeom prst="rect">
            <a:avLst/>
          </a:prstGeom>
        </p:spPr>
      </p:pic>
      <p:pic>
        <p:nvPicPr>
          <p:cNvPr id="5" name="Picture 4">
            <a:extLst>
              <a:ext uri="{FF2B5EF4-FFF2-40B4-BE49-F238E27FC236}">
                <a16:creationId xmlns:a16="http://schemas.microsoft.com/office/drawing/2014/main" id="{DD3A2A3A-23E3-5148-A642-5E2259A2BF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1409300"/>
            <a:ext cx="1673341" cy="2952329"/>
          </a:xfrm>
          <a:prstGeom prst="rect">
            <a:avLst/>
          </a:prstGeom>
        </p:spPr>
      </p:pic>
      <p:pic>
        <p:nvPicPr>
          <p:cNvPr id="6" name="Picture 5">
            <a:extLst>
              <a:ext uri="{FF2B5EF4-FFF2-40B4-BE49-F238E27FC236}">
                <a16:creationId xmlns:a16="http://schemas.microsoft.com/office/drawing/2014/main" id="{02B1DFB8-1CC6-AE48-AC89-DC5E82357F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35506" y="1175884"/>
            <a:ext cx="2952329" cy="3407533"/>
          </a:xfrm>
          <a:prstGeom prst="rect">
            <a:avLst/>
          </a:prstGeom>
        </p:spPr>
      </p:pic>
    </p:spTree>
    <p:extLst>
      <p:ext uri="{BB962C8B-B14F-4D97-AF65-F5344CB8AC3E}">
        <p14:creationId xmlns:p14="http://schemas.microsoft.com/office/powerpoint/2010/main" val="14639819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dirty="0"/>
              <a:t>The </a:t>
            </a:r>
            <a:r>
              <a:rPr lang="en-AU" dirty="0" smtClean="0"/>
              <a:t>next </a:t>
            </a:r>
            <a:r>
              <a:rPr lang="en-AU" dirty="0"/>
              <a:t>g</a:t>
            </a:r>
            <a:r>
              <a:rPr lang="en-AU" dirty="0" smtClean="0"/>
              <a:t>eneration </a:t>
            </a:r>
            <a:r>
              <a:rPr lang="en-AU" dirty="0"/>
              <a:t>of </a:t>
            </a:r>
            <a:r>
              <a:rPr lang="en-AU" dirty="0" smtClean="0"/>
              <a:t>outcrop</a:t>
            </a:r>
            <a:endParaRPr lang="en-AU"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275606"/>
            <a:ext cx="4176464" cy="336083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176" y="1491630"/>
            <a:ext cx="1626801" cy="2437759"/>
          </a:xfrm>
          <a:prstGeom prst="rect">
            <a:avLst/>
          </a:prstGeom>
        </p:spPr>
      </p:pic>
    </p:spTree>
    <p:extLst>
      <p:ext uri="{BB962C8B-B14F-4D97-AF65-F5344CB8AC3E}">
        <p14:creationId xmlns:p14="http://schemas.microsoft.com/office/powerpoint/2010/main" val="16216243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coming years</a:t>
            </a:r>
            <a:endParaRPr lang="en-AU" dirty="0"/>
          </a:p>
        </p:txBody>
      </p:sp>
      <p:sp>
        <p:nvSpPr>
          <p:cNvPr id="3" name="Content Placeholder 2"/>
          <p:cNvSpPr>
            <a:spLocks noGrp="1"/>
          </p:cNvSpPr>
          <p:nvPr>
            <p:ph idx="1"/>
          </p:nvPr>
        </p:nvSpPr>
        <p:spPr/>
        <p:txBody>
          <a:bodyPr/>
          <a:lstStyle/>
          <a:p>
            <a:r>
              <a:rPr lang="en-US" sz="1800" dirty="0" smtClean="0"/>
              <a:t>In </a:t>
            </a:r>
            <a:r>
              <a:rPr lang="en-US" sz="1800" dirty="0"/>
              <a:t>some of the greenfields areas, we have ‘outcrop’ equivalent to a couple of </a:t>
            </a:r>
            <a:r>
              <a:rPr lang="en-US" sz="1800" dirty="0" err="1" smtClean="0"/>
              <a:t>kilometres</a:t>
            </a:r>
            <a:r>
              <a:rPr lang="en-US" sz="1800" dirty="0" smtClean="0"/>
              <a:t>. </a:t>
            </a:r>
            <a:r>
              <a:rPr lang="en-US" sz="1800" dirty="0"/>
              <a:t>The NDI will deliver an order of magnitude more data allowing us to extract far more understanding of the </a:t>
            </a:r>
            <a:r>
              <a:rPr lang="en-US" sz="1800" dirty="0" smtClean="0"/>
              <a:t>subsurface </a:t>
            </a:r>
          </a:p>
          <a:p>
            <a:r>
              <a:rPr lang="en-US" sz="1800" dirty="0" smtClean="0"/>
              <a:t>This </a:t>
            </a:r>
            <a:r>
              <a:rPr lang="en-US" sz="1800" dirty="0"/>
              <a:t>will involve significantly more sampling, much automated, and tailored towards </a:t>
            </a:r>
            <a:r>
              <a:rPr lang="en-US" sz="1800" dirty="0" smtClean="0"/>
              <a:t>reconnaissance-scale techniques </a:t>
            </a:r>
            <a:endParaRPr lang="en-US" sz="1800" dirty="0"/>
          </a:p>
          <a:p>
            <a:pPr marL="0" indent="0">
              <a:buNone/>
            </a:pPr>
            <a:endParaRPr lang="en-AU" sz="1800" dirty="0"/>
          </a:p>
        </p:txBody>
      </p:sp>
    </p:spTree>
    <p:extLst>
      <p:ext uri="{BB962C8B-B14F-4D97-AF65-F5344CB8AC3E}">
        <p14:creationId xmlns:p14="http://schemas.microsoft.com/office/powerpoint/2010/main" val="267181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coming years</a:t>
            </a:r>
          </a:p>
        </p:txBody>
      </p:sp>
      <p:pic>
        <p:nvPicPr>
          <p:cNvPr id="5" name="Picture 4">
            <a:extLst>
              <a:ext uri="{FF2B5EF4-FFF2-40B4-BE49-F238E27FC236}">
                <a16:creationId xmlns:a16="http://schemas.microsoft.com/office/drawing/2014/main" id="{DD3A2A3A-23E3-5148-A642-5E2259A2BF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1409300"/>
            <a:ext cx="1673341" cy="2952329"/>
          </a:xfrm>
          <a:prstGeom prst="rect">
            <a:avLst/>
          </a:prstGeom>
        </p:spPr>
      </p:pic>
      <p:pic>
        <p:nvPicPr>
          <p:cNvPr id="6" name="Picture 5">
            <a:extLst>
              <a:ext uri="{FF2B5EF4-FFF2-40B4-BE49-F238E27FC236}">
                <a16:creationId xmlns:a16="http://schemas.microsoft.com/office/drawing/2014/main" id="{02B1DFB8-1CC6-AE48-AC89-DC5E82357F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35506" y="1175884"/>
            <a:ext cx="2952329" cy="340753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35" y="1456826"/>
            <a:ext cx="3539756" cy="2848474"/>
          </a:xfrm>
          <a:prstGeom prst="rect">
            <a:avLst/>
          </a:prstGeom>
        </p:spPr>
      </p:pic>
      <p:sp>
        <p:nvSpPr>
          <p:cNvPr id="3" name="TextBox 2"/>
          <p:cNvSpPr txBox="1"/>
          <p:nvPr/>
        </p:nvSpPr>
        <p:spPr>
          <a:xfrm>
            <a:off x="1585374" y="1395866"/>
            <a:ext cx="1523174" cy="523220"/>
          </a:xfrm>
          <a:prstGeom prst="rect">
            <a:avLst/>
          </a:prstGeom>
          <a:noFill/>
        </p:spPr>
        <p:txBody>
          <a:bodyPr wrap="none" rtlCol="0">
            <a:spAutoFit/>
          </a:bodyPr>
          <a:lstStyle/>
          <a:p>
            <a:r>
              <a:rPr lang="en-AU" sz="2800" dirty="0" smtClean="0"/>
              <a:t>The NDI</a:t>
            </a:r>
            <a:endParaRPr lang="en-AU" sz="2800" dirty="0"/>
          </a:p>
        </p:txBody>
      </p:sp>
    </p:spTree>
    <p:extLst>
      <p:ext uri="{BB962C8B-B14F-4D97-AF65-F5344CB8AC3E}">
        <p14:creationId xmlns:p14="http://schemas.microsoft.com/office/powerpoint/2010/main" val="32352293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coming years</a:t>
            </a:r>
          </a:p>
        </p:txBody>
      </p:sp>
      <p:sp>
        <p:nvSpPr>
          <p:cNvPr id="3" name="Content Placeholder 2"/>
          <p:cNvSpPr>
            <a:spLocks noGrp="1"/>
          </p:cNvSpPr>
          <p:nvPr>
            <p:ph idx="1"/>
          </p:nvPr>
        </p:nvSpPr>
        <p:spPr/>
        <p:txBody>
          <a:bodyPr/>
          <a:lstStyle/>
          <a:p>
            <a:r>
              <a:rPr lang="en-US" sz="1800" dirty="0" smtClean="0"/>
              <a:t>The NDI’s overall aim is exactly that of the introductory slide: it will provide the framework to place the understanding from the results we get from our subsurface sensing </a:t>
            </a:r>
          </a:p>
          <a:p>
            <a:r>
              <a:rPr lang="en-US" sz="1800" dirty="0" smtClean="0"/>
              <a:t>We will be adding to these technologies with the ground mapping programs in key </a:t>
            </a:r>
            <a:r>
              <a:rPr lang="en-US" sz="1800" dirty="0" err="1" smtClean="0"/>
              <a:t>greenfields</a:t>
            </a:r>
            <a:r>
              <a:rPr lang="en-US" sz="1800" dirty="0" smtClean="0"/>
              <a:t> regions to place our NDI data in context</a:t>
            </a:r>
          </a:p>
          <a:p>
            <a:pPr marL="0" indent="0">
              <a:buNone/>
            </a:pPr>
            <a:endParaRPr lang="en-AU" sz="1800" dirty="0"/>
          </a:p>
        </p:txBody>
      </p:sp>
    </p:spTree>
    <p:extLst>
      <p:ext uri="{BB962C8B-B14F-4D97-AF65-F5344CB8AC3E}">
        <p14:creationId xmlns:p14="http://schemas.microsoft.com/office/powerpoint/2010/main" val="281363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smtClean="0"/>
              <a:t>next </a:t>
            </a:r>
            <a:r>
              <a:rPr lang="en-AU" dirty="0"/>
              <a:t>g</a:t>
            </a:r>
            <a:r>
              <a:rPr lang="en-AU" dirty="0" smtClean="0"/>
              <a:t>eneration </a:t>
            </a:r>
            <a:r>
              <a:rPr lang="en-AU" dirty="0"/>
              <a:t>of </a:t>
            </a:r>
            <a:r>
              <a:rPr lang="en-AU" dirty="0" smtClean="0"/>
              <a:t>outcrop</a:t>
            </a:r>
            <a:endParaRPr lang="en-AU" dirty="0"/>
          </a:p>
        </p:txBody>
      </p:sp>
      <p:sp>
        <p:nvSpPr>
          <p:cNvPr id="3" name="Content Placeholder 2"/>
          <p:cNvSpPr>
            <a:spLocks noGrp="1"/>
          </p:cNvSpPr>
          <p:nvPr>
            <p:ph idx="1"/>
          </p:nvPr>
        </p:nvSpPr>
        <p:spPr/>
        <p:txBody>
          <a:bodyPr/>
          <a:lstStyle/>
          <a:p>
            <a:pPr fontAlgn="auto">
              <a:spcBef>
                <a:spcPts val="0"/>
              </a:spcBef>
              <a:spcAft>
                <a:spcPts val="0"/>
              </a:spcAft>
              <a:defRPr/>
            </a:pPr>
            <a:r>
              <a:rPr lang="en-AU" sz="1800" dirty="0" smtClean="0"/>
              <a:t>Star Trek tricorder ‘provides </a:t>
            </a:r>
            <a:r>
              <a:rPr lang="en-AU" sz="1800" dirty="0"/>
              <a:t>a comprehensive picture of the local environment, from the physical layout to the materials found there. Of all the functions, detailed mapping of the area is probably the most important because it gives a framework on which to hang much of the other </a:t>
            </a:r>
            <a:r>
              <a:rPr lang="en-AU" sz="1800" dirty="0" smtClean="0"/>
              <a:t>data’</a:t>
            </a:r>
            <a:br>
              <a:rPr lang="en-AU" sz="1800" dirty="0" smtClean="0"/>
            </a:br>
            <a:r>
              <a:rPr lang="en-AU" sz="1800" dirty="0" smtClean="0"/>
              <a:t>(</a:t>
            </a:r>
            <a:r>
              <a:rPr lang="en-AU" sz="1800" u="sng" dirty="0" smtClean="0"/>
              <a:t>The Realization of Technologies from Star Trek</a:t>
            </a:r>
            <a:r>
              <a:rPr lang="en-AU" sz="1800" dirty="0" smtClean="0"/>
              <a:t>)</a:t>
            </a:r>
          </a:p>
          <a:p>
            <a:pPr fontAlgn="auto">
              <a:spcBef>
                <a:spcPts val="0"/>
              </a:spcBef>
              <a:spcAft>
                <a:spcPts val="0"/>
              </a:spcAft>
              <a:defRPr/>
            </a:pPr>
            <a:r>
              <a:rPr lang="en-AU" sz="1800" dirty="0" smtClean="0"/>
              <a:t>GSWA </a:t>
            </a:r>
            <a:r>
              <a:rPr lang="en-AU" sz="1800" dirty="0"/>
              <a:t>involvement in the </a:t>
            </a:r>
            <a:r>
              <a:rPr lang="en-AU" sz="1800" dirty="0" err="1"/>
              <a:t>MinEx</a:t>
            </a:r>
            <a:r>
              <a:rPr lang="en-AU" sz="1800" dirty="0"/>
              <a:t> CRC </a:t>
            </a:r>
            <a:r>
              <a:rPr lang="en-AU" sz="1800" dirty="0" smtClean="0"/>
              <a:t>is aimed to build this </a:t>
            </a:r>
            <a:r>
              <a:rPr lang="en-AU" sz="1800" dirty="0"/>
              <a:t>framework of geology beneath the covered regions of </a:t>
            </a:r>
            <a:r>
              <a:rPr lang="en-AU" sz="1800" dirty="0" smtClean="0"/>
              <a:t>Western Australia</a:t>
            </a:r>
            <a:endParaRPr lang="en-AU" sz="1800" dirty="0"/>
          </a:p>
          <a:p>
            <a:endParaRPr lang="en-AU" sz="1800" dirty="0"/>
          </a:p>
          <a:p>
            <a:pPr marL="0" indent="0">
              <a:buNone/>
            </a:pPr>
            <a:endParaRPr lang="en-AU" sz="1800" dirty="0"/>
          </a:p>
        </p:txBody>
      </p:sp>
    </p:spTree>
    <p:extLst>
      <p:ext uri="{BB962C8B-B14F-4D97-AF65-F5344CB8AC3E}">
        <p14:creationId xmlns:p14="http://schemas.microsoft.com/office/powerpoint/2010/main" val="221079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How do we map</a:t>
            </a:r>
            <a:r>
              <a:rPr lang="en-AU" dirty="0" smtClean="0"/>
              <a:t>?</a:t>
            </a:r>
            <a:endParaRPr lang="en-AU"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419622"/>
            <a:ext cx="2160240" cy="31010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8" y="1754800"/>
            <a:ext cx="1424126" cy="2211710"/>
          </a:xfrm>
          <a:prstGeom prst="rect">
            <a:avLst/>
          </a:prstGeom>
        </p:spPr>
      </p:pic>
      <p:sp>
        <p:nvSpPr>
          <p:cNvPr id="7" name="TextBox 6"/>
          <p:cNvSpPr txBox="1"/>
          <p:nvPr/>
        </p:nvSpPr>
        <p:spPr>
          <a:xfrm>
            <a:off x="4860032" y="1275606"/>
            <a:ext cx="4283968" cy="3170099"/>
          </a:xfrm>
          <a:prstGeom prst="rect">
            <a:avLst/>
          </a:prstGeom>
          <a:noFill/>
        </p:spPr>
        <p:txBody>
          <a:bodyPr wrap="square" rtlCol="0">
            <a:spAutoFit/>
          </a:bodyPr>
          <a:lstStyle/>
          <a:p>
            <a:r>
              <a:rPr lang="en-AU" sz="2000" i="1" dirty="0"/>
              <a:t>A delineation of the strata of England and Wales with part of Scotland:</a:t>
            </a:r>
            <a:br>
              <a:rPr lang="en-AU" sz="2000" i="1" dirty="0"/>
            </a:br>
            <a:r>
              <a:rPr lang="en-AU" sz="2000" i="1" dirty="0"/>
              <a:t>The </a:t>
            </a:r>
            <a:r>
              <a:rPr lang="en-AU" sz="2000" i="1" dirty="0" smtClean="0"/>
              <a:t>collieries </a:t>
            </a:r>
            <a:r>
              <a:rPr lang="en-AU" sz="2000" i="1" dirty="0"/>
              <a:t>and mines, the marshes and fen lands originally overflowed by the sea, and the varieties of soils according to the variations of the substrata. Illustrated by the most descriptive names</a:t>
            </a:r>
          </a:p>
        </p:txBody>
      </p:sp>
    </p:spTree>
    <p:extLst>
      <p:ext uri="{BB962C8B-B14F-4D97-AF65-F5344CB8AC3E}">
        <p14:creationId xmlns:p14="http://schemas.microsoft.com/office/powerpoint/2010/main" val="3496541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How do we map</a:t>
            </a:r>
            <a:r>
              <a:rPr lang="en-AU" dirty="0" smtClean="0"/>
              <a:t>?</a:t>
            </a:r>
            <a:endParaRPr lang="en-AU" dirty="0"/>
          </a:p>
        </p:txBody>
      </p:sp>
      <p:sp>
        <p:nvSpPr>
          <p:cNvPr id="3" name="Content Placeholder 2"/>
          <p:cNvSpPr>
            <a:spLocks noGrp="1"/>
          </p:cNvSpPr>
          <p:nvPr>
            <p:ph idx="1"/>
          </p:nvPr>
        </p:nvSpPr>
        <p:spPr/>
        <p:txBody>
          <a:bodyPr/>
          <a:lstStyle/>
          <a:p>
            <a:r>
              <a:rPr lang="en-AU" sz="1800" dirty="0" smtClean="0"/>
              <a:t>Smith’s map: not just geology, also resources/physiography/regolith</a:t>
            </a:r>
          </a:p>
          <a:p>
            <a:r>
              <a:rPr lang="en-AU" sz="1800" dirty="0" smtClean="0"/>
              <a:t>Maps are predictions that place ‘mappable’ geology in its spatial context</a:t>
            </a:r>
          </a:p>
        </p:txBody>
      </p:sp>
    </p:spTree>
    <p:extLst>
      <p:ext uri="{BB962C8B-B14F-4D97-AF65-F5344CB8AC3E}">
        <p14:creationId xmlns:p14="http://schemas.microsoft.com/office/powerpoint/2010/main" val="2189403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…Spatial correlations of geological materials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419622"/>
            <a:ext cx="3974491" cy="3003798"/>
          </a:xfrm>
          <a:prstGeom prst="rect">
            <a:avLst/>
          </a:prstGeom>
        </p:spPr>
      </p:pic>
      <p:pic>
        <p:nvPicPr>
          <p:cNvPr id="5" name="Picture 4"/>
          <p:cNvPicPr>
            <a:picLocks noChangeAspect="1"/>
          </p:cNvPicPr>
          <p:nvPr/>
        </p:nvPicPr>
        <p:blipFill>
          <a:blip r:embed="rId4"/>
          <a:stretch>
            <a:fillRect/>
          </a:stretch>
        </p:blipFill>
        <p:spPr>
          <a:xfrm>
            <a:off x="4237382" y="1237219"/>
            <a:ext cx="1490967" cy="199367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3147040"/>
            <a:ext cx="2372872" cy="138213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216" y="1159677"/>
            <a:ext cx="2384187" cy="1891689"/>
          </a:xfrm>
          <a:prstGeom prst="rect">
            <a:avLst/>
          </a:prstGeom>
        </p:spPr>
      </p:pic>
    </p:spTree>
    <p:extLst>
      <p:ext uri="{BB962C8B-B14F-4D97-AF65-F5344CB8AC3E}">
        <p14:creationId xmlns:p14="http://schemas.microsoft.com/office/powerpoint/2010/main" val="1411205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sz="1800" dirty="0" smtClean="0"/>
              <a:t>The definition of mappable unit (/strata) is the key</a:t>
            </a:r>
          </a:p>
          <a:p>
            <a:r>
              <a:rPr lang="en-AU" sz="1800" dirty="0" smtClean="0"/>
              <a:t>Smith’s map: spatial </a:t>
            </a:r>
            <a:r>
              <a:rPr lang="en-AU" sz="1800" dirty="0"/>
              <a:t>distribution of fossils and </a:t>
            </a:r>
            <a:r>
              <a:rPr lang="en-AU" sz="1800" dirty="0" err="1" smtClean="0"/>
              <a:t>lithologies</a:t>
            </a:r>
            <a:endParaRPr lang="en-AU" sz="1800" dirty="0" smtClean="0"/>
          </a:p>
          <a:p>
            <a:r>
              <a:rPr lang="en-AU" sz="1800" dirty="0" smtClean="0"/>
              <a:t>We now map using properties for correlation such as</a:t>
            </a:r>
          </a:p>
          <a:p>
            <a:pPr lvl="1"/>
            <a:r>
              <a:rPr lang="en-AU" sz="1400" dirty="0"/>
              <a:t>g</a:t>
            </a:r>
            <a:r>
              <a:rPr lang="en-AU" sz="1400" dirty="0" smtClean="0"/>
              <a:t>eochronology (replacing or adding to fossils)</a:t>
            </a:r>
          </a:p>
          <a:p>
            <a:pPr lvl="1"/>
            <a:r>
              <a:rPr lang="en-AU" sz="1400" dirty="0"/>
              <a:t>g</a:t>
            </a:r>
            <a:r>
              <a:rPr lang="en-AU" sz="1400" dirty="0" smtClean="0"/>
              <a:t>eochemistry</a:t>
            </a:r>
          </a:p>
          <a:p>
            <a:pPr lvl="1"/>
            <a:r>
              <a:rPr lang="en-AU" sz="1400" dirty="0" smtClean="0"/>
              <a:t>…even physical properties such as conductivity shown on previous slide</a:t>
            </a:r>
          </a:p>
          <a:p>
            <a:endParaRPr lang="en-AU" sz="1800" dirty="0"/>
          </a:p>
          <a:p>
            <a:r>
              <a:rPr lang="en-AU" sz="1800" dirty="0" smtClean="0"/>
              <a:t>Our next generation of maps need us to think of all of the criteria we use to define strata</a:t>
            </a:r>
            <a:endParaRPr lang="en-AU" sz="1800" dirty="0"/>
          </a:p>
        </p:txBody>
      </p:sp>
      <p:sp>
        <p:nvSpPr>
          <p:cNvPr id="4" name="Title 1"/>
          <p:cNvSpPr>
            <a:spLocks noGrp="1"/>
          </p:cNvSpPr>
          <p:nvPr>
            <p:ph type="title"/>
          </p:nvPr>
        </p:nvSpPr>
        <p:spPr/>
        <p:txBody>
          <a:bodyPr/>
          <a:lstStyle/>
          <a:p>
            <a:r>
              <a:rPr lang="en-AU" dirty="0"/>
              <a:t>…Spatial correlations of geological materials</a:t>
            </a:r>
          </a:p>
        </p:txBody>
      </p:sp>
    </p:spTree>
    <p:extLst>
      <p:ext uri="{BB962C8B-B14F-4D97-AF65-F5344CB8AC3E}">
        <p14:creationId xmlns:p14="http://schemas.microsoft.com/office/powerpoint/2010/main" val="111004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Mapping using drilling as outcrop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 y="1412756"/>
            <a:ext cx="3970784" cy="297808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136064" y="1786554"/>
            <a:ext cx="2976331" cy="2232248"/>
          </a:xfrm>
          <a:prstGeom prst="rect">
            <a:avLst/>
          </a:prstGeom>
        </p:spPr>
      </p:pic>
    </p:spTree>
    <p:extLst>
      <p:ext uri="{BB962C8B-B14F-4D97-AF65-F5344CB8AC3E}">
        <p14:creationId xmlns:p14="http://schemas.microsoft.com/office/powerpoint/2010/main" val="1470867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DMIRS 01">
      <a:dk1>
        <a:srgbClr val="262626"/>
      </a:dk1>
      <a:lt1>
        <a:srgbClr val="F2F2F2"/>
      </a:lt1>
      <a:dk2>
        <a:srgbClr val="009296"/>
      </a:dk2>
      <a:lt2>
        <a:srgbClr val="F0FFFF"/>
      </a:lt2>
      <a:accent1>
        <a:srgbClr val="006B6E"/>
      </a:accent1>
      <a:accent2>
        <a:srgbClr val="A02A1D"/>
      </a:accent2>
      <a:accent3>
        <a:srgbClr val="45415D"/>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36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MIRS_WidePowerPointTemp.pptx" id="{6BE8BA85-0E23-4B9F-AFB2-7D9E83722E6B}" vid="{274CD7FE-9EE1-4D9A-8E18-2EA7C38FDF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BA93749351D2F843A36296955CF57A87" ma:contentTypeVersion="16" ma:contentTypeDescription="Create a new document." ma:contentTypeScope="" ma:versionID="c4ef73400446e57c930e0ecafee92863">
  <xsd:schema xmlns:xsd="http://www.w3.org/2001/XMLSchema" xmlns:xs="http://www.w3.org/2001/XMLSchema" xmlns:p="http://schemas.microsoft.com/office/2006/metadata/properties" xmlns:ns2="dce3ed02-b0cd-470d-9119-e5f1a2533a21" targetNamespace="http://schemas.microsoft.com/office/2006/metadata/properties" ma:root="true" ma:fieldsID="5d031b32c981ffdabdc09817a45c8b8d"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ma:readOnly="fals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47aadd75-fb41-49d7-866d-414b51aa1b7e" ContentTypeId="0x0101000AC6246A9CD2FC45B52DC6FEC0F0AAAA" PreviousValue="false"/>
</file>

<file path=customXml/item3.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005557.Communications.Marketing</OurDocsDocId>
    <OurDocsVersionCreatedBy xmlns="dce3ed02-b0cd-470d-9119-e5f1a2533a21">MIDMPWC</OurDocsVersionCreatedBy>
    <OurDocsIsLocked xmlns="dce3ed02-b0cd-470d-9119-e5f1a2533a21">false</OurDocsIsLocked>
    <OurDocsDocumentType xmlns="dce3ed02-b0cd-470d-9119-e5f1a2533a21">Document</OurDocsDocumentType>
    <OurDocsFileNumbers xmlns="dce3ed02-b0cd-470d-9119-e5f1a2533a21">J00391</OurDocsFileNumbers>
    <OurDocsLockedOnBehalfOf xmlns="dce3ed02-b0cd-470d-9119-e5f1a2533a21" xsi:nil="true"/>
    <OurDocsDocumentDate xmlns="dce3ed02-b0cd-470d-9119-e5f1a2533a21">2019-04-09T16:00:00+00:00</OurDocsDocumentDate>
    <OurDocsVersionCreatedAt xmlns="dce3ed02-b0cd-470d-9119-e5f1a2533a21">2019-04-10T06:40:02+00:00</OurDocsVersionCreatedAt>
    <OurDocsReleaseClassification xmlns="dce3ed02-b0cd-470d-9119-e5f1a2533a21">Departmental Use Only</OurDocsReleaseClassification>
    <OurDocsTitle xmlns="dce3ed02-b0cd-470d-9119-e5f1a2533a21">DMIRS wide powerpoint template</OurDocsTitle>
    <OurDocsLocation xmlns="dce3ed02-b0cd-470d-9119-e5f1a2533a21">Perth</OurDocsLocation>
    <OurDocsDescription xmlns="dce3ed02-b0cd-470d-9119-e5f1a2533a21" xsi:nil="true"/>
    <OurDocsVersionReason xmlns="dce3ed02-b0cd-470d-9119-e5f1a2533a21" xsi:nil="true"/>
    <OurDocsAuthor xmlns="dce3ed02-b0cd-470d-9119-e5f1a2533a21">CHEAN, Wei</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1CE2AA-1526-4DB3-9A95-B53A0917E0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73384C-ABC4-47BD-9EB1-9D1A3627C0BD}">
  <ds:schemaRefs>
    <ds:schemaRef ds:uri="Microsoft.SharePoint.Taxonomy.ContentTypeSync"/>
  </ds:schemaRefs>
</ds:datastoreItem>
</file>

<file path=customXml/itemProps3.xml><?xml version="1.0" encoding="utf-8"?>
<ds:datastoreItem xmlns:ds="http://schemas.openxmlformats.org/officeDocument/2006/customXml" ds:itemID="{FC231D92-FDA1-401D-A96F-2847DB2E39EE}">
  <ds:schemaRefs>
    <ds:schemaRef ds:uri="http://purl.org/dc/terms/"/>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dce3ed02-b0cd-470d-9119-e5f1a2533a21"/>
    <ds:schemaRef ds:uri="http://www.w3.org/XML/1998/namespace"/>
    <ds:schemaRef ds:uri="http://purl.org/dc/dcmitype/"/>
  </ds:schemaRefs>
</ds:datastoreItem>
</file>

<file path=customXml/itemProps4.xml><?xml version="1.0" encoding="utf-8"?>
<ds:datastoreItem xmlns:ds="http://schemas.openxmlformats.org/officeDocument/2006/customXml" ds:itemID="{F79827D3-5DCD-49A9-B1A9-CEA1A3D084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DMIRS_WidePowerPointTemp</Template>
  <TotalTime>3142</TotalTime>
  <Words>1363</Words>
  <Application>Microsoft Office PowerPoint</Application>
  <PresentationFormat>On-screen Show (16:9)</PresentationFormat>
  <Paragraphs>140</Paragraphs>
  <Slides>32</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Custom Design</vt:lpstr>
      <vt:lpstr>The next generation of outcrop: MinEx CRC and the National Drilling Initiative in Western Australia</vt:lpstr>
      <vt:lpstr>The next generation of outcrop: MinEx CRC and the National Drilling Initiative in Western Australia</vt:lpstr>
      <vt:lpstr>The next generation of outcrop</vt:lpstr>
      <vt:lpstr>The next generation of outcrop</vt:lpstr>
      <vt:lpstr>How do we map?</vt:lpstr>
      <vt:lpstr>How do we map?</vt:lpstr>
      <vt:lpstr>…Spatial correlations of geological materials</vt:lpstr>
      <vt:lpstr>…Spatial correlations of geological materials</vt:lpstr>
      <vt:lpstr>Mapping using drilling as outcrop</vt:lpstr>
      <vt:lpstr>Mapping using drilling as outcrop</vt:lpstr>
      <vt:lpstr>MinEx CRC structure</vt:lpstr>
      <vt:lpstr>MinEx CRC structure</vt:lpstr>
      <vt:lpstr>Progress and CRC timeline</vt:lpstr>
      <vt:lpstr>Progress and CRC timeline</vt:lpstr>
      <vt:lpstr>GSWA involvement in MinEx CRC</vt:lpstr>
      <vt:lpstr>GSWA involvement in MinEx CRC</vt:lpstr>
      <vt:lpstr>Project 6 automated 3D modelling</vt:lpstr>
      <vt:lpstr>Project 6 automated 3D modelling</vt:lpstr>
      <vt:lpstr>Program 3 the National Drilling Initiative</vt:lpstr>
      <vt:lpstr>Program 3 the National Drilling Initiative</vt:lpstr>
      <vt:lpstr>GSWA in the NDI</vt:lpstr>
      <vt:lpstr>GSWA in the NDI</vt:lpstr>
      <vt:lpstr>GSWA in the NDI</vt:lpstr>
      <vt:lpstr>GSWA in the NDI</vt:lpstr>
      <vt:lpstr>Current focus: Paterson and West Arunta</vt:lpstr>
      <vt:lpstr>Current focus: Paterson and West Arunta</vt:lpstr>
      <vt:lpstr>NDI and its role assisting exploration</vt:lpstr>
      <vt:lpstr>NDI and its role assisting exploration</vt:lpstr>
      <vt:lpstr>The coming years</vt:lpstr>
      <vt:lpstr>The coming years</vt:lpstr>
      <vt:lpstr>The coming years</vt:lpstr>
      <vt:lpstr>The coming years</vt:lpstr>
    </vt:vector>
  </TitlesOfParts>
  <Company>Department of Mines and Petroleum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DMIRS wide powerpoint template</dc:title>
  <dc:subject/>
  <dc:creator>CHEAN, Wei</dc:creator>
  <cp:keywords>DocSrc=Internal&lt;!&gt;VersionNo=1&lt;!&gt;VersionBy=Stephen.LANCE&lt;!&gt;VersionDate=12 Feb 2014 16:36:34&lt;!&gt;Branch=Communications and Marketing&lt;!&gt;Division=Innovative Industry&lt;!&gt;Section=Organisational Development&lt;!&gt;LockedBy=&lt;!&gt;LockedOn=&lt;!&gt;LockedBehalfof=</cp:keywords>
  <dc:description>FileNo=J00391&lt;!&gt;Site=Perth&lt;!&gt;MDNo=&lt;!&gt;DocType=Training&lt;!&gt;DocSec=&lt;!&gt;Owner=stephen.lance&lt;!&gt;Filename=002126.stephen.lance.pptx&lt;!&gt;Project=&lt;!&gt;Group=Approvals&lt;!&gt;SecType=Departmental Use Only</dc:description>
  <cp:lastModifiedBy>GODSMAN, Garth</cp:lastModifiedBy>
  <cp:revision>66</cp:revision>
  <cp:lastPrinted>2017-03-01T02:14:11Z</cp:lastPrinted>
  <dcterms:created xsi:type="dcterms:W3CDTF">2019-04-10T06:39:36Z</dcterms:created>
  <dcterms:modified xsi:type="dcterms:W3CDTF">2020-03-05T03:40:25Z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ContentTypeId">
    <vt:lpwstr>0x0101000AC6246A9CD2FC45B52DC6FEC0F0AAAA00BA93749351D2F843A36296955CF57A87</vt:lpwstr>
  </property>
  <property fmtid="{D5CDD505-2E9C-101B-9397-08002B2CF9AE}" pid="5" name="DataStore">
    <vt:lpwstr>Central</vt:lpwstr>
  </property>
</Properties>
</file>