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D856"/>
    <a:srgbClr val="FFC715"/>
    <a:srgbClr val="000000"/>
    <a:srgbClr val="8E1A16"/>
    <a:srgbClr val="0E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186" autoAdjust="0"/>
  </p:normalViewPr>
  <p:slideViewPr>
    <p:cSldViewPr>
      <p:cViewPr varScale="1">
        <p:scale>
          <a:sx n="65" d="100"/>
          <a:sy n="65" d="100"/>
        </p:scale>
        <p:origin x="108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E2CC7-B25F-4F99-8B37-8E315B862E83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6F2A80-A3CF-4F4C-84A6-A8B912D66B69}">
      <dgm:prSet custT="1"/>
      <dgm:spPr/>
      <dgm:t>
        <a:bodyPr/>
        <a:lstStyle/>
        <a:p>
          <a:pPr rtl="0"/>
          <a:r>
            <a:rPr lang="en-AU" sz="1800" b="1" dirty="0" smtClean="0"/>
            <a:t>Pegmatites</a:t>
          </a:r>
          <a:endParaRPr lang="en-AU" sz="1800" b="1" dirty="0"/>
        </a:p>
      </dgm:t>
    </dgm:pt>
    <dgm:pt modelId="{AA3D3210-148C-44B2-B2A6-6307BFFFB817}" type="parTrans" cxnId="{A2D6E67C-644B-4270-8735-7A37B5766628}">
      <dgm:prSet/>
      <dgm:spPr/>
      <dgm:t>
        <a:bodyPr/>
        <a:lstStyle/>
        <a:p>
          <a:endParaRPr lang="en-US" b="1"/>
        </a:p>
      </dgm:t>
    </dgm:pt>
    <dgm:pt modelId="{C765A0E3-15F6-4ABD-B61F-D2B9B406C2BD}" type="sibTrans" cxnId="{A2D6E67C-644B-4270-8735-7A37B5766628}">
      <dgm:prSet/>
      <dgm:spPr/>
      <dgm:t>
        <a:bodyPr/>
        <a:lstStyle/>
        <a:p>
          <a:endParaRPr lang="en-US" b="1"/>
        </a:p>
      </dgm:t>
    </dgm:pt>
    <dgm:pt modelId="{DB547AC9-EFE8-4BD3-942D-A347F7407FBA}">
      <dgm:prSet custT="1"/>
      <dgm:spPr/>
      <dgm:t>
        <a:bodyPr/>
        <a:lstStyle/>
        <a:p>
          <a:pPr rtl="0"/>
          <a:r>
            <a:rPr lang="en-AU" sz="1800" b="1" dirty="0" smtClean="0"/>
            <a:t>Common pegmatites (99%)</a:t>
          </a:r>
          <a:endParaRPr lang="en-AU" sz="1800" b="1" dirty="0"/>
        </a:p>
      </dgm:t>
    </dgm:pt>
    <dgm:pt modelId="{9F66D4C2-F546-401E-9FAE-34BAB2A3976D}" type="parTrans" cxnId="{BF238F78-DBD4-49B9-B1DC-93D7E7C4DF70}">
      <dgm:prSet/>
      <dgm:spPr/>
      <dgm:t>
        <a:bodyPr/>
        <a:lstStyle/>
        <a:p>
          <a:endParaRPr lang="en-US" b="1"/>
        </a:p>
      </dgm:t>
    </dgm:pt>
    <dgm:pt modelId="{B9AD9023-BBCB-46BD-8C25-7BF4C51A2DBA}" type="sibTrans" cxnId="{BF238F78-DBD4-49B9-B1DC-93D7E7C4DF70}">
      <dgm:prSet/>
      <dgm:spPr/>
      <dgm:t>
        <a:bodyPr/>
        <a:lstStyle/>
        <a:p>
          <a:endParaRPr lang="en-US" b="1"/>
        </a:p>
      </dgm:t>
    </dgm:pt>
    <dgm:pt modelId="{30DED398-D8A0-479D-A2F4-582F1963C378}">
      <dgm:prSet custT="1"/>
      <dgm:spPr/>
      <dgm:t>
        <a:bodyPr/>
        <a:lstStyle/>
        <a:p>
          <a:pPr rtl="0"/>
          <a:r>
            <a:rPr lang="en-AU" sz="1800" b="1" dirty="0" smtClean="0">
              <a:solidFill>
                <a:srgbClr val="FFFF00"/>
              </a:solidFill>
            </a:rPr>
            <a:t>Rare-element pegmatites (&lt;1%)</a:t>
          </a:r>
          <a:endParaRPr lang="en-AU" sz="1800" b="1" dirty="0">
            <a:solidFill>
              <a:srgbClr val="FFFF00"/>
            </a:solidFill>
          </a:endParaRPr>
        </a:p>
      </dgm:t>
    </dgm:pt>
    <dgm:pt modelId="{503926CC-DFAB-4A46-AB18-EFDDDDEC11F7}" type="parTrans" cxnId="{1D7745A8-B223-4380-B56E-722631E39929}">
      <dgm:prSet/>
      <dgm:spPr/>
      <dgm:t>
        <a:bodyPr/>
        <a:lstStyle/>
        <a:p>
          <a:endParaRPr lang="en-US" b="1"/>
        </a:p>
      </dgm:t>
    </dgm:pt>
    <dgm:pt modelId="{5FAADAF7-8F02-43F0-B7D3-910DC4F04987}" type="sibTrans" cxnId="{1D7745A8-B223-4380-B56E-722631E39929}">
      <dgm:prSet/>
      <dgm:spPr/>
      <dgm:t>
        <a:bodyPr/>
        <a:lstStyle/>
        <a:p>
          <a:endParaRPr lang="en-US" b="1"/>
        </a:p>
      </dgm:t>
    </dgm:pt>
    <dgm:pt modelId="{FFB6D2A5-BD36-41D3-92FA-099FEB714811}">
      <dgm:prSet custT="1"/>
      <dgm:spPr/>
      <dgm:t>
        <a:bodyPr/>
        <a:lstStyle/>
        <a:p>
          <a:pPr rtl="0"/>
          <a:r>
            <a:rPr lang="en-AU" sz="1800" b="1" dirty="0" smtClean="0">
              <a:solidFill>
                <a:srgbClr val="FFC715"/>
              </a:solidFill>
            </a:rPr>
            <a:t>Lithium–Caesium–Tantalum (LCT) pegmatites</a:t>
          </a:r>
          <a:endParaRPr lang="en-AU" sz="1800" b="1" dirty="0">
            <a:solidFill>
              <a:srgbClr val="FFC715"/>
            </a:solidFill>
          </a:endParaRPr>
        </a:p>
      </dgm:t>
    </dgm:pt>
    <dgm:pt modelId="{E30DEB33-B4B3-4003-B46C-88260B6C3DE5}" type="parTrans" cxnId="{1F153E0D-DF4E-4115-A8EA-3C4E9B714FAA}">
      <dgm:prSet/>
      <dgm:spPr/>
      <dgm:t>
        <a:bodyPr/>
        <a:lstStyle/>
        <a:p>
          <a:endParaRPr lang="en-US" b="1"/>
        </a:p>
      </dgm:t>
    </dgm:pt>
    <dgm:pt modelId="{A5FB0726-A34A-44D8-8B0A-6890F3FBCA04}" type="sibTrans" cxnId="{1F153E0D-DF4E-4115-A8EA-3C4E9B714FAA}">
      <dgm:prSet/>
      <dgm:spPr/>
      <dgm:t>
        <a:bodyPr/>
        <a:lstStyle/>
        <a:p>
          <a:endParaRPr lang="en-US" b="1"/>
        </a:p>
      </dgm:t>
    </dgm:pt>
    <dgm:pt modelId="{95C9E8BF-1A97-496C-B88D-51CD2056ACE6}">
      <dgm:prSet custT="1"/>
      <dgm:spPr/>
      <dgm:t>
        <a:bodyPr/>
        <a:lstStyle/>
        <a:p>
          <a:pPr rtl="0"/>
          <a:r>
            <a:rPr lang="en-AU" sz="1800" b="1" dirty="0" smtClean="0">
              <a:solidFill>
                <a:srgbClr val="FFC715"/>
              </a:solidFill>
            </a:rPr>
            <a:t>Niobium–Yttrium–Fluorine (NYF) pegmatites</a:t>
          </a:r>
          <a:endParaRPr lang="en-AU" sz="1800" b="1" dirty="0">
            <a:solidFill>
              <a:srgbClr val="FFC715"/>
            </a:solidFill>
          </a:endParaRPr>
        </a:p>
      </dgm:t>
    </dgm:pt>
    <dgm:pt modelId="{29AFAEC5-A65D-44B5-974E-2ADE810FECFB}" type="parTrans" cxnId="{0AB420C9-8FFB-4EC1-9910-65E58C6FDA04}">
      <dgm:prSet/>
      <dgm:spPr/>
      <dgm:t>
        <a:bodyPr/>
        <a:lstStyle/>
        <a:p>
          <a:endParaRPr lang="en-US" b="1"/>
        </a:p>
      </dgm:t>
    </dgm:pt>
    <dgm:pt modelId="{DC7F9C2E-93B9-497F-A640-7B32D8960CAB}" type="sibTrans" cxnId="{0AB420C9-8FFB-4EC1-9910-65E58C6FDA04}">
      <dgm:prSet/>
      <dgm:spPr/>
      <dgm:t>
        <a:bodyPr/>
        <a:lstStyle/>
        <a:p>
          <a:endParaRPr lang="en-US" b="1"/>
        </a:p>
      </dgm:t>
    </dgm:pt>
    <dgm:pt modelId="{B91E4157-764E-40F8-B3BA-3D8876A3FE6E}" type="pres">
      <dgm:prSet presAssocID="{E37E2CC7-B25F-4F99-8B37-8E315B862E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216EB47-C20C-4E9B-9E54-85593D3231DC}" type="pres">
      <dgm:prSet presAssocID="{D06F2A80-A3CF-4F4C-84A6-A8B912D66B69}" presName="hierRoot1" presStyleCnt="0">
        <dgm:presLayoutVars>
          <dgm:hierBranch val="init"/>
        </dgm:presLayoutVars>
      </dgm:prSet>
      <dgm:spPr/>
    </dgm:pt>
    <dgm:pt modelId="{85DD873B-39F2-4BE6-B79D-6AF1D077E3F6}" type="pres">
      <dgm:prSet presAssocID="{D06F2A80-A3CF-4F4C-84A6-A8B912D66B69}" presName="rootComposite1" presStyleCnt="0"/>
      <dgm:spPr/>
    </dgm:pt>
    <dgm:pt modelId="{F732CF03-9FDF-4A08-B82F-6AEA9C6ECC1A}" type="pres">
      <dgm:prSet presAssocID="{D06F2A80-A3CF-4F4C-84A6-A8B912D66B69}" presName="rootText1" presStyleLbl="node0" presStyleIdx="0" presStyleCnt="1" custScaleX="832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F58286-3A27-4691-BDC0-E0C29CBD4726}" type="pres">
      <dgm:prSet presAssocID="{D06F2A80-A3CF-4F4C-84A6-A8B912D66B6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7B30BDB-E144-4CA5-801D-9607162DF227}" type="pres">
      <dgm:prSet presAssocID="{D06F2A80-A3CF-4F4C-84A6-A8B912D66B69}" presName="hierChild2" presStyleCnt="0"/>
      <dgm:spPr/>
    </dgm:pt>
    <dgm:pt modelId="{8D3BA3CD-81D9-419F-96B3-DF01B5F84E19}" type="pres">
      <dgm:prSet presAssocID="{9F66D4C2-F546-401E-9FAE-34BAB2A3976D}" presName="Name64" presStyleLbl="parChTrans1D2" presStyleIdx="0" presStyleCnt="2"/>
      <dgm:spPr/>
      <dgm:t>
        <a:bodyPr/>
        <a:lstStyle/>
        <a:p>
          <a:endParaRPr lang="en-US"/>
        </a:p>
      </dgm:t>
    </dgm:pt>
    <dgm:pt modelId="{91F9E507-F878-4165-A72B-173F56847FEE}" type="pres">
      <dgm:prSet presAssocID="{DB547AC9-EFE8-4BD3-942D-A347F7407FBA}" presName="hierRoot2" presStyleCnt="0">
        <dgm:presLayoutVars>
          <dgm:hierBranch val="init"/>
        </dgm:presLayoutVars>
      </dgm:prSet>
      <dgm:spPr/>
    </dgm:pt>
    <dgm:pt modelId="{F2586C92-94F4-48B7-9006-3B36EA2168F7}" type="pres">
      <dgm:prSet presAssocID="{DB547AC9-EFE8-4BD3-942D-A347F7407FBA}" presName="rootComposite" presStyleCnt="0"/>
      <dgm:spPr/>
    </dgm:pt>
    <dgm:pt modelId="{36108EA9-9ED9-4C74-BC42-3BE60CF71D5C}" type="pres">
      <dgm:prSet presAssocID="{DB547AC9-EFE8-4BD3-942D-A347F7407FBA}" presName="rootText" presStyleLbl="node2" presStyleIdx="0" presStyleCnt="2" custScaleX="90148" custScaleY="170207" custLinFactNeighborY="-392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D122D8-43E0-4606-B006-6416D420D6F1}" type="pres">
      <dgm:prSet presAssocID="{DB547AC9-EFE8-4BD3-942D-A347F7407FBA}" presName="rootConnector" presStyleLbl="node2" presStyleIdx="0" presStyleCnt="2"/>
      <dgm:spPr/>
      <dgm:t>
        <a:bodyPr/>
        <a:lstStyle/>
        <a:p>
          <a:endParaRPr lang="en-US"/>
        </a:p>
      </dgm:t>
    </dgm:pt>
    <dgm:pt modelId="{CC29AB57-DFEC-41DF-8C53-BF6B9255EF77}" type="pres">
      <dgm:prSet presAssocID="{DB547AC9-EFE8-4BD3-942D-A347F7407FBA}" presName="hierChild4" presStyleCnt="0"/>
      <dgm:spPr/>
    </dgm:pt>
    <dgm:pt modelId="{93C1545A-C3F8-4EC0-89ED-9796B6CBEF7C}" type="pres">
      <dgm:prSet presAssocID="{DB547AC9-EFE8-4BD3-942D-A347F7407FBA}" presName="hierChild5" presStyleCnt="0"/>
      <dgm:spPr/>
    </dgm:pt>
    <dgm:pt modelId="{196B0820-1C1F-4544-A6DF-88D7DFA6A1DC}" type="pres">
      <dgm:prSet presAssocID="{503926CC-DFAB-4A46-AB18-EFDDDDEC11F7}" presName="Name64" presStyleLbl="parChTrans1D2" presStyleIdx="1" presStyleCnt="2"/>
      <dgm:spPr/>
      <dgm:t>
        <a:bodyPr/>
        <a:lstStyle/>
        <a:p>
          <a:endParaRPr lang="en-US"/>
        </a:p>
      </dgm:t>
    </dgm:pt>
    <dgm:pt modelId="{BFDD4F73-FEF7-4FAD-B5D9-81168315B966}" type="pres">
      <dgm:prSet presAssocID="{30DED398-D8A0-479D-A2F4-582F1963C378}" presName="hierRoot2" presStyleCnt="0">
        <dgm:presLayoutVars>
          <dgm:hierBranch val="init"/>
        </dgm:presLayoutVars>
      </dgm:prSet>
      <dgm:spPr/>
    </dgm:pt>
    <dgm:pt modelId="{33F2EB5D-3E81-4698-B6E2-E486A28F8792}" type="pres">
      <dgm:prSet presAssocID="{30DED398-D8A0-479D-A2F4-582F1963C378}" presName="rootComposite" presStyleCnt="0"/>
      <dgm:spPr/>
    </dgm:pt>
    <dgm:pt modelId="{51597CA0-63CD-43F8-B65C-6B92A11164F5}" type="pres">
      <dgm:prSet presAssocID="{30DED398-D8A0-479D-A2F4-582F1963C378}" presName="rootText" presStyleLbl="node2" presStyleIdx="1" presStyleCnt="2" custScaleX="90137" custScaleY="170207" custLinFactNeighborY="341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4B7FDC-F783-4573-B847-780D230C3E2E}" type="pres">
      <dgm:prSet presAssocID="{30DED398-D8A0-479D-A2F4-582F1963C378}" presName="rootConnector" presStyleLbl="node2" presStyleIdx="1" presStyleCnt="2"/>
      <dgm:spPr/>
      <dgm:t>
        <a:bodyPr/>
        <a:lstStyle/>
        <a:p>
          <a:endParaRPr lang="en-US"/>
        </a:p>
      </dgm:t>
    </dgm:pt>
    <dgm:pt modelId="{1694BDB8-74DB-45AB-8452-D175E50D25AB}" type="pres">
      <dgm:prSet presAssocID="{30DED398-D8A0-479D-A2F4-582F1963C378}" presName="hierChild4" presStyleCnt="0"/>
      <dgm:spPr/>
    </dgm:pt>
    <dgm:pt modelId="{A2C33553-4262-43A7-8262-1974FDDFE03B}" type="pres">
      <dgm:prSet presAssocID="{E30DEB33-B4B3-4003-B46C-88260B6C3DE5}" presName="Name64" presStyleLbl="parChTrans1D3" presStyleIdx="0" presStyleCnt="2"/>
      <dgm:spPr/>
      <dgm:t>
        <a:bodyPr/>
        <a:lstStyle/>
        <a:p>
          <a:endParaRPr lang="en-US"/>
        </a:p>
      </dgm:t>
    </dgm:pt>
    <dgm:pt modelId="{80119597-61C2-4D3A-8C47-67B238F2D6DA}" type="pres">
      <dgm:prSet presAssocID="{FFB6D2A5-BD36-41D3-92FA-099FEB714811}" presName="hierRoot2" presStyleCnt="0">
        <dgm:presLayoutVars>
          <dgm:hierBranch val="init"/>
        </dgm:presLayoutVars>
      </dgm:prSet>
      <dgm:spPr/>
    </dgm:pt>
    <dgm:pt modelId="{F51ED824-DD1B-4C16-A4EA-2302CE63F3F6}" type="pres">
      <dgm:prSet presAssocID="{FFB6D2A5-BD36-41D3-92FA-099FEB714811}" presName="rootComposite" presStyleCnt="0"/>
      <dgm:spPr/>
    </dgm:pt>
    <dgm:pt modelId="{BCA70161-6EA7-46FC-A05A-F97729D0AEAF}" type="pres">
      <dgm:prSet presAssocID="{FFB6D2A5-BD36-41D3-92FA-099FEB714811}" presName="rootText" presStyleLbl="node3" presStyleIdx="0" presStyleCnt="2" custScaleX="94627" custScaleY="165590" custLinFactNeighborY="392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66B8F27-A3BB-4E6F-A48D-A29E5359F911}" type="pres">
      <dgm:prSet presAssocID="{FFB6D2A5-BD36-41D3-92FA-099FEB714811}" presName="rootConnector" presStyleLbl="node3" presStyleIdx="0" presStyleCnt="2"/>
      <dgm:spPr/>
      <dgm:t>
        <a:bodyPr/>
        <a:lstStyle/>
        <a:p>
          <a:endParaRPr lang="en-US"/>
        </a:p>
      </dgm:t>
    </dgm:pt>
    <dgm:pt modelId="{5FA3F851-EFBC-488D-9C30-1C653B94C144}" type="pres">
      <dgm:prSet presAssocID="{FFB6D2A5-BD36-41D3-92FA-099FEB714811}" presName="hierChild4" presStyleCnt="0"/>
      <dgm:spPr/>
    </dgm:pt>
    <dgm:pt modelId="{7F7E5697-89D9-477C-9F93-2BE142A5C1A0}" type="pres">
      <dgm:prSet presAssocID="{FFB6D2A5-BD36-41D3-92FA-099FEB714811}" presName="hierChild5" presStyleCnt="0"/>
      <dgm:spPr/>
    </dgm:pt>
    <dgm:pt modelId="{86FF6D4A-3010-4135-8B69-E61D00CFCA99}" type="pres">
      <dgm:prSet presAssocID="{29AFAEC5-A65D-44B5-974E-2ADE810FECFB}" presName="Name64" presStyleLbl="parChTrans1D3" presStyleIdx="1" presStyleCnt="2"/>
      <dgm:spPr/>
      <dgm:t>
        <a:bodyPr/>
        <a:lstStyle/>
        <a:p>
          <a:endParaRPr lang="en-US"/>
        </a:p>
      </dgm:t>
    </dgm:pt>
    <dgm:pt modelId="{93A2DC33-EA3F-4C7C-A9F2-ADD51EDBC2B8}" type="pres">
      <dgm:prSet presAssocID="{95C9E8BF-1A97-496C-B88D-51CD2056ACE6}" presName="hierRoot2" presStyleCnt="0">
        <dgm:presLayoutVars>
          <dgm:hierBranch val="init"/>
        </dgm:presLayoutVars>
      </dgm:prSet>
      <dgm:spPr/>
    </dgm:pt>
    <dgm:pt modelId="{01CA3A8F-05A4-4D21-86DB-72E145305402}" type="pres">
      <dgm:prSet presAssocID="{95C9E8BF-1A97-496C-B88D-51CD2056ACE6}" presName="rootComposite" presStyleCnt="0"/>
      <dgm:spPr/>
    </dgm:pt>
    <dgm:pt modelId="{826FD0D1-B448-4E32-A31C-E854232300C2}" type="pres">
      <dgm:prSet presAssocID="{95C9E8BF-1A97-496C-B88D-51CD2056ACE6}" presName="rootText" presStyleLbl="node3" presStyleIdx="1" presStyleCnt="2" custScaleX="94627" custScaleY="153070" custLinFactNeighborY="392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4C2A23-85BA-45E7-9887-967954CA8CAE}" type="pres">
      <dgm:prSet presAssocID="{95C9E8BF-1A97-496C-B88D-51CD2056ACE6}" presName="rootConnector" presStyleLbl="node3" presStyleIdx="1" presStyleCnt="2"/>
      <dgm:spPr/>
      <dgm:t>
        <a:bodyPr/>
        <a:lstStyle/>
        <a:p>
          <a:endParaRPr lang="en-US"/>
        </a:p>
      </dgm:t>
    </dgm:pt>
    <dgm:pt modelId="{0297D186-1B39-4B70-B5BA-D680A0A35900}" type="pres">
      <dgm:prSet presAssocID="{95C9E8BF-1A97-496C-B88D-51CD2056ACE6}" presName="hierChild4" presStyleCnt="0"/>
      <dgm:spPr/>
    </dgm:pt>
    <dgm:pt modelId="{778BE339-4C30-455D-BFF8-13232654E196}" type="pres">
      <dgm:prSet presAssocID="{95C9E8BF-1A97-496C-B88D-51CD2056ACE6}" presName="hierChild5" presStyleCnt="0"/>
      <dgm:spPr/>
    </dgm:pt>
    <dgm:pt modelId="{3FC1EA31-7C40-4D9C-9CDA-15C9F91B75FD}" type="pres">
      <dgm:prSet presAssocID="{30DED398-D8A0-479D-A2F4-582F1963C378}" presName="hierChild5" presStyleCnt="0"/>
      <dgm:spPr/>
    </dgm:pt>
    <dgm:pt modelId="{38BABA91-A516-4964-B88C-9EA9F5D7A0C2}" type="pres">
      <dgm:prSet presAssocID="{D06F2A80-A3CF-4F4C-84A6-A8B912D66B69}" presName="hierChild3" presStyleCnt="0"/>
      <dgm:spPr/>
    </dgm:pt>
  </dgm:ptLst>
  <dgm:cxnLst>
    <dgm:cxn modelId="{F25412CC-2760-4829-8B48-6D33D43E50D5}" type="presOf" srcId="{30DED398-D8A0-479D-A2F4-582F1963C378}" destId="{0F4B7FDC-F783-4573-B847-780D230C3E2E}" srcOrd="1" destOrd="0" presId="urn:microsoft.com/office/officeart/2009/3/layout/HorizontalOrganizationChart"/>
    <dgm:cxn modelId="{0AB38E18-C011-4320-B635-ED0B1C5765C2}" type="presOf" srcId="{E37E2CC7-B25F-4F99-8B37-8E315B862E83}" destId="{B91E4157-764E-40F8-B3BA-3D8876A3FE6E}" srcOrd="0" destOrd="0" presId="urn:microsoft.com/office/officeart/2009/3/layout/HorizontalOrganizationChart"/>
    <dgm:cxn modelId="{AAB4854B-18C9-470C-9D86-8868241B267D}" type="presOf" srcId="{9F66D4C2-F546-401E-9FAE-34BAB2A3976D}" destId="{8D3BA3CD-81D9-419F-96B3-DF01B5F84E19}" srcOrd="0" destOrd="0" presId="urn:microsoft.com/office/officeart/2009/3/layout/HorizontalOrganizationChart"/>
    <dgm:cxn modelId="{6201D621-CF74-4FB9-8065-4B9DD3E72783}" type="presOf" srcId="{D06F2A80-A3CF-4F4C-84A6-A8B912D66B69}" destId="{F732CF03-9FDF-4A08-B82F-6AEA9C6ECC1A}" srcOrd="0" destOrd="0" presId="urn:microsoft.com/office/officeart/2009/3/layout/HorizontalOrganizationChart"/>
    <dgm:cxn modelId="{FCD54CE9-3222-4F98-BA6B-80B804C049CF}" type="presOf" srcId="{DB547AC9-EFE8-4BD3-942D-A347F7407FBA}" destId="{FBD122D8-43E0-4606-B006-6416D420D6F1}" srcOrd="1" destOrd="0" presId="urn:microsoft.com/office/officeart/2009/3/layout/HorizontalOrganizationChart"/>
    <dgm:cxn modelId="{921431AC-6844-42F0-B14D-C4E4BCB17946}" type="presOf" srcId="{30DED398-D8A0-479D-A2F4-582F1963C378}" destId="{51597CA0-63CD-43F8-B65C-6B92A11164F5}" srcOrd="0" destOrd="0" presId="urn:microsoft.com/office/officeart/2009/3/layout/HorizontalOrganizationChart"/>
    <dgm:cxn modelId="{A8B1D75C-C337-4448-89B4-9C99B1DA5B0B}" type="presOf" srcId="{503926CC-DFAB-4A46-AB18-EFDDDDEC11F7}" destId="{196B0820-1C1F-4544-A6DF-88D7DFA6A1DC}" srcOrd="0" destOrd="0" presId="urn:microsoft.com/office/officeart/2009/3/layout/HorizontalOrganizationChart"/>
    <dgm:cxn modelId="{066A7CC4-0297-42B5-8759-9506D9BBBD8F}" type="presOf" srcId="{E30DEB33-B4B3-4003-B46C-88260B6C3DE5}" destId="{A2C33553-4262-43A7-8262-1974FDDFE03B}" srcOrd="0" destOrd="0" presId="urn:microsoft.com/office/officeart/2009/3/layout/HorizontalOrganizationChart"/>
    <dgm:cxn modelId="{3E8A7428-76FE-431D-BB69-1E0C4916EA7C}" type="presOf" srcId="{D06F2A80-A3CF-4F4C-84A6-A8B912D66B69}" destId="{20F58286-3A27-4691-BDC0-E0C29CBD4726}" srcOrd="1" destOrd="0" presId="urn:microsoft.com/office/officeart/2009/3/layout/HorizontalOrganizationChart"/>
    <dgm:cxn modelId="{89BC7C18-C373-4D20-BCAD-372B3EDF7E4B}" type="presOf" srcId="{29AFAEC5-A65D-44B5-974E-2ADE810FECFB}" destId="{86FF6D4A-3010-4135-8B69-E61D00CFCA99}" srcOrd="0" destOrd="0" presId="urn:microsoft.com/office/officeart/2009/3/layout/HorizontalOrganizationChart"/>
    <dgm:cxn modelId="{A2D6E67C-644B-4270-8735-7A37B5766628}" srcId="{E37E2CC7-B25F-4F99-8B37-8E315B862E83}" destId="{D06F2A80-A3CF-4F4C-84A6-A8B912D66B69}" srcOrd="0" destOrd="0" parTransId="{AA3D3210-148C-44B2-B2A6-6307BFFFB817}" sibTransId="{C765A0E3-15F6-4ABD-B61F-D2B9B406C2BD}"/>
    <dgm:cxn modelId="{BDD0BC6A-E829-4C8E-BC5A-7703E6306DEE}" type="presOf" srcId="{FFB6D2A5-BD36-41D3-92FA-099FEB714811}" destId="{BCA70161-6EA7-46FC-A05A-F97729D0AEAF}" srcOrd="0" destOrd="0" presId="urn:microsoft.com/office/officeart/2009/3/layout/HorizontalOrganizationChart"/>
    <dgm:cxn modelId="{6057D02B-8D0A-4485-89B4-14D6F844B759}" type="presOf" srcId="{95C9E8BF-1A97-496C-B88D-51CD2056ACE6}" destId="{DA4C2A23-85BA-45E7-9887-967954CA8CAE}" srcOrd="1" destOrd="0" presId="urn:microsoft.com/office/officeart/2009/3/layout/HorizontalOrganizationChart"/>
    <dgm:cxn modelId="{B55C080B-94CD-4B29-A4CF-FBBE55ED4609}" type="presOf" srcId="{DB547AC9-EFE8-4BD3-942D-A347F7407FBA}" destId="{36108EA9-9ED9-4C74-BC42-3BE60CF71D5C}" srcOrd="0" destOrd="0" presId="urn:microsoft.com/office/officeart/2009/3/layout/HorizontalOrganizationChart"/>
    <dgm:cxn modelId="{BF238F78-DBD4-49B9-B1DC-93D7E7C4DF70}" srcId="{D06F2A80-A3CF-4F4C-84A6-A8B912D66B69}" destId="{DB547AC9-EFE8-4BD3-942D-A347F7407FBA}" srcOrd="0" destOrd="0" parTransId="{9F66D4C2-F546-401E-9FAE-34BAB2A3976D}" sibTransId="{B9AD9023-BBCB-46BD-8C25-7BF4C51A2DBA}"/>
    <dgm:cxn modelId="{1D7745A8-B223-4380-B56E-722631E39929}" srcId="{D06F2A80-A3CF-4F4C-84A6-A8B912D66B69}" destId="{30DED398-D8A0-479D-A2F4-582F1963C378}" srcOrd="1" destOrd="0" parTransId="{503926CC-DFAB-4A46-AB18-EFDDDDEC11F7}" sibTransId="{5FAADAF7-8F02-43F0-B7D3-910DC4F04987}"/>
    <dgm:cxn modelId="{F3F42194-46FA-4606-9AE9-BBC0AB567C41}" type="presOf" srcId="{95C9E8BF-1A97-496C-B88D-51CD2056ACE6}" destId="{826FD0D1-B448-4E32-A31C-E854232300C2}" srcOrd="0" destOrd="0" presId="urn:microsoft.com/office/officeart/2009/3/layout/HorizontalOrganizationChart"/>
    <dgm:cxn modelId="{F14F0913-ED39-4F7F-AD77-4E610248C576}" type="presOf" srcId="{FFB6D2A5-BD36-41D3-92FA-099FEB714811}" destId="{466B8F27-A3BB-4E6F-A48D-A29E5359F911}" srcOrd="1" destOrd="0" presId="urn:microsoft.com/office/officeart/2009/3/layout/HorizontalOrganizationChart"/>
    <dgm:cxn modelId="{1F153E0D-DF4E-4115-A8EA-3C4E9B714FAA}" srcId="{30DED398-D8A0-479D-A2F4-582F1963C378}" destId="{FFB6D2A5-BD36-41D3-92FA-099FEB714811}" srcOrd="0" destOrd="0" parTransId="{E30DEB33-B4B3-4003-B46C-88260B6C3DE5}" sibTransId="{A5FB0726-A34A-44D8-8B0A-6890F3FBCA04}"/>
    <dgm:cxn modelId="{0AB420C9-8FFB-4EC1-9910-65E58C6FDA04}" srcId="{30DED398-D8A0-479D-A2F4-582F1963C378}" destId="{95C9E8BF-1A97-496C-B88D-51CD2056ACE6}" srcOrd="1" destOrd="0" parTransId="{29AFAEC5-A65D-44B5-974E-2ADE810FECFB}" sibTransId="{DC7F9C2E-93B9-497F-A640-7B32D8960CAB}"/>
    <dgm:cxn modelId="{ECEAE0B5-F14A-4E95-B34E-BFD590BFD389}" type="presParOf" srcId="{B91E4157-764E-40F8-B3BA-3D8876A3FE6E}" destId="{9216EB47-C20C-4E9B-9E54-85593D3231DC}" srcOrd="0" destOrd="0" presId="urn:microsoft.com/office/officeart/2009/3/layout/HorizontalOrganizationChart"/>
    <dgm:cxn modelId="{B4849D41-2744-42E8-9891-864893C6DE0C}" type="presParOf" srcId="{9216EB47-C20C-4E9B-9E54-85593D3231DC}" destId="{85DD873B-39F2-4BE6-B79D-6AF1D077E3F6}" srcOrd="0" destOrd="0" presId="urn:microsoft.com/office/officeart/2009/3/layout/HorizontalOrganizationChart"/>
    <dgm:cxn modelId="{059E4218-DD8B-4044-A4B3-220D1783B182}" type="presParOf" srcId="{85DD873B-39F2-4BE6-B79D-6AF1D077E3F6}" destId="{F732CF03-9FDF-4A08-B82F-6AEA9C6ECC1A}" srcOrd="0" destOrd="0" presId="urn:microsoft.com/office/officeart/2009/3/layout/HorizontalOrganizationChart"/>
    <dgm:cxn modelId="{8104A397-5D2E-42B3-9F44-40135C84A082}" type="presParOf" srcId="{85DD873B-39F2-4BE6-B79D-6AF1D077E3F6}" destId="{20F58286-3A27-4691-BDC0-E0C29CBD4726}" srcOrd="1" destOrd="0" presId="urn:microsoft.com/office/officeart/2009/3/layout/HorizontalOrganizationChart"/>
    <dgm:cxn modelId="{B4AB7E17-3A63-4978-A65E-B475941B907B}" type="presParOf" srcId="{9216EB47-C20C-4E9B-9E54-85593D3231DC}" destId="{A7B30BDB-E144-4CA5-801D-9607162DF227}" srcOrd="1" destOrd="0" presId="urn:microsoft.com/office/officeart/2009/3/layout/HorizontalOrganizationChart"/>
    <dgm:cxn modelId="{D8FDA153-A285-4652-AC46-14DD78120520}" type="presParOf" srcId="{A7B30BDB-E144-4CA5-801D-9607162DF227}" destId="{8D3BA3CD-81D9-419F-96B3-DF01B5F84E19}" srcOrd="0" destOrd="0" presId="urn:microsoft.com/office/officeart/2009/3/layout/HorizontalOrganizationChart"/>
    <dgm:cxn modelId="{FF4533E9-D4CD-44A7-A7A0-3C82790E5404}" type="presParOf" srcId="{A7B30BDB-E144-4CA5-801D-9607162DF227}" destId="{91F9E507-F878-4165-A72B-173F56847FEE}" srcOrd="1" destOrd="0" presId="urn:microsoft.com/office/officeart/2009/3/layout/HorizontalOrganizationChart"/>
    <dgm:cxn modelId="{6514E78C-4C23-4EF6-885F-AF77D0F940D3}" type="presParOf" srcId="{91F9E507-F878-4165-A72B-173F56847FEE}" destId="{F2586C92-94F4-48B7-9006-3B36EA2168F7}" srcOrd="0" destOrd="0" presId="urn:microsoft.com/office/officeart/2009/3/layout/HorizontalOrganizationChart"/>
    <dgm:cxn modelId="{8B166DA1-2C13-4330-A472-DA8DE0CB4816}" type="presParOf" srcId="{F2586C92-94F4-48B7-9006-3B36EA2168F7}" destId="{36108EA9-9ED9-4C74-BC42-3BE60CF71D5C}" srcOrd="0" destOrd="0" presId="urn:microsoft.com/office/officeart/2009/3/layout/HorizontalOrganizationChart"/>
    <dgm:cxn modelId="{BF689CEB-5AC2-4952-B308-29EA6A450617}" type="presParOf" srcId="{F2586C92-94F4-48B7-9006-3B36EA2168F7}" destId="{FBD122D8-43E0-4606-B006-6416D420D6F1}" srcOrd="1" destOrd="0" presId="urn:microsoft.com/office/officeart/2009/3/layout/HorizontalOrganizationChart"/>
    <dgm:cxn modelId="{5CAF6070-8764-42F3-902F-797F2F4ED7BA}" type="presParOf" srcId="{91F9E507-F878-4165-A72B-173F56847FEE}" destId="{CC29AB57-DFEC-41DF-8C53-BF6B9255EF77}" srcOrd="1" destOrd="0" presId="urn:microsoft.com/office/officeart/2009/3/layout/HorizontalOrganizationChart"/>
    <dgm:cxn modelId="{E556DDC4-E2BA-4A26-8380-F7B43C77356C}" type="presParOf" srcId="{91F9E507-F878-4165-A72B-173F56847FEE}" destId="{93C1545A-C3F8-4EC0-89ED-9796B6CBEF7C}" srcOrd="2" destOrd="0" presId="urn:microsoft.com/office/officeart/2009/3/layout/HorizontalOrganizationChart"/>
    <dgm:cxn modelId="{B09143C4-BFE1-4B70-9243-7203F1290E18}" type="presParOf" srcId="{A7B30BDB-E144-4CA5-801D-9607162DF227}" destId="{196B0820-1C1F-4544-A6DF-88D7DFA6A1DC}" srcOrd="2" destOrd="0" presId="urn:microsoft.com/office/officeart/2009/3/layout/HorizontalOrganizationChart"/>
    <dgm:cxn modelId="{7F588207-9A00-4099-B7E7-915F767876B1}" type="presParOf" srcId="{A7B30BDB-E144-4CA5-801D-9607162DF227}" destId="{BFDD4F73-FEF7-4FAD-B5D9-81168315B966}" srcOrd="3" destOrd="0" presId="urn:microsoft.com/office/officeart/2009/3/layout/HorizontalOrganizationChart"/>
    <dgm:cxn modelId="{D4CA4F45-F679-40D8-9250-0BCCA5414D2D}" type="presParOf" srcId="{BFDD4F73-FEF7-4FAD-B5D9-81168315B966}" destId="{33F2EB5D-3E81-4698-B6E2-E486A28F8792}" srcOrd="0" destOrd="0" presId="urn:microsoft.com/office/officeart/2009/3/layout/HorizontalOrganizationChart"/>
    <dgm:cxn modelId="{43E2BBA7-E225-4D88-95D1-84E19FEAC052}" type="presParOf" srcId="{33F2EB5D-3E81-4698-B6E2-E486A28F8792}" destId="{51597CA0-63CD-43F8-B65C-6B92A11164F5}" srcOrd="0" destOrd="0" presId="urn:microsoft.com/office/officeart/2009/3/layout/HorizontalOrganizationChart"/>
    <dgm:cxn modelId="{2B0B3FCC-4B64-43A0-A65A-20C8E70126B4}" type="presParOf" srcId="{33F2EB5D-3E81-4698-B6E2-E486A28F8792}" destId="{0F4B7FDC-F783-4573-B847-780D230C3E2E}" srcOrd="1" destOrd="0" presId="urn:microsoft.com/office/officeart/2009/3/layout/HorizontalOrganizationChart"/>
    <dgm:cxn modelId="{58A874A7-BF06-4251-B830-E6BBF1E3574B}" type="presParOf" srcId="{BFDD4F73-FEF7-4FAD-B5D9-81168315B966}" destId="{1694BDB8-74DB-45AB-8452-D175E50D25AB}" srcOrd="1" destOrd="0" presId="urn:microsoft.com/office/officeart/2009/3/layout/HorizontalOrganizationChart"/>
    <dgm:cxn modelId="{FFB12D92-1A5D-448C-9918-47DCFD7015C4}" type="presParOf" srcId="{1694BDB8-74DB-45AB-8452-D175E50D25AB}" destId="{A2C33553-4262-43A7-8262-1974FDDFE03B}" srcOrd="0" destOrd="0" presId="urn:microsoft.com/office/officeart/2009/3/layout/HorizontalOrganizationChart"/>
    <dgm:cxn modelId="{A947385E-5C4A-4FA0-9136-A233CE736605}" type="presParOf" srcId="{1694BDB8-74DB-45AB-8452-D175E50D25AB}" destId="{80119597-61C2-4D3A-8C47-67B238F2D6DA}" srcOrd="1" destOrd="0" presId="urn:microsoft.com/office/officeart/2009/3/layout/HorizontalOrganizationChart"/>
    <dgm:cxn modelId="{BA0E5837-ACB1-43F0-A7FB-3E354206D718}" type="presParOf" srcId="{80119597-61C2-4D3A-8C47-67B238F2D6DA}" destId="{F51ED824-DD1B-4C16-A4EA-2302CE63F3F6}" srcOrd="0" destOrd="0" presId="urn:microsoft.com/office/officeart/2009/3/layout/HorizontalOrganizationChart"/>
    <dgm:cxn modelId="{87CE715E-0DDC-4699-BCB1-DBF4DD933ACA}" type="presParOf" srcId="{F51ED824-DD1B-4C16-A4EA-2302CE63F3F6}" destId="{BCA70161-6EA7-46FC-A05A-F97729D0AEAF}" srcOrd="0" destOrd="0" presId="urn:microsoft.com/office/officeart/2009/3/layout/HorizontalOrganizationChart"/>
    <dgm:cxn modelId="{C2B0C972-3B01-4179-8BB7-8F9F27839425}" type="presParOf" srcId="{F51ED824-DD1B-4C16-A4EA-2302CE63F3F6}" destId="{466B8F27-A3BB-4E6F-A48D-A29E5359F911}" srcOrd="1" destOrd="0" presId="urn:microsoft.com/office/officeart/2009/3/layout/HorizontalOrganizationChart"/>
    <dgm:cxn modelId="{E0C7460F-6C50-4268-A503-942F31FDD796}" type="presParOf" srcId="{80119597-61C2-4D3A-8C47-67B238F2D6DA}" destId="{5FA3F851-EFBC-488D-9C30-1C653B94C144}" srcOrd="1" destOrd="0" presId="urn:microsoft.com/office/officeart/2009/3/layout/HorizontalOrganizationChart"/>
    <dgm:cxn modelId="{2944AEE7-62A8-496C-9194-15552A8F79B3}" type="presParOf" srcId="{80119597-61C2-4D3A-8C47-67B238F2D6DA}" destId="{7F7E5697-89D9-477C-9F93-2BE142A5C1A0}" srcOrd="2" destOrd="0" presId="urn:microsoft.com/office/officeart/2009/3/layout/HorizontalOrganizationChart"/>
    <dgm:cxn modelId="{209C1E8B-601B-4E7F-A2B6-C8C974DF14DE}" type="presParOf" srcId="{1694BDB8-74DB-45AB-8452-D175E50D25AB}" destId="{86FF6D4A-3010-4135-8B69-E61D00CFCA99}" srcOrd="2" destOrd="0" presId="urn:microsoft.com/office/officeart/2009/3/layout/HorizontalOrganizationChart"/>
    <dgm:cxn modelId="{D7C0B054-E92E-4A81-ACCF-AF649BF06A86}" type="presParOf" srcId="{1694BDB8-74DB-45AB-8452-D175E50D25AB}" destId="{93A2DC33-EA3F-4C7C-A9F2-ADD51EDBC2B8}" srcOrd="3" destOrd="0" presId="urn:microsoft.com/office/officeart/2009/3/layout/HorizontalOrganizationChart"/>
    <dgm:cxn modelId="{521E64BF-01D0-4688-9D54-D83AFDFF853A}" type="presParOf" srcId="{93A2DC33-EA3F-4C7C-A9F2-ADD51EDBC2B8}" destId="{01CA3A8F-05A4-4D21-86DB-72E145305402}" srcOrd="0" destOrd="0" presId="urn:microsoft.com/office/officeart/2009/3/layout/HorizontalOrganizationChart"/>
    <dgm:cxn modelId="{ACF17BC8-980F-463D-9AF0-49B806FF808F}" type="presParOf" srcId="{01CA3A8F-05A4-4D21-86DB-72E145305402}" destId="{826FD0D1-B448-4E32-A31C-E854232300C2}" srcOrd="0" destOrd="0" presId="urn:microsoft.com/office/officeart/2009/3/layout/HorizontalOrganizationChart"/>
    <dgm:cxn modelId="{C2BDCB8C-F68E-421D-9AA2-C44D5E1D5D2B}" type="presParOf" srcId="{01CA3A8F-05A4-4D21-86DB-72E145305402}" destId="{DA4C2A23-85BA-45E7-9887-967954CA8CAE}" srcOrd="1" destOrd="0" presId="urn:microsoft.com/office/officeart/2009/3/layout/HorizontalOrganizationChart"/>
    <dgm:cxn modelId="{60F40F47-9EE4-4160-9A6E-C2D397063926}" type="presParOf" srcId="{93A2DC33-EA3F-4C7C-A9F2-ADD51EDBC2B8}" destId="{0297D186-1B39-4B70-B5BA-D680A0A35900}" srcOrd="1" destOrd="0" presId="urn:microsoft.com/office/officeart/2009/3/layout/HorizontalOrganizationChart"/>
    <dgm:cxn modelId="{B4279CE4-3555-499B-A108-E18AEA1306F4}" type="presParOf" srcId="{93A2DC33-EA3F-4C7C-A9F2-ADD51EDBC2B8}" destId="{778BE339-4C30-455D-BFF8-13232654E196}" srcOrd="2" destOrd="0" presId="urn:microsoft.com/office/officeart/2009/3/layout/HorizontalOrganizationChart"/>
    <dgm:cxn modelId="{28967128-C7DD-4917-BA21-20E2B1961ACC}" type="presParOf" srcId="{BFDD4F73-FEF7-4FAD-B5D9-81168315B966}" destId="{3FC1EA31-7C40-4D9C-9CDA-15C9F91B75FD}" srcOrd="2" destOrd="0" presId="urn:microsoft.com/office/officeart/2009/3/layout/HorizontalOrganizationChart"/>
    <dgm:cxn modelId="{9616758D-00DE-47A9-8A3C-5141392E70DC}" type="presParOf" srcId="{9216EB47-C20C-4E9B-9E54-85593D3231DC}" destId="{38BABA91-A516-4964-B88C-9EA9F5D7A0C2}" srcOrd="2" destOrd="0" presId="urn:microsoft.com/office/officeart/2009/3/layout/Horizontal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585EC9-CC55-4B49-8029-E6B67E126F2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4451D3-4EE6-4F01-98F3-F4FD05D28FF6}">
      <dgm:prSet custT="1"/>
      <dgm:spPr/>
      <dgm:t>
        <a:bodyPr/>
        <a:lstStyle/>
        <a:p>
          <a:pPr algn="l" rtl="0"/>
          <a:r>
            <a:rPr lang="en-AU" sz="2800" b="1" dirty="0" smtClean="0">
              <a:solidFill>
                <a:srgbClr val="FFC715"/>
              </a:solidFill>
            </a:rPr>
            <a:t>Fertile granitic magmas </a:t>
          </a:r>
          <a:r>
            <a:rPr lang="en-AU" sz="2800" dirty="0" smtClean="0">
              <a:solidFill>
                <a:schemeClr val="bg1"/>
              </a:solidFill>
            </a:rPr>
            <a:t>– a source of fluids and metals for pegmatites</a:t>
          </a:r>
          <a:endParaRPr lang="en-AU" sz="2800" dirty="0">
            <a:solidFill>
              <a:schemeClr val="bg1"/>
            </a:solidFill>
          </a:endParaRPr>
        </a:p>
      </dgm:t>
    </dgm:pt>
    <dgm:pt modelId="{31F38106-8122-4C6A-98B2-FCEA67A8C4F5}" type="parTrans" cxnId="{D623113D-5517-4AA4-AB01-B05C30466B01}">
      <dgm:prSet/>
      <dgm:spPr/>
      <dgm:t>
        <a:bodyPr/>
        <a:lstStyle/>
        <a:p>
          <a:endParaRPr lang="en-US"/>
        </a:p>
      </dgm:t>
    </dgm:pt>
    <dgm:pt modelId="{B7767AB6-FA96-48C8-BE9D-F9F58525B4DD}" type="sibTrans" cxnId="{D623113D-5517-4AA4-AB01-B05C30466B01}">
      <dgm:prSet/>
      <dgm:spPr/>
      <dgm:t>
        <a:bodyPr/>
        <a:lstStyle/>
        <a:p>
          <a:endParaRPr lang="en-US"/>
        </a:p>
      </dgm:t>
    </dgm:pt>
    <dgm:pt modelId="{53199E2D-BA7C-4A83-B7FF-4FC6A4DD6A00}">
      <dgm:prSet custT="1"/>
      <dgm:spPr/>
      <dgm:t>
        <a:bodyPr/>
        <a:lstStyle/>
        <a:p>
          <a:pPr rtl="0">
            <a:spcAft>
              <a:spcPct val="35000"/>
            </a:spcAft>
          </a:pPr>
          <a:r>
            <a:rPr lang="en-AU" sz="2400" b="1" dirty="0" smtClean="0">
              <a:solidFill>
                <a:srgbClr val="FFC715"/>
              </a:solidFill>
            </a:rPr>
            <a:t>S-type granites with extreme fractionation:</a:t>
          </a:r>
          <a:endParaRPr lang="en-AU" sz="2400" b="1" dirty="0">
            <a:solidFill>
              <a:srgbClr val="FFC715"/>
            </a:solidFill>
          </a:endParaRPr>
        </a:p>
      </dgm:t>
    </dgm:pt>
    <dgm:pt modelId="{A7434974-C170-4E7B-8EA6-B3C184D16047}" type="parTrans" cxnId="{97125378-8494-42F0-BA9C-510AA20D97B7}">
      <dgm:prSet/>
      <dgm:spPr/>
      <dgm:t>
        <a:bodyPr/>
        <a:lstStyle/>
        <a:p>
          <a:endParaRPr lang="en-US"/>
        </a:p>
      </dgm:t>
    </dgm:pt>
    <dgm:pt modelId="{A67FC671-B53C-4E4C-AC89-E7FF869A5E03}" type="sibTrans" cxnId="{97125378-8494-42F0-BA9C-510AA20D97B7}">
      <dgm:prSet/>
      <dgm:spPr/>
      <dgm:t>
        <a:bodyPr/>
        <a:lstStyle/>
        <a:p>
          <a:endParaRPr lang="en-US"/>
        </a:p>
      </dgm:t>
    </dgm:pt>
    <dgm:pt modelId="{1C61F034-C06D-4AF3-9D07-61AC86267D08}">
      <dgm:prSet custT="1"/>
      <dgm:spPr/>
      <dgm:t>
        <a:bodyPr/>
        <a:lstStyle/>
        <a:p>
          <a:pPr rtl="0">
            <a:spcAft>
              <a:spcPts val="1200"/>
            </a:spcAft>
          </a:pPr>
          <a:r>
            <a:rPr lang="en-AU" sz="1800" dirty="0" smtClean="0"/>
            <a:t>enriched in Li, Cs, Ta, Rb, Sn, F, Be, Nb, Ga, Fe, Ti and REE</a:t>
          </a:r>
          <a:endParaRPr lang="en-AU" sz="1800" dirty="0"/>
        </a:p>
      </dgm:t>
    </dgm:pt>
    <dgm:pt modelId="{A3DCE246-A390-4A9D-8846-840324E1AA59}" type="parTrans" cxnId="{260C3B70-2854-4E86-92D6-8F39D4EC3066}">
      <dgm:prSet/>
      <dgm:spPr/>
      <dgm:t>
        <a:bodyPr/>
        <a:lstStyle/>
        <a:p>
          <a:endParaRPr lang="en-US"/>
        </a:p>
      </dgm:t>
    </dgm:pt>
    <dgm:pt modelId="{6AF88FD2-BC0A-416A-8E19-2089FBB49189}" type="sibTrans" cxnId="{260C3B70-2854-4E86-92D6-8F39D4EC3066}">
      <dgm:prSet/>
      <dgm:spPr/>
      <dgm:t>
        <a:bodyPr/>
        <a:lstStyle/>
        <a:p>
          <a:endParaRPr lang="en-US"/>
        </a:p>
      </dgm:t>
    </dgm:pt>
    <dgm:pt modelId="{5A8675DE-F977-4C3F-8390-62DCF615C6A9}">
      <dgm:prSet custT="1"/>
      <dgm:spPr/>
      <dgm:t>
        <a:bodyPr/>
        <a:lstStyle/>
        <a:p>
          <a:pPr rtl="0">
            <a:spcAft>
              <a:spcPts val="1200"/>
            </a:spcAft>
          </a:pPr>
          <a:r>
            <a:rPr lang="en-AU" sz="1800" dirty="0" smtClean="0"/>
            <a:t>high Li/Mg, Cs/K, Rb/K and Ta/Nb</a:t>
          </a:r>
          <a:endParaRPr lang="en-AU" sz="1800" dirty="0"/>
        </a:p>
      </dgm:t>
    </dgm:pt>
    <dgm:pt modelId="{57E6B7E8-CDAC-43EC-94E9-1A8C2FD46852}" type="parTrans" cxnId="{58862557-8712-49BD-B1A8-858A837FB7AD}">
      <dgm:prSet/>
      <dgm:spPr/>
      <dgm:t>
        <a:bodyPr/>
        <a:lstStyle/>
        <a:p>
          <a:endParaRPr lang="en-US"/>
        </a:p>
      </dgm:t>
    </dgm:pt>
    <dgm:pt modelId="{1F8D9D6C-2FA9-44FB-815F-A6C21B013899}" type="sibTrans" cxnId="{58862557-8712-49BD-B1A8-858A837FB7AD}">
      <dgm:prSet/>
      <dgm:spPr/>
      <dgm:t>
        <a:bodyPr/>
        <a:lstStyle/>
        <a:p>
          <a:endParaRPr lang="en-US"/>
        </a:p>
      </dgm:t>
    </dgm:pt>
    <dgm:pt modelId="{647634A4-E6A0-41DF-B18C-20718BEF5EAA}">
      <dgm:prSet custT="1"/>
      <dgm:spPr/>
      <dgm:t>
        <a:bodyPr/>
        <a:lstStyle/>
        <a:p>
          <a:pPr rtl="0">
            <a:spcAft>
              <a:spcPts val="1200"/>
            </a:spcAft>
          </a:pPr>
          <a:r>
            <a:rPr lang="en-AU" sz="1800" dirty="0" smtClean="0"/>
            <a:t>contain fluorite, cordierite, tourmaline, garnet, white potassium feldspar and green muscovite</a:t>
          </a:r>
          <a:endParaRPr lang="en-AU" sz="1800" dirty="0"/>
        </a:p>
      </dgm:t>
    </dgm:pt>
    <dgm:pt modelId="{0D00163E-C378-499F-9422-36C7E5A1D43C}" type="parTrans" cxnId="{CE0C243E-8E84-461D-89BF-24101ACE505E}">
      <dgm:prSet/>
      <dgm:spPr/>
      <dgm:t>
        <a:bodyPr/>
        <a:lstStyle/>
        <a:p>
          <a:endParaRPr lang="en-US"/>
        </a:p>
      </dgm:t>
    </dgm:pt>
    <dgm:pt modelId="{E351B244-201D-45C5-A53D-2998E70138B0}" type="sibTrans" cxnId="{CE0C243E-8E84-461D-89BF-24101ACE505E}">
      <dgm:prSet/>
      <dgm:spPr/>
      <dgm:t>
        <a:bodyPr/>
        <a:lstStyle/>
        <a:p>
          <a:endParaRPr lang="en-US"/>
        </a:p>
      </dgm:t>
    </dgm:pt>
    <dgm:pt modelId="{3A0FBEBF-C73A-4B7C-B383-487D825B7F25}" type="pres">
      <dgm:prSet presAssocID="{3C585EC9-CC55-4B49-8029-E6B67E126F2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C3E48B-5E2B-4EAC-8322-369FBA69A1E7}" type="pres">
      <dgm:prSet presAssocID="{3C585EC9-CC55-4B49-8029-E6B67E126F2D}" presName="arrow" presStyleLbl="bgShp" presStyleIdx="0" presStyleCnt="1"/>
      <dgm:spPr/>
    </dgm:pt>
    <dgm:pt modelId="{11FB04AB-C872-4CC8-929A-D98F2E1732DE}" type="pres">
      <dgm:prSet presAssocID="{3C585EC9-CC55-4B49-8029-E6B67E126F2D}" presName="linearProcess" presStyleCnt="0"/>
      <dgm:spPr/>
    </dgm:pt>
    <dgm:pt modelId="{0BF7C0A8-4A4E-4253-B7D1-1EB3DDF72AAC}" type="pres">
      <dgm:prSet presAssocID="{EB4451D3-4EE6-4F01-98F3-F4FD05D28FF6}" presName="textNode" presStyleLbl="node1" presStyleIdx="0" presStyleCnt="2" custScaleX="70786" custScaleY="108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17328C-FB39-440B-92A1-3E8E72C76E5F}" type="pres">
      <dgm:prSet presAssocID="{B7767AB6-FA96-48C8-BE9D-F9F58525B4DD}" presName="sibTrans" presStyleCnt="0"/>
      <dgm:spPr/>
    </dgm:pt>
    <dgm:pt modelId="{2D12B152-C5A9-4DAA-814C-9ACBF7DA275B}" type="pres">
      <dgm:prSet presAssocID="{53199E2D-BA7C-4A83-B7FF-4FC6A4DD6A00}" presName="textNode" presStyleLbl="node1" presStyleIdx="1" presStyleCnt="2" custScaleY="1418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1C8B8B-2378-4B7A-8520-D318E605456A}" type="presOf" srcId="{1C61F034-C06D-4AF3-9D07-61AC86267D08}" destId="{2D12B152-C5A9-4DAA-814C-9ACBF7DA275B}" srcOrd="0" destOrd="1" presId="urn:microsoft.com/office/officeart/2005/8/layout/hProcess9"/>
    <dgm:cxn modelId="{06B9F6C8-0DC5-4D28-BA7B-245A55A776FD}" type="presOf" srcId="{647634A4-E6A0-41DF-B18C-20718BEF5EAA}" destId="{2D12B152-C5A9-4DAA-814C-9ACBF7DA275B}" srcOrd="0" destOrd="3" presId="urn:microsoft.com/office/officeart/2005/8/layout/hProcess9"/>
    <dgm:cxn modelId="{B9876DE8-96F2-4B59-B0A8-33464213340A}" type="presOf" srcId="{53199E2D-BA7C-4A83-B7FF-4FC6A4DD6A00}" destId="{2D12B152-C5A9-4DAA-814C-9ACBF7DA275B}" srcOrd="0" destOrd="0" presId="urn:microsoft.com/office/officeart/2005/8/layout/hProcess9"/>
    <dgm:cxn modelId="{260C3B70-2854-4E86-92D6-8F39D4EC3066}" srcId="{53199E2D-BA7C-4A83-B7FF-4FC6A4DD6A00}" destId="{1C61F034-C06D-4AF3-9D07-61AC86267D08}" srcOrd="0" destOrd="0" parTransId="{A3DCE246-A390-4A9D-8846-840324E1AA59}" sibTransId="{6AF88FD2-BC0A-416A-8E19-2089FBB49189}"/>
    <dgm:cxn modelId="{CE0C243E-8E84-461D-89BF-24101ACE505E}" srcId="{53199E2D-BA7C-4A83-B7FF-4FC6A4DD6A00}" destId="{647634A4-E6A0-41DF-B18C-20718BEF5EAA}" srcOrd="2" destOrd="0" parTransId="{0D00163E-C378-499F-9422-36C7E5A1D43C}" sibTransId="{E351B244-201D-45C5-A53D-2998E70138B0}"/>
    <dgm:cxn modelId="{97125378-8494-42F0-BA9C-510AA20D97B7}" srcId="{3C585EC9-CC55-4B49-8029-E6B67E126F2D}" destId="{53199E2D-BA7C-4A83-B7FF-4FC6A4DD6A00}" srcOrd="1" destOrd="0" parTransId="{A7434974-C170-4E7B-8EA6-B3C184D16047}" sibTransId="{A67FC671-B53C-4E4C-AC89-E7FF869A5E03}"/>
    <dgm:cxn modelId="{133D7EFC-1EDA-4FFA-9836-5A80FC443921}" type="presOf" srcId="{3C585EC9-CC55-4B49-8029-E6B67E126F2D}" destId="{3A0FBEBF-C73A-4B7C-B383-487D825B7F25}" srcOrd="0" destOrd="0" presId="urn:microsoft.com/office/officeart/2005/8/layout/hProcess9"/>
    <dgm:cxn modelId="{58862557-8712-49BD-B1A8-858A837FB7AD}" srcId="{53199E2D-BA7C-4A83-B7FF-4FC6A4DD6A00}" destId="{5A8675DE-F977-4C3F-8390-62DCF615C6A9}" srcOrd="1" destOrd="0" parTransId="{57E6B7E8-CDAC-43EC-94E9-1A8C2FD46852}" sibTransId="{1F8D9D6C-2FA9-44FB-815F-A6C21B013899}"/>
    <dgm:cxn modelId="{CC01E01C-332D-4FE7-81C5-B2527C903DE9}" type="presOf" srcId="{EB4451D3-4EE6-4F01-98F3-F4FD05D28FF6}" destId="{0BF7C0A8-4A4E-4253-B7D1-1EB3DDF72AAC}" srcOrd="0" destOrd="0" presId="urn:microsoft.com/office/officeart/2005/8/layout/hProcess9"/>
    <dgm:cxn modelId="{D623113D-5517-4AA4-AB01-B05C30466B01}" srcId="{3C585EC9-CC55-4B49-8029-E6B67E126F2D}" destId="{EB4451D3-4EE6-4F01-98F3-F4FD05D28FF6}" srcOrd="0" destOrd="0" parTransId="{31F38106-8122-4C6A-98B2-FCEA67A8C4F5}" sibTransId="{B7767AB6-FA96-48C8-BE9D-F9F58525B4DD}"/>
    <dgm:cxn modelId="{3E190256-830E-49BA-B636-6D100085EEC4}" type="presOf" srcId="{5A8675DE-F977-4C3F-8390-62DCF615C6A9}" destId="{2D12B152-C5A9-4DAA-814C-9ACBF7DA275B}" srcOrd="0" destOrd="2" presId="urn:microsoft.com/office/officeart/2005/8/layout/hProcess9"/>
    <dgm:cxn modelId="{3BF954E5-1504-484C-A814-6946C65F1BA1}" type="presParOf" srcId="{3A0FBEBF-C73A-4B7C-B383-487D825B7F25}" destId="{DCC3E48B-5E2B-4EAC-8322-369FBA69A1E7}" srcOrd="0" destOrd="0" presId="urn:microsoft.com/office/officeart/2005/8/layout/hProcess9"/>
    <dgm:cxn modelId="{CC951884-478E-4348-AA0B-AF4CFCB1FC7A}" type="presParOf" srcId="{3A0FBEBF-C73A-4B7C-B383-487D825B7F25}" destId="{11FB04AB-C872-4CC8-929A-D98F2E1732DE}" srcOrd="1" destOrd="0" presId="urn:microsoft.com/office/officeart/2005/8/layout/hProcess9"/>
    <dgm:cxn modelId="{59AFE70A-6D41-4E91-9C9F-5B8022CD9496}" type="presParOf" srcId="{11FB04AB-C872-4CC8-929A-D98F2E1732DE}" destId="{0BF7C0A8-4A4E-4253-B7D1-1EB3DDF72AAC}" srcOrd="0" destOrd="0" presId="urn:microsoft.com/office/officeart/2005/8/layout/hProcess9"/>
    <dgm:cxn modelId="{57695D24-C986-47DB-9217-EDC3C7E82A72}" type="presParOf" srcId="{11FB04AB-C872-4CC8-929A-D98F2E1732DE}" destId="{0517328C-FB39-440B-92A1-3E8E72C76E5F}" srcOrd="1" destOrd="0" presId="urn:microsoft.com/office/officeart/2005/8/layout/hProcess9"/>
    <dgm:cxn modelId="{6DCC5532-98F3-452E-B183-9267EB898356}" type="presParOf" srcId="{11FB04AB-C872-4CC8-929A-D98F2E1732DE}" destId="{2D12B152-C5A9-4DAA-814C-9ACBF7DA275B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061BD2-8765-4219-A373-5E7884CB72ED}" type="doc">
      <dgm:prSet loTypeId="urn:microsoft.com/office/officeart/2005/8/layout/venn3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BF1F476-349A-42AA-95AD-A8A3E4DEEF4B}">
      <dgm:prSet custT="1"/>
      <dgm:spPr/>
      <dgm:t>
        <a:bodyPr/>
        <a:lstStyle/>
        <a:p>
          <a:pPr rtl="0"/>
          <a:r>
            <a:rPr lang="en-AU" sz="2400" dirty="0" smtClean="0"/>
            <a:t>Mineral Systems Atlas</a:t>
          </a:r>
          <a:endParaRPr lang="en-AU" sz="2400" dirty="0"/>
        </a:p>
      </dgm:t>
    </dgm:pt>
    <dgm:pt modelId="{EA10CB69-FAEB-43EA-A0A8-8136ABA1F333}" type="parTrans" cxnId="{3E9B92F1-7B04-4159-8A21-5F6A63EB39DC}">
      <dgm:prSet/>
      <dgm:spPr/>
      <dgm:t>
        <a:bodyPr/>
        <a:lstStyle/>
        <a:p>
          <a:endParaRPr lang="en-US"/>
        </a:p>
      </dgm:t>
    </dgm:pt>
    <dgm:pt modelId="{0F4D82DC-9206-4B81-8B62-26F3D53120FA}" type="sibTrans" cxnId="{3E9B92F1-7B04-4159-8A21-5F6A63EB39DC}">
      <dgm:prSet/>
      <dgm:spPr/>
      <dgm:t>
        <a:bodyPr/>
        <a:lstStyle/>
        <a:p>
          <a:endParaRPr lang="en-US"/>
        </a:p>
      </dgm:t>
    </dgm:pt>
    <dgm:pt modelId="{1935B33F-6018-4B5F-AB59-7888FB32A76E}">
      <dgm:prSet custT="1"/>
      <dgm:spPr/>
      <dgm:t>
        <a:bodyPr/>
        <a:lstStyle/>
        <a:p>
          <a:pPr rtl="0"/>
          <a:r>
            <a:rPr lang="en-AU" sz="1800" dirty="0" smtClean="0"/>
            <a:t>Always up to date – no USB packages</a:t>
          </a:r>
          <a:endParaRPr lang="en-AU" sz="1800" dirty="0"/>
        </a:p>
      </dgm:t>
    </dgm:pt>
    <dgm:pt modelId="{71B1F64C-042B-4BCC-A10F-99835CF3D912}" type="parTrans" cxnId="{8C534CBB-FC02-4948-8FE7-6EA40B54E6D1}">
      <dgm:prSet/>
      <dgm:spPr/>
      <dgm:t>
        <a:bodyPr/>
        <a:lstStyle/>
        <a:p>
          <a:endParaRPr lang="en-US"/>
        </a:p>
      </dgm:t>
    </dgm:pt>
    <dgm:pt modelId="{32D7DE27-F61E-48F4-9200-BF94CC0B0368}" type="sibTrans" cxnId="{8C534CBB-FC02-4948-8FE7-6EA40B54E6D1}">
      <dgm:prSet/>
      <dgm:spPr/>
      <dgm:t>
        <a:bodyPr/>
        <a:lstStyle/>
        <a:p>
          <a:endParaRPr lang="en-US"/>
        </a:p>
      </dgm:t>
    </dgm:pt>
    <dgm:pt modelId="{8DFBC820-2CF3-49A8-94CC-C5CB7952A142}">
      <dgm:prSet custT="1"/>
      <dgm:spPr/>
      <dgm:t>
        <a:bodyPr/>
        <a:lstStyle/>
        <a:p>
          <a:pPr rtl="0"/>
          <a:r>
            <a:rPr lang="en-AU" sz="2400" dirty="0" smtClean="0"/>
            <a:t>External users</a:t>
          </a:r>
          <a:endParaRPr lang="en-AU" sz="2400" dirty="0"/>
        </a:p>
      </dgm:t>
    </dgm:pt>
    <dgm:pt modelId="{6DAA073D-B6C3-4A26-98A2-84E7E25418EF}" type="parTrans" cxnId="{C08CE11E-C0B2-4B83-83EC-7287BEF1215E}">
      <dgm:prSet/>
      <dgm:spPr/>
      <dgm:t>
        <a:bodyPr/>
        <a:lstStyle/>
        <a:p>
          <a:endParaRPr lang="en-US"/>
        </a:p>
      </dgm:t>
    </dgm:pt>
    <dgm:pt modelId="{A6D4627B-AE7B-49A2-B772-E0E5F9D0D4E1}" type="sibTrans" cxnId="{C08CE11E-C0B2-4B83-83EC-7287BEF1215E}">
      <dgm:prSet/>
      <dgm:spPr/>
      <dgm:t>
        <a:bodyPr/>
        <a:lstStyle/>
        <a:p>
          <a:endParaRPr lang="en-US"/>
        </a:p>
      </dgm:t>
    </dgm:pt>
    <dgm:pt modelId="{FFD6733F-E342-4557-99D9-687617D7FE1E}">
      <dgm:prSet custT="1"/>
      <dgm:spPr/>
      <dgm:t>
        <a:bodyPr/>
        <a:lstStyle/>
        <a:p>
          <a:pPr rtl="0"/>
          <a:r>
            <a:rPr lang="en-AU" sz="1800" dirty="0" smtClean="0"/>
            <a:t>For Explorers, Researchers, Students…</a:t>
          </a:r>
          <a:endParaRPr lang="en-AU" sz="1800" dirty="0"/>
        </a:p>
      </dgm:t>
    </dgm:pt>
    <dgm:pt modelId="{3088987A-4D5D-4E09-A203-839F6B39465D}" type="parTrans" cxnId="{A4EAE63E-64EA-46E4-BE72-C78AB892C7D0}">
      <dgm:prSet/>
      <dgm:spPr/>
      <dgm:t>
        <a:bodyPr/>
        <a:lstStyle/>
        <a:p>
          <a:endParaRPr lang="en-US"/>
        </a:p>
      </dgm:t>
    </dgm:pt>
    <dgm:pt modelId="{3E9B5068-6DC9-49D3-BB57-8FD9CA74EF24}" type="sibTrans" cxnId="{A4EAE63E-64EA-46E4-BE72-C78AB892C7D0}">
      <dgm:prSet/>
      <dgm:spPr/>
      <dgm:t>
        <a:bodyPr/>
        <a:lstStyle/>
        <a:p>
          <a:endParaRPr lang="en-US"/>
        </a:p>
      </dgm:t>
    </dgm:pt>
    <dgm:pt modelId="{448757D3-EA84-40EA-A84E-CFD591BE2A43}">
      <dgm:prSet custT="1"/>
      <dgm:spPr/>
      <dgm:t>
        <a:bodyPr/>
        <a:lstStyle/>
        <a:p>
          <a:pPr rtl="0"/>
          <a:r>
            <a:rPr lang="en-AU" sz="1800" dirty="0" smtClean="0"/>
            <a:t>The </a:t>
          </a:r>
          <a:r>
            <a:rPr lang="en-AU" sz="1800" i="1" dirty="0" smtClean="0"/>
            <a:t>Guide</a:t>
          </a:r>
          <a:r>
            <a:rPr lang="en-AU" sz="1800" dirty="0" smtClean="0"/>
            <a:t> can be an educational tool</a:t>
          </a:r>
          <a:endParaRPr lang="en-AU" sz="1800" dirty="0"/>
        </a:p>
      </dgm:t>
    </dgm:pt>
    <dgm:pt modelId="{3ABCE3E2-8743-41BF-9695-EEFEB7F0C8DA}" type="parTrans" cxnId="{1C1E3072-30BE-4D92-A60B-D2F96A1E78A4}">
      <dgm:prSet/>
      <dgm:spPr/>
      <dgm:t>
        <a:bodyPr/>
        <a:lstStyle/>
        <a:p>
          <a:endParaRPr lang="en-US"/>
        </a:p>
      </dgm:t>
    </dgm:pt>
    <dgm:pt modelId="{795D8F37-6F28-467E-8149-2ABC7C15133E}" type="sibTrans" cxnId="{1C1E3072-30BE-4D92-A60B-D2F96A1E78A4}">
      <dgm:prSet/>
      <dgm:spPr/>
      <dgm:t>
        <a:bodyPr/>
        <a:lstStyle/>
        <a:p>
          <a:endParaRPr lang="en-US"/>
        </a:p>
      </dgm:t>
    </dgm:pt>
    <dgm:pt modelId="{82EAF607-285A-48BA-BEBA-98F4F9EE33B1}">
      <dgm:prSet custT="1"/>
      <dgm:spPr/>
      <dgm:t>
        <a:bodyPr/>
        <a:lstStyle/>
        <a:p>
          <a:pPr rtl="0"/>
          <a:r>
            <a:rPr lang="en-AU" sz="2400" dirty="0" smtClean="0"/>
            <a:t>GSWA users</a:t>
          </a:r>
          <a:endParaRPr lang="en-AU" sz="2400" dirty="0"/>
        </a:p>
      </dgm:t>
    </dgm:pt>
    <dgm:pt modelId="{913DFB79-41BD-4790-8549-D1EAE2B48CC3}" type="parTrans" cxnId="{07A8683A-7115-4995-8432-788311E397FB}">
      <dgm:prSet/>
      <dgm:spPr/>
      <dgm:t>
        <a:bodyPr/>
        <a:lstStyle/>
        <a:p>
          <a:endParaRPr lang="en-US"/>
        </a:p>
      </dgm:t>
    </dgm:pt>
    <dgm:pt modelId="{F691DC0F-1FCA-40AE-BF0E-E3C6240C6168}" type="sibTrans" cxnId="{07A8683A-7115-4995-8432-788311E397FB}">
      <dgm:prSet/>
      <dgm:spPr/>
      <dgm:t>
        <a:bodyPr/>
        <a:lstStyle/>
        <a:p>
          <a:endParaRPr lang="en-US"/>
        </a:p>
      </dgm:t>
    </dgm:pt>
    <dgm:pt modelId="{F219F150-5B06-4838-9F58-704711DF761E}">
      <dgm:prSet custT="1"/>
      <dgm:spPr/>
      <dgm:t>
        <a:bodyPr/>
        <a:lstStyle/>
        <a:p>
          <a:pPr rtl="0"/>
          <a:r>
            <a:rPr lang="en-AU" sz="1800" dirty="0" smtClean="0"/>
            <a:t>A driver for collecting new data and designing projects</a:t>
          </a:r>
          <a:endParaRPr lang="en-AU" sz="1800" dirty="0"/>
        </a:p>
      </dgm:t>
    </dgm:pt>
    <dgm:pt modelId="{3228D3C9-D96C-4B2A-87D1-5AD5A5C0A66F}" type="parTrans" cxnId="{4D68E621-7928-4593-ABD8-64AF8583CB40}">
      <dgm:prSet/>
      <dgm:spPr/>
      <dgm:t>
        <a:bodyPr/>
        <a:lstStyle/>
        <a:p>
          <a:endParaRPr lang="en-US"/>
        </a:p>
      </dgm:t>
    </dgm:pt>
    <dgm:pt modelId="{40C282CE-B08F-438D-9CE5-B2B259FB5F7F}" type="sibTrans" cxnId="{4D68E621-7928-4593-ABD8-64AF8583CB40}">
      <dgm:prSet/>
      <dgm:spPr/>
      <dgm:t>
        <a:bodyPr/>
        <a:lstStyle/>
        <a:p>
          <a:endParaRPr lang="en-US"/>
        </a:p>
      </dgm:t>
    </dgm:pt>
    <dgm:pt modelId="{2FC3A401-BADA-422C-A542-E5B35B4AD83E}">
      <dgm:prSet custT="1"/>
      <dgm:spPr/>
      <dgm:t>
        <a:bodyPr/>
        <a:lstStyle/>
        <a:p>
          <a:pPr rtl="0"/>
          <a:r>
            <a:rPr lang="en-AU" sz="1800" dirty="0" smtClean="0"/>
            <a:t>Influencing database refinements</a:t>
          </a:r>
          <a:endParaRPr lang="en-AU" sz="1800" dirty="0"/>
        </a:p>
      </dgm:t>
    </dgm:pt>
    <dgm:pt modelId="{1D4E60CF-4A6C-4395-815C-B7B325471AFD}" type="parTrans" cxnId="{647F74F6-FE43-4AAC-9437-22D3797D9274}">
      <dgm:prSet/>
      <dgm:spPr/>
      <dgm:t>
        <a:bodyPr/>
        <a:lstStyle/>
        <a:p>
          <a:endParaRPr lang="en-US"/>
        </a:p>
      </dgm:t>
    </dgm:pt>
    <dgm:pt modelId="{D3E550F4-D237-4A4A-B12C-835035AAF24D}" type="sibTrans" cxnId="{647F74F6-FE43-4AAC-9437-22D3797D9274}">
      <dgm:prSet/>
      <dgm:spPr/>
      <dgm:t>
        <a:bodyPr/>
        <a:lstStyle/>
        <a:p>
          <a:endParaRPr lang="en-US"/>
        </a:p>
      </dgm:t>
    </dgm:pt>
    <dgm:pt modelId="{924FC9AE-AE7D-4927-9249-E031FE8F4B19}">
      <dgm:prSet custT="1"/>
      <dgm:spPr/>
      <dgm:t>
        <a:bodyPr/>
        <a:lstStyle/>
        <a:p>
          <a:pPr rtl="0"/>
          <a:r>
            <a:rPr lang="en-AU" sz="1800" dirty="0" smtClean="0"/>
            <a:t>Less searching &amp; cleaning data</a:t>
          </a:r>
          <a:endParaRPr lang="en-AU" sz="1800" dirty="0"/>
        </a:p>
      </dgm:t>
    </dgm:pt>
    <dgm:pt modelId="{E5075C3F-78DD-4EB3-AD4A-A4F02064E9D6}" type="sibTrans" cxnId="{14250D65-DDE3-4FB2-81C1-22D26127840A}">
      <dgm:prSet/>
      <dgm:spPr/>
      <dgm:t>
        <a:bodyPr/>
        <a:lstStyle/>
        <a:p>
          <a:endParaRPr lang="en-US"/>
        </a:p>
      </dgm:t>
    </dgm:pt>
    <dgm:pt modelId="{6142A52B-DCC8-4B7F-A9E0-873C90A091DB}" type="parTrans" cxnId="{14250D65-DDE3-4FB2-81C1-22D26127840A}">
      <dgm:prSet/>
      <dgm:spPr/>
      <dgm:t>
        <a:bodyPr/>
        <a:lstStyle/>
        <a:p>
          <a:endParaRPr lang="en-US"/>
        </a:p>
      </dgm:t>
    </dgm:pt>
    <dgm:pt modelId="{CADF78B3-83EE-418C-BE4C-26E6D65392C4}" type="pres">
      <dgm:prSet presAssocID="{28061BD2-8765-4219-A373-5E7884CB72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9178F4-36F7-4BF8-B1E3-5665A240AB7A}" type="pres">
      <dgm:prSet presAssocID="{FBF1F476-349A-42AA-95AD-A8A3E4DEEF4B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242B6C-9768-4013-A664-A4C70FBBA6F5}" type="pres">
      <dgm:prSet presAssocID="{0F4D82DC-9206-4B81-8B62-26F3D53120FA}" presName="space" presStyleCnt="0"/>
      <dgm:spPr/>
    </dgm:pt>
    <dgm:pt modelId="{4B52A44A-D36E-46C3-8CDD-7AF5C8EC616F}" type="pres">
      <dgm:prSet presAssocID="{8DFBC820-2CF3-49A8-94CC-C5CB7952A142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017C15-04D0-4290-9DC1-E047674C4FD5}" type="pres">
      <dgm:prSet presAssocID="{A6D4627B-AE7B-49A2-B772-E0E5F9D0D4E1}" presName="space" presStyleCnt="0"/>
      <dgm:spPr/>
    </dgm:pt>
    <dgm:pt modelId="{8D9799B7-0B58-4D78-AE9F-662DF0FE50D8}" type="pres">
      <dgm:prSet presAssocID="{82EAF607-285A-48BA-BEBA-98F4F9EE33B1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EAE63E-64EA-46E4-BE72-C78AB892C7D0}" srcId="{8DFBC820-2CF3-49A8-94CC-C5CB7952A142}" destId="{FFD6733F-E342-4557-99D9-687617D7FE1E}" srcOrd="0" destOrd="0" parTransId="{3088987A-4D5D-4E09-A203-839F6B39465D}" sibTransId="{3E9B5068-6DC9-49D3-BB57-8FD9CA74EF24}"/>
    <dgm:cxn modelId="{1C1E3072-30BE-4D92-A60B-D2F96A1E78A4}" srcId="{8DFBC820-2CF3-49A8-94CC-C5CB7952A142}" destId="{448757D3-EA84-40EA-A84E-CFD591BE2A43}" srcOrd="1" destOrd="0" parTransId="{3ABCE3E2-8743-41BF-9695-EEFEB7F0C8DA}" sibTransId="{795D8F37-6F28-467E-8149-2ABC7C15133E}"/>
    <dgm:cxn modelId="{8914DBAE-6120-45D5-969F-54F082F93C52}" type="presOf" srcId="{1935B33F-6018-4B5F-AB59-7888FB32A76E}" destId="{FF9178F4-36F7-4BF8-B1E3-5665A240AB7A}" srcOrd="0" destOrd="1" presId="urn:microsoft.com/office/officeart/2005/8/layout/venn3"/>
    <dgm:cxn modelId="{F4DD4B4A-FC33-47F2-AB1A-C2D7A0521712}" type="presOf" srcId="{448757D3-EA84-40EA-A84E-CFD591BE2A43}" destId="{4B52A44A-D36E-46C3-8CDD-7AF5C8EC616F}" srcOrd="0" destOrd="2" presId="urn:microsoft.com/office/officeart/2005/8/layout/venn3"/>
    <dgm:cxn modelId="{4D68E621-7928-4593-ABD8-64AF8583CB40}" srcId="{82EAF607-285A-48BA-BEBA-98F4F9EE33B1}" destId="{F219F150-5B06-4838-9F58-704711DF761E}" srcOrd="0" destOrd="0" parTransId="{3228D3C9-D96C-4B2A-87D1-5AD5A5C0A66F}" sibTransId="{40C282CE-B08F-438D-9CE5-B2B259FB5F7F}"/>
    <dgm:cxn modelId="{C30EB4F9-9305-4405-A026-8C9C3252CA33}" type="presOf" srcId="{28061BD2-8765-4219-A373-5E7884CB72ED}" destId="{CADF78B3-83EE-418C-BE4C-26E6D65392C4}" srcOrd="0" destOrd="0" presId="urn:microsoft.com/office/officeart/2005/8/layout/venn3"/>
    <dgm:cxn modelId="{347A96F7-50BE-4757-B0C4-F104990F400C}" type="presOf" srcId="{FBF1F476-349A-42AA-95AD-A8A3E4DEEF4B}" destId="{FF9178F4-36F7-4BF8-B1E3-5665A240AB7A}" srcOrd="0" destOrd="0" presId="urn:microsoft.com/office/officeart/2005/8/layout/venn3"/>
    <dgm:cxn modelId="{90449275-7A54-4F5C-BB0F-998805156C5D}" type="presOf" srcId="{924FC9AE-AE7D-4927-9249-E031FE8F4B19}" destId="{FF9178F4-36F7-4BF8-B1E3-5665A240AB7A}" srcOrd="0" destOrd="2" presId="urn:microsoft.com/office/officeart/2005/8/layout/venn3"/>
    <dgm:cxn modelId="{14250D65-DDE3-4FB2-81C1-22D26127840A}" srcId="{FBF1F476-349A-42AA-95AD-A8A3E4DEEF4B}" destId="{924FC9AE-AE7D-4927-9249-E031FE8F4B19}" srcOrd="1" destOrd="0" parTransId="{6142A52B-DCC8-4B7F-A9E0-873C90A091DB}" sibTransId="{E5075C3F-78DD-4EB3-AD4A-A4F02064E9D6}"/>
    <dgm:cxn modelId="{8C534CBB-FC02-4948-8FE7-6EA40B54E6D1}" srcId="{FBF1F476-349A-42AA-95AD-A8A3E4DEEF4B}" destId="{1935B33F-6018-4B5F-AB59-7888FB32A76E}" srcOrd="0" destOrd="0" parTransId="{71B1F64C-042B-4BCC-A10F-99835CF3D912}" sibTransId="{32D7DE27-F61E-48F4-9200-BF94CC0B0368}"/>
    <dgm:cxn modelId="{C08CE11E-C0B2-4B83-83EC-7287BEF1215E}" srcId="{28061BD2-8765-4219-A373-5E7884CB72ED}" destId="{8DFBC820-2CF3-49A8-94CC-C5CB7952A142}" srcOrd="1" destOrd="0" parTransId="{6DAA073D-B6C3-4A26-98A2-84E7E25418EF}" sibTransId="{A6D4627B-AE7B-49A2-B772-E0E5F9D0D4E1}"/>
    <dgm:cxn modelId="{647F74F6-FE43-4AAC-9437-22D3797D9274}" srcId="{82EAF607-285A-48BA-BEBA-98F4F9EE33B1}" destId="{2FC3A401-BADA-422C-A542-E5B35B4AD83E}" srcOrd="1" destOrd="0" parTransId="{1D4E60CF-4A6C-4395-815C-B7B325471AFD}" sibTransId="{D3E550F4-D237-4A4A-B12C-835035AAF24D}"/>
    <dgm:cxn modelId="{9B4BF3A3-FF49-4A5C-ACFF-4D4678A7FFCA}" type="presOf" srcId="{8DFBC820-2CF3-49A8-94CC-C5CB7952A142}" destId="{4B52A44A-D36E-46C3-8CDD-7AF5C8EC616F}" srcOrd="0" destOrd="0" presId="urn:microsoft.com/office/officeart/2005/8/layout/venn3"/>
    <dgm:cxn modelId="{AA4887D1-C804-48DA-990C-B70B43A73E6D}" type="presOf" srcId="{2FC3A401-BADA-422C-A542-E5B35B4AD83E}" destId="{8D9799B7-0B58-4D78-AE9F-662DF0FE50D8}" srcOrd="0" destOrd="2" presId="urn:microsoft.com/office/officeart/2005/8/layout/venn3"/>
    <dgm:cxn modelId="{3E9B92F1-7B04-4159-8A21-5F6A63EB39DC}" srcId="{28061BD2-8765-4219-A373-5E7884CB72ED}" destId="{FBF1F476-349A-42AA-95AD-A8A3E4DEEF4B}" srcOrd="0" destOrd="0" parTransId="{EA10CB69-FAEB-43EA-A0A8-8136ABA1F333}" sibTransId="{0F4D82DC-9206-4B81-8B62-26F3D53120FA}"/>
    <dgm:cxn modelId="{07A8683A-7115-4995-8432-788311E397FB}" srcId="{28061BD2-8765-4219-A373-5E7884CB72ED}" destId="{82EAF607-285A-48BA-BEBA-98F4F9EE33B1}" srcOrd="2" destOrd="0" parTransId="{913DFB79-41BD-4790-8549-D1EAE2B48CC3}" sibTransId="{F691DC0F-1FCA-40AE-BF0E-E3C6240C6168}"/>
    <dgm:cxn modelId="{031B0BE9-5E8E-4367-BF33-9291BF3099E6}" type="presOf" srcId="{F219F150-5B06-4838-9F58-704711DF761E}" destId="{8D9799B7-0B58-4D78-AE9F-662DF0FE50D8}" srcOrd="0" destOrd="1" presId="urn:microsoft.com/office/officeart/2005/8/layout/venn3"/>
    <dgm:cxn modelId="{29AB36DD-AF00-456D-9201-E2FBB7D2A872}" type="presOf" srcId="{FFD6733F-E342-4557-99D9-687617D7FE1E}" destId="{4B52A44A-D36E-46C3-8CDD-7AF5C8EC616F}" srcOrd="0" destOrd="1" presId="urn:microsoft.com/office/officeart/2005/8/layout/venn3"/>
    <dgm:cxn modelId="{962CEECF-52A4-427A-8DAE-93D53FD5C836}" type="presOf" srcId="{82EAF607-285A-48BA-BEBA-98F4F9EE33B1}" destId="{8D9799B7-0B58-4D78-AE9F-662DF0FE50D8}" srcOrd="0" destOrd="0" presId="urn:microsoft.com/office/officeart/2005/8/layout/venn3"/>
    <dgm:cxn modelId="{A53A310B-1504-488D-AC3C-ADB2B4F88566}" type="presParOf" srcId="{CADF78B3-83EE-418C-BE4C-26E6D65392C4}" destId="{FF9178F4-36F7-4BF8-B1E3-5665A240AB7A}" srcOrd="0" destOrd="0" presId="urn:microsoft.com/office/officeart/2005/8/layout/venn3"/>
    <dgm:cxn modelId="{F4F89935-8AAC-41C5-A466-193754F1E9DA}" type="presParOf" srcId="{CADF78B3-83EE-418C-BE4C-26E6D65392C4}" destId="{8B242B6C-9768-4013-A664-A4C70FBBA6F5}" srcOrd="1" destOrd="0" presId="urn:microsoft.com/office/officeart/2005/8/layout/venn3"/>
    <dgm:cxn modelId="{2D802FA7-FC24-4507-892B-A0903B685815}" type="presParOf" srcId="{CADF78B3-83EE-418C-BE4C-26E6D65392C4}" destId="{4B52A44A-D36E-46C3-8CDD-7AF5C8EC616F}" srcOrd="2" destOrd="0" presId="urn:microsoft.com/office/officeart/2005/8/layout/venn3"/>
    <dgm:cxn modelId="{A8958537-4AE9-484E-8983-4D266A46D539}" type="presParOf" srcId="{CADF78B3-83EE-418C-BE4C-26E6D65392C4}" destId="{2A017C15-04D0-4290-9DC1-E047674C4FD5}" srcOrd="3" destOrd="0" presId="urn:microsoft.com/office/officeart/2005/8/layout/venn3"/>
    <dgm:cxn modelId="{D8219F24-1638-47DE-B226-4D74DC4E5128}" type="presParOf" srcId="{CADF78B3-83EE-418C-BE4C-26E6D65392C4}" destId="{8D9799B7-0B58-4D78-AE9F-662DF0FE50D8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F6D4A-3010-4135-8B69-E61D00CFCA99}">
      <dsp:nvSpPr>
        <dsp:cNvPr id="0" name=""/>
        <dsp:cNvSpPr/>
      </dsp:nvSpPr>
      <dsp:spPr>
        <a:xfrm>
          <a:off x="4122457" y="2327834"/>
          <a:ext cx="425701" cy="6316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2850" y="0"/>
              </a:lnTo>
              <a:lnTo>
                <a:pt x="212850" y="631688"/>
              </a:lnTo>
              <a:lnTo>
                <a:pt x="425701" y="6316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33553-4262-43A7-8262-1974FDDFE03B}">
      <dsp:nvSpPr>
        <dsp:cNvPr id="0" name=""/>
        <dsp:cNvSpPr/>
      </dsp:nvSpPr>
      <dsp:spPr>
        <a:xfrm>
          <a:off x="4122457" y="1731109"/>
          <a:ext cx="425701" cy="596725"/>
        </a:xfrm>
        <a:custGeom>
          <a:avLst/>
          <a:gdLst/>
          <a:ahLst/>
          <a:cxnLst/>
          <a:rect l="0" t="0" r="0" b="0"/>
          <a:pathLst>
            <a:path>
              <a:moveTo>
                <a:pt x="0" y="596725"/>
              </a:moveTo>
              <a:lnTo>
                <a:pt x="212850" y="596725"/>
              </a:lnTo>
              <a:lnTo>
                <a:pt x="212850" y="0"/>
              </a:lnTo>
              <a:lnTo>
                <a:pt x="425701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6B0820-1C1F-4544-A6DF-88D7DFA6A1DC}">
      <dsp:nvSpPr>
        <dsp:cNvPr id="0" name=""/>
        <dsp:cNvSpPr/>
      </dsp:nvSpPr>
      <dsp:spPr>
        <a:xfrm>
          <a:off x="1778185" y="1420739"/>
          <a:ext cx="425701" cy="9070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2850" y="0"/>
              </a:lnTo>
              <a:lnTo>
                <a:pt x="212850" y="907095"/>
              </a:lnTo>
              <a:lnTo>
                <a:pt x="425701" y="9070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BA3CD-81D9-419F-96B3-DF01B5F84E19}">
      <dsp:nvSpPr>
        <dsp:cNvPr id="0" name=""/>
        <dsp:cNvSpPr/>
      </dsp:nvSpPr>
      <dsp:spPr>
        <a:xfrm>
          <a:off x="1778185" y="552487"/>
          <a:ext cx="425701" cy="868251"/>
        </a:xfrm>
        <a:custGeom>
          <a:avLst/>
          <a:gdLst/>
          <a:ahLst/>
          <a:cxnLst/>
          <a:rect l="0" t="0" r="0" b="0"/>
          <a:pathLst>
            <a:path>
              <a:moveTo>
                <a:pt x="0" y="868251"/>
              </a:moveTo>
              <a:lnTo>
                <a:pt x="212850" y="868251"/>
              </a:lnTo>
              <a:lnTo>
                <a:pt x="212850" y="0"/>
              </a:lnTo>
              <a:lnTo>
                <a:pt x="42570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32CF03-9FDF-4A08-B82F-6AEA9C6ECC1A}">
      <dsp:nvSpPr>
        <dsp:cNvPr id="0" name=""/>
        <dsp:cNvSpPr/>
      </dsp:nvSpPr>
      <dsp:spPr>
        <a:xfrm>
          <a:off x="5203" y="1096141"/>
          <a:ext cx="1772981" cy="6491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/>
            <a:t>Pegmatites</a:t>
          </a:r>
          <a:endParaRPr lang="en-AU" sz="1800" b="1" kern="1200" dirty="0"/>
        </a:p>
      </dsp:txBody>
      <dsp:txXfrm>
        <a:off x="5203" y="1096141"/>
        <a:ext cx="1772981" cy="649194"/>
      </dsp:txXfrm>
    </dsp:sp>
    <dsp:sp modelId="{36108EA9-9ED9-4C74-BC42-3BE60CF71D5C}">
      <dsp:nvSpPr>
        <dsp:cNvPr id="0" name=""/>
        <dsp:cNvSpPr/>
      </dsp:nvSpPr>
      <dsp:spPr>
        <a:xfrm>
          <a:off x="2203886" y="0"/>
          <a:ext cx="1918805" cy="11049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/>
            <a:t>Common pegmatites (99%)</a:t>
          </a:r>
          <a:endParaRPr lang="en-AU" sz="1800" b="1" kern="1200" dirty="0"/>
        </a:p>
      </dsp:txBody>
      <dsp:txXfrm>
        <a:off x="2203886" y="0"/>
        <a:ext cx="1918805" cy="1104974"/>
      </dsp:txXfrm>
    </dsp:sp>
    <dsp:sp modelId="{51597CA0-63CD-43F8-B65C-6B92A11164F5}">
      <dsp:nvSpPr>
        <dsp:cNvPr id="0" name=""/>
        <dsp:cNvSpPr/>
      </dsp:nvSpPr>
      <dsp:spPr>
        <a:xfrm>
          <a:off x="2203886" y="1775347"/>
          <a:ext cx="1918571" cy="11049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>
              <a:solidFill>
                <a:srgbClr val="FFFF00"/>
              </a:solidFill>
            </a:rPr>
            <a:t>Rare-element pegmatites (&lt;1%)</a:t>
          </a:r>
          <a:endParaRPr lang="en-AU" sz="1800" b="1" kern="1200" dirty="0">
            <a:solidFill>
              <a:srgbClr val="FFFF00"/>
            </a:solidFill>
          </a:endParaRPr>
        </a:p>
      </dsp:txBody>
      <dsp:txXfrm>
        <a:off x="2203886" y="1775347"/>
        <a:ext cx="1918571" cy="1104974"/>
      </dsp:txXfrm>
    </dsp:sp>
    <dsp:sp modelId="{BCA70161-6EA7-46FC-A05A-F97729D0AEAF}">
      <dsp:nvSpPr>
        <dsp:cNvPr id="0" name=""/>
        <dsp:cNvSpPr/>
      </dsp:nvSpPr>
      <dsp:spPr>
        <a:xfrm>
          <a:off x="4548159" y="1193608"/>
          <a:ext cx="2014141" cy="10750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>
              <a:solidFill>
                <a:srgbClr val="FFC715"/>
              </a:solidFill>
            </a:rPr>
            <a:t>Lithium–Caesium–Tantalum (LCT) pegmatites</a:t>
          </a:r>
          <a:endParaRPr lang="en-AU" sz="1800" b="1" kern="1200" dirty="0">
            <a:solidFill>
              <a:srgbClr val="FFC715"/>
            </a:solidFill>
          </a:endParaRPr>
        </a:p>
      </dsp:txBody>
      <dsp:txXfrm>
        <a:off x="4548159" y="1193608"/>
        <a:ext cx="2014141" cy="1075001"/>
      </dsp:txXfrm>
    </dsp:sp>
    <dsp:sp modelId="{826FD0D1-B448-4E32-A31C-E854232300C2}">
      <dsp:nvSpPr>
        <dsp:cNvPr id="0" name=""/>
        <dsp:cNvSpPr/>
      </dsp:nvSpPr>
      <dsp:spPr>
        <a:xfrm>
          <a:off x="4548159" y="2462662"/>
          <a:ext cx="2014141" cy="9937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 smtClean="0">
              <a:solidFill>
                <a:srgbClr val="FFC715"/>
              </a:solidFill>
            </a:rPr>
            <a:t>Niobium–Yttrium–Fluorine (NYF) pegmatites</a:t>
          </a:r>
          <a:endParaRPr lang="en-AU" sz="1800" b="1" kern="1200" dirty="0">
            <a:solidFill>
              <a:srgbClr val="FFC715"/>
            </a:solidFill>
          </a:endParaRPr>
        </a:p>
      </dsp:txBody>
      <dsp:txXfrm>
        <a:off x="4548159" y="2462662"/>
        <a:ext cx="2014141" cy="9937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3E48B-5E2B-4EAC-8322-369FBA69A1E7}">
      <dsp:nvSpPr>
        <dsp:cNvPr id="0" name=""/>
        <dsp:cNvSpPr/>
      </dsp:nvSpPr>
      <dsp:spPr>
        <a:xfrm>
          <a:off x="543408" y="0"/>
          <a:ext cx="6158631" cy="532859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7C0A8-4A4E-4253-B7D1-1EB3DDF72AAC}">
      <dsp:nvSpPr>
        <dsp:cNvPr id="0" name=""/>
        <dsp:cNvSpPr/>
      </dsp:nvSpPr>
      <dsp:spPr>
        <a:xfrm>
          <a:off x="1174" y="1512169"/>
          <a:ext cx="2902581" cy="2304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800" b="1" kern="1200" dirty="0" smtClean="0">
              <a:solidFill>
                <a:srgbClr val="FFC715"/>
              </a:solidFill>
            </a:rPr>
            <a:t>Fertile granitic magmas </a:t>
          </a:r>
          <a:r>
            <a:rPr lang="en-AU" sz="2800" kern="1200" dirty="0" smtClean="0">
              <a:solidFill>
                <a:schemeClr val="bg1"/>
              </a:solidFill>
            </a:rPr>
            <a:t>– a source of fluids and metals for pegmatites</a:t>
          </a:r>
          <a:endParaRPr lang="en-AU" sz="2800" kern="1200" dirty="0">
            <a:solidFill>
              <a:schemeClr val="bg1"/>
            </a:solidFill>
          </a:endParaRPr>
        </a:p>
      </dsp:txBody>
      <dsp:txXfrm>
        <a:off x="113658" y="1624653"/>
        <a:ext cx="2677613" cy="2079285"/>
      </dsp:txXfrm>
    </dsp:sp>
    <dsp:sp modelId="{2D12B152-C5A9-4DAA-814C-9ACBF7DA275B}">
      <dsp:nvSpPr>
        <dsp:cNvPr id="0" name=""/>
        <dsp:cNvSpPr/>
      </dsp:nvSpPr>
      <dsp:spPr>
        <a:xfrm>
          <a:off x="3143771" y="1152126"/>
          <a:ext cx="4100502" cy="3024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b="1" kern="1200" dirty="0" smtClean="0">
              <a:solidFill>
                <a:srgbClr val="FFC715"/>
              </a:solidFill>
            </a:rPr>
            <a:t>S-type granites with extreme fractionation:</a:t>
          </a:r>
          <a:endParaRPr lang="en-AU" sz="2400" b="1" kern="1200" dirty="0">
            <a:solidFill>
              <a:srgbClr val="FFC715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AU" sz="1800" kern="1200" dirty="0" smtClean="0"/>
            <a:t>enriched in Li, Cs, Ta, Rb, Sn, F, Be, Nb, Ga, Fe, Ti and REE</a:t>
          </a:r>
          <a:endParaRPr lang="en-A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AU" sz="1800" kern="1200" dirty="0" smtClean="0"/>
            <a:t>high Li/Mg, Cs/K, Rb/K and Ta/Nb</a:t>
          </a:r>
          <a:endParaRPr lang="en-A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AU" sz="1800" kern="1200" dirty="0" smtClean="0"/>
            <a:t>contain fluorite, cordierite, tourmaline, garnet, white potassium feldspar and green muscovite</a:t>
          </a:r>
          <a:endParaRPr lang="en-AU" sz="1800" kern="1200" dirty="0"/>
        </a:p>
      </dsp:txBody>
      <dsp:txXfrm>
        <a:off x="3291407" y="1299762"/>
        <a:ext cx="3805230" cy="27290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178F4-36F7-4BF8-B1E3-5665A240AB7A}">
      <dsp:nvSpPr>
        <dsp:cNvPr id="0" name=""/>
        <dsp:cNvSpPr/>
      </dsp:nvSpPr>
      <dsp:spPr>
        <a:xfrm>
          <a:off x="3544" y="499006"/>
          <a:ext cx="3099156" cy="309915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0557" tIns="30480" rIns="170557" bIns="30480" numCol="1" spcCol="1270" anchor="ctr" anchorCtr="1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 smtClean="0"/>
            <a:t>Mineral Systems Atlas</a:t>
          </a:r>
          <a:endParaRPr lang="en-AU" sz="24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800" kern="1200" dirty="0" smtClean="0"/>
            <a:t>Always up to date – no USB packages</a:t>
          </a:r>
          <a:endParaRPr lang="en-A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800" kern="1200" dirty="0" smtClean="0"/>
            <a:t>Less searching &amp; cleaning data</a:t>
          </a:r>
          <a:endParaRPr lang="en-AU" sz="1800" kern="1200" dirty="0"/>
        </a:p>
      </dsp:txBody>
      <dsp:txXfrm>
        <a:off x="457405" y="952867"/>
        <a:ext cx="2191434" cy="2191434"/>
      </dsp:txXfrm>
    </dsp:sp>
    <dsp:sp modelId="{4B52A44A-D36E-46C3-8CDD-7AF5C8EC616F}">
      <dsp:nvSpPr>
        <dsp:cNvPr id="0" name=""/>
        <dsp:cNvSpPr/>
      </dsp:nvSpPr>
      <dsp:spPr>
        <a:xfrm>
          <a:off x="2482869" y="499006"/>
          <a:ext cx="3099156" cy="309915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7290491"/>
                <a:satOff val="23191"/>
                <a:lumOff val="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-7290491"/>
                <a:satOff val="23191"/>
                <a:lumOff val="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-7290491"/>
                <a:satOff val="23191"/>
                <a:lumOff val="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0557" tIns="30480" rIns="170557" bIns="30480" numCol="1" spcCol="1270" anchor="ctr" anchorCtr="1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 smtClean="0"/>
            <a:t>External users</a:t>
          </a:r>
          <a:endParaRPr lang="en-AU" sz="24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800" kern="1200" dirty="0" smtClean="0"/>
            <a:t>For Explorers, Researchers, Students…</a:t>
          </a:r>
          <a:endParaRPr lang="en-A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800" kern="1200" dirty="0" smtClean="0"/>
            <a:t>The </a:t>
          </a:r>
          <a:r>
            <a:rPr lang="en-AU" sz="1800" i="1" kern="1200" dirty="0" smtClean="0"/>
            <a:t>Guide</a:t>
          </a:r>
          <a:r>
            <a:rPr lang="en-AU" sz="1800" kern="1200" dirty="0" smtClean="0"/>
            <a:t> can be an educational tool</a:t>
          </a:r>
          <a:endParaRPr lang="en-AU" sz="1800" kern="1200" dirty="0"/>
        </a:p>
      </dsp:txBody>
      <dsp:txXfrm>
        <a:off x="2936730" y="952867"/>
        <a:ext cx="2191434" cy="2191434"/>
      </dsp:txXfrm>
    </dsp:sp>
    <dsp:sp modelId="{8D9799B7-0B58-4D78-AE9F-662DF0FE50D8}">
      <dsp:nvSpPr>
        <dsp:cNvPr id="0" name=""/>
        <dsp:cNvSpPr/>
      </dsp:nvSpPr>
      <dsp:spPr>
        <a:xfrm>
          <a:off x="4962195" y="499006"/>
          <a:ext cx="3099156" cy="309915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-14580981"/>
                <a:satOff val="46382"/>
                <a:lumOff val="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-14580981"/>
                <a:satOff val="46382"/>
                <a:lumOff val="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-14580981"/>
                <a:satOff val="46382"/>
                <a:lumOff val="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70557" tIns="30480" rIns="170557" bIns="30480" numCol="1" spcCol="1270" anchor="ctr" anchorCtr="1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kern="1200" dirty="0" smtClean="0"/>
            <a:t>GSWA users</a:t>
          </a:r>
          <a:endParaRPr lang="en-AU" sz="24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800" kern="1200" dirty="0" smtClean="0"/>
            <a:t>A driver for collecting new data and designing projects</a:t>
          </a:r>
          <a:endParaRPr lang="en-A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800" kern="1200" dirty="0" smtClean="0"/>
            <a:t>Influencing database refinements</a:t>
          </a:r>
          <a:endParaRPr lang="en-AU" sz="1800" kern="1200" dirty="0"/>
        </a:p>
      </dsp:txBody>
      <dsp:txXfrm>
        <a:off x="5416056" y="952867"/>
        <a:ext cx="2191434" cy="2191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CCE5D-0306-4ED7-B3CB-C9758EA3C9B6}" type="datetimeFigureOut">
              <a:rPr lang="en-AU" smtClean="0"/>
              <a:t>05/03/2020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6E0C0-C4BA-4FFF-8BB5-4F1E5742F7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1817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Pegmatites are opportunistic – they use a variety of structural pathways including faults, fractures, foliation or bedding planes in country rocks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6E0C0-C4BA-4FFF-8BB5-4F1E5742F795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2053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4013" indent="-354013" defTabSz="457200" fontAlgn="base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alt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and chemical diffusion of fractionating granitic melts result in rapid crystallization (over days to years)</a:t>
            </a:r>
          </a:p>
          <a:p>
            <a:pPr marL="354013" indent="-354013" defTabSz="457200" fontAlgn="base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alt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Pegmatites located within 10 km of fertile granites, and particularly roof zones, are more favourable sites</a:t>
            </a:r>
          </a:p>
          <a:p>
            <a:pPr marL="354013" indent="-354013" defTabSz="457200" fontAlgn="base">
              <a:spcBef>
                <a:spcPct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AU" alt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Geochemical (Be, Cs, F, Li, Ta, U) and mineralogical zonation in pegmatites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6E0C0-C4BA-4FFF-8BB5-4F1E5742F795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1921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50875" y="2306638"/>
            <a:ext cx="4546600" cy="8651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rgbClr val="0E6E71"/>
                </a:solidFill>
              </a:defRPr>
            </a:lvl1pPr>
          </a:lstStyle>
          <a:p>
            <a:pPr lvl="0"/>
            <a:r>
              <a:rPr lang="en-AU" dirty="0" smtClean="0"/>
              <a:t>Enter Title Here</a:t>
            </a:r>
            <a:endParaRPr lang="en-AU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50875" y="4102486"/>
            <a:ext cx="4546600" cy="5189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0">
                <a:solidFill>
                  <a:srgbClr val="8E1A16"/>
                </a:solidFill>
              </a:defRPr>
            </a:lvl1pPr>
          </a:lstStyle>
          <a:p>
            <a:pPr lvl="0"/>
            <a:r>
              <a:rPr lang="en-AU" dirty="0" smtClean="0"/>
              <a:t>Presented by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725" y="0"/>
            <a:ext cx="9333785" cy="117663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50875" y="4794465"/>
            <a:ext cx="4546600" cy="5189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8E1A16"/>
                </a:solidFill>
              </a:defRPr>
            </a:lvl1pPr>
          </a:lstStyle>
          <a:p>
            <a:pPr lvl="0"/>
            <a:r>
              <a:rPr lang="en-AU" dirty="0" smtClean="0"/>
              <a:t>Enter Name Here</a:t>
            </a:r>
            <a:endParaRPr lang="en-AU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775325" y="1598613"/>
            <a:ext cx="6021388" cy="4340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pic>
        <p:nvPicPr>
          <p:cNvPr id="9" name="Picture 8" descr="DMIRS-PowerPoint-Template-June-2017_FINAL-16_9-4.pn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0" b="12341"/>
          <a:stretch/>
        </p:blipFill>
        <p:spPr>
          <a:xfrm>
            <a:off x="0" y="6569967"/>
            <a:ext cx="12193200" cy="2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539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pic>
        <p:nvPicPr>
          <p:cNvPr id="3" name="Picture 2" descr="DMIRS-PowerPoint-Template-June-2017_FINAL-16_9-4.pn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0" b="12341"/>
          <a:stretch/>
        </p:blipFill>
        <p:spPr>
          <a:xfrm>
            <a:off x="0" y="6569967"/>
            <a:ext cx="12193200" cy="288033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39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389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20562"/>
            <a:ext cx="6172200" cy="405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20562"/>
            <a:ext cx="3932237" cy="40484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908992" y="1"/>
            <a:ext cx="10515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25453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820562"/>
            <a:ext cx="6172200" cy="405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20562"/>
            <a:ext cx="3932237" cy="40484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908992" y="1"/>
            <a:ext cx="10515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960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98701" y="1965534"/>
            <a:ext cx="10398837" cy="12832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rgbClr val="0E6E71"/>
                </a:solidFill>
              </a:defRPr>
            </a:lvl1pPr>
          </a:lstStyle>
          <a:p>
            <a:pPr lvl="0"/>
            <a:r>
              <a:rPr lang="en-AU" dirty="0" smtClean="0"/>
              <a:t>Enter Title Here</a:t>
            </a:r>
            <a:endParaRPr lang="en-AU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98701" y="4119073"/>
            <a:ext cx="10398837" cy="1271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8E1A16"/>
                </a:solidFill>
              </a:defRPr>
            </a:lvl1pPr>
          </a:lstStyle>
          <a:p>
            <a:pPr lvl="0"/>
            <a:r>
              <a:rPr lang="en-AU" dirty="0" smtClean="0"/>
              <a:t>Enter Name Here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725" y="0"/>
            <a:ext cx="9333785" cy="1176630"/>
          </a:xfrm>
          <a:prstGeom prst="rect">
            <a:avLst/>
          </a:prstGeom>
        </p:spPr>
      </p:pic>
      <p:pic>
        <p:nvPicPr>
          <p:cNvPr id="6" name="Picture 5" descr="DMIRS-PowerPoint-Template-June-2017_FINAL-16_9-4.pn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30" b="12341"/>
          <a:stretch/>
        </p:blipFill>
        <p:spPr>
          <a:xfrm>
            <a:off x="-600" y="6569967"/>
            <a:ext cx="12193200" cy="2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09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01714" y="227557"/>
            <a:ext cx="5505127" cy="5703224"/>
          </a:xfrm>
        </p:spPr>
        <p:txBody>
          <a:bodyPr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05099" y="227557"/>
            <a:ext cx="6007693" cy="57017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0348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39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908992" y="1"/>
            <a:ext cx="10515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74166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425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76197"/>
            <a:ext cx="5181600" cy="41962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76197"/>
            <a:ext cx="5181600" cy="41962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908992" y="1"/>
            <a:ext cx="10515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0939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75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75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08992" y="1"/>
            <a:ext cx="10515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017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908992" y="1"/>
            <a:ext cx="10515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6545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53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MIRS-PowerPoint-Template-June-2017_FINAL-16_9-2.png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33"/>
          <a:stretch/>
        </p:blipFill>
        <p:spPr>
          <a:xfrm>
            <a:off x="0" y="1"/>
            <a:ext cx="12193200" cy="98072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pic>
        <p:nvPicPr>
          <p:cNvPr id="6" name="Picture 23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3" y="165212"/>
            <a:ext cx="782315" cy="79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DMIRS-PowerPoint-Template-June-2017_FINAL-16_9-2.png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63"/>
          <a:stretch/>
        </p:blipFill>
        <p:spPr>
          <a:xfrm>
            <a:off x="-600" y="6749753"/>
            <a:ext cx="12193200" cy="108247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08992" y="1"/>
            <a:ext cx="10515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122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0" r:id="rId10"/>
    <p:sldLayoutId id="2147483656" r:id="rId11"/>
    <p:sldLayoutId id="2147483657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−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−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Ø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18" Type="http://schemas.microsoft.com/office/2007/relationships/diagramDrawing" Target="../diagrams/drawing1.xml"/><Relationship Id="rId3" Type="http://schemas.openxmlformats.org/officeDocument/2006/relationships/image" Target="../media/image20.png"/><Relationship Id="rId21" Type="http://schemas.openxmlformats.org/officeDocument/2006/relationships/image" Target="../media/image33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17" Type="http://schemas.openxmlformats.org/officeDocument/2006/relationships/diagramColors" Target="../diagrams/colors1.xml"/><Relationship Id="rId2" Type="http://schemas.openxmlformats.org/officeDocument/2006/relationships/image" Target="../media/image19.png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diagramLayout" Target="../diagrams/layout1.xml"/><Relationship Id="rId10" Type="http://schemas.openxmlformats.org/officeDocument/2006/relationships/image" Target="../media/image27.emf"/><Relationship Id="rId19" Type="http://schemas.openxmlformats.org/officeDocument/2006/relationships/image" Target="../media/image31.png"/><Relationship Id="rId4" Type="http://schemas.openxmlformats.org/officeDocument/2006/relationships/image" Target="../media/image21.emf"/><Relationship Id="rId9" Type="http://schemas.openxmlformats.org/officeDocument/2006/relationships/image" Target="../media/image26.png"/><Relationship Id="rId1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98701" y="1700808"/>
            <a:ext cx="10398837" cy="1283206"/>
          </a:xfrm>
        </p:spPr>
        <p:txBody>
          <a:bodyPr>
            <a:noAutofit/>
          </a:bodyPr>
          <a:lstStyle/>
          <a:p>
            <a:r>
              <a:rPr lang="en-AU" sz="5400" dirty="0"/>
              <a:t>Rare-element pegmatites in the Mineral Systems Atlas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215680" y="2807537"/>
            <a:ext cx="5760640" cy="1271247"/>
          </a:xfrm>
        </p:spPr>
        <p:txBody>
          <a:bodyPr>
            <a:normAutofit/>
          </a:bodyPr>
          <a:lstStyle/>
          <a:p>
            <a:r>
              <a:rPr lang="en-AU" sz="2000" dirty="0" smtClean="0"/>
              <a:t>Paul Duuring, Trevor Beardsmore, Lauren Burley, Joshua Guilliamse, Sidy </a:t>
            </a:r>
            <a:r>
              <a:rPr lang="en-AU" sz="2000" dirty="0" err="1" smtClean="0"/>
              <a:t>Morin-Ka</a:t>
            </a:r>
            <a:endParaRPr lang="en-AU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4343510"/>
            <a:ext cx="4037592" cy="20162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4173777"/>
            <a:ext cx="3533536" cy="2355690"/>
          </a:xfrm>
          <a:prstGeom prst="rect">
            <a:avLst/>
          </a:prstGeom>
        </p:spPr>
      </p:pic>
      <p:pic>
        <p:nvPicPr>
          <p:cNvPr id="3" name="Picture 2" hidden="1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77" r="15676"/>
          <a:stretch/>
        </p:blipFill>
        <p:spPr>
          <a:xfrm rot="5400000">
            <a:off x="3024289" y="4506275"/>
            <a:ext cx="2016679" cy="130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7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mobed photo - Group 3" hidden="1"/>
          <p:cNvGrpSpPr/>
          <p:nvPr/>
        </p:nvGrpSpPr>
        <p:grpSpPr>
          <a:xfrm>
            <a:off x="12560732" y="1484784"/>
            <a:ext cx="4155044" cy="3521802"/>
            <a:chOff x="12560732" y="1484784"/>
            <a:chExt cx="4155044" cy="352180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2576720" y="1484784"/>
              <a:ext cx="4139056" cy="2780928"/>
            </a:xfrm>
            <a:prstGeom prst="rect">
              <a:avLst/>
            </a:prstGeom>
          </p:spPr>
        </p:pic>
        <p:sp>
          <p:nvSpPr>
            <p:cNvPr id="16" name="removed photo text"/>
            <p:cNvSpPr txBox="1"/>
            <p:nvPr/>
          </p:nvSpPr>
          <p:spPr>
            <a:xfrm>
              <a:off x="12560732" y="4206367"/>
              <a:ext cx="3113225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Pegmatite in outcrop</a:t>
              </a:r>
            </a:p>
            <a:p>
              <a:r>
                <a:rPr lang="en-AU" sz="1400" dirty="0" smtClean="0">
                  <a:solidFill>
                    <a:schemeClr val="bg1">
                      <a:lumMod val="50000"/>
                    </a:schemeClr>
                  </a:solidFill>
                </a:rPr>
                <a:t>Pegmatite sheet intrudes monzogranite.</a:t>
              </a:r>
            </a:p>
            <a:p>
              <a:r>
                <a:rPr lang="en-AU" sz="1400" dirty="0" smtClean="0">
                  <a:solidFill>
                    <a:schemeClr val="bg1">
                      <a:lumMod val="50000"/>
                    </a:schemeClr>
                  </a:solidFill>
                </a:rPr>
                <a:t>WAROX entry (</a:t>
              </a:r>
              <a:r>
                <a:rPr lang="en-AU" sz="1400" dirty="0">
                  <a:solidFill>
                    <a:schemeClr val="bg1">
                      <a:lumMod val="50000"/>
                    </a:schemeClr>
                  </a:solidFill>
                </a:rPr>
                <a:t>DRN1093; Nelson D.R</a:t>
              </a:r>
              <a:r>
                <a:rPr lang="en-AU" sz="1400" dirty="0" smtClean="0">
                  <a:solidFill>
                    <a:schemeClr val="bg1">
                      <a:lumMod val="50000"/>
                    </a:schemeClr>
                  </a:solidFill>
                </a:rPr>
                <a:t>.)</a:t>
              </a:r>
              <a:endParaRPr lang="en-AU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08992" y="1"/>
            <a:ext cx="11283008" cy="980728"/>
          </a:xfrm>
        </p:spPr>
        <p:txBody>
          <a:bodyPr>
            <a:noAutofit/>
          </a:bodyPr>
          <a:lstStyle/>
          <a:p>
            <a:r>
              <a:rPr lang="en-AU" dirty="0" smtClean="0"/>
              <a:t>PRESERVATION</a:t>
            </a:r>
            <a:endParaRPr lang="en-AU" sz="4800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1021531" y="5962357"/>
            <a:ext cx="3355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WAROX point (</a:t>
            </a:r>
            <a:r>
              <a:rPr lang="en-AU" sz="1400" dirty="0">
                <a:solidFill>
                  <a:schemeClr val="bg1">
                    <a:lumMod val="50000"/>
                  </a:schemeClr>
                </a:solidFill>
              </a:rPr>
              <a:t>SPJGAS002053; Johnson S.P</a:t>
            </a:r>
            <a:r>
              <a:rPr lang="en-AU" sz="1400" dirty="0" smtClean="0">
                <a:solidFill>
                  <a:schemeClr val="bg1">
                    <a:lumMod val="50000"/>
                  </a:schemeClr>
                </a:solidFill>
              </a:rPr>
              <a:t>.)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1" name="Photo - capricorn orogen"/>
          <p:cNvGrpSpPr/>
          <p:nvPr/>
        </p:nvGrpSpPr>
        <p:grpSpPr>
          <a:xfrm>
            <a:off x="1055612" y="1531421"/>
            <a:ext cx="3361302" cy="4481736"/>
            <a:chOff x="8013603" y="1172163"/>
            <a:chExt cx="3361302" cy="448173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3603" y="1172163"/>
              <a:ext cx="3361302" cy="44817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184232" y="5004184"/>
              <a:ext cx="1030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>
                  <a:solidFill>
                    <a:srgbClr val="FFFF00"/>
                  </a:solidFill>
                </a:rPr>
                <a:t>quartzite</a:t>
              </a:r>
              <a:endParaRPr lang="en-AU" dirty="0">
                <a:solidFill>
                  <a:srgbClr val="FFFF00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9280977" y="1844040"/>
              <a:ext cx="1501323" cy="1805940"/>
            </a:xfrm>
            <a:custGeom>
              <a:avLst/>
              <a:gdLst>
                <a:gd name="connsiteX0" fmla="*/ 1501323 w 1501323"/>
                <a:gd name="connsiteY0" fmla="*/ 0 h 1805940"/>
                <a:gd name="connsiteX1" fmla="*/ 1486083 w 1501323"/>
                <a:gd name="connsiteY1" fmla="*/ 60960 h 1805940"/>
                <a:gd name="connsiteX2" fmla="*/ 1470843 w 1501323"/>
                <a:gd name="connsiteY2" fmla="*/ 83820 h 1805940"/>
                <a:gd name="connsiteX3" fmla="*/ 1455603 w 1501323"/>
                <a:gd name="connsiteY3" fmla="*/ 137160 h 1805940"/>
                <a:gd name="connsiteX4" fmla="*/ 1440363 w 1501323"/>
                <a:gd name="connsiteY4" fmla="*/ 167640 h 1805940"/>
                <a:gd name="connsiteX5" fmla="*/ 1432743 w 1501323"/>
                <a:gd name="connsiteY5" fmla="*/ 190500 h 1805940"/>
                <a:gd name="connsiteX6" fmla="*/ 1409883 w 1501323"/>
                <a:gd name="connsiteY6" fmla="*/ 213360 h 1805940"/>
                <a:gd name="connsiteX7" fmla="*/ 1387023 w 1501323"/>
                <a:gd name="connsiteY7" fmla="*/ 266700 h 1805940"/>
                <a:gd name="connsiteX8" fmla="*/ 1379403 w 1501323"/>
                <a:gd name="connsiteY8" fmla="*/ 289560 h 1805940"/>
                <a:gd name="connsiteX9" fmla="*/ 1364163 w 1501323"/>
                <a:gd name="connsiteY9" fmla="*/ 312420 h 1805940"/>
                <a:gd name="connsiteX10" fmla="*/ 1356543 w 1501323"/>
                <a:gd name="connsiteY10" fmla="*/ 335280 h 1805940"/>
                <a:gd name="connsiteX11" fmla="*/ 1326063 w 1501323"/>
                <a:gd name="connsiteY11" fmla="*/ 381000 h 1805940"/>
                <a:gd name="connsiteX12" fmla="*/ 1303203 w 1501323"/>
                <a:gd name="connsiteY12" fmla="*/ 449580 h 1805940"/>
                <a:gd name="connsiteX13" fmla="*/ 1295583 w 1501323"/>
                <a:gd name="connsiteY13" fmla="*/ 472440 h 1805940"/>
                <a:gd name="connsiteX14" fmla="*/ 1272723 w 1501323"/>
                <a:gd name="connsiteY14" fmla="*/ 518160 h 1805940"/>
                <a:gd name="connsiteX15" fmla="*/ 1257483 w 1501323"/>
                <a:gd name="connsiteY15" fmla="*/ 541020 h 1805940"/>
                <a:gd name="connsiteX16" fmla="*/ 1242243 w 1501323"/>
                <a:gd name="connsiteY16" fmla="*/ 586740 h 1805940"/>
                <a:gd name="connsiteX17" fmla="*/ 1234623 w 1501323"/>
                <a:gd name="connsiteY17" fmla="*/ 609600 h 1805940"/>
                <a:gd name="connsiteX18" fmla="*/ 1211763 w 1501323"/>
                <a:gd name="connsiteY18" fmla="*/ 662940 h 1805940"/>
                <a:gd name="connsiteX19" fmla="*/ 1196523 w 1501323"/>
                <a:gd name="connsiteY19" fmla="*/ 693420 h 1805940"/>
                <a:gd name="connsiteX20" fmla="*/ 1188903 w 1501323"/>
                <a:gd name="connsiteY20" fmla="*/ 716280 h 1805940"/>
                <a:gd name="connsiteX21" fmla="*/ 1173663 w 1501323"/>
                <a:gd name="connsiteY21" fmla="*/ 739140 h 1805940"/>
                <a:gd name="connsiteX22" fmla="*/ 1150803 w 1501323"/>
                <a:gd name="connsiteY22" fmla="*/ 807720 h 1805940"/>
                <a:gd name="connsiteX23" fmla="*/ 1143183 w 1501323"/>
                <a:gd name="connsiteY23" fmla="*/ 830580 h 1805940"/>
                <a:gd name="connsiteX24" fmla="*/ 1120323 w 1501323"/>
                <a:gd name="connsiteY24" fmla="*/ 876300 h 1805940"/>
                <a:gd name="connsiteX25" fmla="*/ 1097463 w 1501323"/>
                <a:gd name="connsiteY25" fmla="*/ 914400 h 1805940"/>
                <a:gd name="connsiteX26" fmla="*/ 1089843 w 1501323"/>
                <a:gd name="connsiteY26" fmla="*/ 937260 h 1805940"/>
                <a:gd name="connsiteX27" fmla="*/ 1074603 w 1501323"/>
                <a:gd name="connsiteY27" fmla="*/ 960120 h 1805940"/>
                <a:gd name="connsiteX28" fmla="*/ 1066983 w 1501323"/>
                <a:gd name="connsiteY28" fmla="*/ 982980 h 1805940"/>
                <a:gd name="connsiteX29" fmla="*/ 1051743 w 1501323"/>
                <a:gd name="connsiteY29" fmla="*/ 1005840 h 1805940"/>
                <a:gd name="connsiteX30" fmla="*/ 1036503 w 1501323"/>
                <a:gd name="connsiteY30" fmla="*/ 1051560 h 1805940"/>
                <a:gd name="connsiteX31" fmla="*/ 1028883 w 1501323"/>
                <a:gd name="connsiteY31" fmla="*/ 1074420 h 1805940"/>
                <a:gd name="connsiteX32" fmla="*/ 1013643 w 1501323"/>
                <a:gd name="connsiteY32" fmla="*/ 1104900 h 1805940"/>
                <a:gd name="connsiteX33" fmla="*/ 990783 w 1501323"/>
                <a:gd name="connsiteY33" fmla="*/ 1173480 h 1805940"/>
                <a:gd name="connsiteX34" fmla="*/ 983163 w 1501323"/>
                <a:gd name="connsiteY34" fmla="*/ 1196340 h 1805940"/>
                <a:gd name="connsiteX35" fmla="*/ 967923 w 1501323"/>
                <a:gd name="connsiteY35" fmla="*/ 1219200 h 1805940"/>
                <a:gd name="connsiteX36" fmla="*/ 960303 w 1501323"/>
                <a:gd name="connsiteY36" fmla="*/ 1249680 h 1805940"/>
                <a:gd name="connsiteX37" fmla="*/ 952683 w 1501323"/>
                <a:gd name="connsiteY37" fmla="*/ 1272540 h 1805940"/>
                <a:gd name="connsiteX38" fmla="*/ 937443 w 1501323"/>
                <a:gd name="connsiteY38" fmla="*/ 1341120 h 1805940"/>
                <a:gd name="connsiteX39" fmla="*/ 922203 w 1501323"/>
                <a:gd name="connsiteY39" fmla="*/ 1363980 h 1805940"/>
                <a:gd name="connsiteX40" fmla="*/ 906963 w 1501323"/>
                <a:gd name="connsiteY40" fmla="*/ 1394460 h 1805940"/>
                <a:gd name="connsiteX41" fmla="*/ 876483 w 1501323"/>
                <a:gd name="connsiteY41" fmla="*/ 1440180 h 1805940"/>
                <a:gd name="connsiteX42" fmla="*/ 853623 w 1501323"/>
                <a:gd name="connsiteY42" fmla="*/ 1493520 h 1805940"/>
                <a:gd name="connsiteX43" fmla="*/ 846003 w 1501323"/>
                <a:gd name="connsiteY43" fmla="*/ 1516380 h 1805940"/>
                <a:gd name="connsiteX44" fmla="*/ 830763 w 1501323"/>
                <a:gd name="connsiteY44" fmla="*/ 1546860 h 1805940"/>
                <a:gd name="connsiteX45" fmla="*/ 823143 w 1501323"/>
                <a:gd name="connsiteY45" fmla="*/ 1569720 h 1805940"/>
                <a:gd name="connsiteX46" fmla="*/ 792663 w 1501323"/>
                <a:gd name="connsiteY46" fmla="*/ 1615440 h 1805940"/>
                <a:gd name="connsiteX47" fmla="*/ 762183 w 1501323"/>
                <a:gd name="connsiteY47" fmla="*/ 1661160 h 1805940"/>
                <a:gd name="connsiteX48" fmla="*/ 701223 w 1501323"/>
                <a:gd name="connsiteY48" fmla="*/ 1729740 h 1805940"/>
                <a:gd name="connsiteX49" fmla="*/ 678363 w 1501323"/>
                <a:gd name="connsiteY49" fmla="*/ 1744980 h 1805940"/>
                <a:gd name="connsiteX50" fmla="*/ 617403 w 1501323"/>
                <a:gd name="connsiteY50" fmla="*/ 1760220 h 1805940"/>
                <a:gd name="connsiteX51" fmla="*/ 594543 w 1501323"/>
                <a:gd name="connsiteY51" fmla="*/ 1767840 h 1805940"/>
                <a:gd name="connsiteX52" fmla="*/ 510723 w 1501323"/>
                <a:gd name="connsiteY52" fmla="*/ 1783080 h 1805940"/>
                <a:gd name="connsiteX53" fmla="*/ 426903 w 1501323"/>
                <a:gd name="connsiteY53" fmla="*/ 1805940 h 1805940"/>
                <a:gd name="connsiteX54" fmla="*/ 190683 w 1501323"/>
                <a:gd name="connsiteY54" fmla="*/ 1798320 h 1805940"/>
                <a:gd name="connsiteX55" fmla="*/ 144963 w 1501323"/>
                <a:gd name="connsiteY55" fmla="*/ 1783080 h 1805940"/>
                <a:gd name="connsiteX56" fmla="*/ 99243 w 1501323"/>
                <a:gd name="connsiteY56" fmla="*/ 1752600 h 1805940"/>
                <a:gd name="connsiteX57" fmla="*/ 45903 w 1501323"/>
                <a:gd name="connsiteY57" fmla="*/ 1684020 h 1805940"/>
                <a:gd name="connsiteX58" fmla="*/ 38283 w 1501323"/>
                <a:gd name="connsiteY58" fmla="*/ 1661160 h 1805940"/>
                <a:gd name="connsiteX59" fmla="*/ 23043 w 1501323"/>
                <a:gd name="connsiteY59" fmla="*/ 1638300 h 1805940"/>
                <a:gd name="connsiteX60" fmla="*/ 7803 w 1501323"/>
                <a:gd name="connsiteY60" fmla="*/ 1592580 h 1805940"/>
                <a:gd name="connsiteX61" fmla="*/ 7803 w 1501323"/>
                <a:gd name="connsiteY61" fmla="*/ 1120140 h 1805940"/>
                <a:gd name="connsiteX62" fmla="*/ 23043 w 1501323"/>
                <a:gd name="connsiteY62" fmla="*/ 1074420 h 1805940"/>
                <a:gd name="connsiteX63" fmla="*/ 38283 w 1501323"/>
                <a:gd name="connsiteY63" fmla="*/ 1028700 h 1805940"/>
                <a:gd name="connsiteX64" fmla="*/ 68763 w 1501323"/>
                <a:gd name="connsiteY64" fmla="*/ 937260 h 1805940"/>
                <a:gd name="connsiteX65" fmla="*/ 76383 w 1501323"/>
                <a:gd name="connsiteY65" fmla="*/ 914400 h 1805940"/>
                <a:gd name="connsiteX66" fmla="*/ 84003 w 1501323"/>
                <a:gd name="connsiteY66" fmla="*/ 891540 h 1805940"/>
                <a:gd name="connsiteX67" fmla="*/ 114483 w 1501323"/>
                <a:gd name="connsiteY67" fmla="*/ 822960 h 1805940"/>
                <a:gd name="connsiteX68" fmla="*/ 122103 w 1501323"/>
                <a:gd name="connsiteY68" fmla="*/ 784860 h 1805940"/>
                <a:gd name="connsiteX69" fmla="*/ 137343 w 1501323"/>
                <a:gd name="connsiteY69" fmla="*/ 739140 h 1805940"/>
                <a:gd name="connsiteX70" fmla="*/ 152583 w 1501323"/>
                <a:gd name="connsiteY70" fmla="*/ 685800 h 1805940"/>
                <a:gd name="connsiteX71" fmla="*/ 160203 w 1501323"/>
                <a:gd name="connsiteY71" fmla="*/ 655320 h 1805940"/>
                <a:gd name="connsiteX72" fmla="*/ 175443 w 1501323"/>
                <a:gd name="connsiteY72" fmla="*/ 609600 h 1805940"/>
                <a:gd name="connsiteX73" fmla="*/ 190683 w 1501323"/>
                <a:gd name="connsiteY73" fmla="*/ 548640 h 1805940"/>
                <a:gd name="connsiteX74" fmla="*/ 198303 w 1501323"/>
                <a:gd name="connsiteY74" fmla="*/ 518160 h 1805940"/>
                <a:gd name="connsiteX75" fmla="*/ 213543 w 1501323"/>
                <a:gd name="connsiteY75" fmla="*/ 472440 h 1805940"/>
                <a:gd name="connsiteX76" fmla="*/ 228783 w 1501323"/>
                <a:gd name="connsiteY76" fmla="*/ 411480 h 1805940"/>
                <a:gd name="connsiteX77" fmla="*/ 244023 w 1501323"/>
                <a:gd name="connsiteY77" fmla="*/ 365760 h 180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501323" h="1805940">
                  <a:moveTo>
                    <a:pt x="1501323" y="0"/>
                  </a:moveTo>
                  <a:cubicBezTo>
                    <a:pt x="1498425" y="14491"/>
                    <a:pt x="1493893" y="45339"/>
                    <a:pt x="1486083" y="60960"/>
                  </a:cubicBezTo>
                  <a:cubicBezTo>
                    <a:pt x="1481987" y="69151"/>
                    <a:pt x="1475923" y="76200"/>
                    <a:pt x="1470843" y="83820"/>
                  </a:cubicBezTo>
                  <a:cubicBezTo>
                    <a:pt x="1466976" y="99287"/>
                    <a:pt x="1462162" y="121856"/>
                    <a:pt x="1455603" y="137160"/>
                  </a:cubicBezTo>
                  <a:cubicBezTo>
                    <a:pt x="1451128" y="147601"/>
                    <a:pt x="1444838" y="157199"/>
                    <a:pt x="1440363" y="167640"/>
                  </a:cubicBezTo>
                  <a:cubicBezTo>
                    <a:pt x="1437199" y="175023"/>
                    <a:pt x="1437198" y="183817"/>
                    <a:pt x="1432743" y="190500"/>
                  </a:cubicBezTo>
                  <a:cubicBezTo>
                    <a:pt x="1426765" y="199466"/>
                    <a:pt x="1417503" y="205740"/>
                    <a:pt x="1409883" y="213360"/>
                  </a:cubicBezTo>
                  <a:cubicBezTo>
                    <a:pt x="1394024" y="276795"/>
                    <a:pt x="1413335" y="214077"/>
                    <a:pt x="1387023" y="266700"/>
                  </a:cubicBezTo>
                  <a:cubicBezTo>
                    <a:pt x="1383431" y="273884"/>
                    <a:pt x="1382995" y="282376"/>
                    <a:pt x="1379403" y="289560"/>
                  </a:cubicBezTo>
                  <a:cubicBezTo>
                    <a:pt x="1375307" y="297751"/>
                    <a:pt x="1368259" y="304229"/>
                    <a:pt x="1364163" y="312420"/>
                  </a:cubicBezTo>
                  <a:cubicBezTo>
                    <a:pt x="1360571" y="319604"/>
                    <a:pt x="1360444" y="328259"/>
                    <a:pt x="1356543" y="335280"/>
                  </a:cubicBezTo>
                  <a:cubicBezTo>
                    <a:pt x="1347648" y="351291"/>
                    <a:pt x="1331855" y="363624"/>
                    <a:pt x="1326063" y="381000"/>
                  </a:cubicBezTo>
                  <a:lnTo>
                    <a:pt x="1303203" y="449580"/>
                  </a:lnTo>
                  <a:cubicBezTo>
                    <a:pt x="1300663" y="457200"/>
                    <a:pt x="1300038" y="465757"/>
                    <a:pt x="1295583" y="472440"/>
                  </a:cubicBezTo>
                  <a:cubicBezTo>
                    <a:pt x="1251907" y="537954"/>
                    <a:pt x="1304271" y="455064"/>
                    <a:pt x="1272723" y="518160"/>
                  </a:cubicBezTo>
                  <a:cubicBezTo>
                    <a:pt x="1268627" y="526351"/>
                    <a:pt x="1261202" y="532651"/>
                    <a:pt x="1257483" y="541020"/>
                  </a:cubicBezTo>
                  <a:cubicBezTo>
                    <a:pt x="1250959" y="555700"/>
                    <a:pt x="1247323" y="571500"/>
                    <a:pt x="1242243" y="586740"/>
                  </a:cubicBezTo>
                  <a:cubicBezTo>
                    <a:pt x="1239703" y="594360"/>
                    <a:pt x="1238215" y="602416"/>
                    <a:pt x="1234623" y="609600"/>
                  </a:cubicBezTo>
                  <a:cubicBezTo>
                    <a:pt x="1184078" y="710689"/>
                    <a:pt x="1245399" y="584455"/>
                    <a:pt x="1211763" y="662940"/>
                  </a:cubicBezTo>
                  <a:cubicBezTo>
                    <a:pt x="1207288" y="673381"/>
                    <a:pt x="1200998" y="682979"/>
                    <a:pt x="1196523" y="693420"/>
                  </a:cubicBezTo>
                  <a:cubicBezTo>
                    <a:pt x="1193359" y="700803"/>
                    <a:pt x="1192495" y="709096"/>
                    <a:pt x="1188903" y="716280"/>
                  </a:cubicBezTo>
                  <a:cubicBezTo>
                    <a:pt x="1184807" y="724471"/>
                    <a:pt x="1177382" y="730771"/>
                    <a:pt x="1173663" y="739140"/>
                  </a:cubicBezTo>
                  <a:lnTo>
                    <a:pt x="1150803" y="807720"/>
                  </a:lnTo>
                  <a:cubicBezTo>
                    <a:pt x="1148263" y="815340"/>
                    <a:pt x="1147638" y="823897"/>
                    <a:pt x="1143183" y="830580"/>
                  </a:cubicBezTo>
                  <a:cubicBezTo>
                    <a:pt x="1099507" y="896094"/>
                    <a:pt x="1151871" y="813204"/>
                    <a:pt x="1120323" y="876300"/>
                  </a:cubicBezTo>
                  <a:cubicBezTo>
                    <a:pt x="1113699" y="889547"/>
                    <a:pt x="1104087" y="901153"/>
                    <a:pt x="1097463" y="914400"/>
                  </a:cubicBezTo>
                  <a:cubicBezTo>
                    <a:pt x="1093871" y="921584"/>
                    <a:pt x="1093435" y="930076"/>
                    <a:pt x="1089843" y="937260"/>
                  </a:cubicBezTo>
                  <a:cubicBezTo>
                    <a:pt x="1085747" y="945451"/>
                    <a:pt x="1078699" y="951929"/>
                    <a:pt x="1074603" y="960120"/>
                  </a:cubicBezTo>
                  <a:cubicBezTo>
                    <a:pt x="1071011" y="967304"/>
                    <a:pt x="1070575" y="975796"/>
                    <a:pt x="1066983" y="982980"/>
                  </a:cubicBezTo>
                  <a:cubicBezTo>
                    <a:pt x="1062887" y="991171"/>
                    <a:pt x="1055462" y="997471"/>
                    <a:pt x="1051743" y="1005840"/>
                  </a:cubicBezTo>
                  <a:cubicBezTo>
                    <a:pt x="1045219" y="1020520"/>
                    <a:pt x="1041583" y="1036320"/>
                    <a:pt x="1036503" y="1051560"/>
                  </a:cubicBezTo>
                  <a:cubicBezTo>
                    <a:pt x="1033963" y="1059180"/>
                    <a:pt x="1032475" y="1067236"/>
                    <a:pt x="1028883" y="1074420"/>
                  </a:cubicBezTo>
                  <a:cubicBezTo>
                    <a:pt x="1023803" y="1084580"/>
                    <a:pt x="1017862" y="1094353"/>
                    <a:pt x="1013643" y="1104900"/>
                  </a:cubicBezTo>
                  <a:lnTo>
                    <a:pt x="990783" y="1173480"/>
                  </a:lnTo>
                  <a:cubicBezTo>
                    <a:pt x="988243" y="1181100"/>
                    <a:pt x="987618" y="1189657"/>
                    <a:pt x="983163" y="1196340"/>
                  </a:cubicBezTo>
                  <a:lnTo>
                    <a:pt x="967923" y="1219200"/>
                  </a:lnTo>
                  <a:cubicBezTo>
                    <a:pt x="965383" y="1229360"/>
                    <a:pt x="963180" y="1239610"/>
                    <a:pt x="960303" y="1249680"/>
                  </a:cubicBezTo>
                  <a:cubicBezTo>
                    <a:pt x="958096" y="1257403"/>
                    <a:pt x="954425" y="1264699"/>
                    <a:pt x="952683" y="1272540"/>
                  </a:cubicBezTo>
                  <a:cubicBezTo>
                    <a:pt x="948000" y="1293612"/>
                    <a:pt x="947735" y="1320536"/>
                    <a:pt x="937443" y="1341120"/>
                  </a:cubicBezTo>
                  <a:cubicBezTo>
                    <a:pt x="933347" y="1349311"/>
                    <a:pt x="926747" y="1356029"/>
                    <a:pt x="922203" y="1363980"/>
                  </a:cubicBezTo>
                  <a:cubicBezTo>
                    <a:pt x="916567" y="1373843"/>
                    <a:pt x="912807" y="1384720"/>
                    <a:pt x="906963" y="1394460"/>
                  </a:cubicBezTo>
                  <a:cubicBezTo>
                    <a:pt x="897539" y="1410166"/>
                    <a:pt x="882275" y="1422804"/>
                    <a:pt x="876483" y="1440180"/>
                  </a:cubicBezTo>
                  <a:cubicBezTo>
                    <a:pt x="858613" y="1493791"/>
                    <a:pt x="881871" y="1427608"/>
                    <a:pt x="853623" y="1493520"/>
                  </a:cubicBezTo>
                  <a:cubicBezTo>
                    <a:pt x="850459" y="1500903"/>
                    <a:pt x="849167" y="1508997"/>
                    <a:pt x="846003" y="1516380"/>
                  </a:cubicBezTo>
                  <a:cubicBezTo>
                    <a:pt x="841528" y="1526821"/>
                    <a:pt x="835238" y="1536419"/>
                    <a:pt x="830763" y="1546860"/>
                  </a:cubicBezTo>
                  <a:cubicBezTo>
                    <a:pt x="827599" y="1554243"/>
                    <a:pt x="827044" y="1562699"/>
                    <a:pt x="823143" y="1569720"/>
                  </a:cubicBezTo>
                  <a:cubicBezTo>
                    <a:pt x="814248" y="1585731"/>
                    <a:pt x="798455" y="1598064"/>
                    <a:pt x="792663" y="1615440"/>
                  </a:cubicBezTo>
                  <a:cubicBezTo>
                    <a:pt x="778090" y="1659159"/>
                    <a:pt x="795479" y="1618351"/>
                    <a:pt x="762183" y="1661160"/>
                  </a:cubicBezTo>
                  <a:cubicBezTo>
                    <a:pt x="714655" y="1722268"/>
                    <a:pt x="753292" y="1692548"/>
                    <a:pt x="701223" y="1729740"/>
                  </a:cubicBezTo>
                  <a:cubicBezTo>
                    <a:pt x="693771" y="1735063"/>
                    <a:pt x="686970" y="1741850"/>
                    <a:pt x="678363" y="1744980"/>
                  </a:cubicBezTo>
                  <a:cubicBezTo>
                    <a:pt x="658679" y="1752138"/>
                    <a:pt x="637274" y="1753596"/>
                    <a:pt x="617403" y="1760220"/>
                  </a:cubicBezTo>
                  <a:cubicBezTo>
                    <a:pt x="609783" y="1762760"/>
                    <a:pt x="602384" y="1766098"/>
                    <a:pt x="594543" y="1767840"/>
                  </a:cubicBezTo>
                  <a:cubicBezTo>
                    <a:pt x="563177" y="1774810"/>
                    <a:pt x="541231" y="1774760"/>
                    <a:pt x="510723" y="1783080"/>
                  </a:cubicBezTo>
                  <a:cubicBezTo>
                    <a:pt x="404377" y="1812083"/>
                    <a:pt x="519728" y="1787375"/>
                    <a:pt x="426903" y="1805940"/>
                  </a:cubicBezTo>
                  <a:cubicBezTo>
                    <a:pt x="348163" y="1803400"/>
                    <a:pt x="269206" y="1804687"/>
                    <a:pt x="190683" y="1798320"/>
                  </a:cubicBezTo>
                  <a:cubicBezTo>
                    <a:pt x="174671" y="1797022"/>
                    <a:pt x="158329" y="1791991"/>
                    <a:pt x="144963" y="1783080"/>
                  </a:cubicBezTo>
                  <a:cubicBezTo>
                    <a:pt x="129723" y="1772920"/>
                    <a:pt x="112195" y="1765552"/>
                    <a:pt x="99243" y="1752600"/>
                  </a:cubicBezTo>
                  <a:cubicBezTo>
                    <a:pt x="79519" y="1732876"/>
                    <a:pt x="55017" y="1711363"/>
                    <a:pt x="45903" y="1684020"/>
                  </a:cubicBezTo>
                  <a:cubicBezTo>
                    <a:pt x="43363" y="1676400"/>
                    <a:pt x="41875" y="1668344"/>
                    <a:pt x="38283" y="1661160"/>
                  </a:cubicBezTo>
                  <a:cubicBezTo>
                    <a:pt x="34187" y="1652969"/>
                    <a:pt x="26762" y="1646669"/>
                    <a:pt x="23043" y="1638300"/>
                  </a:cubicBezTo>
                  <a:cubicBezTo>
                    <a:pt x="16519" y="1623620"/>
                    <a:pt x="7803" y="1592580"/>
                    <a:pt x="7803" y="1592580"/>
                  </a:cubicBezTo>
                  <a:cubicBezTo>
                    <a:pt x="2591" y="1420584"/>
                    <a:pt x="-6785" y="1290339"/>
                    <a:pt x="7803" y="1120140"/>
                  </a:cubicBezTo>
                  <a:cubicBezTo>
                    <a:pt x="9175" y="1104134"/>
                    <a:pt x="17963" y="1089660"/>
                    <a:pt x="23043" y="1074420"/>
                  </a:cubicBezTo>
                  <a:lnTo>
                    <a:pt x="38283" y="1028700"/>
                  </a:lnTo>
                  <a:lnTo>
                    <a:pt x="68763" y="937260"/>
                  </a:lnTo>
                  <a:lnTo>
                    <a:pt x="76383" y="914400"/>
                  </a:lnTo>
                  <a:cubicBezTo>
                    <a:pt x="78923" y="906780"/>
                    <a:pt x="79548" y="898223"/>
                    <a:pt x="84003" y="891540"/>
                  </a:cubicBezTo>
                  <a:cubicBezTo>
                    <a:pt x="102246" y="864176"/>
                    <a:pt x="106710" y="861823"/>
                    <a:pt x="114483" y="822960"/>
                  </a:cubicBezTo>
                  <a:cubicBezTo>
                    <a:pt x="117023" y="810260"/>
                    <a:pt x="118695" y="797355"/>
                    <a:pt x="122103" y="784860"/>
                  </a:cubicBezTo>
                  <a:cubicBezTo>
                    <a:pt x="126330" y="769362"/>
                    <a:pt x="133447" y="754725"/>
                    <a:pt x="137343" y="739140"/>
                  </a:cubicBezTo>
                  <a:cubicBezTo>
                    <a:pt x="161164" y="643855"/>
                    <a:pt x="130719" y="762322"/>
                    <a:pt x="152583" y="685800"/>
                  </a:cubicBezTo>
                  <a:cubicBezTo>
                    <a:pt x="155460" y="675730"/>
                    <a:pt x="157194" y="665351"/>
                    <a:pt x="160203" y="655320"/>
                  </a:cubicBezTo>
                  <a:cubicBezTo>
                    <a:pt x="164819" y="639933"/>
                    <a:pt x="172293" y="625352"/>
                    <a:pt x="175443" y="609600"/>
                  </a:cubicBezTo>
                  <a:cubicBezTo>
                    <a:pt x="190935" y="532139"/>
                    <a:pt x="175062" y="603313"/>
                    <a:pt x="190683" y="548640"/>
                  </a:cubicBezTo>
                  <a:cubicBezTo>
                    <a:pt x="193560" y="538570"/>
                    <a:pt x="195294" y="528191"/>
                    <a:pt x="198303" y="518160"/>
                  </a:cubicBezTo>
                  <a:cubicBezTo>
                    <a:pt x="202919" y="502773"/>
                    <a:pt x="209647" y="488025"/>
                    <a:pt x="213543" y="472440"/>
                  </a:cubicBezTo>
                  <a:cubicBezTo>
                    <a:pt x="218623" y="452120"/>
                    <a:pt x="222159" y="431351"/>
                    <a:pt x="228783" y="411480"/>
                  </a:cubicBezTo>
                  <a:lnTo>
                    <a:pt x="244023" y="365760"/>
                  </a:lnTo>
                </a:path>
              </a:pathLst>
            </a:cu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595360" y="1859280"/>
              <a:ext cx="2438400" cy="2415540"/>
            </a:xfrm>
            <a:custGeom>
              <a:avLst/>
              <a:gdLst>
                <a:gd name="connsiteX0" fmla="*/ 2438400 w 2438400"/>
                <a:gd name="connsiteY0" fmla="*/ 0 h 2415540"/>
                <a:gd name="connsiteX1" fmla="*/ 2423160 w 2438400"/>
                <a:gd name="connsiteY1" fmla="*/ 38100 h 2415540"/>
                <a:gd name="connsiteX2" fmla="*/ 2415540 w 2438400"/>
                <a:gd name="connsiteY2" fmla="*/ 60960 h 2415540"/>
                <a:gd name="connsiteX3" fmla="*/ 2369820 w 2438400"/>
                <a:gd name="connsiteY3" fmla="*/ 129540 h 2415540"/>
                <a:gd name="connsiteX4" fmla="*/ 2339340 w 2438400"/>
                <a:gd name="connsiteY4" fmla="*/ 175260 h 2415540"/>
                <a:gd name="connsiteX5" fmla="*/ 2324100 w 2438400"/>
                <a:gd name="connsiteY5" fmla="*/ 198120 h 2415540"/>
                <a:gd name="connsiteX6" fmla="*/ 2316480 w 2438400"/>
                <a:gd name="connsiteY6" fmla="*/ 228600 h 2415540"/>
                <a:gd name="connsiteX7" fmla="*/ 2286000 w 2438400"/>
                <a:gd name="connsiteY7" fmla="*/ 274320 h 2415540"/>
                <a:gd name="connsiteX8" fmla="*/ 2263140 w 2438400"/>
                <a:gd name="connsiteY8" fmla="*/ 320040 h 2415540"/>
                <a:gd name="connsiteX9" fmla="*/ 2247900 w 2438400"/>
                <a:gd name="connsiteY9" fmla="*/ 365760 h 2415540"/>
                <a:gd name="connsiteX10" fmla="*/ 2232660 w 2438400"/>
                <a:gd name="connsiteY10" fmla="*/ 388620 h 2415540"/>
                <a:gd name="connsiteX11" fmla="*/ 2209800 w 2438400"/>
                <a:gd name="connsiteY11" fmla="*/ 457200 h 2415540"/>
                <a:gd name="connsiteX12" fmla="*/ 2202180 w 2438400"/>
                <a:gd name="connsiteY12" fmla="*/ 480060 h 2415540"/>
                <a:gd name="connsiteX13" fmla="*/ 2194560 w 2438400"/>
                <a:gd name="connsiteY13" fmla="*/ 541020 h 2415540"/>
                <a:gd name="connsiteX14" fmla="*/ 2186940 w 2438400"/>
                <a:gd name="connsiteY14" fmla="*/ 571500 h 2415540"/>
                <a:gd name="connsiteX15" fmla="*/ 2179320 w 2438400"/>
                <a:gd name="connsiteY15" fmla="*/ 617220 h 2415540"/>
                <a:gd name="connsiteX16" fmla="*/ 2156460 w 2438400"/>
                <a:gd name="connsiteY16" fmla="*/ 693420 h 2415540"/>
                <a:gd name="connsiteX17" fmla="*/ 2148840 w 2438400"/>
                <a:gd name="connsiteY17" fmla="*/ 723900 h 2415540"/>
                <a:gd name="connsiteX18" fmla="*/ 2133600 w 2438400"/>
                <a:gd name="connsiteY18" fmla="*/ 746760 h 2415540"/>
                <a:gd name="connsiteX19" fmla="*/ 2118360 w 2438400"/>
                <a:gd name="connsiteY19" fmla="*/ 792480 h 2415540"/>
                <a:gd name="connsiteX20" fmla="*/ 2110740 w 2438400"/>
                <a:gd name="connsiteY20" fmla="*/ 815340 h 2415540"/>
                <a:gd name="connsiteX21" fmla="*/ 2095500 w 2438400"/>
                <a:gd name="connsiteY21" fmla="*/ 876300 h 2415540"/>
                <a:gd name="connsiteX22" fmla="*/ 2087880 w 2438400"/>
                <a:gd name="connsiteY22" fmla="*/ 899160 h 2415540"/>
                <a:gd name="connsiteX23" fmla="*/ 2057400 w 2438400"/>
                <a:gd name="connsiteY23" fmla="*/ 944880 h 2415540"/>
                <a:gd name="connsiteX24" fmla="*/ 2042160 w 2438400"/>
                <a:gd name="connsiteY24" fmla="*/ 975360 h 2415540"/>
                <a:gd name="connsiteX25" fmla="*/ 2026920 w 2438400"/>
                <a:gd name="connsiteY25" fmla="*/ 998220 h 2415540"/>
                <a:gd name="connsiteX26" fmla="*/ 2004060 w 2438400"/>
                <a:gd name="connsiteY26" fmla="*/ 1066800 h 2415540"/>
                <a:gd name="connsiteX27" fmla="*/ 1965960 w 2438400"/>
                <a:gd name="connsiteY27" fmla="*/ 1181100 h 2415540"/>
                <a:gd name="connsiteX28" fmla="*/ 1958340 w 2438400"/>
                <a:gd name="connsiteY28" fmla="*/ 1203960 h 2415540"/>
                <a:gd name="connsiteX29" fmla="*/ 1950720 w 2438400"/>
                <a:gd name="connsiteY29" fmla="*/ 1234440 h 2415540"/>
                <a:gd name="connsiteX30" fmla="*/ 1935480 w 2438400"/>
                <a:gd name="connsiteY30" fmla="*/ 1257300 h 2415540"/>
                <a:gd name="connsiteX31" fmla="*/ 1927860 w 2438400"/>
                <a:gd name="connsiteY31" fmla="*/ 1287780 h 2415540"/>
                <a:gd name="connsiteX32" fmla="*/ 1912620 w 2438400"/>
                <a:gd name="connsiteY32" fmla="*/ 1348740 h 2415540"/>
                <a:gd name="connsiteX33" fmla="*/ 1897380 w 2438400"/>
                <a:gd name="connsiteY33" fmla="*/ 1371600 h 2415540"/>
                <a:gd name="connsiteX34" fmla="*/ 1889760 w 2438400"/>
                <a:gd name="connsiteY34" fmla="*/ 1394460 h 2415540"/>
                <a:gd name="connsiteX35" fmla="*/ 1874520 w 2438400"/>
                <a:gd name="connsiteY35" fmla="*/ 1417320 h 2415540"/>
                <a:gd name="connsiteX36" fmla="*/ 1866900 w 2438400"/>
                <a:gd name="connsiteY36" fmla="*/ 1440180 h 2415540"/>
                <a:gd name="connsiteX37" fmla="*/ 1851660 w 2438400"/>
                <a:gd name="connsiteY37" fmla="*/ 1463040 h 2415540"/>
                <a:gd name="connsiteX38" fmla="*/ 1836420 w 2438400"/>
                <a:gd name="connsiteY38" fmla="*/ 1493520 h 2415540"/>
                <a:gd name="connsiteX39" fmla="*/ 1828800 w 2438400"/>
                <a:gd name="connsiteY39" fmla="*/ 1516380 h 2415540"/>
                <a:gd name="connsiteX40" fmla="*/ 1813560 w 2438400"/>
                <a:gd name="connsiteY40" fmla="*/ 1539240 h 2415540"/>
                <a:gd name="connsiteX41" fmla="*/ 1790700 w 2438400"/>
                <a:gd name="connsiteY41" fmla="*/ 1584960 h 2415540"/>
                <a:gd name="connsiteX42" fmla="*/ 1760220 w 2438400"/>
                <a:gd name="connsiteY42" fmla="*/ 1722120 h 2415540"/>
                <a:gd name="connsiteX43" fmla="*/ 1752600 w 2438400"/>
                <a:gd name="connsiteY43" fmla="*/ 1744980 h 2415540"/>
                <a:gd name="connsiteX44" fmla="*/ 1737360 w 2438400"/>
                <a:gd name="connsiteY44" fmla="*/ 1767840 h 2415540"/>
                <a:gd name="connsiteX45" fmla="*/ 1722120 w 2438400"/>
                <a:gd name="connsiteY45" fmla="*/ 1813560 h 2415540"/>
                <a:gd name="connsiteX46" fmla="*/ 1714500 w 2438400"/>
                <a:gd name="connsiteY46" fmla="*/ 1836420 h 2415540"/>
                <a:gd name="connsiteX47" fmla="*/ 1684020 w 2438400"/>
                <a:gd name="connsiteY47" fmla="*/ 1882140 h 2415540"/>
                <a:gd name="connsiteX48" fmla="*/ 1661160 w 2438400"/>
                <a:gd name="connsiteY48" fmla="*/ 1927860 h 2415540"/>
                <a:gd name="connsiteX49" fmla="*/ 1653540 w 2438400"/>
                <a:gd name="connsiteY49" fmla="*/ 1950720 h 2415540"/>
                <a:gd name="connsiteX50" fmla="*/ 1623060 w 2438400"/>
                <a:gd name="connsiteY50" fmla="*/ 1996440 h 2415540"/>
                <a:gd name="connsiteX51" fmla="*/ 1607820 w 2438400"/>
                <a:gd name="connsiteY51" fmla="*/ 2019300 h 2415540"/>
                <a:gd name="connsiteX52" fmla="*/ 1569720 w 2438400"/>
                <a:gd name="connsiteY52" fmla="*/ 2065020 h 2415540"/>
                <a:gd name="connsiteX53" fmla="*/ 1524000 w 2438400"/>
                <a:gd name="connsiteY53" fmla="*/ 2095500 h 2415540"/>
                <a:gd name="connsiteX54" fmla="*/ 1470660 w 2438400"/>
                <a:gd name="connsiteY54" fmla="*/ 2125980 h 2415540"/>
                <a:gd name="connsiteX55" fmla="*/ 1447800 w 2438400"/>
                <a:gd name="connsiteY55" fmla="*/ 2141220 h 2415540"/>
                <a:gd name="connsiteX56" fmla="*/ 1402080 w 2438400"/>
                <a:gd name="connsiteY56" fmla="*/ 2156460 h 2415540"/>
                <a:gd name="connsiteX57" fmla="*/ 1333500 w 2438400"/>
                <a:gd name="connsiteY57" fmla="*/ 2186940 h 2415540"/>
                <a:gd name="connsiteX58" fmla="*/ 1287780 w 2438400"/>
                <a:gd name="connsiteY58" fmla="*/ 2209800 h 2415540"/>
                <a:gd name="connsiteX59" fmla="*/ 1242060 w 2438400"/>
                <a:gd name="connsiteY59" fmla="*/ 2225040 h 2415540"/>
                <a:gd name="connsiteX60" fmla="*/ 1219200 w 2438400"/>
                <a:gd name="connsiteY60" fmla="*/ 2232660 h 2415540"/>
                <a:gd name="connsiteX61" fmla="*/ 1150620 w 2438400"/>
                <a:gd name="connsiteY61" fmla="*/ 2270760 h 2415540"/>
                <a:gd name="connsiteX62" fmla="*/ 1127760 w 2438400"/>
                <a:gd name="connsiteY62" fmla="*/ 2286000 h 2415540"/>
                <a:gd name="connsiteX63" fmla="*/ 1074420 w 2438400"/>
                <a:gd name="connsiteY63" fmla="*/ 2301240 h 2415540"/>
                <a:gd name="connsiteX64" fmla="*/ 1013460 w 2438400"/>
                <a:gd name="connsiteY64" fmla="*/ 2331720 h 2415540"/>
                <a:gd name="connsiteX65" fmla="*/ 982980 w 2438400"/>
                <a:gd name="connsiteY65" fmla="*/ 2346960 h 2415540"/>
                <a:gd name="connsiteX66" fmla="*/ 937260 w 2438400"/>
                <a:gd name="connsiteY66" fmla="*/ 2377440 h 2415540"/>
                <a:gd name="connsiteX67" fmla="*/ 868680 w 2438400"/>
                <a:gd name="connsiteY67" fmla="*/ 2400300 h 2415540"/>
                <a:gd name="connsiteX68" fmla="*/ 845820 w 2438400"/>
                <a:gd name="connsiteY68" fmla="*/ 2407920 h 2415540"/>
                <a:gd name="connsiteX69" fmla="*/ 792480 w 2438400"/>
                <a:gd name="connsiteY69" fmla="*/ 2415540 h 2415540"/>
                <a:gd name="connsiteX70" fmla="*/ 556260 w 2438400"/>
                <a:gd name="connsiteY70" fmla="*/ 2407920 h 2415540"/>
                <a:gd name="connsiteX71" fmla="*/ 510540 w 2438400"/>
                <a:gd name="connsiteY71" fmla="*/ 2385060 h 2415540"/>
                <a:gd name="connsiteX72" fmla="*/ 487680 w 2438400"/>
                <a:gd name="connsiteY72" fmla="*/ 2377440 h 2415540"/>
                <a:gd name="connsiteX73" fmla="*/ 441960 w 2438400"/>
                <a:gd name="connsiteY73" fmla="*/ 2354580 h 2415540"/>
                <a:gd name="connsiteX74" fmla="*/ 411480 w 2438400"/>
                <a:gd name="connsiteY74" fmla="*/ 2286000 h 2415540"/>
                <a:gd name="connsiteX75" fmla="*/ 388620 w 2438400"/>
                <a:gd name="connsiteY75" fmla="*/ 2240280 h 2415540"/>
                <a:gd name="connsiteX76" fmla="*/ 320040 w 2438400"/>
                <a:gd name="connsiteY76" fmla="*/ 2202180 h 2415540"/>
                <a:gd name="connsiteX77" fmla="*/ 243840 w 2438400"/>
                <a:gd name="connsiteY77" fmla="*/ 2209800 h 2415540"/>
                <a:gd name="connsiteX78" fmla="*/ 228600 w 2438400"/>
                <a:gd name="connsiteY78" fmla="*/ 2186940 h 2415540"/>
                <a:gd name="connsiteX79" fmla="*/ 220980 w 2438400"/>
                <a:gd name="connsiteY79" fmla="*/ 2065020 h 2415540"/>
                <a:gd name="connsiteX80" fmla="*/ 190500 w 2438400"/>
                <a:gd name="connsiteY80" fmla="*/ 1996440 h 2415540"/>
                <a:gd name="connsiteX81" fmla="*/ 175260 w 2438400"/>
                <a:gd name="connsiteY81" fmla="*/ 1950720 h 2415540"/>
                <a:gd name="connsiteX82" fmla="*/ 167640 w 2438400"/>
                <a:gd name="connsiteY82" fmla="*/ 1920240 h 2415540"/>
                <a:gd name="connsiteX83" fmla="*/ 129540 w 2438400"/>
                <a:gd name="connsiteY83" fmla="*/ 1882140 h 2415540"/>
                <a:gd name="connsiteX84" fmla="*/ 83820 w 2438400"/>
                <a:gd name="connsiteY84" fmla="*/ 1851660 h 2415540"/>
                <a:gd name="connsiteX85" fmla="*/ 30480 w 2438400"/>
                <a:gd name="connsiteY85" fmla="*/ 1783080 h 2415540"/>
                <a:gd name="connsiteX86" fmla="*/ 15240 w 2438400"/>
                <a:gd name="connsiteY86" fmla="*/ 1737360 h 2415540"/>
                <a:gd name="connsiteX87" fmla="*/ 7620 w 2438400"/>
                <a:gd name="connsiteY87" fmla="*/ 1684020 h 2415540"/>
                <a:gd name="connsiteX88" fmla="*/ 0 w 2438400"/>
                <a:gd name="connsiteY88" fmla="*/ 1661160 h 2415540"/>
                <a:gd name="connsiteX89" fmla="*/ 15240 w 2438400"/>
                <a:gd name="connsiteY89" fmla="*/ 1524000 h 2415540"/>
                <a:gd name="connsiteX90" fmla="*/ 38100 w 2438400"/>
                <a:gd name="connsiteY90" fmla="*/ 1386840 h 2415540"/>
                <a:gd name="connsiteX91" fmla="*/ 60960 w 2438400"/>
                <a:gd name="connsiteY91" fmla="*/ 1303020 h 2415540"/>
                <a:gd name="connsiteX92" fmla="*/ 68580 w 2438400"/>
                <a:gd name="connsiteY92" fmla="*/ 1280160 h 2415540"/>
                <a:gd name="connsiteX93" fmla="*/ 76200 w 2438400"/>
                <a:gd name="connsiteY93" fmla="*/ 1257300 h 2415540"/>
                <a:gd name="connsiteX94" fmla="*/ 91440 w 2438400"/>
                <a:gd name="connsiteY94" fmla="*/ 1234440 h 2415540"/>
                <a:gd name="connsiteX95" fmla="*/ 99060 w 2438400"/>
                <a:gd name="connsiteY95" fmla="*/ 1211580 h 2415540"/>
                <a:gd name="connsiteX96" fmla="*/ 121920 w 2438400"/>
                <a:gd name="connsiteY96" fmla="*/ 1188720 h 2415540"/>
                <a:gd name="connsiteX97" fmla="*/ 152400 w 2438400"/>
                <a:gd name="connsiteY97" fmla="*/ 1143000 h 2415540"/>
                <a:gd name="connsiteX98" fmla="*/ 167640 w 2438400"/>
                <a:gd name="connsiteY98" fmla="*/ 1120140 h 2415540"/>
                <a:gd name="connsiteX99" fmla="*/ 198120 w 2438400"/>
                <a:gd name="connsiteY99" fmla="*/ 1074420 h 2415540"/>
                <a:gd name="connsiteX100" fmla="*/ 213360 w 2438400"/>
                <a:gd name="connsiteY100" fmla="*/ 1051560 h 2415540"/>
                <a:gd name="connsiteX101" fmla="*/ 243840 w 2438400"/>
                <a:gd name="connsiteY101" fmla="*/ 1005840 h 2415540"/>
                <a:gd name="connsiteX102" fmla="*/ 259080 w 2438400"/>
                <a:gd name="connsiteY102" fmla="*/ 960120 h 2415540"/>
                <a:gd name="connsiteX103" fmla="*/ 266700 w 2438400"/>
                <a:gd name="connsiteY103" fmla="*/ 937260 h 2415540"/>
                <a:gd name="connsiteX104" fmla="*/ 259080 w 2438400"/>
                <a:gd name="connsiteY104" fmla="*/ 784860 h 2415540"/>
                <a:gd name="connsiteX105" fmla="*/ 251460 w 2438400"/>
                <a:gd name="connsiteY105" fmla="*/ 762000 h 2415540"/>
                <a:gd name="connsiteX106" fmla="*/ 243840 w 2438400"/>
                <a:gd name="connsiteY106" fmla="*/ 541020 h 2415540"/>
                <a:gd name="connsiteX107" fmla="*/ 236220 w 2438400"/>
                <a:gd name="connsiteY107" fmla="*/ 518160 h 2415540"/>
                <a:gd name="connsiteX108" fmla="*/ 182880 w 2438400"/>
                <a:gd name="connsiteY108" fmla="*/ 449580 h 2415540"/>
                <a:gd name="connsiteX109" fmla="*/ 152400 w 2438400"/>
                <a:gd name="connsiteY109" fmla="*/ 403860 h 2415540"/>
                <a:gd name="connsiteX110" fmla="*/ 137160 w 2438400"/>
                <a:gd name="connsiteY110" fmla="*/ 381000 h 2415540"/>
                <a:gd name="connsiteX111" fmla="*/ 121920 w 2438400"/>
                <a:gd name="connsiteY111" fmla="*/ 365760 h 241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438400" h="2415540">
                  <a:moveTo>
                    <a:pt x="2438400" y="0"/>
                  </a:moveTo>
                  <a:cubicBezTo>
                    <a:pt x="2433320" y="12700"/>
                    <a:pt x="2427963" y="25293"/>
                    <a:pt x="2423160" y="38100"/>
                  </a:cubicBezTo>
                  <a:cubicBezTo>
                    <a:pt x="2420340" y="45621"/>
                    <a:pt x="2419441" y="53939"/>
                    <a:pt x="2415540" y="60960"/>
                  </a:cubicBezTo>
                  <a:lnTo>
                    <a:pt x="2369820" y="129540"/>
                  </a:lnTo>
                  <a:lnTo>
                    <a:pt x="2339340" y="175260"/>
                  </a:lnTo>
                  <a:lnTo>
                    <a:pt x="2324100" y="198120"/>
                  </a:lnTo>
                  <a:cubicBezTo>
                    <a:pt x="2321560" y="208280"/>
                    <a:pt x="2321164" y="219233"/>
                    <a:pt x="2316480" y="228600"/>
                  </a:cubicBezTo>
                  <a:cubicBezTo>
                    <a:pt x="2308289" y="244983"/>
                    <a:pt x="2291792" y="256944"/>
                    <a:pt x="2286000" y="274320"/>
                  </a:cubicBezTo>
                  <a:cubicBezTo>
                    <a:pt x="2258210" y="357690"/>
                    <a:pt x="2302531" y="231410"/>
                    <a:pt x="2263140" y="320040"/>
                  </a:cubicBezTo>
                  <a:cubicBezTo>
                    <a:pt x="2256616" y="334720"/>
                    <a:pt x="2256811" y="352394"/>
                    <a:pt x="2247900" y="365760"/>
                  </a:cubicBezTo>
                  <a:cubicBezTo>
                    <a:pt x="2242820" y="373380"/>
                    <a:pt x="2236379" y="380251"/>
                    <a:pt x="2232660" y="388620"/>
                  </a:cubicBezTo>
                  <a:lnTo>
                    <a:pt x="2209800" y="457200"/>
                  </a:lnTo>
                  <a:lnTo>
                    <a:pt x="2202180" y="480060"/>
                  </a:lnTo>
                  <a:cubicBezTo>
                    <a:pt x="2199640" y="500380"/>
                    <a:pt x="2197927" y="520820"/>
                    <a:pt x="2194560" y="541020"/>
                  </a:cubicBezTo>
                  <a:cubicBezTo>
                    <a:pt x="2192838" y="551350"/>
                    <a:pt x="2188994" y="561231"/>
                    <a:pt x="2186940" y="571500"/>
                  </a:cubicBezTo>
                  <a:cubicBezTo>
                    <a:pt x="2183910" y="586650"/>
                    <a:pt x="2182350" y="602070"/>
                    <a:pt x="2179320" y="617220"/>
                  </a:cubicBezTo>
                  <a:cubicBezTo>
                    <a:pt x="2167226" y="677691"/>
                    <a:pt x="2175898" y="615666"/>
                    <a:pt x="2156460" y="693420"/>
                  </a:cubicBezTo>
                  <a:cubicBezTo>
                    <a:pt x="2153920" y="703580"/>
                    <a:pt x="2152965" y="714274"/>
                    <a:pt x="2148840" y="723900"/>
                  </a:cubicBezTo>
                  <a:cubicBezTo>
                    <a:pt x="2145232" y="732318"/>
                    <a:pt x="2137319" y="738391"/>
                    <a:pt x="2133600" y="746760"/>
                  </a:cubicBezTo>
                  <a:cubicBezTo>
                    <a:pt x="2127076" y="761440"/>
                    <a:pt x="2123440" y="777240"/>
                    <a:pt x="2118360" y="792480"/>
                  </a:cubicBezTo>
                  <a:cubicBezTo>
                    <a:pt x="2115820" y="800100"/>
                    <a:pt x="2112688" y="807548"/>
                    <a:pt x="2110740" y="815340"/>
                  </a:cubicBezTo>
                  <a:cubicBezTo>
                    <a:pt x="2105660" y="835660"/>
                    <a:pt x="2102124" y="856429"/>
                    <a:pt x="2095500" y="876300"/>
                  </a:cubicBezTo>
                  <a:cubicBezTo>
                    <a:pt x="2092960" y="883920"/>
                    <a:pt x="2091781" y="892139"/>
                    <a:pt x="2087880" y="899160"/>
                  </a:cubicBezTo>
                  <a:cubicBezTo>
                    <a:pt x="2078985" y="915171"/>
                    <a:pt x="2065591" y="928497"/>
                    <a:pt x="2057400" y="944880"/>
                  </a:cubicBezTo>
                  <a:cubicBezTo>
                    <a:pt x="2052320" y="955040"/>
                    <a:pt x="2047796" y="965497"/>
                    <a:pt x="2042160" y="975360"/>
                  </a:cubicBezTo>
                  <a:cubicBezTo>
                    <a:pt x="2037616" y="983311"/>
                    <a:pt x="2030639" y="989851"/>
                    <a:pt x="2026920" y="998220"/>
                  </a:cubicBezTo>
                  <a:lnTo>
                    <a:pt x="2004060" y="1066800"/>
                  </a:lnTo>
                  <a:lnTo>
                    <a:pt x="1965960" y="1181100"/>
                  </a:lnTo>
                  <a:cubicBezTo>
                    <a:pt x="1963420" y="1188720"/>
                    <a:pt x="1960288" y="1196168"/>
                    <a:pt x="1958340" y="1203960"/>
                  </a:cubicBezTo>
                  <a:cubicBezTo>
                    <a:pt x="1955800" y="1214120"/>
                    <a:pt x="1954845" y="1224814"/>
                    <a:pt x="1950720" y="1234440"/>
                  </a:cubicBezTo>
                  <a:cubicBezTo>
                    <a:pt x="1947112" y="1242858"/>
                    <a:pt x="1940560" y="1249680"/>
                    <a:pt x="1935480" y="1257300"/>
                  </a:cubicBezTo>
                  <a:cubicBezTo>
                    <a:pt x="1932940" y="1267460"/>
                    <a:pt x="1930132" y="1277557"/>
                    <a:pt x="1927860" y="1287780"/>
                  </a:cubicBezTo>
                  <a:cubicBezTo>
                    <a:pt x="1924382" y="1303431"/>
                    <a:pt x="1920790" y="1332400"/>
                    <a:pt x="1912620" y="1348740"/>
                  </a:cubicBezTo>
                  <a:cubicBezTo>
                    <a:pt x="1908524" y="1356931"/>
                    <a:pt x="1901476" y="1363409"/>
                    <a:pt x="1897380" y="1371600"/>
                  </a:cubicBezTo>
                  <a:cubicBezTo>
                    <a:pt x="1893788" y="1378784"/>
                    <a:pt x="1893352" y="1387276"/>
                    <a:pt x="1889760" y="1394460"/>
                  </a:cubicBezTo>
                  <a:cubicBezTo>
                    <a:pt x="1885664" y="1402651"/>
                    <a:pt x="1878616" y="1409129"/>
                    <a:pt x="1874520" y="1417320"/>
                  </a:cubicBezTo>
                  <a:cubicBezTo>
                    <a:pt x="1870928" y="1424504"/>
                    <a:pt x="1870492" y="1432996"/>
                    <a:pt x="1866900" y="1440180"/>
                  </a:cubicBezTo>
                  <a:cubicBezTo>
                    <a:pt x="1862804" y="1448371"/>
                    <a:pt x="1856204" y="1455089"/>
                    <a:pt x="1851660" y="1463040"/>
                  </a:cubicBezTo>
                  <a:cubicBezTo>
                    <a:pt x="1846024" y="1472903"/>
                    <a:pt x="1840895" y="1483079"/>
                    <a:pt x="1836420" y="1493520"/>
                  </a:cubicBezTo>
                  <a:cubicBezTo>
                    <a:pt x="1833256" y="1500903"/>
                    <a:pt x="1832392" y="1509196"/>
                    <a:pt x="1828800" y="1516380"/>
                  </a:cubicBezTo>
                  <a:cubicBezTo>
                    <a:pt x="1824704" y="1524571"/>
                    <a:pt x="1817656" y="1531049"/>
                    <a:pt x="1813560" y="1539240"/>
                  </a:cubicBezTo>
                  <a:cubicBezTo>
                    <a:pt x="1782012" y="1602336"/>
                    <a:pt x="1834376" y="1519446"/>
                    <a:pt x="1790700" y="1584960"/>
                  </a:cubicBezTo>
                  <a:cubicBezTo>
                    <a:pt x="1772819" y="1692246"/>
                    <a:pt x="1785232" y="1647085"/>
                    <a:pt x="1760220" y="1722120"/>
                  </a:cubicBezTo>
                  <a:cubicBezTo>
                    <a:pt x="1757680" y="1729740"/>
                    <a:pt x="1757055" y="1738297"/>
                    <a:pt x="1752600" y="1744980"/>
                  </a:cubicBezTo>
                  <a:cubicBezTo>
                    <a:pt x="1747520" y="1752600"/>
                    <a:pt x="1741079" y="1759471"/>
                    <a:pt x="1737360" y="1767840"/>
                  </a:cubicBezTo>
                  <a:cubicBezTo>
                    <a:pt x="1730836" y="1782520"/>
                    <a:pt x="1727200" y="1798320"/>
                    <a:pt x="1722120" y="1813560"/>
                  </a:cubicBezTo>
                  <a:cubicBezTo>
                    <a:pt x="1719580" y="1821180"/>
                    <a:pt x="1718955" y="1829737"/>
                    <a:pt x="1714500" y="1836420"/>
                  </a:cubicBezTo>
                  <a:cubicBezTo>
                    <a:pt x="1704340" y="1851660"/>
                    <a:pt x="1689812" y="1864764"/>
                    <a:pt x="1684020" y="1882140"/>
                  </a:cubicBezTo>
                  <a:cubicBezTo>
                    <a:pt x="1664867" y="1939599"/>
                    <a:pt x="1690703" y="1868774"/>
                    <a:pt x="1661160" y="1927860"/>
                  </a:cubicBezTo>
                  <a:cubicBezTo>
                    <a:pt x="1657568" y="1935044"/>
                    <a:pt x="1657441" y="1943699"/>
                    <a:pt x="1653540" y="1950720"/>
                  </a:cubicBezTo>
                  <a:cubicBezTo>
                    <a:pt x="1644645" y="1966731"/>
                    <a:pt x="1633220" y="1981200"/>
                    <a:pt x="1623060" y="1996440"/>
                  </a:cubicBezTo>
                  <a:lnTo>
                    <a:pt x="1607820" y="2019300"/>
                  </a:lnTo>
                  <a:cubicBezTo>
                    <a:pt x="1594273" y="2039620"/>
                    <a:pt x="1590029" y="2049224"/>
                    <a:pt x="1569720" y="2065020"/>
                  </a:cubicBezTo>
                  <a:cubicBezTo>
                    <a:pt x="1555262" y="2076265"/>
                    <a:pt x="1539240" y="2085340"/>
                    <a:pt x="1524000" y="2095500"/>
                  </a:cubicBezTo>
                  <a:cubicBezTo>
                    <a:pt x="1468305" y="2132630"/>
                    <a:pt x="1538335" y="2087309"/>
                    <a:pt x="1470660" y="2125980"/>
                  </a:cubicBezTo>
                  <a:cubicBezTo>
                    <a:pt x="1462709" y="2130524"/>
                    <a:pt x="1456169" y="2137501"/>
                    <a:pt x="1447800" y="2141220"/>
                  </a:cubicBezTo>
                  <a:cubicBezTo>
                    <a:pt x="1433120" y="2147744"/>
                    <a:pt x="1415446" y="2147549"/>
                    <a:pt x="1402080" y="2156460"/>
                  </a:cubicBezTo>
                  <a:cubicBezTo>
                    <a:pt x="1365854" y="2180611"/>
                    <a:pt x="1387908" y="2168804"/>
                    <a:pt x="1333500" y="2186940"/>
                  </a:cubicBezTo>
                  <a:cubicBezTo>
                    <a:pt x="1250130" y="2214730"/>
                    <a:pt x="1376410" y="2170409"/>
                    <a:pt x="1287780" y="2209800"/>
                  </a:cubicBezTo>
                  <a:cubicBezTo>
                    <a:pt x="1273100" y="2216324"/>
                    <a:pt x="1257300" y="2219960"/>
                    <a:pt x="1242060" y="2225040"/>
                  </a:cubicBezTo>
                  <a:lnTo>
                    <a:pt x="1219200" y="2232660"/>
                  </a:lnTo>
                  <a:cubicBezTo>
                    <a:pt x="1147453" y="2304407"/>
                    <a:pt x="1262507" y="2196169"/>
                    <a:pt x="1150620" y="2270760"/>
                  </a:cubicBezTo>
                  <a:cubicBezTo>
                    <a:pt x="1143000" y="2275840"/>
                    <a:pt x="1135951" y="2281904"/>
                    <a:pt x="1127760" y="2286000"/>
                  </a:cubicBezTo>
                  <a:cubicBezTo>
                    <a:pt x="1101848" y="2298956"/>
                    <a:pt x="1103718" y="2289033"/>
                    <a:pt x="1074420" y="2301240"/>
                  </a:cubicBezTo>
                  <a:cubicBezTo>
                    <a:pt x="1053449" y="2309978"/>
                    <a:pt x="1033780" y="2321560"/>
                    <a:pt x="1013460" y="2331720"/>
                  </a:cubicBezTo>
                  <a:cubicBezTo>
                    <a:pt x="1003300" y="2336800"/>
                    <a:pt x="992431" y="2340659"/>
                    <a:pt x="982980" y="2346960"/>
                  </a:cubicBezTo>
                  <a:cubicBezTo>
                    <a:pt x="967740" y="2357120"/>
                    <a:pt x="954636" y="2371648"/>
                    <a:pt x="937260" y="2377440"/>
                  </a:cubicBezTo>
                  <a:lnTo>
                    <a:pt x="868680" y="2400300"/>
                  </a:lnTo>
                  <a:cubicBezTo>
                    <a:pt x="861060" y="2402840"/>
                    <a:pt x="853771" y="2406784"/>
                    <a:pt x="845820" y="2407920"/>
                  </a:cubicBezTo>
                  <a:lnTo>
                    <a:pt x="792480" y="2415540"/>
                  </a:lnTo>
                  <a:cubicBezTo>
                    <a:pt x="713740" y="2413000"/>
                    <a:pt x="634905" y="2412546"/>
                    <a:pt x="556260" y="2407920"/>
                  </a:cubicBezTo>
                  <a:cubicBezTo>
                    <a:pt x="534553" y="2406643"/>
                    <a:pt x="528862" y="2394221"/>
                    <a:pt x="510540" y="2385060"/>
                  </a:cubicBezTo>
                  <a:cubicBezTo>
                    <a:pt x="503356" y="2381468"/>
                    <a:pt x="494864" y="2381032"/>
                    <a:pt x="487680" y="2377440"/>
                  </a:cubicBezTo>
                  <a:cubicBezTo>
                    <a:pt x="428594" y="2347897"/>
                    <a:pt x="499419" y="2373733"/>
                    <a:pt x="441960" y="2354580"/>
                  </a:cubicBezTo>
                  <a:cubicBezTo>
                    <a:pt x="417809" y="2318354"/>
                    <a:pt x="429616" y="2340408"/>
                    <a:pt x="411480" y="2286000"/>
                  </a:cubicBezTo>
                  <a:cubicBezTo>
                    <a:pt x="406045" y="2269694"/>
                    <a:pt x="402523" y="2252445"/>
                    <a:pt x="388620" y="2240280"/>
                  </a:cubicBezTo>
                  <a:cubicBezTo>
                    <a:pt x="356372" y="2212063"/>
                    <a:pt x="351438" y="2212646"/>
                    <a:pt x="320040" y="2202180"/>
                  </a:cubicBezTo>
                  <a:cubicBezTo>
                    <a:pt x="294640" y="2204720"/>
                    <a:pt x="269019" y="2213997"/>
                    <a:pt x="243840" y="2209800"/>
                  </a:cubicBezTo>
                  <a:cubicBezTo>
                    <a:pt x="234807" y="2208294"/>
                    <a:pt x="230028" y="2195986"/>
                    <a:pt x="228600" y="2186940"/>
                  </a:cubicBezTo>
                  <a:cubicBezTo>
                    <a:pt x="222249" y="2146719"/>
                    <a:pt x="226482" y="2105366"/>
                    <a:pt x="220980" y="2065020"/>
                  </a:cubicBezTo>
                  <a:cubicBezTo>
                    <a:pt x="212054" y="1999561"/>
                    <a:pt x="209400" y="2038966"/>
                    <a:pt x="190500" y="1996440"/>
                  </a:cubicBezTo>
                  <a:cubicBezTo>
                    <a:pt x="183976" y="1981760"/>
                    <a:pt x="179156" y="1966305"/>
                    <a:pt x="175260" y="1950720"/>
                  </a:cubicBezTo>
                  <a:cubicBezTo>
                    <a:pt x="172720" y="1940560"/>
                    <a:pt x="171765" y="1929866"/>
                    <a:pt x="167640" y="1920240"/>
                  </a:cubicBezTo>
                  <a:cubicBezTo>
                    <a:pt x="155222" y="1891265"/>
                    <a:pt x="152118" y="1900955"/>
                    <a:pt x="129540" y="1882140"/>
                  </a:cubicBezTo>
                  <a:cubicBezTo>
                    <a:pt x="91487" y="1850429"/>
                    <a:pt x="123994" y="1865051"/>
                    <a:pt x="83820" y="1851660"/>
                  </a:cubicBezTo>
                  <a:cubicBezTo>
                    <a:pt x="64096" y="1831936"/>
                    <a:pt x="39594" y="1810423"/>
                    <a:pt x="30480" y="1783080"/>
                  </a:cubicBezTo>
                  <a:lnTo>
                    <a:pt x="15240" y="1737360"/>
                  </a:lnTo>
                  <a:cubicBezTo>
                    <a:pt x="12700" y="1719580"/>
                    <a:pt x="11142" y="1701632"/>
                    <a:pt x="7620" y="1684020"/>
                  </a:cubicBezTo>
                  <a:cubicBezTo>
                    <a:pt x="6045" y="1676144"/>
                    <a:pt x="0" y="1669192"/>
                    <a:pt x="0" y="1661160"/>
                  </a:cubicBezTo>
                  <a:cubicBezTo>
                    <a:pt x="0" y="1591606"/>
                    <a:pt x="7089" y="1581056"/>
                    <a:pt x="15240" y="1524000"/>
                  </a:cubicBezTo>
                  <a:cubicBezTo>
                    <a:pt x="31489" y="1410255"/>
                    <a:pt x="11993" y="1517377"/>
                    <a:pt x="38100" y="1386840"/>
                  </a:cubicBezTo>
                  <a:cubicBezTo>
                    <a:pt x="48870" y="1332988"/>
                    <a:pt x="41624" y="1361027"/>
                    <a:pt x="60960" y="1303020"/>
                  </a:cubicBezTo>
                  <a:lnTo>
                    <a:pt x="68580" y="1280160"/>
                  </a:lnTo>
                  <a:cubicBezTo>
                    <a:pt x="71120" y="1272540"/>
                    <a:pt x="71745" y="1263983"/>
                    <a:pt x="76200" y="1257300"/>
                  </a:cubicBezTo>
                  <a:cubicBezTo>
                    <a:pt x="81280" y="1249680"/>
                    <a:pt x="87344" y="1242631"/>
                    <a:pt x="91440" y="1234440"/>
                  </a:cubicBezTo>
                  <a:cubicBezTo>
                    <a:pt x="95032" y="1227256"/>
                    <a:pt x="94605" y="1218263"/>
                    <a:pt x="99060" y="1211580"/>
                  </a:cubicBezTo>
                  <a:cubicBezTo>
                    <a:pt x="105038" y="1202614"/>
                    <a:pt x="115304" y="1197226"/>
                    <a:pt x="121920" y="1188720"/>
                  </a:cubicBezTo>
                  <a:cubicBezTo>
                    <a:pt x="133165" y="1174262"/>
                    <a:pt x="142240" y="1158240"/>
                    <a:pt x="152400" y="1143000"/>
                  </a:cubicBezTo>
                  <a:lnTo>
                    <a:pt x="167640" y="1120140"/>
                  </a:lnTo>
                  <a:lnTo>
                    <a:pt x="198120" y="1074420"/>
                  </a:lnTo>
                  <a:cubicBezTo>
                    <a:pt x="203200" y="1066800"/>
                    <a:pt x="210464" y="1060248"/>
                    <a:pt x="213360" y="1051560"/>
                  </a:cubicBezTo>
                  <a:cubicBezTo>
                    <a:pt x="224388" y="1018477"/>
                    <a:pt x="215300" y="1034380"/>
                    <a:pt x="243840" y="1005840"/>
                  </a:cubicBezTo>
                  <a:lnTo>
                    <a:pt x="259080" y="960120"/>
                  </a:lnTo>
                  <a:lnTo>
                    <a:pt x="266700" y="937260"/>
                  </a:lnTo>
                  <a:cubicBezTo>
                    <a:pt x="264160" y="886460"/>
                    <a:pt x="263486" y="835532"/>
                    <a:pt x="259080" y="784860"/>
                  </a:cubicBezTo>
                  <a:cubicBezTo>
                    <a:pt x="258384" y="776858"/>
                    <a:pt x="251961" y="770017"/>
                    <a:pt x="251460" y="762000"/>
                  </a:cubicBezTo>
                  <a:cubicBezTo>
                    <a:pt x="246862" y="688440"/>
                    <a:pt x="248438" y="614580"/>
                    <a:pt x="243840" y="541020"/>
                  </a:cubicBezTo>
                  <a:cubicBezTo>
                    <a:pt x="243339" y="533003"/>
                    <a:pt x="240121" y="525181"/>
                    <a:pt x="236220" y="518160"/>
                  </a:cubicBezTo>
                  <a:cubicBezTo>
                    <a:pt x="187214" y="429949"/>
                    <a:pt x="226074" y="505116"/>
                    <a:pt x="182880" y="449580"/>
                  </a:cubicBezTo>
                  <a:cubicBezTo>
                    <a:pt x="171635" y="435122"/>
                    <a:pt x="162560" y="419100"/>
                    <a:pt x="152400" y="403860"/>
                  </a:cubicBezTo>
                  <a:cubicBezTo>
                    <a:pt x="147320" y="396240"/>
                    <a:pt x="143636" y="387476"/>
                    <a:pt x="137160" y="381000"/>
                  </a:cubicBezTo>
                  <a:lnTo>
                    <a:pt x="121920" y="365760"/>
                  </a:lnTo>
                </a:path>
              </a:pathLst>
            </a:cu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92344" y="3801705"/>
              <a:ext cx="1143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>
                  <a:solidFill>
                    <a:srgbClr val="FFFF00"/>
                  </a:solidFill>
                </a:rPr>
                <a:t>pegmatite</a:t>
              </a:r>
              <a:endParaRPr lang="en-AU" dirty="0">
                <a:solidFill>
                  <a:srgbClr val="FFFF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83432" y="1080887"/>
            <a:ext cx="36004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 smtClean="0"/>
              <a:t>Example from the Capricorn Orogen</a:t>
            </a:r>
            <a:endParaRPr lang="en-AU" dirty="0"/>
          </a:p>
        </p:txBody>
      </p:sp>
      <p:grpSp>
        <p:nvGrpSpPr>
          <p:cNvPr id="25" name="A Group 24"/>
          <p:cNvGrpSpPr/>
          <p:nvPr/>
        </p:nvGrpSpPr>
        <p:grpSpPr>
          <a:xfrm>
            <a:off x="5591944" y="-171400"/>
            <a:ext cx="6912768" cy="4478968"/>
            <a:chOff x="5591944" y="-171400"/>
            <a:chExt cx="6912768" cy="4478968"/>
          </a:xfrm>
        </p:grpSpPr>
        <p:sp>
          <p:nvSpPr>
            <p:cNvPr id="24" name="Rectangle 23"/>
            <p:cNvSpPr/>
            <p:nvPr/>
          </p:nvSpPr>
          <p:spPr>
            <a:xfrm>
              <a:off x="11640616" y="-171400"/>
              <a:ext cx="864096" cy="15121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591944" y="-31454"/>
              <a:ext cx="6538619" cy="4339022"/>
              <a:chOff x="5591944" y="-31454"/>
              <a:chExt cx="6538619" cy="433902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591944" y="1196752"/>
                <a:ext cx="22795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2000" b="1" dirty="0">
                    <a:solidFill>
                      <a:srgbClr val="FF9966"/>
                    </a:solidFill>
                  </a:rPr>
                  <a:t>Constituent Process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591944" y="2172926"/>
                <a:ext cx="13565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2000" b="1" dirty="0">
                    <a:solidFill>
                      <a:srgbClr val="FFCC66"/>
                    </a:solidFill>
                  </a:rPr>
                  <a:t>Targeting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591944" y="3140968"/>
                <a:ext cx="21355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2000" b="1" dirty="0">
                    <a:solidFill>
                      <a:srgbClr val="74BA85"/>
                    </a:solidFill>
                  </a:rPr>
                  <a:t>Mappable Proxies</a:t>
                </a:r>
              </a:p>
            </p:txBody>
          </p:sp>
          <p:pic>
            <p:nvPicPr>
              <p:cNvPr id="6" name="A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6563" y="-31454"/>
                <a:ext cx="4104000" cy="4339022"/>
              </a:xfrm>
              <a:prstGeom prst="rect">
                <a:avLst/>
              </a:prstGeom>
            </p:spPr>
          </p:pic>
        </p:grpSp>
      </p:grpSp>
      <p:pic>
        <p:nvPicPr>
          <p:cNvPr id="7" name="B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63" y="-31454"/>
            <a:ext cx="4104000" cy="4339021"/>
          </a:xfrm>
          <a:prstGeom prst="rect">
            <a:avLst/>
          </a:prstGeom>
        </p:spPr>
      </p:pic>
      <p:pic>
        <p:nvPicPr>
          <p:cNvPr id="9" name="C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63" y="-31454"/>
            <a:ext cx="4209012" cy="662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4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08992" y="1"/>
            <a:ext cx="11283008" cy="980728"/>
          </a:xfrm>
        </p:spPr>
        <p:txBody>
          <a:bodyPr>
            <a:noAutofit/>
          </a:bodyPr>
          <a:lstStyle/>
          <a:p>
            <a:r>
              <a:rPr lang="en-AU" dirty="0" smtClean="0"/>
              <a:t>Data inputs for mineral exploration</a:t>
            </a:r>
            <a:endParaRPr lang="en-AU" sz="4800" i="1" dirty="0"/>
          </a:p>
        </p:txBody>
      </p:sp>
      <p:pic>
        <p:nvPicPr>
          <p:cNvPr id="3" name="all data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6" y="1459138"/>
            <a:ext cx="3615966" cy="5110190"/>
          </a:xfrm>
          <a:prstGeom prst="rect">
            <a:avLst/>
          </a:prstGeom>
        </p:spPr>
      </p:pic>
      <p:sp>
        <p:nvSpPr>
          <p:cNvPr id="4" name="Second Title"/>
          <p:cNvSpPr txBox="1">
            <a:spLocks/>
          </p:cNvSpPr>
          <p:nvPr/>
        </p:nvSpPr>
        <p:spPr>
          <a:xfrm>
            <a:off x="331413" y="1072663"/>
            <a:ext cx="3479507" cy="4113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Calibri" panose="020F050202020403020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800">
                <a:solidFill>
                  <a:schemeClr val="bg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000">
                <a:solidFill>
                  <a:schemeClr val="bg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AU" dirty="0"/>
              <a:t>Pegmatite mineralization in WA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4850"/>
          <a:stretch/>
        </p:blipFill>
        <p:spPr>
          <a:xfrm>
            <a:off x="4007768" y="1442505"/>
            <a:ext cx="4013814" cy="5003023"/>
          </a:xfrm>
          <a:prstGeom prst="rect">
            <a:avLst/>
          </a:prstGeom>
        </p:spPr>
      </p:pic>
      <p:sp>
        <p:nvSpPr>
          <p:cNvPr id="7" name="Second Title"/>
          <p:cNvSpPr txBox="1">
            <a:spLocks/>
          </p:cNvSpPr>
          <p:nvPr/>
        </p:nvSpPr>
        <p:spPr>
          <a:xfrm>
            <a:off x="5023676" y="1072663"/>
            <a:ext cx="1792404" cy="4113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Calibri" panose="020F0502020204030204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800">
                <a:solidFill>
                  <a:schemeClr val="bg1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000">
                <a:solidFill>
                  <a:schemeClr val="bg1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>
                <a:solidFill>
                  <a:schemeClr val="bg1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AU" dirty="0"/>
              <a:t>Granite fertility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"/>
          <a:stretch/>
        </p:blipFill>
        <p:spPr>
          <a:xfrm>
            <a:off x="8146067" y="1052736"/>
            <a:ext cx="4012088" cy="5467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"/>
          <a:stretch/>
        </p:blipFill>
        <p:spPr>
          <a:xfrm>
            <a:off x="8146067" y="1052736"/>
            <a:ext cx="4012089" cy="5467653"/>
          </a:xfrm>
          <a:prstGeom prst="rect">
            <a:avLst/>
          </a:prstGeom>
        </p:spPr>
      </p:pic>
      <p:grpSp>
        <p:nvGrpSpPr>
          <p:cNvPr id="20" name="tenement boxes Group 19"/>
          <p:cNvGrpSpPr/>
          <p:nvPr/>
        </p:nvGrpSpPr>
        <p:grpSpPr>
          <a:xfrm>
            <a:off x="8649614" y="2520270"/>
            <a:ext cx="180000" cy="268186"/>
            <a:chOff x="8649614" y="2669241"/>
            <a:chExt cx="180000" cy="268186"/>
          </a:xfrm>
        </p:grpSpPr>
        <p:sp>
          <p:nvSpPr>
            <p:cNvPr id="10" name="Rectangle 9"/>
            <p:cNvSpPr/>
            <p:nvPr/>
          </p:nvSpPr>
          <p:spPr>
            <a:xfrm>
              <a:off x="8649614" y="2669241"/>
              <a:ext cx="180000" cy="108000"/>
            </a:xfrm>
            <a:prstGeom prst="rect">
              <a:avLst/>
            </a:prstGeom>
            <a:noFill/>
            <a:ln>
              <a:solidFill>
                <a:srgbClr val="44D8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649614" y="2829427"/>
              <a:ext cx="180000" cy="10800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2" name="Second Title"/>
          <p:cNvSpPr txBox="1">
            <a:spLocks/>
          </p:cNvSpPr>
          <p:nvPr/>
        </p:nvSpPr>
        <p:spPr>
          <a:xfrm>
            <a:off x="8387916" y="1098322"/>
            <a:ext cx="3528391" cy="3600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000" dirty="0" smtClean="0">
                <a:solidFill>
                  <a:schemeClr val="tx1"/>
                </a:solidFill>
                <a:latin typeface="Calibri" panose="020F0502020204030204"/>
              </a:rPr>
              <a:t>Pegmatite fertility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Ovals Group 8"/>
          <p:cNvGrpSpPr/>
          <p:nvPr/>
        </p:nvGrpSpPr>
        <p:grpSpPr>
          <a:xfrm>
            <a:off x="915985" y="3488944"/>
            <a:ext cx="11070156" cy="968064"/>
            <a:chOff x="915985" y="3637915"/>
            <a:chExt cx="11070156" cy="968064"/>
          </a:xfrm>
        </p:grpSpPr>
        <p:sp>
          <p:nvSpPr>
            <p:cNvPr id="2" name="Oval 1"/>
            <p:cNvSpPr/>
            <p:nvPr/>
          </p:nvSpPr>
          <p:spPr>
            <a:xfrm rot="20480358">
              <a:off x="4779635" y="3637915"/>
              <a:ext cx="431478" cy="8316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/>
            <p:cNvSpPr/>
            <p:nvPr/>
          </p:nvSpPr>
          <p:spPr>
            <a:xfrm rot="16200000">
              <a:off x="7253491" y="3963100"/>
              <a:ext cx="431478" cy="831685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Oval 12"/>
            <p:cNvSpPr/>
            <p:nvPr/>
          </p:nvSpPr>
          <p:spPr>
            <a:xfrm rot="20480358">
              <a:off x="915985" y="3662657"/>
              <a:ext cx="403133" cy="7876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Oval 13"/>
            <p:cNvSpPr/>
            <p:nvPr/>
          </p:nvSpPr>
          <p:spPr>
            <a:xfrm rot="16200000">
              <a:off x="3190408" y="3934354"/>
              <a:ext cx="353564" cy="811263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Oval 14"/>
            <p:cNvSpPr/>
            <p:nvPr/>
          </p:nvSpPr>
          <p:spPr>
            <a:xfrm rot="20480358">
              <a:off x="8880704" y="3649212"/>
              <a:ext cx="431478" cy="8316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Oval 17"/>
            <p:cNvSpPr/>
            <p:nvPr/>
          </p:nvSpPr>
          <p:spPr>
            <a:xfrm rot="16200000">
              <a:off x="11354560" y="3974397"/>
              <a:ext cx="431478" cy="831685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96012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Conclusions</a:t>
            </a:r>
            <a:endParaRPr lang="en-AU" sz="4800" dirty="0"/>
          </a:p>
        </p:txBody>
      </p:sp>
      <p:graphicFrame>
        <p:nvGraphicFramePr>
          <p:cNvPr id="3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93997"/>
              </p:ext>
            </p:extLst>
          </p:nvPr>
        </p:nvGraphicFramePr>
        <p:xfrm>
          <a:off x="2063552" y="2932230"/>
          <a:ext cx="8064896" cy="4097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1196752"/>
            <a:ext cx="3604593" cy="18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95" y="1196752"/>
            <a:ext cx="270000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8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B52A44A-D36E-46C3-8CDD-7AF5C8EC6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D9799B7-0B58-4D78-AE9F-662DF0FE5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The Mineral Systems Atlas</a:t>
            </a:r>
            <a:endParaRPr lang="en-AU" sz="4800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6853048" y="5776228"/>
            <a:ext cx="4416695" cy="67710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i="1" dirty="0">
                <a:solidFill>
                  <a:srgbClr val="006B6E"/>
                </a:solidFill>
              </a:rPr>
              <a:t>Mineral Systems Atlas Guide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AU" sz="2100" dirty="0"/>
              <a:t>Record of all the information related to MSA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00"/>
          <a:stretch/>
        </p:blipFill>
        <p:spPr>
          <a:xfrm>
            <a:off x="695400" y="1492289"/>
            <a:ext cx="4416695" cy="41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000"/>
          <a:stretch/>
        </p:blipFill>
        <p:spPr>
          <a:xfrm>
            <a:off x="6863881" y="1484784"/>
            <a:ext cx="4416695" cy="4140000"/>
          </a:xfrm>
          <a:prstGeom prst="rect">
            <a:avLst/>
          </a:prstGeom>
        </p:spPr>
      </p:pic>
      <p:sp>
        <p:nvSpPr>
          <p:cNvPr id="8" name="Plus 7"/>
          <p:cNvSpPr/>
          <p:nvPr/>
        </p:nvSpPr>
        <p:spPr>
          <a:xfrm>
            <a:off x="5579163" y="3284984"/>
            <a:ext cx="864096" cy="86409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695400" y="5726350"/>
            <a:ext cx="441669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i="1" dirty="0">
                <a:solidFill>
                  <a:srgbClr val="006B6E"/>
                </a:solidFill>
              </a:rPr>
              <a:t>Online interactive GIS platform</a:t>
            </a:r>
          </a:p>
          <a:p>
            <a:pPr algn="ctr"/>
            <a:r>
              <a:rPr lang="en-AU" dirty="0"/>
              <a:t>data layers relevant to mineral deposits</a:t>
            </a:r>
          </a:p>
        </p:txBody>
      </p:sp>
    </p:spTree>
    <p:extLst>
      <p:ext uri="{BB962C8B-B14F-4D97-AF65-F5344CB8AC3E}">
        <p14:creationId xmlns:p14="http://schemas.microsoft.com/office/powerpoint/2010/main" val="30082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Mineral Systems </a:t>
            </a:r>
            <a:r>
              <a:rPr lang="en-AU" dirty="0" smtClean="0"/>
              <a:t>approach</a:t>
            </a:r>
            <a:endParaRPr lang="en-AU" sz="4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9376" y="1340768"/>
            <a:ext cx="11449271" cy="66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all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geological factors that control 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A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generation</a:t>
            </a:r>
            <a:r>
              <a:rPr kumimoji="0" lang="en-A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preservation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a 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</a:t>
            </a: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deposit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887DBC-02DA-43B3-A7DB-85B9F9A46028}"/>
              </a:ext>
            </a:extLst>
          </p:cNvPr>
          <p:cNvSpPr/>
          <p:nvPr/>
        </p:nvSpPr>
        <p:spPr>
          <a:xfrm>
            <a:off x="4300701" y="1790566"/>
            <a:ext cx="3773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 smtClean="0"/>
              <a:t>(after </a:t>
            </a:r>
            <a:r>
              <a:rPr lang="en-AU" sz="1400" i="1" dirty="0"/>
              <a:t>Wyborn et al., 1994; McCuaig et al., 2010) </a:t>
            </a:r>
          </a:p>
        </p:txBody>
      </p:sp>
      <p:sp>
        <p:nvSpPr>
          <p:cNvPr id="7" name="Rectangle 6"/>
          <p:cNvSpPr/>
          <p:nvPr/>
        </p:nvSpPr>
        <p:spPr>
          <a:xfrm>
            <a:off x="8400256" y="3266224"/>
            <a:ext cx="26429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strike="noStrike" kern="1200" cap="none" spc="0" normalizeH="0" baseline="0" noProof="0" dirty="0">
                <a:ln>
                  <a:noFill/>
                </a:ln>
                <a:solidFill>
                  <a:srgbClr val="008B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ingredients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PATHWAY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TRAP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PRESERVATION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290906" y="6012577"/>
            <a:ext cx="3445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1" u="none" strike="noStrike" kern="1200" cap="none" spc="0" normalizeH="0" baseline="0" noProof="0" dirty="0">
                <a:ln>
                  <a:noFill/>
                </a:ln>
                <a:solidFill>
                  <a:srgbClr val="006B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 </a:t>
            </a:r>
            <a:r>
              <a:rPr kumimoji="0" lang="en-A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6B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Systems flow </a:t>
            </a:r>
            <a:r>
              <a:rPr kumimoji="0" lang="en-AU" sz="1800" b="0" i="1" u="none" strike="noStrike" kern="1200" cap="none" spc="0" normalizeH="0" baseline="0" noProof="0" dirty="0">
                <a:ln>
                  <a:noFill/>
                </a:ln>
                <a:solidFill>
                  <a:srgbClr val="006B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diagram </a:t>
            </a:r>
            <a:r>
              <a:rPr kumimoji="0" lang="en-AU" sz="1400" b="0" i="1" u="none" strike="noStrike" kern="1200" cap="none" spc="0" normalizeH="0" baseline="0" noProof="0" dirty="0">
                <a:ln>
                  <a:noFill/>
                </a:ln>
                <a:solidFill>
                  <a:srgbClr val="006B6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(Knox-Robinson and Wyborn, 1997)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2626168"/>
            <a:ext cx="4950818" cy="33321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2632253"/>
            <a:ext cx="4950818" cy="333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Knowledge driven</a:t>
            </a:r>
            <a:endParaRPr lang="en-AU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144016" y="1372706"/>
            <a:ext cx="177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Critical Process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016" y="2492896"/>
            <a:ext cx="2279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FF9966"/>
                </a:solidFill>
              </a:rPr>
              <a:t>Constituent Process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016" y="3676962"/>
            <a:ext cx="135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FFCC66"/>
                </a:solidFill>
              </a:rPr>
              <a:t>Targeting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016" y="4901098"/>
            <a:ext cx="2135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74BA85"/>
                </a:solidFill>
              </a:rPr>
              <a:t>Mappable Proxies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176120" y="1124744"/>
            <a:ext cx="5015880" cy="5542133"/>
            <a:chOff x="7176120" y="1124744"/>
            <a:chExt cx="5015880" cy="554213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3" t="5799" r="60632" b="14640"/>
            <a:stretch/>
          </p:blipFill>
          <p:spPr>
            <a:xfrm>
              <a:off x="7176120" y="1124744"/>
              <a:ext cx="4464496" cy="55421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039DE7B-ABDE-4E47-8412-43270A4A1460}"/>
                </a:ext>
              </a:extLst>
            </p:cNvPr>
            <p:cNvSpPr/>
            <p:nvPr/>
          </p:nvSpPr>
          <p:spPr>
            <a:xfrm>
              <a:off x="9770767" y="6263015"/>
              <a:ext cx="24212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AU" sz="2000" i="1" dirty="0">
                  <a:solidFill>
                    <a:srgbClr val="006B6E"/>
                  </a:solidFill>
                </a:rPr>
                <a:t>Mineral System Tree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711624" y="1196752"/>
            <a:ext cx="3880048" cy="4392392"/>
            <a:chOff x="2711624" y="1196752"/>
            <a:chExt cx="3880048" cy="4392392"/>
          </a:xfrm>
        </p:grpSpPr>
        <p:sp>
          <p:nvSpPr>
            <p:cNvPr id="11" name="Rectangle 10"/>
            <p:cNvSpPr/>
            <p:nvPr/>
          </p:nvSpPr>
          <p:spPr>
            <a:xfrm>
              <a:off x="2711624" y="1196752"/>
              <a:ext cx="3880048" cy="864096"/>
            </a:xfrm>
            <a:prstGeom prst="rect">
              <a:avLst/>
            </a:prstGeom>
            <a:solidFill>
              <a:srgbClr val="E5B9B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 smtClean="0">
                  <a:solidFill>
                    <a:schemeClr val="tx2">
                      <a:lumMod val="50000"/>
                    </a:schemeClr>
                  </a:solidFill>
                </a:rPr>
                <a:t>Formation of fertile granites</a:t>
              </a:r>
              <a:endParaRPr lang="en-AU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11624" y="2276872"/>
              <a:ext cx="3880048" cy="864000"/>
            </a:xfrm>
            <a:prstGeom prst="rect">
              <a:avLst/>
            </a:prstGeom>
            <a:solidFill>
              <a:srgbClr val="FBD7B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 smtClean="0">
                  <a:solidFill>
                    <a:schemeClr val="tx2">
                      <a:lumMod val="50000"/>
                    </a:schemeClr>
                  </a:solidFill>
                </a:rPr>
                <a:t>Partial melting of parent rocks</a:t>
              </a:r>
              <a:endParaRPr lang="en-AU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11624" y="3356992"/>
              <a:ext cx="3880048" cy="864000"/>
            </a:xfrm>
            <a:prstGeom prst="rect">
              <a:avLst/>
            </a:prstGeom>
            <a:solidFill>
              <a:srgbClr val="FEE5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 smtClean="0">
                  <a:solidFill>
                    <a:schemeClr val="tx2">
                      <a:lumMod val="50000"/>
                    </a:schemeClr>
                  </a:solidFill>
                </a:rPr>
                <a:t>Peraluminous granites or leucogranites</a:t>
              </a:r>
              <a:endParaRPr lang="en-AU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11624" y="4725144"/>
              <a:ext cx="3880048" cy="864000"/>
            </a:xfrm>
            <a:prstGeom prst="rect">
              <a:avLst/>
            </a:prstGeom>
            <a:solidFill>
              <a:srgbClr val="D7E3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 dirty="0" smtClean="0">
                  <a:solidFill>
                    <a:srgbClr val="0070C0"/>
                  </a:solidFill>
                </a:rPr>
                <a:t>Fertility indicators in granites </a:t>
              </a:r>
            </a:p>
            <a:p>
              <a:pPr algn="ctr"/>
              <a:r>
                <a:rPr lang="en-AU" sz="2000" b="1" dirty="0" smtClean="0">
                  <a:solidFill>
                    <a:srgbClr val="0070C0"/>
                  </a:solidFill>
                </a:rPr>
                <a:t>(e.g. geochemical tracers)</a:t>
              </a:r>
              <a:endParaRPr lang="en-AU" sz="20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11" idx="2"/>
              <a:endCxn id="12" idx="0"/>
            </p:cNvCxnSpPr>
            <p:nvPr/>
          </p:nvCxnSpPr>
          <p:spPr>
            <a:xfrm>
              <a:off x="4651648" y="2060848"/>
              <a:ext cx="0" cy="21602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2" idx="2"/>
              <a:endCxn id="13" idx="0"/>
            </p:cNvCxnSpPr>
            <p:nvPr/>
          </p:nvCxnSpPr>
          <p:spPr>
            <a:xfrm>
              <a:off x="4651648" y="3140872"/>
              <a:ext cx="0" cy="21612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3" idx="2"/>
              <a:endCxn id="15" idx="0"/>
            </p:cNvCxnSpPr>
            <p:nvPr/>
          </p:nvCxnSpPr>
          <p:spPr>
            <a:xfrm>
              <a:off x="4651648" y="4220992"/>
              <a:ext cx="0" cy="50415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767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Filtering GSWA datasets</a:t>
            </a:r>
            <a:endParaRPr lang="en-AU" sz="4800" dirty="0"/>
          </a:p>
        </p:txBody>
      </p:sp>
      <p:pic>
        <p:nvPicPr>
          <p:cNvPr id="9" name="Picture 8" hidden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383" y="1160223"/>
            <a:ext cx="3924289" cy="256390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7368" y="3978000"/>
            <a:ext cx="11286745" cy="2623139"/>
            <a:chOff x="407368" y="3978000"/>
            <a:chExt cx="11286745" cy="26231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8673" y="3978000"/>
              <a:ext cx="3176587" cy="23307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28089" t="33858" r="31952" b="7904"/>
            <a:stretch/>
          </p:blipFill>
          <p:spPr>
            <a:xfrm>
              <a:off x="1213248" y="4437352"/>
              <a:ext cx="1784348" cy="2160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01084" y="4081139"/>
              <a:ext cx="1893029" cy="25200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07368" y="4581128"/>
              <a:ext cx="1647739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6B6E"/>
                  </a:solidFill>
                </a:rPr>
                <a:t>Geochemistry</a:t>
              </a:r>
              <a:endParaRPr lang="en-AU" sz="2000" b="1" dirty="0">
                <a:solidFill>
                  <a:srgbClr val="006B6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72445" y="4171925"/>
              <a:ext cx="166515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6B6E"/>
                  </a:solidFill>
                </a:rPr>
                <a:t>Granitic rocks</a:t>
              </a:r>
              <a:endParaRPr lang="en-AU" b="1" dirty="0">
                <a:solidFill>
                  <a:srgbClr val="006B6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3287688" y="5341139"/>
              <a:ext cx="1002160" cy="847885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7830144" y="5325934"/>
              <a:ext cx="1002160" cy="847885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9013391">
              <a:off x="3517408" y="4861905"/>
              <a:ext cx="48737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6600" dirty="0">
                  <a:solidFill>
                    <a:schemeClr val="bg1">
                      <a:lumMod val="65000"/>
                    </a:schemeClr>
                  </a:solidFill>
                </a:rPr>
                <a:t>FILTER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5360" y="1143000"/>
            <a:ext cx="11337114" cy="2738422"/>
            <a:chOff x="335360" y="1143000"/>
            <a:chExt cx="11337114" cy="27384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3628" y="1143000"/>
              <a:ext cx="3182938" cy="257068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62834" y="1361422"/>
              <a:ext cx="1909640" cy="252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27977" t="34179" r="32224" b="7814"/>
            <a:stretch/>
          </p:blipFill>
          <p:spPr>
            <a:xfrm>
              <a:off x="1246784" y="1609851"/>
              <a:ext cx="1800200" cy="217918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35360" y="1948436"/>
              <a:ext cx="1199456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6B6E"/>
                  </a:solidFill>
                </a:rPr>
                <a:t>Geology</a:t>
              </a:r>
              <a:endParaRPr lang="en-AU" sz="2000" b="1" dirty="0">
                <a:solidFill>
                  <a:srgbClr val="006B6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172445" y="1361422"/>
              <a:ext cx="1610180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6B6E"/>
                  </a:solidFill>
                </a:rPr>
                <a:t>Granitic rocks</a:t>
              </a:r>
              <a:endParaRPr lang="en-AU" b="1" dirty="0">
                <a:solidFill>
                  <a:srgbClr val="006B6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3287688" y="2317768"/>
              <a:ext cx="1002160" cy="8478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7830144" y="2317768"/>
              <a:ext cx="1002160" cy="84788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9013391">
              <a:off x="3408933" y="2048355"/>
              <a:ext cx="48737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6600" dirty="0">
                  <a:solidFill>
                    <a:schemeClr val="bg1">
                      <a:lumMod val="65000"/>
                    </a:schemeClr>
                  </a:solidFill>
                </a:rPr>
                <a:t>FILTER</a:t>
              </a:r>
              <a:endParaRPr lang="en-AU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7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just pegs" hidden="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21" y="-1"/>
            <a:ext cx="4852716" cy="6858000"/>
          </a:xfrm>
          <a:prstGeom prst="rect">
            <a:avLst/>
          </a:prstGeom>
        </p:spPr>
      </p:pic>
      <p:pic>
        <p:nvPicPr>
          <p:cNvPr id="1071" name="peg and rare pegs" hidden="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21" y="-1"/>
            <a:ext cx="4852716" cy="6858000"/>
          </a:xfrm>
          <a:prstGeom prst="rect">
            <a:avLst/>
          </a:prstGeom>
        </p:spPr>
      </p:pic>
      <p:sp>
        <p:nvSpPr>
          <p:cNvPr id="81" name="TextBox 80" hidden="1"/>
          <p:cNvSpPr txBox="1"/>
          <p:nvPr/>
        </p:nvSpPr>
        <p:spPr>
          <a:xfrm>
            <a:off x="2574709" y="6977758"/>
            <a:ext cx="52645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Pegmatites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Common pegmatites (99%)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Rare-element pegmatites (&lt;1%)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smtClean="0"/>
              <a:t>Lithium–Caesium–Tantalum (LCT) pegmatites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 smtClean="0"/>
              <a:t>Niobium–Yttrium–Fluorine (NYF) pegmatites</a:t>
            </a:r>
          </a:p>
        </p:txBody>
      </p:sp>
      <p:grpSp>
        <p:nvGrpSpPr>
          <p:cNvPr id="1062" name="Group 1061" hidden="1"/>
          <p:cNvGrpSpPr/>
          <p:nvPr/>
        </p:nvGrpSpPr>
        <p:grpSpPr>
          <a:xfrm>
            <a:off x="1992313" y="2968625"/>
            <a:ext cx="1789112" cy="1739901"/>
            <a:chOff x="1992313" y="2968625"/>
            <a:chExt cx="1789112" cy="1739901"/>
          </a:xfrm>
        </p:grpSpPr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3757613"/>
              <a:ext cx="1571625" cy="95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25" y="3787775"/>
              <a:ext cx="1457325" cy="83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2557463" y="3924300"/>
              <a:ext cx="40163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Rare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2851150" y="3924300"/>
              <a:ext cx="13335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2898775" y="3924300"/>
              <a:ext cx="68897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element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2635250" y="4113213"/>
              <a:ext cx="852488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pegmatites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2794000" y="4298950"/>
              <a:ext cx="13493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(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2841625" y="4298950"/>
              <a:ext cx="1635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&lt;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2917825" y="4298950"/>
              <a:ext cx="2016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1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3030538" y="4298950"/>
              <a:ext cx="2587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%)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2" name="Freeform 58"/>
            <p:cNvSpPr>
              <a:spLocks/>
            </p:cNvSpPr>
            <p:nvPr/>
          </p:nvSpPr>
          <p:spPr bwMode="auto">
            <a:xfrm>
              <a:off x="1992313" y="2968625"/>
              <a:ext cx="192088" cy="1236663"/>
            </a:xfrm>
            <a:custGeom>
              <a:avLst/>
              <a:gdLst>
                <a:gd name="T0" fmla="*/ 0 w 121"/>
                <a:gd name="T1" fmla="*/ 0 h 779"/>
                <a:gd name="T2" fmla="*/ 86 w 121"/>
                <a:gd name="T3" fmla="*/ 0 h 779"/>
                <a:gd name="T4" fmla="*/ 86 w 121"/>
                <a:gd name="T5" fmla="*/ 779 h 779"/>
                <a:gd name="T6" fmla="*/ 121 w 121"/>
                <a:gd name="T7" fmla="*/ 779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779">
                  <a:moveTo>
                    <a:pt x="0" y="0"/>
                  </a:moveTo>
                  <a:lnTo>
                    <a:pt x="86" y="0"/>
                  </a:lnTo>
                  <a:lnTo>
                    <a:pt x="86" y="779"/>
                  </a:lnTo>
                  <a:lnTo>
                    <a:pt x="121" y="779"/>
                  </a:lnTo>
                </a:path>
              </a:pathLst>
            </a:custGeom>
            <a:noFill/>
            <a:ln w="12700" cap="rnd">
              <a:solidFill>
                <a:srgbClr val="4372C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53" name="Freeform 59"/>
            <p:cNvSpPr>
              <a:spLocks/>
            </p:cNvSpPr>
            <p:nvPr/>
          </p:nvSpPr>
          <p:spPr bwMode="auto">
            <a:xfrm>
              <a:off x="2173288" y="4159250"/>
              <a:ext cx="90488" cy="92075"/>
            </a:xfrm>
            <a:custGeom>
              <a:avLst/>
              <a:gdLst>
                <a:gd name="T0" fmla="*/ 0 w 57"/>
                <a:gd name="T1" fmla="*/ 0 h 58"/>
                <a:gd name="T2" fmla="*/ 57 w 57"/>
                <a:gd name="T3" fmla="*/ 29 h 58"/>
                <a:gd name="T4" fmla="*/ 0 w 57"/>
                <a:gd name="T5" fmla="*/ 58 h 58"/>
                <a:gd name="T6" fmla="*/ 0 w 57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58">
                  <a:moveTo>
                    <a:pt x="0" y="0"/>
                  </a:moveTo>
                  <a:lnTo>
                    <a:pt x="57" y="29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061" name="Group 1060" hidden="1"/>
          <p:cNvGrpSpPr/>
          <p:nvPr/>
        </p:nvGrpSpPr>
        <p:grpSpPr>
          <a:xfrm>
            <a:off x="3711575" y="3854450"/>
            <a:ext cx="2330450" cy="1677988"/>
            <a:chOff x="3711575" y="3854450"/>
            <a:chExt cx="2330450" cy="1677988"/>
          </a:xfrm>
        </p:grpSpPr>
        <p:pic>
          <p:nvPicPr>
            <p:cNvPr id="1054" name="Picture 3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825" y="3854450"/>
              <a:ext cx="2108200" cy="76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3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3038" y="3884613"/>
              <a:ext cx="1992313" cy="64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33"/>
            <p:cNvSpPr>
              <a:spLocks noChangeArrowheads="1"/>
            </p:cNvSpPr>
            <p:nvPr/>
          </p:nvSpPr>
          <p:spPr bwMode="auto">
            <a:xfrm>
              <a:off x="3983038" y="3884613"/>
              <a:ext cx="1992313" cy="641350"/>
            </a:xfrm>
            <a:prstGeom prst="rect">
              <a:avLst/>
            </a:prstGeom>
            <a:noFill/>
            <a:ln w="9525" cap="sq">
              <a:solidFill>
                <a:srgbClr val="2F52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0" name="Rectangle 34"/>
            <p:cNvSpPr>
              <a:spLocks noChangeArrowheads="1"/>
            </p:cNvSpPr>
            <p:nvPr/>
          </p:nvSpPr>
          <p:spPr bwMode="auto">
            <a:xfrm>
              <a:off x="4111625" y="3924300"/>
              <a:ext cx="5842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Lithium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5"/>
            <p:cNvSpPr>
              <a:spLocks noChangeArrowheads="1"/>
            </p:cNvSpPr>
            <p:nvPr/>
          </p:nvSpPr>
          <p:spPr bwMode="auto">
            <a:xfrm>
              <a:off x="4581525" y="3924300"/>
              <a:ext cx="1635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4" name="Rectangle 36"/>
            <p:cNvSpPr>
              <a:spLocks noChangeArrowheads="1"/>
            </p:cNvSpPr>
            <p:nvPr/>
          </p:nvSpPr>
          <p:spPr bwMode="auto">
            <a:xfrm>
              <a:off x="4657725" y="3924300"/>
              <a:ext cx="65246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err="1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Caesium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5" name="Rectangle 37"/>
            <p:cNvSpPr>
              <a:spLocks noChangeArrowheads="1"/>
            </p:cNvSpPr>
            <p:nvPr/>
          </p:nvSpPr>
          <p:spPr bwMode="auto">
            <a:xfrm>
              <a:off x="5187950" y="3924300"/>
              <a:ext cx="16192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6" name="Rectangle 38"/>
            <p:cNvSpPr>
              <a:spLocks noChangeArrowheads="1"/>
            </p:cNvSpPr>
            <p:nvPr/>
          </p:nvSpPr>
          <p:spPr bwMode="auto">
            <a:xfrm>
              <a:off x="5264150" y="3924300"/>
              <a:ext cx="7477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Tantalum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7" name="Rectangle 39"/>
            <p:cNvSpPr>
              <a:spLocks noChangeArrowheads="1"/>
            </p:cNvSpPr>
            <p:nvPr/>
          </p:nvSpPr>
          <p:spPr bwMode="auto">
            <a:xfrm>
              <a:off x="4827588" y="4113213"/>
              <a:ext cx="13335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(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8" name="Rectangle 40"/>
            <p:cNvSpPr>
              <a:spLocks noChangeArrowheads="1"/>
            </p:cNvSpPr>
            <p:nvPr/>
          </p:nvSpPr>
          <p:spPr bwMode="auto">
            <a:xfrm>
              <a:off x="4873625" y="4113213"/>
              <a:ext cx="325438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LCT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2" name="Rectangle 41"/>
            <p:cNvSpPr>
              <a:spLocks noChangeArrowheads="1"/>
            </p:cNvSpPr>
            <p:nvPr/>
          </p:nvSpPr>
          <p:spPr bwMode="auto">
            <a:xfrm>
              <a:off x="5094288" y="4113213"/>
              <a:ext cx="13335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)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3" name="Rectangle 42"/>
            <p:cNvSpPr>
              <a:spLocks noChangeArrowheads="1"/>
            </p:cNvSpPr>
            <p:nvPr/>
          </p:nvSpPr>
          <p:spPr bwMode="auto">
            <a:xfrm>
              <a:off x="4633913" y="4298950"/>
              <a:ext cx="8239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pegmatites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67" name="Picture 4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825" y="4767263"/>
              <a:ext cx="2108200" cy="76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9" name="Picture 4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3038" y="4795838"/>
              <a:ext cx="1992313" cy="649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Rectangle 46"/>
            <p:cNvSpPr>
              <a:spLocks noChangeArrowheads="1"/>
            </p:cNvSpPr>
            <p:nvPr/>
          </p:nvSpPr>
          <p:spPr bwMode="auto">
            <a:xfrm>
              <a:off x="3983038" y="4800600"/>
              <a:ext cx="1992313" cy="641350"/>
            </a:xfrm>
            <a:prstGeom prst="rect">
              <a:avLst/>
            </a:prstGeom>
            <a:noFill/>
            <a:ln w="9525" cap="sq">
              <a:solidFill>
                <a:srgbClr val="2F52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38" name="Rectangle 47"/>
            <p:cNvSpPr>
              <a:spLocks noChangeArrowheads="1"/>
            </p:cNvSpPr>
            <p:nvPr/>
          </p:nvSpPr>
          <p:spPr bwMode="auto">
            <a:xfrm>
              <a:off x="4149725" y="4840288"/>
              <a:ext cx="65087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Niobium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9" name="Rectangle 48"/>
            <p:cNvSpPr>
              <a:spLocks noChangeArrowheads="1"/>
            </p:cNvSpPr>
            <p:nvPr/>
          </p:nvSpPr>
          <p:spPr bwMode="auto">
            <a:xfrm>
              <a:off x="4683125" y="4840288"/>
              <a:ext cx="1635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0" name="Rectangle 49"/>
            <p:cNvSpPr>
              <a:spLocks noChangeArrowheads="1"/>
            </p:cNvSpPr>
            <p:nvPr/>
          </p:nvSpPr>
          <p:spPr bwMode="auto">
            <a:xfrm>
              <a:off x="4759325" y="4840288"/>
              <a:ext cx="584200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Yttrium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1" name="Rectangle 50"/>
            <p:cNvSpPr>
              <a:spLocks noChangeArrowheads="1"/>
            </p:cNvSpPr>
            <p:nvPr/>
          </p:nvSpPr>
          <p:spPr bwMode="auto">
            <a:xfrm>
              <a:off x="5229225" y="4840288"/>
              <a:ext cx="16192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–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5" name="Rectangle 51"/>
            <p:cNvSpPr>
              <a:spLocks noChangeArrowheads="1"/>
            </p:cNvSpPr>
            <p:nvPr/>
          </p:nvSpPr>
          <p:spPr bwMode="auto">
            <a:xfrm>
              <a:off x="5305425" y="4840288"/>
              <a:ext cx="669925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Fluorine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6" name="Rectangle 52"/>
            <p:cNvSpPr>
              <a:spLocks noChangeArrowheads="1"/>
            </p:cNvSpPr>
            <p:nvPr/>
          </p:nvSpPr>
          <p:spPr bwMode="auto">
            <a:xfrm>
              <a:off x="4814888" y="5029200"/>
              <a:ext cx="13493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(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7" name="Rectangle 53"/>
            <p:cNvSpPr>
              <a:spLocks noChangeArrowheads="1"/>
            </p:cNvSpPr>
            <p:nvPr/>
          </p:nvSpPr>
          <p:spPr bwMode="auto">
            <a:xfrm>
              <a:off x="4862513" y="5029200"/>
              <a:ext cx="34448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NYF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8" name="Rectangle 54"/>
            <p:cNvSpPr>
              <a:spLocks noChangeArrowheads="1"/>
            </p:cNvSpPr>
            <p:nvPr/>
          </p:nvSpPr>
          <p:spPr bwMode="auto">
            <a:xfrm>
              <a:off x="5105400" y="5029200"/>
              <a:ext cx="13493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)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9" name="Rectangle 55"/>
            <p:cNvSpPr>
              <a:spLocks noChangeArrowheads="1"/>
            </p:cNvSpPr>
            <p:nvPr/>
          </p:nvSpPr>
          <p:spPr bwMode="auto">
            <a:xfrm>
              <a:off x="4633913" y="5213350"/>
              <a:ext cx="823913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pegmatites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7" name="Line 60"/>
            <p:cNvSpPr>
              <a:spLocks noChangeShapeType="1"/>
            </p:cNvSpPr>
            <p:nvPr/>
          </p:nvSpPr>
          <p:spPr bwMode="auto">
            <a:xfrm>
              <a:off x="3711575" y="4205288"/>
              <a:ext cx="193675" cy="0"/>
            </a:xfrm>
            <a:prstGeom prst="line">
              <a:avLst/>
            </a:prstGeom>
            <a:noFill/>
            <a:ln w="12700" cap="rnd">
              <a:solidFill>
                <a:srgbClr val="4372C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58" name="Freeform 61"/>
            <p:cNvSpPr>
              <a:spLocks/>
            </p:cNvSpPr>
            <p:nvPr/>
          </p:nvSpPr>
          <p:spPr bwMode="auto">
            <a:xfrm>
              <a:off x="3894138" y="4159250"/>
              <a:ext cx="88900" cy="92075"/>
            </a:xfrm>
            <a:custGeom>
              <a:avLst/>
              <a:gdLst>
                <a:gd name="T0" fmla="*/ 0 w 56"/>
                <a:gd name="T1" fmla="*/ 0 h 58"/>
                <a:gd name="T2" fmla="*/ 56 w 56"/>
                <a:gd name="T3" fmla="*/ 29 h 58"/>
                <a:gd name="T4" fmla="*/ 0 w 56"/>
                <a:gd name="T5" fmla="*/ 58 h 58"/>
                <a:gd name="T6" fmla="*/ 0 w 5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8">
                  <a:moveTo>
                    <a:pt x="0" y="0"/>
                  </a:moveTo>
                  <a:lnTo>
                    <a:pt x="56" y="29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59" name="Freeform 62"/>
            <p:cNvSpPr>
              <a:spLocks/>
            </p:cNvSpPr>
            <p:nvPr/>
          </p:nvSpPr>
          <p:spPr bwMode="auto">
            <a:xfrm>
              <a:off x="3711575" y="4205288"/>
              <a:ext cx="193675" cy="915988"/>
            </a:xfrm>
            <a:custGeom>
              <a:avLst/>
              <a:gdLst>
                <a:gd name="T0" fmla="*/ 0 w 122"/>
                <a:gd name="T1" fmla="*/ 0 h 577"/>
                <a:gd name="T2" fmla="*/ 86 w 122"/>
                <a:gd name="T3" fmla="*/ 0 h 577"/>
                <a:gd name="T4" fmla="*/ 86 w 122"/>
                <a:gd name="T5" fmla="*/ 577 h 577"/>
                <a:gd name="T6" fmla="*/ 122 w 122"/>
                <a:gd name="T7" fmla="*/ 577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2" h="577">
                  <a:moveTo>
                    <a:pt x="0" y="0"/>
                  </a:moveTo>
                  <a:lnTo>
                    <a:pt x="86" y="0"/>
                  </a:lnTo>
                  <a:lnTo>
                    <a:pt x="86" y="577"/>
                  </a:lnTo>
                  <a:lnTo>
                    <a:pt x="122" y="577"/>
                  </a:lnTo>
                </a:path>
              </a:pathLst>
            </a:custGeom>
            <a:noFill/>
            <a:ln w="12700" cap="rnd">
              <a:solidFill>
                <a:srgbClr val="4372C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60" name="Freeform 63"/>
            <p:cNvSpPr>
              <a:spLocks/>
            </p:cNvSpPr>
            <p:nvPr/>
          </p:nvSpPr>
          <p:spPr bwMode="auto">
            <a:xfrm>
              <a:off x="3894138" y="5076825"/>
              <a:ext cx="88900" cy="90488"/>
            </a:xfrm>
            <a:custGeom>
              <a:avLst/>
              <a:gdLst>
                <a:gd name="T0" fmla="*/ 0 w 56"/>
                <a:gd name="T1" fmla="*/ 0 h 57"/>
                <a:gd name="T2" fmla="*/ 56 w 56"/>
                <a:gd name="T3" fmla="*/ 28 h 57"/>
                <a:gd name="T4" fmla="*/ 0 w 56"/>
                <a:gd name="T5" fmla="*/ 57 h 57"/>
                <a:gd name="T6" fmla="*/ 0 w 56"/>
                <a:gd name="T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7">
                  <a:moveTo>
                    <a:pt x="0" y="0"/>
                  </a:moveTo>
                  <a:lnTo>
                    <a:pt x="56" y="28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grpSp>
        <p:nvGrpSpPr>
          <p:cNvPr id="1063" name="Group 1062" hidden="1"/>
          <p:cNvGrpSpPr/>
          <p:nvPr/>
        </p:nvGrpSpPr>
        <p:grpSpPr>
          <a:xfrm>
            <a:off x="1992313" y="2381250"/>
            <a:ext cx="1814513" cy="1231900"/>
            <a:chOff x="1992313" y="2381250"/>
            <a:chExt cx="1814513" cy="1231900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381250"/>
              <a:ext cx="1571625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425" y="2409825"/>
              <a:ext cx="1457325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263775" y="2419350"/>
              <a:ext cx="1447800" cy="1100138"/>
            </a:xfrm>
            <a:prstGeom prst="rect">
              <a:avLst/>
            </a:prstGeom>
            <a:noFill/>
            <a:ln w="9525" cap="sq">
              <a:solidFill>
                <a:srgbClr val="2F528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2341563" y="2782888"/>
              <a:ext cx="146526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Common pegmatites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2795588" y="2967038"/>
              <a:ext cx="13493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(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2843213" y="2967038"/>
              <a:ext cx="28733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99 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3032125" y="2967038"/>
              <a:ext cx="249238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0" i="0" u="none" strike="noStrike" cap="none" normalizeH="0" baseline="0" smtClean="0">
                  <a:ln>
                    <a:noFill/>
                  </a:ln>
                  <a:solidFill>
                    <a:srgbClr val="FEFFFF"/>
                  </a:solidFill>
                  <a:effectLst/>
                  <a:latin typeface="Calibri" panose="020F0502020204030204" pitchFamily="34" charset="0"/>
                </a:rPr>
                <a:t>%)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0" name="Line 56"/>
            <p:cNvSpPr>
              <a:spLocks noChangeShapeType="1"/>
            </p:cNvSpPr>
            <p:nvPr/>
          </p:nvSpPr>
          <p:spPr bwMode="auto">
            <a:xfrm>
              <a:off x="1992313" y="2968625"/>
              <a:ext cx="192088" cy="0"/>
            </a:xfrm>
            <a:prstGeom prst="line">
              <a:avLst/>
            </a:prstGeom>
            <a:noFill/>
            <a:ln w="12700" cap="rnd">
              <a:solidFill>
                <a:srgbClr val="4372C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51" name="Freeform 57"/>
            <p:cNvSpPr>
              <a:spLocks/>
            </p:cNvSpPr>
            <p:nvPr/>
          </p:nvSpPr>
          <p:spPr bwMode="auto">
            <a:xfrm>
              <a:off x="2173288" y="2922588"/>
              <a:ext cx="90488" cy="92075"/>
            </a:xfrm>
            <a:custGeom>
              <a:avLst/>
              <a:gdLst>
                <a:gd name="T0" fmla="*/ 0 w 57"/>
                <a:gd name="T1" fmla="*/ 0 h 58"/>
                <a:gd name="T2" fmla="*/ 57 w 57"/>
                <a:gd name="T3" fmla="*/ 29 h 58"/>
                <a:gd name="T4" fmla="*/ 0 w 57"/>
                <a:gd name="T5" fmla="*/ 58 h 58"/>
                <a:gd name="T6" fmla="*/ 0 w 57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58">
                  <a:moveTo>
                    <a:pt x="0" y="0"/>
                  </a:moveTo>
                  <a:lnTo>
                    <a:pt x="57" y="29"/>
                  </a:ln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pic>
        <p:nvPicPr>
          <p:cNvPr id="9" name="Picture 8" hidden="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689" y="2636912"/>
            <a:ext cx="5527126" cy="3122334"/>
          </a:xfrm>
          <a:prstGeom prst="rect">
            <a:avLst/>
          </a:prstGeom>
        </p:spPr>
      </p:pic>
      <p:pic>
        <p:nvPicPr>
          <p:cNvPr id="8" name="Picture 7" hidden="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3772" y="2353557"/>
            <a:ext cx="5766188" cy="28903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Rare-element pegmatites</a:t>
            </a:r>
            <a:endParaRPr lang="en-AU" sz="48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13743" y="1683058"/>
            <a:ext cx="4680520" cy="66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400" dirty="0">
                <a:solidFill>
                  <a:schemeClr val="tx1"/>
                </a:solidFill>
                <a:latin typeface="Calibri" panose="020F0502020204030204"/>
              </a:rPr>
              <a:t>W</a:t>
            </a:r>
            <a:r>
              <a:rPr lang="en-AU" sz="2400" dirty="0" smtClean="0">
                <a:solidFill>
                  <a:schemeClr val="tx1"/>
                </a:solidFill>
                <a:latin typeface="Calibri" panose="020F0502020204030204"/>
              </a:rPr>
              <a:t>hat are rare-element pegmatites?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66" name="flow diagram"/>
          <p:cNvGraphicFramePr/>
          <p:nvPr>
            <p:extLst>
              <p:ext uri="{D42A27DB-BD31-4B8C-83A1-F6EECF244321}">
                <p14:modId xmlns:p14="http://schemas.microsoft.com/office/powerpoint/2010/main" val="702608027"/>
              </p:ext>
            </p:extLst>
          </p:nvPr>
        </p:nvGraphicFramePr>
        <p:xfrm>
          <a:off x="303998" y="2492896"/>
          <a:ext cx="6567504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073" name="just pegs2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84" y="-1"/>
            <a:ext cx="4852716" cy="6858000"/>
          </a:xfrm>
          <a:prstGeom prst="rect">
            <a:avLst/>
          </a:prstGeom>
        </p:spPr>
      </p:pic>
      <p:pic>
        <p:nvPicPr>
          <p:cNvPr id="1074" name="pegs and rare pegs2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84" y="-1"/>
            <a:ext cx="4852716" cy="6858000"/>
          </a:xfrm>
          <a:prstGeom prst="rect">
            <a:avLst/>
          </a:prstGeom>
        </p:spPr>
      </p:pic>
      <p:pic>
        <p:nvPicPr>
          <p:cNvPr id="1070" name="all data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84" y="-1"/>
            <a:ext cx="4852716" cy="6858000"/>
          </a:xfrm>
          <a:prstGeom prst="rect">
            <a:avLst/>
          </a:prstGeom>
        </p:spPr>
      </p:pic>
      <p:sp>
        <p:nvSpPr>
          <p:cNvPr id="86" name="Second Title"/>
          <p:cNvSpPr txBox="1">
            <a:spLocks/>
          </p:cNvSpPr>
          <p:nvPr/>
        </p:nvSpPr>
        <p:spPr>
          <a:xfrm>
            <a:off x="7608168" y="157454"/>
            <a:ext cx="4680520" cy="665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400" dirty="0" smtClean="0">
                <a:solidFill>
                  <a:schemeClr val="tx1"/>
                </a:solidFill>
                <a:latin typeface="Calibri" panose="020F0502020204030204"/>
              </a:rPr>
              <a:t>Pegmatite mineralization in WA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93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>
                                            <p:graphicEl>
                                              <a:dgm id="{F732CF03-9FDF-4A08-B82F-6AEA9C6EC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6">
                                            <p:graphicEl>
                                              <a:dgm id="{F732CF03-9FDF-4A08-B82F-6AEA9C6EC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>
                                            <p:graphicEl>
                                              <a:dgm id="{8D3BA3CD-81D9-419F-96B3-DF01B5F84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6">
                                            <p:graphicEl>
                                              <a:dgm id="{8D3BA3CD-81D9-419F-96B3-DF01B5F84E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>
                                            <p:graphicEl>
                                              <a:dgm id="{36108EA9-9ED9-4C74-BC42-3BE60CF71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6">
                                            <p:graphicEl>
                                              <a:dgm id="{36108EA9-9ED9-4C74-BC42-3BE60CF71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>
                                            <p:graphicEl>
                                              <a:dgm id="{196B0820-1C1F-4544-A6DF-88D7DFA6A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6">
                                            <p:graphicEl>
                                              <a:dgm id="{196B0820-1C1F-4544-A6DF-88D7DFA6A1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>
                                            <p:graphicEl>
                                              <a:dgm id="{51597CA0-63CD-43F8-B65C-6B92A1116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6">
                                            <p:graphicEl>
                                              <a:dgm id="{51597CA0-63CD-43F8-B65C-6B92A1116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>
                                            <p:graphicEl>
                                              <a:dgm id="{A2C33553-4262-43A7-8262-1974FDDFE0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6">
                                            <p:graphicEl>
                                              <a:dgm id="{A2C33553-4262-43A7-8262-1974FDDFE0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>
                                            <p:graphicEl>
                                              <a:dgm id="{BCA70161-6EA7-46FC-A05A-F97729D0A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6">
                                            <p:graphicEl>
                                              <a:dgm id="{BCA70161-6EA7-46FC-A05A-F97729D0AE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>
                                            <p:graphicEl>
                                              <a:dgm id="{86FF6D4A-3010-4135-8B69-E61D00CFC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6">
                                            <p:graphicEl>
                                              <a:dgm id="{86FF6D4A-3010-4135-8B69-E61D00CFC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>
                                            <p:graphicEl>
                                              <a:dgm id="{826FD0D1-B448-4E32-A31C-E85423230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66">
                                            <p:graphicEl>
                                              <a:dgm id="{826FD0D1-B448-4E32-A31C-E854232300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66" grpId="0" uiExpand="1">
        <p:bldSub>
          <a:bldDgm bld="lvlAtOnce"/>
        </p:bldSub>
      </p:bldGraphic>
      <p:bldP spid="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SOURCE</a:t>
            </a:r>
            <a:endParaRPr lang="en-AU" i="1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265441422"/>
              </p:ext>
            </p:extLst>
          </p:nvPr>
        </p:nvGraphicFramePr>
        <p:xfrm>
          <a:off x="335359" y="1124745"/>
          <a:ext cx="7245449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 hidden="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171" y="1268759"/>
            <a:ext cx="3821462" cy="5400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4850"/>
          <a:stretch/>
        </p:blipFill>
        <p:spPr>
          <a:xfrm>
            <a:off x="7580809" y="980729"/>
            <a:ext cx="4563863" cy="568863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22298" y="3902234"/>
            <a:ext cx="750992" cy="36004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>
            <a:stCxn id="3" idx="6"/>
          </p:cNvCxnSpPr>
          <p:nvPr/>
        </p:nvCxnSpPr>
        <p:spPr>
          <a:xfrm flipV="1">
            <a:off x="7073290" y="4077072"/>
            <a:ext cx="678894" cy="5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896200" y="1340768"/>
            <a:ext cx="216024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/>
          <p:cNvSpPr txBox="1"/>
          <p:nvPr/>
        </p:nvSpPr>
        <p:spPr>
          <a:xfrm>
            <a:off x="7857645" y="1124745"/>
            <a:ext cx="111867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 smtClean="0"/>
              <a:t>Example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8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12B152-C5A9-4DAA-814C-9ACBF7DA2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2D12B152-C5A9-4DAA-814C-9ACBF7DA27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08992" y="1"/>
            <a:ext cx="11283008" cy="980728"/>
          </a:xfrm>
        </p:spPr>
        <p:txBody>
          <a:bodyPr>
            <a:normAutofit/>
          </a:bodyPr>
          <a:lstStyle/>
          <a:p>
            <a:r>
              <a:rPr lang="en-AU" dirty="0" smtClean="0"/>
              <a:t>ACTIVE PATHWAY – </a:t>
            </a:r>
            <a:r>
              <a:rPr lang="en-AU" sz="3600" dirty="0" smtClean="0"/>
              <a:t>magma transport through the Crust</a:t>
            </a:r>
            <a:endParaRPr lang="en-AU" sz="3000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79576" y="1454005"/>
            <a:ext cx="3960440" cy="5152230"/>
            <a:chOff x="4151785" y="1454005"/>
            <a:chExt cx="3960440" cy="51522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924"/>
            <a:stretch/>
          </p:blipFill>
          <p:spPr>
            <a:xfrm>
              <a:off x="4151785" y="1454005"/>
              <a:ext cx="3960440" cy="515223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8110147" y="1484784"/>
              <a:ext cx="0" cy="49675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TextBox 2" hidden="1"/>
          <p:cNvSpPr txBox="1">
            <a:spLocks noChangeArrowheads="1"/>
          </p:cNvSpPr>
          <p:nvPr/>
        </p:nvSpPr>
        <p:spPr bwMode="auto">
          <a:xfrm>
            <a:off x="336400" y="1454005"/>
            <a:ext cx="36724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Aft>
                <a:spcPts val="1200"/>
              </a:spcAft>
            </a:pPr>
            <a:r>
              <a:rPr lang="en-AU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Pegmatites are opportunistic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4786" y="6208801"/>
            <a:ext cx="12875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i="1" dirty="0" smtClean="0">
                <a:solidFill>
                  <a:schemeClr val="bg1">
                    <a:lumMod val="65000"/>
                  </a:schemeClr>
                </a:solidFill>
              </a:rPr>
              <a:t>Bradley et al. (2017)</a:t>
            </a:r>
            <a:endParaRPr lang="en-AU" sz="105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9616" y="1080887"/>
            <a:ext cx="322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Conceptual plan or cross-section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7"/>
          <a:stretch/>
        </p:blipFill>
        <p:spPr>
          <a:xfrm>
            <a:off x="6565467" y="1402593"/>
            <a:ext cx="4110351" cy="5166000"/>
          </a:xfrm>
          <a:prstGeom prst="rect">
            <a:avLst/>
          </a:prstGeom>
        </p:spPr>
      </p:pic>
      <p:sp>
        <p:nvSpPr>
          <p:cNvPr id="10" name="TextBox 2" hidden="1"/>
          <p:cNvSpPr txBox="1">
            <a:spLocks noChangeArrowheads="1"/>
          </p:cNvSpPr>
          <p:nvPr/>
        </p:nvSpPr>
        <p:spPr bwMode="auto">
          <a:xfrm>
            <a:off x="-14056" y="4365104"/>
            <a:ext cx="367240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Aft>
                <a:spcPts val="1200"/>
              </a:spcAft>
            </a:pPr>
            <a:r>
              <a:rPr lang="en-AU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Pegmatites are opportunistic – they use a variety of structural pathways including faults, fractures, foliation or bedding planes in country rocks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t="2139" r="9905" b="87821"/>
          <a:stretch/>
        </p:blipFill>
        <p:spPr>
          <a:xfrm>
            <a:off x="6797430" y="1509989"/>
            <a:ext cx="3672000" cy="642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921541" y="1080887"/>
            <a:ext cx="343732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 smtClean="0"/>
              <a:t>Example from the southern Yilgarn</a:t>
            </a:r>
            <a:endParaRPr lang="en-A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859516" y="1594888"/>
            <a:ext cx="216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6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908992" y="1"/>
            <a:ext cx="11283008" cy="980728"/>
          </a:xfrm>
        </p:spPr>
        <p:txBody>
          <a:bodyPr>
            <a:noAutofit/>
          </a:bodyPr>
          <a:lstStyle/>
          <a:p>
            <a:r>
              <a:rPr lang="en-AU" dirty="0" smtClean="0"/>
              <a:t>TRAP</a:t>
            </a:r>
            <a:r>
              <a:rPr lang="en-AU" b="1" dirty="0" smtClean="0"/>
              <a:t> </a:t>
            </a:r>
            <a:r>
              <a:rPr lang="en-AU" dirty="0" smtClean="0"/>
              <a:t>– </a:t>
            </a:r>
            <a:r>
              <a:rPr lang="en-AU" sz="3600" dirty="0" smtClean="0"/>
              <a:t>magma cooling and crystal growth</a:t>
            </a:r>
            <a:endParaRPr lang="en-AU" sz="400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279576" y="1454005"/>
            <a:ext cx="3960440" cy="5152230"/>
            <a:chOff x="4151785" y="1454005"/>
            <a:chExt cx="3960440" cy="51522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924"/>
            <a:stretch/>
          </p:blipFill>
          <p:spPr>
            <a:xfrm>
              <a:off x="4151785" y="1454005"/>
              <a:ext cx="3960440" cy="515223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8110147" y="1484784"/>
              <a:ext cx="0" cy="49675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254421" y="3429896"/>
            <a:ext cx="91174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 smtClean="0">
                <a:solidFill>
                  <a:srgbClr val="C00000"/>
                </a:solidFill>
              </a:rPr>
              <a:t>&lt;10 km of a fertile granite</a:t>
            </a:r>
            <a:endParaRPr lang="en-AU" sz="1600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14289" y="2060848"/>
            <a:ext cx="1077654" cy="2865889"/>
          </a:xfrm>
          <a:prstGeom prst="straightConnector1">
            <a:avLst/>
          </a:prstGeom>
          <a:ln w="2476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22677" y="3003142"/>
            <a:ext cx="1800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rgbClr val="C00000"/>
                </a:solidFill>
              </a:rPr>
              <a:t>Increasing prospectivity</a:t>
            </a:r>
            <a:endParaRPr lang="en-AU" sz="2400" dirty="0">
              <a:solidFill>
                <a:srgbClr val="C00000"/>
              </a:solidFill>
            </a:endParaRPr>
          </a:p>
        </p:txBody>
      </p:sp>
      <p:pic>
        <p:nvPicPr>
          <p:cNvPr id="2" name="pegmatite WACHEM locations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"/>
          <a:stretch/>
        </p:blipFill>
        <p:spPr>
          <a:xfrm>
            <a:off x="6889933" y="980728"/>
            <a:ext cx="4126722" cy="5688632"/>
          </a:xfrm>
          <a:prstGeom prst="rect">
            <a:avLst/>
          </a:prstGeom>
        </p:spPr>
      </p:pic>
      <p:pic>
        <p:nvPicPr>
          <p:cNvPr id="3" name="Ta abundance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3"/>
          <a:stretch/>
        </p:blipFill>
        <p:spPr>
          <a:xfrm>
            <a:off x="6889933" y="980728"/>
            <a:ext cx="4126722" cy="5616624"/>
          </a:xfrm>
          <a:prstGeom prst="rect">
            <a:avLst/>
          </a:prstGeom>
        </p:spPr>
      </p:pic>
      <p:pic>
        <p:nvPicPr>
          <p:cNvPr id="20" name="minerals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"/>
          <a:stretch/>
        </p:blipFill>
        <p:spPr>
          <a:xfrm>
            <a:off x="6890232" y="981150"/>
            <a:ext cx="4126722" cy="56162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7432100">
            <a:off x="3781869" y="3512279"/>
            <a:ext cx="2380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 smtClean="0">
                <a:solidFill>
                  <a:schemeClr val="bg1"/>
                </a:solidFill>
              </a:rPr>
              <a:t>Cooling and fractionation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56315" y="2678798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Be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30810" y="2251709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Cs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02051" y="187122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F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4226" y="1717131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Li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93059" y="1781373"/>
            <a:ext cx="38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Ta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33882" y="2271023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52484" y="6208801"/>
            <a:ext cx="12875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i="1" dirty="0" smtClean="0">
                <a:solidFill>
                  <a:schemeClr val="bg1">
                    <a:lumMod val="65000"/>
                  </a:schemeClr>
                </a:solidFill>
              </a:rPr>
              <a:t>Bradley et al. (2017)</a:t>
            </a:r>
            <a:endParaRPr lang="en-AU" sz="105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39616" y="1065436"/>
            <a:ext cx="322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Conceptual plan or cross section</a:t>
            </a:r>
            <a:endParaRPr lang="en-AU" dirty="0"/>
          </a:p>
        </p:txBody>
      </p:sp>
      <p:sp>
        <p:nvSpPr>
          <p:cNvPr id="27" name="Data for pegs"/>
          <p:cNvSpPr txBox="1"/>
          <p:nvPr/>
        </p:nvSpPr>
        <p:spPr>
          <a:xfrm>
            <a:off x="6816080" y="1076124"/>
            <a:ext cx="421501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dirty="0" smtClean="0"/>
              <a:t>Available geochemical data for pegmatites</a:t>
            </a:r>
            <a:endParaRPr lang="en-AU" dirty="0"/>
          </a:p>
        </p:txBody>
      </p:sp>
      <p:sp>
        <p:nvSpPr>
          <p:cNvPr id="28" name="Ta Data for pegs"/>
          <p:cNvSpPr txBox="1"/>
          <p:nvPr/>
        </p:nvSpPr>
        <p:spPr>
          <a:xfrm>
            <a:off x="6816070" y="1076551"/>
            <a:ext cx="421501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Tantalum data for pegmatites</a:t>
            </a:r>
            <a:endParaRPr lang="en-AU" dirty="0"/>
          </a:p>
        </p:txBody>
      </p:sp>
      <p:sp>
        <p:nvSpPr>
          <p:cNvPr id="29" name="Minerals for pegs"/>
          <p:cNvSpPr txBox="1"/>
          <p:nvPr/>
        </p:nvSpPr>
        <p:spPr>
          <a:xfrm>
            <a:off x="6608765" y="1080616"/>
            <a:ext cx="460617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Indicator minerals for rare-element pegmatites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450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DMIRS">
      <a:dk1>
        <a:srgbClr val="131313"/>
      </a:dk1>
      <a:lt1>
        <a:srgbClr val="FFFFFF"/>
      </a:lt1>
      <a:dk2>
        <a:srgbClr val="4A4A4A"/>
      </a:dk2>
      <a:lt2>
        <a:srgbClr val="BABABA"/>
      </a:lt2>
      <a:accent1>
        <a:srgbClr val="008B91"/>
      </a:accent1>
      <a:accent2>
        <a:srgbClr val="534E67"/>
      </a:accent2>
      <a:accent3>
        <a:srgbClr val="A93D2A"/>
      </a:accent3>
      <a:accent4>
        <a:srgbClr val="006B6E"/>
      </a:accent4>
      <a:accent5>
        <a:srgbClr val="45415D"/>
      </a:accent5>
      <a:accent6>
        <a:srgbClr val="A12A1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F40544C-B881-4030-841C-BC48CD392B4B}" vid="{ED0DEA78-3B8E-4D4B-A770-D95B303A3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</TotalTime>
  <Words>571</Words>
  <Application>Microsoft Office PowerPoint</Application>
  <PresentationFormat>Widescreen</PresentationFormat>
  <Paragraphs>136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PowerPoint Presentation</vt:lpstr>
      <vt:lpstr>The Mineral Systems Atlas</vt:lpstr>
      <vt:lpstr>Mineral Systems approach</vt:lpstr>
      <vt:lpstr>Knowledge driven</vt:lpstr>
      <vt:lpstr>Filtering GSWA datasets</vt:lpstr>
      <vt:lpstr>Rare-element pegmatites</vt:lpstr>
      <vt:lpstr>SOURCE</vt:lpstr>
      <vt:lpstr>ACTIVE PATHWAY – magma transport through the Crust</vt:lpstr>
      <vt:lpstr>TRAP – magma cooling and crystal growth</vt:lpstr>
      <vt:lpstr>PRESERVATION</vt:lpstr>
      <vt:lpstr>Data inputs for mineral exploration</vt:lpstr>
      <vt:lpstr>Conclusions</vt:lpstr>
    </vt:vector>
  </TitlesOfParts>
  <Company>Department of Mines and Petroleum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MORIN-KA, Sidy</dc:creator>
  <cp:lastModifiedBy>GODSMAN, Garth</cp:lastModifiedBy>
  <cp:revision>110</cp:revision>
  <dcterms:created xsi:type="dcterms:W3CDTF">2018-11-07T02:41:29Z</dcterms:created>
  <dcterms:modified xsi:type="dcterms:W3CDTF">2020-03-05T05:32:06Z</dcterms:modified>
</cp:coreProperties>
</file>