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56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3172" y="1028700"/>
            <a:ext cx="10227055" cy="3327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172" y="1028700"/>
            <a:ext cx="4796155" cy="332740"/>
          </a:xfrm>
          <a:prstGeom prst="rect">
            <a:avLst/>
          </a:prstGeom>
          <a:solidFill>
            <a:srgbClr val="0070BF"/>
          </a:solidFill>
        </p:spPr>
        <p:txBody>
          <a:bodyPr vert="horz" wrap="square" lIns="0" tIns="0" rIns="0" bIns="0" rtlCol="0">
            <a:spAutoFit/>
          </a:bodyPr>
          <a:lstStyle/>
          <a:p>
            <a:pPr marL="78740">
              <a:lnSpc>
                <a:spcPts val="2435"/>
              </a:lnSpc>
            </a:pPr>
            <a:r>
              <a:rPr spc="-5" dirty="0"/>
              <a:t>IKAD</a:t>
            </a:r>
            <a:r>
              <a:rPr spc="-30" dirty="0"/>
              <a:t> </a:t>
            </a:r>
            <a:r>
              <a:rPr spc="-5" dirty="0"/>
              <a:t>Engineering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16219" y="1048041"/>
            <a:ext cx="1564640" cy="6150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498475">
              <a:lnSpc>
                <a:spcPct val="101600"/>
              </a:lnSpc>
              <a:spcBef>
                <a:spcPts val="90"/>
              </a:spcBef>
            </a:pPr>
            <a:r>
              <a:rPr lang="en-GB" sz="950" b="1" dirty="0">
                <a:latin typeface="Calibri"/>
                <a:cs typeface="Calibri"/>
              </a:rPr>
              <a:t>Gerard Dyson </a:t>
            </a:r>
            <a:r>
              <a:rPr lang="en-GB" sz="950" b="1" spc="5" dirty="0">
                <a:latin typeface="Calibri"/>
                <a:cs typeface="Calibri"/>
              </a:rPr>
              <a:t>CEO</a:t>
            </a:r>
          </a:p>
          <a:p>
            <a:pPr marL="12700" marR="498475">
              <a:lnSpc>
                <a:spcPct val="101600"/>
              </a:lnSpc>
              <a:spcBef>
                <a:spcPts val="90"/>
              </a:spcBef>
            </a:pPr>
            <a:r>
              <a:rPr sz="950" b="1" dirty="0">
                <a:latin typeface="Calibri"/>
                <a:cs typeface="Calibri"/>
              </a:rPr>
              <a:t>Tel:</a:t>
            </a:r>
            <a:r>
              <a:rPr sz="950" b="1" spc="-10" dirty="0">
                <a:latin typeface="Calibri"/>
                <a:cs typeface="Calibri"/>
              </a:rPr>
              <a:t> </a:t>
            </a:r>
            <a:r>
              <a:rPr sz="950" b="1" spc="5" dirty="0">
                <a:latin typeface="Calibri"/>
                <a:cs typeface="Calibri"/>
              </a:rPr>
              <a:t>+61</a:t>
            </a:r>
            <a:r>
              <a:rPr sz="950" b="1" spc="-15" dirty="0">
                <a:latin typeface="Calibri"/>
                <a:cs typeface="Calibri"/>
              </a:rPr>
              <a:t> </a:t>
            </a:r>
            <a:r>
              <a:rPr sz="950" b="1" spc="5" dirty="0">
                <a:latin typeface="Calibri"/>
                <a:cs typeface="Calibri"/>
              </a:rPr>
              <a:t>8</a:t>
            </a:r>
            <a:r>
              <a:rPr sz="950" b="1" spc="-5" dirty="0">
                <a:latin typeface="Calibri"/>
                <a:cs typeface="Calibri"/>
              </a:rPr>
              <a:t> </a:t>
            </a:r>
            <a:r>
              <a:rPr sz="950" b="1" spc="5" dirty="0">
                <a:latin typeface="Calibri"/>
                <a:cs typeface="Calibri"/>
              </a:rPr>
              <a:t>9494</a:t>
            </a:r>
            <a:r>
              <a:rPr sz="950" b="1" spc="-10" dirty="0">
                <a:latin typeface="Calibri"/>
                <a:cs typeface="Calibri"/>
              </a:rPr>
              <a:t> </a:t>
            </a:r>
            <a:r>
              <a:rPr sz="950" b="1" spc="5" dirty="0">
                <a:latin typeface="Calibri"/>
                <a:cs typeface="Calibri"/>
              </a:rPr>
              <a:t>9000</a:t>
            </a:r>
            <a:endParaRPr sz="9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950" b="1" dirty="0">
                <a:latin typeface="Calibri"/>
                <a:cs typeface="Calibri"/>
              </a:rPr>
              <a:t>Mob:</a:t>
            </a:r>
            <a:r>
              <a:rPr sz="950" b="1" spc="-15" dirty="0">
                <a:latin typeface="Calibri"/>
                <a:cs typeface="Calibri"/>
              </a:rPr>
              <a:t> </a:t>
            </a:r>
            <a:r>
              <a:rPr sz="950" b="1" spc="5" dirty="0">
                <a:latin typeface="Calibri"/>
                <a:cs typeface="Calibri"/>
              </a:rPr>
              <a:t>+61</a:t>
            </a:r>
            <a:r>
              <a:rPr sz="950" b="1" dirty="0">
                <a:latin typeface="Calibri"/>
                <a:cs typeface="Calibri"/>
              </a:rPr>
              <a:t> </a:t>
            </a:r>
            <a:r>
              <a:rPr lang="en-GB" sz="950" b="1" spc="5" dirty="0">
                <a:latin typeface="Calibri"/>
                <a:cs typeface="Calibri"/>
              </a:rPr>
              <a:t>499</a:t>
            </a:r>
            <a:r>
              <a:rPr sz="950" b="1" dirty="0">
                <a:latin typeface="Calibri"/>
                <a:cs typeface="Calibri"/>
              </a:rPr>
              <a:t> </a:t>
            </a:r>
            <a:r>
              <a:rPr lang="en-GB" sz="950" b="1" dirty="0">
                <a:latin typeface="Calibri"/>
                <a:cs typeface="Calibri"/>
              </a:rPr>
              <a:t>9</a:t>
            </a:r>
            <a:r>
              <a:rPr lang="en-GB" sz="950" b="1" spc="5" dirty="0">
                <a:latin typeface="Calibri"/>
                <a:cs typeface="Calibri"/>
              </a:rPr>
              <a:t>20 094</a:t>
            </a:r>
            <a:endParaRPr sz="9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950" b="1" dirty="0">
                <a:latin typeface="Calibri"/>
                <a:cs typeface="Calibri"/>
              </a:rPr>
              <a:t>E:</a:t>
            </a:r>
            <a:r>
              <a:rPr sz="950" b="1" spc="-35" dirty="0">
                <a:latin typeface="Calibri"/>
                <a:cs typeface="Calibri"/>
              </a:rPr>
              <a:t> </a:t>
            </a:r>
            <a:r>
              <a:rPr lang="en-GB" sz="950" b="1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gdyson@ikad.com.au</a:t>
            </a:r>
            <a:endParaRPr sz="95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9822" y="2830830"/>
            <a:ext cx="4904740" cy="1689100"/>
            <a:chOff x="99822" y="2830830"/>
            <a:chExt cx="4904740" cy="1689100"/>
          </a:xfrm>
        </p:grpSpPr>
        <p:sp>
          <p:nvSpPr>
            <p:cNvPr id="5" name="object 5"/>
            <p:cNvSpPr/>
            <p:nvPr/>
          </p:nvSpPr>
          <p:spPr>
            <a:xfrm>
              <a:off x="103632" y="2834640"/>
              <a:ext cx="4897120" cy="1681480"/>
            </a:xfrm>
            <a:custGeom>
              <a:avLst/>
              <a:gdLst/>
              <a:ahLst/>
              <a:cxnLst/>
              <a:rect l="l" t="t" r="r" b="b"/>
              <a:pathLst>
                <a:path w="4897120" h="1681479">
                  <a:moveTo>
                    <a:pt x="4896612" y="1680971"/>
                  </a:moveTo>
                  <a:lnTo>
                    <a:pt x="0" y="1680971"/>
                  </a:lnTo>
                  <a:lnTo>
                    <a:pt x="0" y="0"/>
                  </a:lnTo>
                  <a:lnTo>
                    <a:pt x="4896612" y="0"/>
                  </a:lnTo>
                  <a:lnTo>
                    <a:pt x="4896612" y="1680971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3632" y="2834640"/>
              <a:ext cx="4897120" cy="1681480"/>
            </a:xfrm>
            <a:custGeom>
              <a:avLst/>
              <a:gdLst/>
              <a:ahLst/>
              <a:cxnLst/>
              <a:rect l="l" t="t" r="r" b="b"/>
              <a:pathLst>
                <a:path w="4897120" h="1681479">
                  <a:moveTo>
                    <a:pt x="0" y="0"/>
                  </a:moveTo>
                  <a:lnTo>
                    <a:pt x="4896612" y="0"/>
                  </a:lnTo>
                  <a:lnTo>
                    <a:pt x="4896612" y="1680971"/>
                  </a:lnTo>
                  <a:lnTo>
                    <a:pt x="0" y="1680971"/>
                  </a:lnTo>
                  <a:lnTo>
                    <a:pt x="0" y="0"/>
                  </a:lnTo>
                  <a:close/>
                </a:path>
              </a:pathLst>
            </a:custGeom>
            <a:ln w="7620">
              <a:solidFill>
                <a:srgbClr val="F2F2F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70222" y="2849374"/>
            <a:ext cx="12439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2255" indent="-250190">
              <a:lnSpc>
                <a:spcPct val="100000"/>
              </a:lnSpc>
              <a:spcBef>
                <a:spcPts val="105"/>
              </a:spcBef>
              <a:buFont typeface="Arial"/>
              <a:buChar char="►"/>
              <a:tabLst>
                <a:tab pos="262890" algn="l"/>
              </a:tabLst>
            </a:pPr>
            <a:r>
              <a:rPr sz="1400" b="1" dirty="0">
                <a:solidFill>
                  <a:srgbClr val="0070BF"/>
                </a:solidFill>
                <a:latin typeface="Calibri"/>
                <a:cs typeface="Calibri"/>
              </a:rPr>
              <a:t>C</a:t>
            </a:r>
            <a:r>
              <a:rPr sz="1400" b="1" spc="5" dirty="0">
                <a:solidFill>
                  <a:srgbClr val="0070BF"/>
                </a:solidFill>
                <a:latin typeface="Calibri"/>
                <a:cs typeface="Calibri"/>
              </a:rPr>
              <a:t>A</a:t>
            </a:r>
            <a:r>
              <a:rPr sz="1400" b="1" spc="-105" dirty="0">
                <a:solidFill>
                  <a:srgbClr val="0070BF"/>
                </a:solidFill>
                <a:latin typeface="Calibri"/>
                <a:cs typeface="Calibri"/>
              </a:rPr>
              <a:t>P</a:t>
            </a:r>
            <a:r>
              <a:rPr sz="1400" b="1" spc="5" dirty="0">
                <a:solidFill>
                  <a:srgbClr val="0070BF"/>
                </a:solidFill>
                <a:latin typeface="Calibri"/>
                <a:cs typeface="Calibri"/>
              </a:rPr>
              <a:t>A</a:t>
            </a:r>
            <a:r>
              <a:rPr sz="1400" b="1" spc="-5" dirty="0">
                <a:solidFill>
                  <a:srgbClr val="0070BF"/>
                </a:solidFill>
                <a:latin typeface="Calibri"/>
                <a:cs typeface="Calibri"/>
              </a:rPr>
              <a:t>B</a:t>
            </a:r>
            <a:r>
              <a:rPr sz="1400" b="1" spc="-10" dirty="0">
                <a:solidFill>
                  <a:srgbClr val="0070BF"/>
                </a:solidFill>
                <a:latin typeface="Calibri"/>
                <a:cs typeface="Calibri"/>
              </a:rPr>
              <a:t>I</a:t>
            </a:r>
            <a:r>
              <a:rPr sz="1400" b="1" spc="-5" dirty="0">
                <a:solidFill>
                  <a:srgbClr val="0070BF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0070BF"/>
                </a:solidFill>
                <a:latin typeface="Calibri"/>
                <a:cs typeface="Calibri"/>
              </a:rPr>
              <a:t>I</a:t>
            </a:r>
            <a:r>
              <a:rPr sz="1400" b="1" spc="-10" dirty="0">
                <a:solidFill>
                  <a:srgbClr val="0070BF"/>
                </a:solidFill>
                <a:latin typeface="Calibri"/>
                <a:cs typeface="Calibri"/>
              </a:rPr>
              <a:t>T</a:t>
            </a:r>
            <a:r>
              <a:rPr sz="1400" b="1" dirty="0">
                <a:solidFill>
                  <a:srgbClr val="0070BF"/>
                </a:solidFill>
                <a:latin typeface="Calibri"/>
                <a:cs typeface="Calibri"/>
              </a:rPr>
              <a:t>I</a:t>
            </a:r>
            <a:r>
              <a:rPr sz="1400" b="1" spc="-15" dirty="0">
                <a:solidFill>
                  <a:srgbClr val="0070BF"/>
                </a:solidFill>
                <a:latin typeface="Calibri"/>
                <a:cs typeface="Calibri"/>
              </a:rPr>
              <a:t>E</a:t>
            </a:r>
            <a:r>
              <a:rPr sz="1400" b="1" dirty="0">
                <a:solidFill>
                  <a:srgbClr val="0070BF"/>
                </a:solidFill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0182" y="3067367"/>
            <a:ext cx="4662805" cy="1494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62255" marR="5080" indent="-250190">
              <a:lnSpc>
                <a:spcPct val="101600"/>
              </a:lnSpc>
              <a:spcBef>
                <a:spcPts val="90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950" dirty="0">
                <a:latin typeface="Calibri"/>
                <a:cs typeface="Calibri"/>
              </a:rPr>
              <a:t>Naval</a:t>
            </a:r>
            <a:r>
              <a:rPr sz="950" spc="3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gearboxes,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spc="-5" dirty="0">
                <a:latin typeface="Calibri"/>
                <a:cs typeface="Calibri"/>
              </a:rPr>
              <a:t>propulsion</a:t>
            </a:r>
            <a:r>
              <a:rPr sz="950" spc="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drive-line</a:t>
            </a:r>
            <a:r>
              <a:rPr sz="950" spc="30" dirty="0">
                <a:latin typeface="Calibri"/>
                <a:cs typeface="Calibri"/>
              </a:rPr>
              <a:t> </a:t>
            </a:r>
            <a:r>
              <a:rPr sz="950" spc="5" dirty="0">
                <a:latin typeface="Calibri"/>
                <a:cs typeface="Calibri"/>
              </a:rPr>
              <a:t>&amp; </a:t>
            </a:r>
            <a:r>
              <a:rPr sz="950" dirty="0">
                <a:latin typeface="Calibri"/>
                <a:cs typeface="Calibri"/>
              </a:rPr>
              <a:t>propeller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systems,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clutches,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steering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systems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spc="5" dirty="0">
                <a:latin typeface="Calibri"/>
                <a:cs typeface="Calibri"/>
              </a:rPr>
              <a:t>&amp; 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fin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spc="-5" dirty="0">
                <a:latin typeface="Calibri"/>
                <a:cs typeface="Calibri"/>
              </a:rPr>
              <a:t>stabilisers,</a:t>
            </a:r>
            <a:r>
              <a:rPr sz="950" spc="3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thrusters,</a:t>
            </a:r>
            <a:r>
              <a:rPr sz="950" spc="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elevator</a:t>
            </a:r>
            <a:r>
              <a:rPr sz="950" spc="3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systems,</a:t>
            </a:r>
            <a:r>
              <a:rPr sz="950" spc="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HVAC</a:t>
            </a:r>
            <a:r>
              <a:rPr sz="950" spc="3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systems,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rotatable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equipment,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-5" dirty="0">
                <a:latin typeface="Calibri"/>
                <a:cs typeface="Calibri"/>
              </a:rPr>
              <a:t>pipe 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-5" dirty="0">
                <a:latin typeface="Calibri"/>
                <a:cs typeface="Calibri"/>
              </a:rPr>
              <a:t>spooling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5" dirty="0">
                <a:latin typeface="Calibri"/>
                <a:cs typeface="Calibri"/>
              </a:rPr>
              <a:t>&amp;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5" dirty="0">
                <a:latin typeface="Calibri"/>
                <a:cs typeface="Calibri"/>
              </a:rPr>
              <a:t>OEM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support</a:t>
            </a:r>
          </a:p>
          <a:p>
            <a:pPr marL="262255" indent="-25019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950" dirty="0">
                <a:latin typeface="Calibri"/>
                <a:cs typeface="Calibri"/>
              </a:rPr>
              <a:t>Procure,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assemble,</a:t>
            </a:r>
            <a:r>
              <a:rPr sz="950" spc="5" dirty="0">
                <a:latin typeface="Calibri"/>
                <a:cs typeface="Calibri"/>
              </a:rPr>
              <a:t> </a:t>
            </a:r>
            <a:r>
              <a:rPr sz="950" spc="-5" dirty="0">
                <a:latin typeface="Calibri"/>
                <a:cs typeface="Calibri"/>
              </a:rPr>
              <a:t>install,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commission,</a:t>
            </a:r>
            <a:r>
              <a:rPr sz="950" spc="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testing,</a:t>
            </a:r>
            <a:r>
              <a:rPr sz="950" spc="-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maintain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spc="5" dirty="0">
                <a:latin typeface="Calibri"/>
                <a:cs typeface="Calibri"/>
              </a:rPr>
              <a:t>&amp; </a:t>
            </a:r>
            <a:r>
              <a:rPr sz="950" dirty="0">
                <a:latin typeface="Calibri"/>
                <a:cs typeface="Calibri"/>
              </a:rPr>
              <a:t>repair</a:t>
            </a:r>
          </a:p>
          <a:p>
            <a:pPr marL="262255" indent="-250190">
              <a:lnSpc>
                <a:spcPct val="100000"/>
              </a:lnSpc>
              <a:spcBef>
                <a:spcPts val="10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950" dirty="0">
                <a:latin typeface="Calibri"/>
                <a:cs typeface="Calibri"/>
              </a:rPr>
              <a:t>Welding,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fabrication,</a:t>
            </a:r>
            <a:r>
              <a:rPr sz="950" spc="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machining,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surface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treatments,</a:t>
            </a:r>
            <a:r>
              <a:rPr sz="950" spc="-1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rubber</a:t>
            </a:r>
            <a:r>
              <a:rPr sz="950" spc="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lining</a:t>
            </a:r>
          </a:p>
          <a:p>
            <a:pPr marL="262255" marR="167640" indent="-250190">
              <a:lnSpc>
                <a:spcPct val="101099"/>
              </a:lnSpc>
              <a:spcBef>
                <a:spcPts val="1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950" dirty="0">
                <a:latin typeface="Calibri"/>
                <a:cs typeface="Calibri"/>
              </a:rPr>
              <a:t>Manufacture</a:t>
            </a:r>
            <a:r>
              <a:rPr sz="950" spc="25" dirty="0">
                <a:latin typeface="Calibri"/>
                <a:cs typeface="Calibri"/>
              </a:rPr>
              <a:t> </a:t>
            </a:r>
            <a:r>
              <a:rPr sz="950" spc="-5" dirty="0">
                <a:latin typeface="Calibri"/>
                <a:cs typeface="Calibri"/>
              </a:rPr>
              <a:t>of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piping,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structural,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mechanical,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material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handling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5" dirty="0">
                <a:latin typeface="Calibri"/>
                <a:cs typeface="Calibri"/>
              </a:rPr>
              <a:t>&amp;</a:t>
            </a:r>
            <a:r>
              <a:rPr sz="950" dirty="0">
                <a:latin typeface="Calibri"/>
                <a:cs typeface="Calibri"/>
              </a:rPr>
              <a:t> </a:t>
            </a:r>
            <a:r>
              <a:rPr sz="950" spc="-5" dirty="0">
                <a:latin typeface="Calibri"/>
                <a:cs typeface="Calibri"/>
              </a:rPr>
              <a:t>lifting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equipment; </a:t>
            </a:r>
            <a:r>
              <a:rPr sz="950" spc="-200" dirty="0">
                <a:latin typeface="Calibri"/>
                <a:cs typeface="Calibri"/>
              </a:rPr>
              <a:t> </a:t>
            </a:r>
            <a:r>
              <a:rPr sz="950" spc="-5" dirty="0">
                <a:latin typeface="Calibri"/>
                <a:cs typeface="Calibri"/>
              </a:rPr>
              <a:t>installation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spc="5" dirty="0">
                <a:latin typeface="Calibri"/>
                <a:cs typeface="Calibri"/>
              </a:rPr>
              <a:t>&amp;</a:t>
            </a:r>
            <a:r>
              <a:rPr sz="950" dirty="0">
                <a:latin typeface="Calibri"/>
                <a:cs typeface="Calibri"/>
              </a:rPr>
              <a:t> commissioning</a:t>
            </a:r>
            <a:r>
              <a:rPr sz="950" spc="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of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mechanical</a:t>
            </a:r>
            <a:r>
              <a:rPr sz="950" spc="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products</a:t>
            </a:r>
          </a:p>
          <a:p>
            <a:pPr marL="262255" indent="-25019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950" dirty="0">
                <a:latin typeface="Calibri"/>
                <a:cs typeface="Calibri"/>
              </a:rPr>
              <a:t>Advanced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fabrication,</a:t>
            </a:r>
            <a:r>
              <a:rPr sz="950" spc="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coded welding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-</a:t>
            </a:r>
            <a:r>
              <a:rPr sz="950" spc="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carbon steel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spc="5" dirty="0">
                <a:latin typeface="Calibri"/>
                <a:cs typeface="Calibri"/>
              </a:rPr>
              <a:t>&amp;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exotic metals</a:t>
            </a:r>
          </a:p>
          <a:p>
            <a:pPr marL="262255" marR="95885" indent="-250190">
              <a:lnSpc>
                <a:spcPct val="101000"/>
              </a:lnSpc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950" spc="5" dirty="0">
                <a:latin typeface="Calibri"/>
                <a:cs typeface="Calibri"/>
              </a:rPr>
              <a:t>OEM</a:t>
            </a:r>
            <a:r>
              <a:rPr sz="950" spc="1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distributor</a:t>
            </a:r>
            <a:r>
              <a:rPr sz="950" spc="5" dirty="0">
                <a:latin typeface="Calibri"/>
                <a:cs typeface="Calibri"/>
              </a:rPr>
              <a:t> </a:t>
            </a:r>
            <a:r>
              <a:rPr sz="950" spc="-5" dirty="0">
                <a:latin typeface="Calibri"/>
                <a:cs typeface="Calibri"/>
              </a:rPr>
              <a:t>for</a:t>
            </a:r>
            <a:r>
              <a:rPr sz="950" spc="2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marine/offshore</a:t>
            </a:r>
            <a:r>
              <a:rPr sz="950" spc="3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cranes,</a:t>
            </a:r>
            <a:r>
              <a:rPr sz="950" spc="20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thrusters,</a:t>
            </a:r>
            <a:r>
              <a:rPr sz="950" spc="-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watertight doors/hatches,</a:t>
            </a:r>
            <a:r>
              <a:rPr sz="950" spc="1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deck </a:t>
            </a:r>
            <a:r>
              <a:rPr sz="950" spc="5" dirty="0">
                <a:latin typeface="Calibri"/>
                <a:cs typeface="Calibri"/>
              </a:rPr>
              <a:t> </a:t>
            </a:r>
            <a:r>
              <a:rPr sz="950" dirty="0">
                <a:latin typeface="Calibri"/>
                <a:cs typeface="Calibri"/>
              </a:rPr>
              <a:t>machinery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5145786" y="2830830"/>
            <a:ext cx="5447030" cy="1689100"/>
            <a:chOff x="5145786" y="2830830"/>
            <a:chExt cx="5447030" cy="1689100"/>
          </a:xfrm>
        </p:grpSpPr>
        <p:sp>
          <p:nvSpPr>
            <p:cNvPr id="10" name="object 10"/>
            <p:cNvSpPr/>
            <p:nvPr/>
          </p:nvSpPr>
          <p:spPr>
            <a:xfrm>
              <a:off x="5149596" y="2834640"/>
              <a:ext cx="5439410" cy="1681480"/>
            </a:xfrm>
            <a:custGeom>
              <a:avLst/>
              <a:gdLst/>
              <a:ahLst/>
              <a:cxnLst/>
              <a:rect l="l" t="t" r="r" b="b"/>
              <a:pathLst>
                <a:path w="5439409" h="1681479">
                  <a:moveTo>
                    <a:pt x="5439156" y="1680971"/>
                  </a:moveTo>
                  <a:lnTo>
                    <a:pt x="0" y="1680971"/>
                  </a:lnTo>
                  <a:lnTo>
                    <a:pt x="0" y="0"/>
                  </a:lnTo>
                  <a:lnTo>
                    <a:pt x="5439156" y="0"/>
                  </a:lnTo>
                  <a:lnTo>
                    <a:pt x="5439156" y="1680971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149596" y="2834640"/>
              <a:ext cx="5439410" cy="1681480"/>
            </a:xfrm>
            <a:custGeom>
              <a:avLst/>
              <a:gdLst/>
              <a:ahLst/>
              <a:cxnLst/>
              <a:rect l="l" t="t" r="r" b="b"/>
              <a:pathLst>
                <a:path w="5439409" h="1681479">
                  <a:moveTo>
                    <a:pt x="0" y="0"/>
                  </a:moveTo>
                  <a:lnTo>
                    <a:pt x="5439156" y="0"/>
                  </a:lnTo>
                  <a:lnTo>
                    <a:pt x="5439156" y="1680971"/>
                  </a:lnTo>
                  <a:lnTo>
                    <a:pt x="0" y="1680971"/>
                  </a:lnTo>
                  <a:lnTo>
                    <a:pt x="0" y="0"/>
                  </a:lnTo>
                  <a:close/>
                </a:path>
              </a:pathLst>
            </a:custGeom>
            <a:ln w="7620">
              <a:solidFill>
                <a:srgbClr val="F2F2F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216138" y="2849374"/>
            <a:ext cx="15633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2255" indent="-250190">
              <a:lnSpc>
                <a:spcPct val="100000"/>
              </a:lnSpc>
              <a:spcBef>
                <a:spcPts val="105"/>
              </a:spcBef>
              <a:buFont typeface="Arial"/>
              <a:buChar char="►"/>
              <a:tabLst>
                <a:tab pos="262890" algn="l"/>
              </a:tabLst>
            </a:pPr>
            <a:r>
              <a:rPr sz="1400" b="1" spc="-15" dirty="0">
                <a:solidFill>
                  <a:srgbClr val="0070BF"/>
                </a:solidFill>
                <a:latin typeface="Calibri"/>
                <a:cs typeface="Calibri"/>
              </a:rPr>
              <a:t>DISCRIMINATORS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16175" y="3065803"/>
            <a:ext cx="5233670" cy="14677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2255" indent="-250190">
              <a:lnSpc>
                <a:spcPct val="100000"/>
              </a:lnSpc>
              <a:spcBef>
                <a:spcPts val="10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10" dirty="0">
                <a:latin typeface="Calibri"/>
                <a:cs typeface="Calibri"/>
              </a:rPr>
              <a:t>Undertakes</a:t>
            </a:r>
            <a:r>
              <a:rPr sz="1050" spc="-5" dirty="0">
                <a:latin typeface="Calibri"/>
                <a:cs typeface="Calibri"/>
              </a:rPr>
              <a:t> top-class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complex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heavy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mechanical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works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on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large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projects,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such</a:t>
            </a:r>
            <a:r>
              <a:rPr sz="1050" spc="3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as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navy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ships</a:t>
            </a:r>
            <a:endParaRPr sz="1050" dirty="0">
              <a:latin typeface="Calibri"/>
              <a:cs typeface="Calibri"/>
            </a:endParaRPr>
          </a:p>
          <a:p>
            <a:pPr marL="262255" marR="440690" indent="-250190">
              <a:lnSpc>
                <a:spcPct val="100000"/>
              </a:lnSpc>
              <a:spcBef>
                <a:spcPts val="10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5" dirty="0">
                <a:latin typeface="Calibri"/>
                <a:cs typeface="Calibri"/>
              </a:rPr>
              <a:t>Specialist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 </a:t>
            </a:r>
            <a:r>
              <a:rPr sz="1050" spc="-5" dirty="0">
                <a:latin typeface="Calibri"/>
                <a:cs typeface="Calibri"/>
              </a:rPr>
              <a:t>propulsion </a:t>
            </a:r>
            <a:r>
              <a:rPr sz="1050" spc="-10" dirty="0">
                <a:latin typeface="Calibri"/>
                <a:cs typeface="Calibri"/>
              </a:rPr>
              <a:t>systems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&amp;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propellers,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gearboxes,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clutches,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steering</a:t>
            </a:r>
            <a:r>
              <a:rPr sz="1050" spc="-10" dirty="0">
                <a:latin typeface="Calibri"/>
                <a:cs typeface="Calibri"/>
              </a:rPr>
              <a:t> systems, </a:t>
            </a:r>
            <a:r>
              <a:rPr sz="1050" spc="-2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stabilisers,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thrusters,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elevators,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HVAC,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rotatable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equipment,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piping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&amp;</a:t>
            </a:r>
            <a:r>
              <a:rPr sz="1050" spc="-5" dirty="0">
                <a:latin typeface="Calibri"/>
                <a:cs typeface="Calibri"/>
              </a:rPr>
              <a:t> OEM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support</a:t>
            </a:r>
            <a:endParaRPr sz="1050" dirty="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25" dirty="0">
                <a:latin typeface="Calibri"/>
                <a:cs typeface="Calibri"/>
              </a:rPr>
              <a:t>Takes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on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difficult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challenges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and </a:t>
            </a:r>
            <a:r>
              <a:rPr sz="1050" spc="-10" dirty="0">
                <a:latin typeface="Calibri"/>
                <a:cs typeface="Calibri"/>
              </a:rPr>
              <a:t>always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delivers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quality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outcomes</a:t>
            </a:r>
            <a:r>
              <a:rPr sz="1050" spc="5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to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urgent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deadlines</a:t>
            </a:r>
            <a:endParaRPr sz="1050" dirty="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5" dirty="0">
                <a:latin typeface="Calibri"/>
                <a:cs typeface="Calibri"/>
              </a:rPr>
              <a:t>Problem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solver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–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flexible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and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adaptable</a:t>
            </a:r>
            <a:r>
              <a:rPr sz="1050" spc="-10" dirty="0">
                <a:latin typeface="Calibri"/>
                <a:cs typeface="Calibri"/>
              </a:rPr>
              <a:t> to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any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spc="-15" dirty="0">
                <a:latin typeface="Calibri"/>
                <a:cs typeface="Calibri"/>
              </a:rPr>
              <a:t>industry,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any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situation,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spc="-15" dirty="0">
                <a:latin typeface="Calibri"/>
                <a:cs typeface="Calibri"/>
              </a:rPr>
              <a:t>any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location</a:t>
            </a:r>
            <a:endParaRPr sz="1050" dirty="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5" dirty="0">
                <a:latin typeface="Calibri"/>
                <a:cs typeface="Calibri"/>
              </a:rPr>
              <a:t>Delivers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integrated</a:t>
            </a:r>
            <a:r>
              <a:rPr sz="1050" spc="-5" dirty="0">
                <a:latin typeface="Calibri"/>
                <a:cs typeface="Calibri"/>
              </a:rPr>
              <a:t> project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management packages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with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turnkey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outcomes</a:t>
            </a:r>
            <a:endParaRPr sz="1050" dirty="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spcBef>
                <a:spcPts val="1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5" dirty="0">
                <a:latin typeface="Calibri"/>
                <a:cs typeface="Calibri"/>
              </a:rPr>
              <a:t>Mobility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specialist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can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deliver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trained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spc="-15" dirty="0">
                <a:latin typeface="Calibri"/>
                <a:cs typeface="Calibri"/>
              </a:rPr>
              <a:t>staff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and </a:t>
            </a:r>
            <a:r>
              <a:rPr sz="1050" dirty="0">
                <a:latin typeface="Calibri"/>
                <a:cs typeface="Calibri"/>
              </a:rPr>
              <a:t>services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anywhere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 </a:t>
            </a:r>
            <a:r>
              <a:rPr sz="1050" spc="-5" dirty="0">
                <a:latin typeface="Calibri"/>
                <a:cs typeface="Calibri"/>
              </a:rPr>
              <a:t>Australia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or </a:t>
            </a:r>
            <a:r>
              <a:rPr sz="1050" spc="-5" dirty="0">
                <a:latin typeface="Calibri"/>
                <a:cs typeface="Calibri"/>
              </a:rPr>
              <a:t>overseas</a:t>
            </a:r>
            <a:endParaRPr sz="1050" dirty="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5" dirty="0">
                <a:latin typeface="Calibri"/>
                <a:cs typeface="Calibri"/>
              </a:rPr>
              <a:t>Good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Corporate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Citizen–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dependable,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reliable,</a:t>
            </a:r>
            <a:r>
              <a:rPr sz="1050" spc="-10" dirty="0">
                <a:latin typeface="Calibri"/>
                <a:cs typeface="Calibri"/>
              </a:rPr>
              <a:t> trusted</a:t>
            </a:r>
            <a:endParaRPr lang="en-GB" sz="1050" spc="-10" dirty="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lang="en-AU" sz="1050" spc="-10" dirty="0">
                <a:latin typeface="Calibri"/>
                <a:cs typeface="Calibri"/>
              </a:rPr>
              <a:t>100% Australian</a:t>
            </a:r>
            <a:endParaRPr sz="1050" dirty="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99822" y="4610861"/>
            <a:ext cx="3011805" cy="2179320"/>
            <a:chOff x="99822" y="4610861"/>
            <a:chExt cx="3011805" cy="2179320"/>
          </a:xfrm>
        </p:grpSpPr>
        <p:sp>
          <p:nvSpPr>
            <p:cNvPr id="15" name="object 15"/>
            <p:cNvSpPr/>
            <p:nvPr/>
          </p:nvSpPr>
          <p:spPr>
            <a:xfrm>
              <a:off x="103632" y="4614671"/>
              <a:ext cx="3004185" cy="2171700"/>
            </a:xfrm>
            <a:custGeom>
              <a:avLst/>
              <a:gdLst/>
              <a:ahLst/>
              <a:cxnLst/>
              <a:rect l="l" t="t" r="r" b="b"/>
              <a:pathLst>
                <a:path w="3004185" h="2171700">
                  <a:moveTo>
                    <a:pt x="3003803" y="2171699"/>
                  </a:moveTo>
                  <a:lnTo>
                    <a:pt x="0" y="2171699"/>
                  </a:lnTo>
                  <a:lnTo>
                    <a:pt x="0" y="0"/>
                  </a:lnTo>
                  <a:lnTo>
                    <a:pt x="3003803" y="0"/>
                  </a:lnTo>
                  <a:lnTo>
                    <a:pt x="3003803" y="2171699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3632" y="4614671"/>
              <a:ext cx="3004185" cy="2171700"/>
            </a:xfrm>
            <a:custGeom>
              <a:avLst/>
              <a:gdLst/>
              <a:ahLst/>
              <a:cxnLst/>
              <a:rect l="l" t="t" r="r" b="b"/>
              <a:pathLst>
                <a:path w="3004185" h="2171700">
                  <a:moveTo>
                    <a:pt x="0" y="0"/>
                  </a:moveTo>
                  <a:lnTo>
                    <a:pt x="3003803" y="0"/>
                  </a:lnTo>
                  <a:lnTo>
                    <a:pt x="3003803" y="2171699"/>
                  </a:lnTo>
                </a:path>
                <a:path w="3004185" h="2171700">
                  <a:moveTo>
                    <a:pt x="0" y="2171699"/>
                  </a:moveTo>
                  <a:lnTo>
                    <a:pt x="0" y="0"/>
                  </a:lnTo>
                </a:path>
              </a:pathLst>
            </a:custGeom>
            <a:ln w="7620">
              <a:solidFill>
                <a:srgbClr val="F2F2F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70222" y="4629410"/>
            <a:ext cx="151511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2255" indent="-250190">
              <a:lnSpc>
                <a:spcPct val="100000"/>
              </a:lnSpc>
              <a:spcBef>
                <a:spcPts val="105"/>
              </a:spcBef>
              <a:buFont typeface="Arial"/>
              <a:buChar char="►"/>
              <a:tabLst>
                <a:tab pos="262890" algn="l"/>
              </a:tabLst>
            </a:pPr>
            <a:r>
              <a:rPr sz="1400" b="1" spc="-5" dirty="0">
                <a:solidFill>
                  <a:srgbClr val="0070BF"/>
                </a:solidFill>
                <a:latin typeface="Calibri"/>
                <a:cs typeface="Calibri"/>
              </a:rPr>
              <a:t>KEY</a:t>
            </a:r>
            <a:r>
              <a:rPr sz="1400" b="1" spc="-50" dirty="0">
                <a:solidFill>
                  <a:srgbClr val="0070B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070BF"/>
                </a:solidFill>
                <a:latin typeface="Calibri"/>
                <a:cs typeface="Calibri"/>
              </a:rPr>
              <a:t>CUSTOMERS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0182" y="4847389"/>
            <a:ext cx="2585718" cy="179151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62255" indent="-250190">
              <a:lnSpc>
                <a:spcPct val="100000"/>
              </a:lnSpc>
              <a:spcBef>
                <a:spcPts val="110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dirty="0">
                <a:latin typeface="Calibri"/>
                <a:cs typeface="Calibri"/>
              </a:rPr>
              <a:t>Australian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spc="5" dirty="0">
                <a:latin typeface="Calibri"/>
                <a:cs typeface="Calibri"/>
              </a:rPr>
              <a:t>&amp;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spc="5" dirty="0">
                <a:latin typeface="Calibri"/>
                <a:cs typeface="Calibri"/>
              </a:rPr>
              <a:t>NZ</a:t>
            </a:r>
            <a:r>
              <a:rPr sz="1050" dirty="0">
                <a:latin typeface="Calibri"/>
                <a:cs typeface="Calibri"/>
              </a:rPr>
              <a:t> Department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 Defence</a:t>
            </a:r>
          </a:p>
          <a:p>
            <a:pPr marL="262255" indent="-25019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dirty="0">
                <a:latin typeface="Calibri"/>
                <a:cs typeface="Calibri"/>
              </a:rPr>
              <a:t>Naval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Ship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Management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(NSM)</a:t>
            </a:r>
          </a:p>
          <a:p>
            <a:pPr marL="262255" indent="-250190">
              <a:lnSpc>
                <a:spcPct val="100000"/>
              </a:lnSpc>
              <a:spcBef>
                <a:spcPts val="10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dirty="0">
                <a:latin typeface="Calibri"/>
                <a:cs typeface="Calibri"/>
              </a:rPr>
              <a:t>Leonardo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Defence</a:t>
            </a:r>
          </a:p>
          <a:p>
            <a:pPr marL="262255" indent="-25019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dirty="0">
                <a:latin typeface="Calibri"/>
                <a:cs typeface="Calibri"/>
              </a:rPr>
              <a:t>Australian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Submarine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Corporation (ASC)</a:t>
            </a:r>
          </a:p>
          <a:p>
            <a:pPr marL="262255" indent="-250190">
              <a:lnSpc>
                <a:spcPct val="100000"/>
              </a:lnSpc>
              <a:spcBef>
                <a:spcPts val="10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dirty="0">
                <a:latin typeface="Calibri"/>
                <a:cs typeface="Calibri"/>
              </a:rPr>
              <a:t>Austal</a:t>
            </a:r>
          </a:p>
          <a:p>
            <a:pPr marL="262255" indent="-25019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dirty="0">
                <a:latin typeface="Calibri"/>
                <a:cs typeface="Calibri"/>
              </a:rPr>
              <a:t>WAMA</a:t>
            </a:r>
          </a:p>
          <a:p>
            <a:pPr marL="262255" indent="-250190">
              <a:lnSpc>
                <a:spcPct val="100000"/>
              </a:lnSpc>
              <a:spcBef>
                <a:spcPts val="10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5" dirty="0">
                <a:latin typeface="Calibri"/>
                <a:cs typeface="Calibri"/>
              </a:rPr>
              <a:t>BAE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Systems</a:t>
            </a:r>
          </a:p>
          <a:p>
            <a:pPr marL="262255" indent="-25019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5" dirty="0">
                <a:latin typeface="Calibri"/>
                <a:cs typeface="Calibri"/>
              </a:rPr>
              <a:t>UGL</a:t>
            </a:r>
            <a:endParaRPr sz="1050" dirty="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spcBef>
                <a:spcPts val="1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5" dirty="0">
                <a:latin typeface="Calibri"/>
                <a:cs typeface="Calibri"/>
              </a:rPr>
              <a:t>SERCO</a:t>
            </a:r>
            <a:endParaRPr sz="1050" dirty="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spcBef>
                <a:spcPts val="10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dirty="0">
                <a:latin typeface="Calibri"/>
                <a:cs typeface="Calibri"/>
              </a:rPr>
              <a:t>Raytheon</a:t>
            </a:r>
          </a:p>
          <a:p>
            <a:pPr marL="262255" indent="-25019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dirty="0">
                <a:latin typeface="Calibri"/>
                <a:cs typeface="Calibri"/>
              </a:rPr>
              <a:t>Thales</a:t>
            </a:r>
          </a:p>
        </p:txBody>
      </p:sp>
      <p:grpSp>
        <p:nvGrpSpPr>
          <p:cNvPr id="19" name="object 19"/>
          <p:cNvGrpSpPr/>
          <p:nvPr/>
        </p:nvGrpSpPr>
        <p:grpSpPr>
          <a:xfrm>
            <a:off x="3242309" y="4604765"/>
            <a:ext cx="3578860" cy="2186940"/>
            <a:chOff x="3242309" y="4604765"/>
            <a:chExt cx="3578860" cy="2186940"/>
          </a:xfrm>
        </p:grpSpPr>
        <p:sp>
          <p:nvSpPr>
            <p:cNvPr id="20" name="object 20"/>
            <p:cNvSpPr/>
            <p:nvPr/>
          </p:nvSpPr>
          <p:spPr>
            <a:xfrm>
              <a:off x="3246119" y="4608575"/>
              <a:ext cx="3571240" cy="2178050"/>
            </a:xfrm>
            <a:custGeom>
              <a:avLst/>
              <a:gdLst/>
              <a:ahLst/>
              <a:cxnLst/>
              <a:rect l="l" t="t" r="r" b="b"/>
              <a:pathLst>
                <a:path w="3571240" h="2178050">
                  <a:moveTo>
                    <a:pt x="3570732" y="2177795"/>
                  </a:moveTo>
                  <a:lnTo>
                    <a:pt x="0" y="2177795"/>
                  </a:lnTo>
                  <a:lnTo>
                    <a:pt x="0" y="0"/>
                  </a:lnTo>
                  <a:lnTo>
                    <a:pt x="3570732" y="0"/>
                  </a:lnTo>
                  <a:lnTo>
                    <a:pt x="3570732" y="2177795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246119" y="4608575"/>
              <a:ext cx="3571240" cy="2179320"/>
            </a:xfrm>
            <a:custGeom>
              <a:avLst/>
              <a:gdLst/>
              <a:ahLst/>
              <a:cxnLst/>
              <a:rect l="l" t="t" r="r" b="b"/>
              <a:pathLst>
                <a:path w="3571240" h="2179320">
                  <a:moveTo>
                    <a:pt x="0" y="0"/>
                  </a:moveTo>
                  <a:lnTo>
                    <a:pt x="3570732" y="0"/>
                  </a:lnTo>
                  <a:lnTo>
                    <a:pt x="3570732" y="2179320"/>
                  </a:lnTo>
                  <a:lnTo>
                    <a:pt x="0" y="2179320"/>
                  </a:lnTo>
                  <a:lnTo>
                    <a:pt x="0" y="0"/>
                  </a:lnTo>
                  <a:close/>
                </a:path>
              </a:pathLst>
            </a:custGeom>
            <a:ln w="7620">
              <a:solidFill>
                <a:srgbClr val="F2F2F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312681" y="4839728"/>
            <a:ext cx="2036445" cy="9829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2255" indent="-250190">
              <a:lnSpc>
                <a:spcPct val="100000"/>
              </a:lnSpc>
              <a:spcBef>
                <a:spcPts val="10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5" dirty="0">
                <a:latin typeface="Calibri"/>
                <a:cs typeface="Calibri"/>
              </a:rPr>
              <a:t>Defence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(Navy</a:t>
            </a:r>
            <a:r>
              <a:rPr sz="1050" spc="-4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&amp;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other)</a:t>
            </a:r>
            <a:endParaRPr sz="1050" dirty="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spcBef>
                <a:spcPts val="10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5" dirty="0">
                <a:latin typeface="Calibri"/>
                <a:cs typeface="Calibri"/>
              </a:rPr>
              <a:t>Mining,</a:t>
            </a:r>
            <a:endParaRPr sz="1050" dirty="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dirty="0">
                <a:latin typeface="Calibri"/>
                <a:cs typeface="Calibri"/>
              </a:rPr>
              <a:t>Oil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&amp;</a:t>
            </a:r>
            <a:r>
              <a:rPr sz="1050" spc="-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Gas</a:t>
            </a:r>
          </a:p>
          <a:p>
            <a:pPr marL="262255" indent="-250190">
              <a:lnSpc>
                <a:spcPct val="100000"/>
              </a:lnSpc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40" dirty="0">
                <a:latin typeface="Calibri"/>
                <a:cs typeface="Calibri"/>
              </a:rPr>
              <a:t>W</a:t>
            </a:r>
            <a:r>
              <a:rPr sz="1050" spc="-10" dirty="0">
                <a:latin typeface="Calibri"/>
                <a:cs typeface="Calibri"/>
              </a:rPr>
              <a:t>a</a:t>
            </a:r>
            <a:r>
              <a:rPr sz="1050" spc="-20" dirty="0">
                <a:latin typeface="Calibri"/>
                <a:cs typeface="Calibri"/>
              </a:rPr>
              <a:t>t</a:t>
            </a:r>
            <a:r>
              <a:rPr sz="1050" dirty="0">
                <a:latin typeface="Calibri"/>
                <a:cs typeface="Calibri"/>
              </a:rPr>
              <a:t>er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-95" dirty="0">
                <a:latin typeface="Calibri"/>
                <a:cs typeface="Calibri"/>
              </a:rPr>
              <a:t>T</a:t>
            </a:r>
            <a:r>
              <a:rPr sz="1050" dirty="0">
                <a:latin typeface="Calibri"/>
                <a:cs typeface="Calibri"/>
              </a:rPr>
              <a:t>e</a:t>
            </a:r>
            <a:r>
              <a:rPr sz="1050" spc="-5" dirty="0">
                <a:latin typeface="Calibri"/>
                <a:cs typeface="Calibri"/>
              </a:rPr>
              <a:t>c</a:t>
            </a:r>
            <a:r>
              <a:rPr sz="1050" dirty="0">
                <a:latin typeface="Calibri"/>
                <a:cs typeface="Calibri"/>
              </a:rPr>
              <a:t>h</a:t>
            </a:r>
            <a:r>
              <a:rPr sz="1050" spc="-10" dirty="0">
                <a:latin typeface="Calibri"/>
                <a:cs typeface="Calibri"/>
              </a:rPr>
              <a:t>no</a:t>
            </a:r>
            <a:r>
              <a:rPr sz="1050" dirty="0">
                <a:latin typeface="Calibri"/>
                <a:cs typeface="Calibri"/>
              </a:rPr>
              <a:t>l</a:t>
            </a:r>
            <a:r>
              <a:rPr sz="1050" spc="-10" dirty="0">
                <a:latin typeface="Calibri"/>
                <a:cs typeface="Calibri"/>
              </a:rPr>
              <a:t>o</a:t>
            </a:r>
            <a:r>
              <a:rPr sz="1050" spc="-5" dirty="0">
                <a:latin typeface="Calibri"/>
                <a:cs typeface="Calibri"/>
              </a:rPr>
              <a:t>g</a:t>
            </a:r>
            <a:r>
              <a:rPr sz="1050" spc="-10" dirty="0">
                <a:latin typeface="Calibri"/>
                <a:cs typeface="Calibri"/>
              </a:rPr>
              <a:t>i</a:t>
            </a:r>
            <a:r>
              <a:rPr sz="1050" dirty="0">
                <a:latin typeface="Calibri"/>
                <a:cs typeface="Calibri"/>
              </a:rPr>
              <a:t>es</a:t>
            </a:r>
          </a:p>
          <a:p>
            <a:pPr marL="262255" indent="-250190">
              <a:lnSpc>
                <a:spcPct val="100000"/>
              </a:lnSpc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5" dirty="0">
                <a:latin typeface="Calibri"/>
                <a:cs typeface="Calibri"/>
              </a:rPr>
              <a:t>Energy</a:t>
            </a:r>
            <a:r>
              <a:rPr sz="1050" spc="-3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&amp;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Desalination</a:t>
            </a:r>
            <a:endParaRPr sz="1050" dirty="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spcBef>
                <a:spcPts val="15"/>
              </a:spcBef>
              <a:buFont typeface="Wingdings"/>
              <a:buChar char=""/>
              <a:tabLst>
                <a:tab pos="262255" algn="l"/>
                <a:tab pos="262890" algn="l"/>
              </a:tabLst>
            </a:pPr>
            <a:r>
              <a:rPr sz="1050" spc="-5" dirty="0">
                <a:latin typeface="Calibri"/>
                <a:cs typeface="Calibri"/>
              </a:rPr>
              <a:t>Industrial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&amp; </a:t>
            </a:r>
            <a:r>
              <a:rPr sz="1050" spc="-5" dirty="0">
                <a:latin typeface="Calibri"/>
                <a:cs typeface="Calibri"/>
              </a:rPr>
              <a:t>General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Engineering</a:t>
            </a:r>
            <a:endParaRPr sz="1050" dirty="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6950202" y="4604765"/>
            <a:ext cx="3642360" cy="2186940"/>
            <a:chOff x="6950202" y="4604765"/>
            <a:chExt cx="3642360" cy="2186940"/>
          </a:xfrm>
        </p:grpSpPr>
        <p:sp>
          <p:nvSpPr>
            <p:cNvPr id="24" name="object 24"/>
            <p:cNvSpPr/>
            <p:nvPr/>
          </p:nvSpPr>
          <p:spPr>
            <a:xfrm>
              <a:off x="6954012" y="4608575"/>
              <a:ext cx="3634740" cy="2178050"/>
            </a:xfrm>
            <a:custGeom>
              <a:avLst/>
              <a:gdLst/>
              <a:ahLst/>
              <a:cxnLst/>
              <a:rect l="l" t="t" r="r" b="b"/>
              <a:pathLst>
                <a:path w="3634740" h="2178050">
                  <a:moveTo>
                    <a:pt x="3634740" y="2177795"/>
                  </a:moveTo>
                  <a:lnTo>
                    <a:pt x="0" y="2177795"/>
                  </a:lnTo>
                  <a:lnTo>
                    <a:pt x="0" y="0"/>
                  </a:lnTo>
                  <a:lnTo>
                    <a:pt x="3634740" y="0"/>
                  </a:lnTo>
                  <a:lnTo>
                    <a:pt x="3634740" y="2177795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954012" y="4608575"/>
              <a:ext cx="3634740" cy="2179320"/>
            </a:xfrm>
            <a:custGeom>
              <a:avLst/>
              <a:gdLst/>
              <a:ahLst/>
              <a:cxnLst/>
              <a:rect l="l" t="t" r="r" b="b"/>
              <a:pathLst>
                <a:path w="3634740" h="2179320">
                  <a:moveTo>
                    <a:pt x="0" y="0"/>
                  </a:moveTo>
                  <a:lnTo>
                    <a:pt x="3634740" y="0"/>
                  </a:lnTo>
                  <a:lnTo>
                    <a:pt x="3634740" y="2179320"/>
                  </a:lnTo>
                  <a:lnTo>
                    <a:pt x="0" y="2179320"/>
                  </a:lnTo>
                  <a:lnTo>
                    <a:pt x="0" y="0"/>
                  </a:lnTo>
                  <a:close/>
                </a:path>
              </a:pathLst>
            </a:custGeom>
            <a:ln w="7620">
              <a:solidFill>
                <a:srgbClr val="F2F2F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312645" y="4623315"/>
            <a:ext cx="61677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2255" indent="-250190">
              <a:lnSpc>
                <a:spcPct val="100000"/>
              </a:lnSpc>
              <a:spcBef>
                <a:spcPts val="105"/>
              </a:spcBef>
              <a:buFont typeface="Arial"/>
              <a:buChar char="►"/>
              <a:tabLst>
                <a:tab pos="262890" algn="l"/>
                <a:tab pos="3721735" algn="l"/>
              </a:tabLst>
            </a:pPr>
            <a:r>
              <a:rPr sz="1400" b="1" spc="-5" dirty="0">
                <a:solidFill>
                  <a:srgbClr val="0070BF"/>
                </a:solidFill>
                <a:latin typeface="Calibri"/>
                <a:cs typeface="Calibri"/>
              </a:rPr>
              <a:t>KEY</a:t>
            </a:r>
            <a:r>
              <a:rPr sz="1400" b="1" spc="15" dirty="0">
                <a:solidFill>
                  <a:srgbClr val="0070B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70BF"/>
                </a:solidFill>
                <a:latin typeface="Calibri"/>
                <a:cs typeface="Calibri"/>
              </a:rPr>
              <a:t>MARKETS</a:t>
            </a:r>
            <a:r>
              <a:rPr sz="1400" b="1" spc="15" dirty="0">
                <a:solidFill>
                  <a:srgbClr val="0070B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70BF"/>
                </a:solidFill>
                <a:latin typeface="Calibri"/>
                <a:cs typeface="Calibri"/>
              </a:rPr>
              <a:t>(Local</a:t>
            </a:r>
            <a:r>
              <a:rPr sz="1400" b="1" spc="20" dirty="0">
                <a:solidFill>
                  <a:srgbClr val="0070B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70BF"/>
                </a:solidFill>
                <a:latin typeface="Calibri"/>
                <a:cs typeface="Calibri"/>
              </a:rPr>
              <a:t>/</a:t>
            </a:r>
            <a:r>
              <a:rPr sz="1400" b="1" spc="20" dirty="0">
                <a:solidFill>
                  <a:srgbClr val="0070BF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070BF"/>
                </a:solidFill>
                <a:latin typeface="Calibri"/>
                <a:cs typeface="Calibri"/>
              </a:rPr>
              <a:t>International)	</a:t>
            </a:r>
            <a:r>
              <a:rPr sz="1400" b="1" spc="-10" dirty="0">
                <a:solidFill>
                  <a:srgbClr val="4472C3"/>
                </a:solidFill>
                <a:latin typeface="Calibri"/>
                <a:cs typeface="Calibri"/>
              </a:rPr>
              <a:t>QUALITY</a:t>
            </a:r>
            <a:r>
              <a:rPr sz="1400" b="1" spc="5" dirty="0">
                <a:solidFill>
                  <a:srgbClr val="4472C3"/>
                </a:solidFill>
                <a:latin typeface="Calibri"/>
                <a:cs typeface="Calibri"/>
              </a:rPr>
              <a:t> </a:t>
            </a:r>
            <a:r>
              <a:rPr sz="1400" b="1" spc="-15" dirty="0">
                <a:solidFill>
                  <a:srgbClr val="4472C3"/>
                </a:solidFill>
                <a:latin typeface="Calibri"/>
                <a:cs typeface="Calibri"/>
              </a:rPr>
              <a:t>APPROVALS</a:t>
            </a:r>
            <a:r>
              <a:rPr sz="1400" b="1" dirty="0">
                <a:solidFill>
                  <a:srgbClr val="4472C3"/>
                </a:solidFill>
                <a:latin typeface="Calibri"/>
                <a:cs typeface="Calibri"/>
              </a:rPr>
              <a:t> &amp;</a:t>
            </a:r>
            <a:r>
              <a:rPr sz="1400" b="1" spc="-15" dirty="0">
                <a:solidFill>
                  <a:srgbClr val="4472C3"/>
                </a:solidFill>
                <a:latin typeface="Calibri"/>
                <a:cs typeface="Calibri"/>
              </a:rPr>
              <a:t> </a:t>
            </a:r>
            <a:r>
              <a:rPr sz="1400" b="1" spc="-20" dirty="0">
                <a:solidFill>
                  <a:srgbClr val="4472C3"/>
                </a:solidFill>
                <a:latin typeface="Calibri"/>
                <a:cs typeface="Calibri"/>
              </a:rPr>
              <a:t>AWARDS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022196" y="4841287"/>
            <a:ext cx="3500981" cy="191719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63195" indent="-151130">
              <a:lnSpc>
                <a:spcPct val="100000"/>
              </a:lnSpc>
              <a:spcBef>
                <a:spcPts val="110"/>
              </a:spcBef>
              <a:buFont typeface="Wingdings"/>
              <a:buChar char=""/>
              <a:tabLst>
                <a:tab pos="163830" algn="l"/>
              </a:tabLst>
            </a:pPr>
            <a:r>
              <a:rPr sz="1050" dirty="0">
                <a:latin typeface="Calibri"/>
                <a:cs typeface="Calibri"/>
              </a:rPr>
              <a:t>ISO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5" dirty="0">
                <a:latin typeface="Calibri"/>
                <a:cs typeface="Calibri"/>
              </a:rPr>
              <a:t>45001:2018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Safety Certificate</a:t>
            </a:r>
          </a:p>
          <a:p>
            <a:pPr marL="163195" indent="-151130">
              <a:lnSpc>
                <a:spcPct val="100000"/>
              </a:lnSpc>
              <a:spcBef>
                <a:spcPts val="20"/>
              </a:spcBef>
              <a:buFont typeface="Wingdings"/>
              <a:buChar char=""/>
              <a:tabLst>
                <a:tab pos="163830" algn="l"/>
              </a:tabLst>
            </a:pPr>
            <a:r>
              <a:rPr sz="1050" dirty="0">
                <a:latin typeface="Calibri"/>
                <a:cs typeface="Calibri"/>
              </a:rPr>
              <a:t>ISO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5" dirty="0">
                <a:latin typeface="Calibri"/>
                <a:cs typeface="Calibri"/>
              </a:rPr>
              <a:t>3834-2:</a:t>
            </a:r>
            <a:r>
              <a:rPr lang="en-GB" sz="1050" spc="5" dirty="0">
                <a:latin typeface="Calibri"/>
                <a:cs typeface="Calibri"/>
              </a:rPr>
              <a:t>2021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Welding Certificate</a:t>
            </a:r>
          </a:p>
          <a:p>
            <a:pPr marL="163195" indent="-151130">
              <a:lnSpc>
                <a:spcPct val="100000"/>
              </a:lnSpc>
              <a:spcBef>
                <a:spcPts val="15"/>
              </a:spcBef>
              <a:buFont typeface="Wingdings"/>
              <a:buChar char=""/>
              <a:tabLst>
                <a:tab pos="163830" algn="l"/>
              </a:tabLst>
            </a:pPr>
            <a:r>
              <a:rPr sz="1050" dirty="0">
                <a:latin typeface="Calibri"/>
                <a:cs typeface="Calibri"/>
              </a:rPr>
              <a:t>ISO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spc="5" dirty="0">
                <a:latin typeface="Calibri"/>
                <a:cs typeface="Calibri"/>
              </a:rPr>
              <a:t>9001:2015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Quality Certificate</a:t>
            </a:r>
          </a:p>
          <a:p>
            <a:pPr marL="163195" indent="-15113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163830" algn="l"/>
              </a:tabLst>
            </a:pPr>
            <a:r>
              <a:rPr sz="1050" dirty="0">
                <a:latin typeface="Calibri"/>
                <a:cs typeface="Calibri"/>
              </a:rPr>
              <a:t>ISO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spc="5" dirty="0">
                <a:latin typeface="Calibri"/>
                <a:cs typeface="Calibri"/>
              </a:rPr>
              <a:t>14001:2015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Environment Certificate</a:t>
            </a:r>
          </a:p>
          <a:p>
            <a:pPr marL="163195" indent="-151130">
              <a:lnSpc>
                <a:spcPct val="100000"/>
              </a:lnSpc>
              <a:spcBef>
                <a:spcPts val="10"/>
              </a:spcBef>
              <a:buFont typeface="Wingdings"/>
              <a:buChar char=""/>
              <a:tabLst>
                <a:tab pos="163830" algn="l"/>
              </a:tabLst>
            </a:pPr>
            <a:r>
              <a:rPr sz="1050" dirty="0">
                <a:latin typeface="Calibri"/>
                <a:cs typeface="Calibri"/>
              </a:rPr>
              <a:t>Painting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Contractor Certification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Program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(PCCP)</a:t>
            </a:r>
          </a:p>
          <a:p>
            <a:pPr marL="163195" indent="-15113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163830" algn="l"/>
              </a:tabLst>
            </a:pPr>
            <a:r>
              <a:rPr sz="1050" dirty="0">
                <a:latin typeface="Calibri"/>
                <a:cs typeface="Calibri"/>
              </a:rPr>
              <a:t>NACE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CIP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Level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spc="5" dirty="0">
                <a:latin typeface="Calibri"/>
                <a:cs typeface="Calibri"/>
              </a:rPr>
              <a:t>2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Approved</a:t>
            </a:r>
          </a:p>
          <a:p>
            <a:pPr marL="163195" indent="-151130">
              <a:lnSpc>
                <a:spcPct val="100000"/>
              </a:lnSpc>
              <a:spcBef>
                <a:spcPts val="10"/>
              </a:spcBef>
              <a:buFont typeface="Wingdings"/>
              <a:buChar char=""/>
              <a:tabLst>
                <a:tab pos="163830" algn="l"/>
              </a:tabLst>
            </a:pPr>
            <a:r>
              <a:rPr sz="1050" dirty="0">
                <a:latin typeface="Calibri"/>
                <a:cs typeface="Calibri"/>
              </a:rPr>
              <a:t>Accredited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GRE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Piping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System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Installer</a:t>
            </a:r>
          </a:p>
          <a:p>
            <a:pPr marL="163195" indent="-15113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163830" algn="l"/>
              </a:tabLst>
            </a:pPr>
            <a:r>
              <a:rPr sz="1050" dirty="0">
                <a:latin typeface="Calibri"/>
                <a:cs typeface="Calibri"/>
              </a:rPr>
              <a:t>District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spc="5" dirty="0">
                <a:latin typeface="Calibri"/>
                <a:cs typeface="Calibri"/>
              </a:rPr>
              <a:t>3500</a:t>
            </a:r>
            <a:r>
              <a:rPr sz="1050" dirty="0">
                <a:latin typeface="Calibri"/>
                <a:cs typeface="Calibri"/>
              </a:rPr>
              <a:t> Naval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Store</a:t>
            </a:r>
          </a:p>
          <a:p>
            <a:pPr marL="163195" marR="5080" indent="-151130">
              <a:lnSpc>
                <a:spcPts val="1160"/>
              </a:lnSpc>
              <a:spcBef>
                <a:spcPts val="30"/>
              </a:spcBef>
              <a:buFont typeface="Wingdings"/>
              <a:buChar char=""/>
              <a:tabLst>
                <a:tab pos="163830" algn="l"/>
              </a:tabLst>
            </a:pPr>
            <a:r>
              <a:rPr sz="1050" dirty="0">
                <a:latin typeface="Calibri"/>
                <a:cs typeface="Calibri"/>
              </a:rPr>
              <a:t>Fremantle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Business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Award</a:t>
            </a:r>
            <a:r>
              <a:rPr sz="1050" spc="2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for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Marine,</a:t>
            </a:r>
            <a:r>
              <a:rPr sz="1050" spc="2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Engineering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spc="5" dirty="0">
                <a:latin typeface="Calibri"/>
                <a:cs typeface="Calibri"/>
              </a:rPr>
              <a:t>&amp; </a:t>
            </a:r>
            <a:r>
              <a:rPr sz="1050" dirty="0">
                <a:latin typeface="Calibri"/>
                <a:cs typeface="Calibri"/>
              </a:rPr>
              <a:t>Defence </a:t>
            </a:r>
            <a:r>
              <a:rPr sz="1050" spc="-20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Industry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Excellence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spc="5" dirty="0">
                <a:latin typeface="Calibri"/>
                <a:cs typeface="Calibri"/>
              </a:rPr>
              <a:t>2019</a:t>
            </a:r>
            <a:endParaRPr sz="1050" dirty="0">
              <a:latin typeface="Calibri"/>
              <a:cs typeface="Calibri"/>
            </a:endParaRPr>
          </a:p>
          <a:p>
            <a:pPr marL="163195" indent="-151130">
              <a:lnSpc>
                <a:spcPts val="1115"/>
              </a:lnSpc>
              <a:buFont typeface="Wingdings"/>
              <a:buChar char=""/>
              <a:tabLst>
                <a:tab pos="163830" algn="l"/>
              </a:tabLst>
            </a:pPr>
            <a:r>
              <a:rPr sz="1050" dirty="0">
                <a:latin typeface="Calibri"/>
                <a:cs typeface="Calibri"/>
              </a:rPr>
              <a:t>Worksafe</a:t>
            </a:r>
            <a:r>
              <a:rPr sz="1050" spc="3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Plan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Gold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Certificate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of Achievement</a:t>
            </a:r>
            <a:r>
              <a:rPr lang="en-GB" sz="1050" dirty="0">
                <a:latin typeface="Calibri"/>
                <a:cs typeface="Calibri"/>
              </a:rPr>
              <a:t> 2019</a:t>
            </a:r>
            <a:endParaRPr sz="1050" dirty="0">
              <a:latin typeface="Calibri"/>
              <a:cs typeface="Calibri"/>
            </a:endParaRPr>
          </a:p>
          <a:p>
            <a:pPr marL="163195" indent="-15113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163830" algn="l"/>
              </a:tabLst>
            </a:pPr>
            <a:r>
              <a:rPr sz="1050" dirty="0">
                <a:latin typeface="Calibri"/>
                <a:cs typeface="Calibri"/>
              </a:rPr>
              <a:t>ISO </a:t>
            </a:r>
            <a:r>
              <a:rPr sz="1050" spc="5" dirty="0">
                <a:latin typeface="Calibri"/>
                <a:cs typeface="Calibri"/>
              </a:rPr>
              <a:t>17025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NATA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Accredited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Facility</a:t>
            </a:r>
            <a:r>
              <a:rPr sz="1050" spc="1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-</a:t>
            </a:r>
            <a:r>
              <a:rPr sz="1050" spc="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Balancing</a:t>
            </a:r>
            <a:r>
              <a:rPr sz="1050" spc="-5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Operations</a:t>
            </a:r>
          </a:p>
        </p:txBody>
      </p:sp>
      <p:pic>
        <p:nvPicPr>
          <p:cNvPr id="28" name="object 2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3172" y="1360932"/>
            <a:ext cx="4797551" cy="627887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6883488" y="1048041"/>
            <a:ext cx="1564640" cy="7641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295910">
              <a:lnSpc>
                <a:spcPct val="101600"/>
              </a:lnSpc>
              <a:spcBef>
                <a:spcPts val="90"/>
              </a:spcBef>
            </a:pPr>
            <a:r>
              <a:rPr lang="en-GB" sz="950" b="1" dirty="0">
                <a:latin typeface="Calibri"/>
                <a:cs typeface="Calibri"/>
              </a:rPr>
              <a:t>Nathan Miles Marine </a:t>
            </a:r>
            <a:r>
              <a:rPr sz="950" b="1" dirty="0">
                <a:latin typeface="Calibri"/>
                <a:cs typeface="Calibri"/>
              </a:rPr>
              <a:t>General </a:t>
            </a:r>
            <a:r>
              <a:rPr sz="950" b="1" spc="5" dirty="0">
                <a:latin typeface="Calibri"/>
                <a:cs typeface="Calibri"/>
              </a:rPr>
              <a:t>Manager </a:t>
            </a:r>
            <a:r>
              <a:rPr sz="950" b="1" spc="10" dirty="0">
                <a:latin typeface="Calibri"/>
                <a:cs typeface="Calibri"/>
              </a:rPr>
              <a:t> </a:t>
            </a:r>
            <a:endParaRPr lang="en-GB" sz="950" b="1" spc="10" dirty="0">
              <a:latin typeface="Calibri"/>
              <a:cs typeface="Calibri"/>
            </a:endParaRPr>
          </a:p>
          <a:p>
            <a:pPr marL="12700" marR="295910">
              <a:lnSpc>
                <a:spcPct val="101600"/>
              </a:lnSpc>
              <a:spcBef>
                <a:spcPts val="90"/>
              </a:spcBef>
            </a:pPr>
            <a:r>
              <a:rPr sz="950" b="1" dirty="0">
                <a:latin typeface="Calibri"/>
                <a:cs typeface="Calibri"/>
              </a:rPr>
              <a:t>Tel:</a:t>
            </a:r>
            <a:r>
              <a:rPr sz="950" b="1" spc="-10" dirty="0">
                <a:latin typeface="Calibri"/>
                <a:cs typeface="Calibri"/>
              </a:rPr>
              <a:t> </a:t>
            </a:r>
            <a:r>
              <a:rPr sz="950" b="1" spc="5" dirty="0">
                <a:latin typeface="Calibri"/>
                <a:cs typeface="Calibri"/>
              </a:rPr>
              <a:t>+61</a:t>
            </a:r>
            <a:r>
              <a:rPr sz="950" b="1" spc="-10" dirty="0">
                <a:latin typeface="Calibri"/>
                <a:cs typeface="Calibri"/>
              </a:rPr>
              <a:t> </a:t>
            </a:r>
            <a:r>
              <a:rPr sz="950" b="1" spc="5" dirty="0">
                <a:latin typeface="Calibri"/>
                <a:cs typeface="Calibri"/>
              </a:rPr>
              <a:t>8</a:t>
            </a:r>
            <a:r>
              <a:rPr sz="950" b="1" dirty="0">
                <a:latin typeface="Calibri"/>
                <a:cs typeface="Calibri"/>
              </a:rPr>
              <a:t> </a:t>
            </a:r>
            <a:r>
              <a:rPr sz="950" b="1" spc="5" dirty="0">
                <a:latin typeface="Calibri"/>
                <a:cs typeface="Calibri"/>
              </a:rPr>
              <a:t>9494</a:t>
            </a:r>
            <a:r>
              <a:rPr sz="950" b="1" spc="-10" dirty="0">
                <a:latin typeface="Calibri"/>
                <a:cs typeface="Calibri"/>
              </a:rPr>
              <a:t> </a:t>
            </a:r>
            <a:r>
              <a:rPr sz="950" b="1" spc="5" dirty="0">
                <a:latin typeface="Calibri"/>
                <a:cs typeface="Calibri"/>
              </a:rPr>
              <a:t>9000</a:t>
            </a:r>
            <a:endParaRPr sz="9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950" b="1" dirty="0">
                <a:latin typeface="Calibri"/>
                <a:cs typeface="Calibri"/>
              </a:rPr>
              <a:t>Mob:</a:t>
            </a:r>
            <a:r>
              <a:rPr sz="950" b="1" spc="-15" dirty="0">
                <a:latin typeface="Calibri"/>
                <a:cs typeface="Calibri"/>
              </a:rPr>
              <a:t> </a:t>
            </a:r>
            <a:r>
              <a:rPr sz="950" b="1" spc="5" dirty="0">
                <a:latin typeface="Calibri"/>
                <a:cs typeface="Calibri"/>
              </a:rPr>
              <a:t>+61</a:t>
            </a:r>
            <a:r>
              <a:rPr sz="950" b="1" dirty="0">
                <a:latin typeface="Calibri"/>
                <a:cs typeface="Calibri"/>
              </a:rPr>
              <a:t> </a:t>
            </a:r>
            <a:r>
              <a:rPr lang="en-GB" sz="950" b="1" spc="5" dirty="0">
                <a:latin typeface="Calibri"/>
                <a:cs typeface="Calibri"/>
              </a:rPr>
              <a:t>403 434 167</a:t>
            </a:r>
            <a:endParaRPr sz="9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950" b="1" dirty="0">
                <a:latin typeface="Calibri"/>
                <a:cs typeface="Calibri"/>
              </a:rPr>
              <a:t>E:</a:t>
            </a:r>
            <a:r>
              <a:rPr sz="950" b="1" spc="-35" dirty="0">
                <a:latin typeface="Calibri"/>
                <a:cs typeface="Calibri"/>
              </a:rPr>
              <a:t> </a:t>
            </a:r>
            <a:r>
              <a:rPr lang="en-GB" sz="950" b="1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nmiles@ikad.com.au</a:t>
            </a:r>
            <a:endParaRPr sz="950" dirty="0">
              <a:latin typeface="Calibri"/>
              <a:cs typeface="Calibri"/>
            </a:endParaRPr>
          </a:p>
        </p:txBody>
      </p:sp>
      <p:pic>
        <p:nvPicPr>
          <p:cNvPr id="30" name="object 3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8569" y="2258567"/>
            <a:ext cx="771856" cy="521208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26214" y="2166431"/>
            <a:ext cx="1119905" cy="462335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50766" y="2227756"/>
            <a:ext cx="2432452" cy="389117"/>
          </a:xfrm>
          <a:prstGeom prst="rect">
            <a:avLst/>
          </a:prstGeom>
        </p:spPr>
      </p:pic>
      <p:grpSp>
        <p:nvGrpSpPr>
          <p:cNvPr id="33" name="object 33"/>
          <p:cNvGrpSpPr/>
          <p:nvPr/>
        </p:nvGrpSpPr>
        <p:grpSpPr>
          <a:xfrm>
            <a:off x="7022196" y="2119172"/>
            <a:ext cx="3140075" cy="544195"/>
            <a:chOff x="5107829" y="2170176"/>
            <a:chExt cx="3140075" cy="544195"/>
          </a:xfrm>
        </p:grpSpPr>
        <p:pic>
          <p:nvPicPr>
            <p:cNvPr id="34" name="object 3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07829" y="2170176"/>
              <a:ext cx="1955910" cy="510117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63739" y="2209800"/>
              <a:ext cx="1184147" cy="50444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F7161047DF674B8BD83BB5D187A179" ma:contentTypeVersion="20" ma:contentTypeDescription="Create a new document." ma:contentTypeScope="" ma:versionID="cc3ba764b41c9ecee616ede7c3c22495">
  <xsd:schema xmlns:xsd="http://www.w3.org/2001/XMLSchema" xmlns:xs="http://www.w3.org/2001/XMLSchema" xmlns:p="http://schemas.microsoft.com/office/2006/metadata/properties" xmlns:ns2="0b1cf17d-5c46-4bcd-94dd-54e7bd99f792" xmlns:ns3="3e290cbc-1e59-4d6d-b3db-7f2bdc79bbfc" targetNamespace="http://schemas.microsoft.com/office/2006/metadata/properties" ma:root="true" ma:fieldsID="8eb5be3183771f863ec23d19cd7852f5" ns2:_="" ns3:_="">
    <xsd:import namespace="0b1cf17d-5c46-4bcd-94dd-54e7bd99f792"/>
    <xsd:import namespace="3e290cbc-1e59-4d6d-b3db-7f2bdc79bb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Numbe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1cf17d-5c46-4bcd-94dd-54e7bd99f7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36f0cfc-611e-4d38-a264-05700cd7d9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Number" ma:index="24" nillable="true" ma:displayName="Number" ma:format="Dropdown" ma:internalName="Number" ma:percentage="FALSE">
      <xsd:simpleType>
        <xsd:restriction base="dms:Number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290cbc-1e59-4d6d-b3db-7f2bdc79bbf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aaf5bc3-3b6d-4857-b113-9bf94a455ee6}" ma:internalName="TaxCatchAll" ma:showField="CatchAllData" ma:web="3e290cbc-1e59-4d6d-b3db-7f2bdc79bb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ber xmlns="0b1cf17d-5c46-4bcd-94dd-54e7bd99f792" xsi:nil="true"/>
    <lcf76f155ced4ddcb4097134ff3c332f xmlns="0b1cf17d-5c46-4bcd-94dd-54e7bd99f792">
      <Terms xmlns="http://schemas.microsoft.com/office/infopath/2007/PartnerControls"/>
    </lcf76f155ced4ddcb4097134ff3c332f>
    <TaxCatchAll xmlns="3e290cbc-1e59-4d6d-b3db-7f2bdc79bbfc" xsi:nil="true"/>
  </documentManagement>
</p:properties>
</file>

<file path=customXml/itemProps1.xml><?xml version="1.0" encoding="utf-8"?>
<ds:datastoreItem xmlns:ds="http://schemas.openxmlformats.org/officeDocument/2006/customXml" ds:itemID="{C71A00E4-8E6C-464E-A310-B8E855D47788}"/>
</file>

<file path=customXml/itemProps2.xml><?xml version="1.0" encoding="utf-8"?>
<ds:datastoreItem xmlns:ds="http://schemas.openxmlformats.org/officeDocument/2006/customXml" ds:itemID="{D148BA73-2735-4E81-B97E-12ABD7269863}"/>
</file>

<file path=customXml/itemProps3.xml><?xml version="1.0" encoding="utf-8"?>
<ds:datastoreItem xmlns:ds="http://schemas.openxmlformats.org/officeDocument/2006/customXml" ds:itemID="{0F2FE5D7-0E7A-4C37-9FAE-2CB09165FC3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393</Words>
  <Application>Microsoft Office PowerPoint</Application>
  <PresentationFormat>Custom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IKAD Engineering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IKAD Capability Profile - Quad Chart - Jan 2022</dc:title>
  <dc:creator>PHague</dc:creator>
  <cp:lastModifiedBy>Gerard Dyson</cp:lastModifiedBy>
  <cp:revision>3</cp:revision>
  <dcterms:created xsi:type="dcterms:W3CDTF">2022-01-17T01:35:32Z</dcterms:created>
  <dcterms:modified xsi:type="dcterms:W3CDTF">2025-06-10T07:55:43Z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2022-01-17T00:00:00Z</vt:filetime>
  </property>
  <property fmtid="{D5CDD505-2E9C-101B-9397-08002B2CF9AE}" pid="3" name="LastSaved">
    <vt:filetime>2022-01-17T00:00:00Z</vt:filetime>
  </property>
  <property fmtid="{D5CDD505-2E9C-101B-9397-08002B2CF9AE}" pid="4" name="ContentTypeId">
    <vt:lpwstr>0x010100F9F7161047DF674B8BD83BB5D187A179</vt:lpwstr>
  </property>
</Properties>
</file>