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4"/>
  </p:notesMasterIdLst>
  <p:sldIdLst>
    <p:sldId id="256" r:id="rId2"/>
    <p:sldId id="266" r:id="rId3"/>
    <p:sldId id="267" r:id="rId4"/>
    <p:sldId id="268" r:id="rId5"/>
    <p:sldId id="423" r:id="rId6"/>
    <p:sldId id="424" r:id="rId7"/>
    <p:sldId id="426" r:id="rId8"/>
    <p:sldId id="284" r:id="rId9"/>
    <p:sldId id="346" r:id="rId10"/>
    <p:sldId id="489" r:id="rId11"/>
    <p:sldId id="485" r:id="rId12"/>
    <p:sldId id="490" r:id="rId13"/>
    <p:sldId id="340" r:id="rId14"/>
    <p:sldId id="428" r:id="rId15"/>
    <p:sldId id="429" r:id="rId16"/>
    <p:sldId id="430" r:id="rId17"/>
    <p:sldId id="431" r:id="rId18"/>
    <p:sldId id="432" r:id="rId19"/>
    <p:sldId id="294" r:id="rId20"/>
    <p:sldId id="433" r:id="rId21"/>
    <p:sldId id="343" r:id="rId22"/>
    <p:sldId id="434" r:id="rId23"/>
    <p:sldId id="483" r:id="rId24"/>
    <p:sldId id="345" r:id="rId25"/>
    <p:sldId id="441" r:id="rId26"/>
    <p:sldId id="491" r:id="rId27"/>
    <p:sldId id="479" r:id="rId28"/>
    <p:sldId id="436" r:id="rId29"/>
    <p:sldId id="437" r:id="rId30"/>
    <p:sldId id="438" r:id="rId31"/>
    <p:sldId id="439" r:id="rId32"/>
    <p:sldId id="440" r:id="rId33"/>
    <p:sldId id="476" r:id="rId34"/>
    <p:sldId id="477" r:id="rId35"/>
    <p:sldId id="344" r:id="rId36"/>
    <p:sldId id="442" r:id="rId37"/>
    <p:sldId id="443" r:id="rId38"/>
    <p:sldId id="444" r:id="rId39"/>
    <p:sldId id="445" r:id="rId40"/>
    <p:sldId id="446" r:id="rId41"/>
    <p:sldId id="447" r:id="rId42"/>
    <p:sldId id="448" r:id="rId43"/>
    <p:sldId id="449" r:id="rId44"/>
    <p:sldId id="450" r:id="rId45"/>
    <p:sldId id="451" r:id="rId46"/>
    <p:sldId id="464" r:id="rId47"/>
    <p:sldId id="478" r:id="rId48"/>
    <p:sldId id="463" r:id="rId49"/>
    <p:sldId id="452" r:id="rId50"/>
    <p:sldId id="492" r:id="rId51"/>
    <p:sldId id="453" r:id="rId52"/>
    <p:sldId id="493" r:id="rId53"/>
    <p:sldId id="312" r:id="rId54"/>
    <p:sldId id="494" r:id="rId55"/>
    <p:sldId id="486" r:id="rId56"/>
    <p:sldId id="495" r:id="rId57"/>
    <p:sldId id="496" r:id="rId58"/>
    <p:sldId id="497" r:id="rId59"/>
    <p:sldId id="280" r:id="rId60"/>
    <p:sldId id="332" r:id="rId61"/>
    <p:sldId id="454" r:id="rId62"/>
    <p:sldId id="281" r:id="rId63"/>
    <p:sldId id="306" r:id="rId64"/>
    <p:sldId id="480" r:id="rId65"/>
    <p:sldId id="481" r:id="rId66"/>
    <p:sldId id="482" r:id="rId67"/>
    <p:sldId id="455" r:id="rId68"/>
    <p:sldId id="466" r:id="rId69"/>
    <p:sldId id="460" r:id="rId70"/>
    <p:sldId id="456" r:id="rId71"/>
    <p:sldId id="467" r:id="rId72"/>
    <p:sldId id="468" r:id="rId73"/>
    <p:sldId id="457" r:id="rId74"/>
    <p:sldId id="469" r:id="rId75"/>
    <p:sldId id="347" r:id="rId76"/>
    <p:sldId id="470" r:id="rId77"/>
    <p:sldId id="498" r:id="rId78"/>
    <p:sldId id="461" r:id="rId79"/>
    <p:sldId id="462" r:id="rId80"/>
    <p:sldId id="506" r:id="rId81"/>
    <p:sldId id="499" r:id="rId82"/>
    <p:sldId id="459" r:id="rId83"/>
    <p:sldId id="501" r:id="rId84"/>
    <p:sldId id="475" r:id="rId85"/>
    <p:sldId id="364" r:id="rId86"/>
    <p:sldId id="353" r:id="rId87"/>
    <p:sldId id="502" r:id="rId88"/>
    <p:sldId id="503" r:id="rId89"/>
    <p:sldId id="359" r:id="rId90"/>
    <p:sldId id="505" r:id="rId91"/>
    <p:sldId id="488" r:id="rId92"/>
    <p:sldId id="402" r:id="rId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16" autoAdjust="0"/>
    <p:restoredTop sz="94694"/>
  </p:normalViewPr>
  <p:slideViewPr>
    <p:cSldViewPr snapToGrid="0" showGuides="1">
      <p:cViewPr varScale="1">
        <p:scale>
          <a:sx n="105" d="100"/>
          <a:sy n="105" d="100"/>
        </p:scale>
        <p:origin x="85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780F5E-09CA-4253-9A65-A466D0284A38}" type="doc">
      <dgm:prSet loTypeId="urn:microsoft.com/office/officeart/2005/8/layout/hProcess9" loCatId="process" qsTypeId="urn:microsoft.com/office/officeart/2005/8/quickstyle/simple1" qsCatId="simple" csTypeId="urn:microsoft.com/office/officeart/2005/8/colors/accent1_2" csCatId="accent1" phldr="1"/>
      <dgm:spPr/>
    </dgm:pt>
    <dgm:pt modelId="{B5CF456C-9F12-49B1-8BEC-BB156477FA47}">
      <dgm:prSet phldrT="[Text]"/>
      <dgm:spPr/>
      <dgm:t>
        <a:bodyPr/>
        <a:lstStyle/>
        <a:p>
          <a:r>
            <a:rPr lang="en-AU" dirty="0"/>
            <a:t>Consider impact of existing controls</a:t>
          </a:r>
        </a:p>
      </dgm:t>
    </dgm:pt>
    <dgm:pt modelId="{14754570-E556-4877-9352-FE48312A8E0E}" type="parTrans" cxnId="{DC83C284-68EF-4DD1-9E66-33FD88A270D4}">
      <dgm:prSet/>
      <dgm:spPr/>
      <dgm:t>
        <a:bodyPr/>
        <a:lstStyle/>
        <a:p>
          <a:endParaRPr lang="en-AU"/>
        </a:p>
      </dgm:t>
    </dgm:pt>
    <dgm:pt modelId="{4D99CE19-9275-4978-92E0-9140C656F64F}" type="sibTrans" cxnId="{DC83C284-68EF-4DD1-9E66-33FD88A270D4}">
      <dgm:prSet/>
      <dgm:spPr/>
      <dgm:t>
        <a:bodyPr/>
        <a:lstStyle/>
        <a:p>
          <a:endParaRPr lang="en-AU"/>
        </a:p>
      </dgm:t>
    </dgm:pt>
    <dgm:pt modelId="{1C503447-380B-480C-8BD4-F8E7869BF3AB}">
      <dgm:prSet phldrT="[Text]"/>
      <dgm:spPr/>
      <dgm:t>
        <a:bodyPr/>
        <a:lstStyle/>
        <a:p>
          <a:r>
            <a:rPr lang="en-AU" dirty="0"/>
            <a:t>Re-evaluate risks once impacts of existing controls have been reviewed</a:t>
          </a:r>
        </a:p>
      </dgm:t>
    </dgm:pt>
    <dgm:pt modelId="{F00463BC-320F-4DC4-A4F3-F012933AA406}" type="parTrans" cxnId="{E1847715-974B-434C-814C-29C60A8EA79F}">
      <dgm:prSet/>
      <dgm:spPr/>
      <dgm:t>
        <a:bodyPr/>
        <a:lstStyle/>
        <a:p>
          <a:endParaRPr lang="en-AU"/>
        </a:p>
      </dgm:t>
    </dgm:pt>
    <dgm:pt modelId="{29BFCC1C-EAAC-48FF-B096-F4C5156E62AC}" type="sibTrans" cxnId="{E1847715-974B-434C-814C-29C60A8EA79F}">
      <dgm:prSet/>
      <dgm:spPr/>
      <dgm:t>
        <a:bodyPr/>
        <a:lstStyle/>
        <a:p>
          <a:endParaRPr lang="en-AU"/>
        </a:p>
      </dgm:t>
    </dgm:pt>
    <dgm:pt modelId="{491706EE-461E-4977-B72B-AAA57DF7890D}">
      <dgm:prSet phldrT="[Text]"/>
      <dgm:spPr/>
      <dgm:t>
        <a:bodyPr/>
        <a:lstStyle/>
        <a:p>
          <a:r>
            <a:rPr lang="en-AU" dirty="0"/>
            <a:t>Updated risk assessment can be used to set priorities for risk treatment</a:t>
          </a:r>
        </a:p>
      </dgm:t>
    </dgm:pt>
    <dgm:pt modelId="{453009BA-D822-456A-9FCF-427C6E72967E}" type="parTrans" cxnId="{F734B18C-CA1D-4B09-95FC-3AA760AEF0AB}">
      <dgm:prSet/>
      <dgm:spPr/>
      <dgm:t>
        <a:bodyPr/>
        <a:lstStyle/>
        <a:p>
          <a:endParaRPr lang="en-AU"/>
        </a:p>
      </dgm:t>
    </dgm:pt>
    <dgm:pt modelId="{B22C1116-9F5A-412F-979F-94A0118DEA8A}" type="sibTrans" cxnId="{F734B18C-CA1D-4B09-95FC-3AA760AEF0AB}">
      <dgm:prSet/>
      <dgm:spPr/>
      <dgm:t>
        <a:bodyPr/>
        <a:lstStyle/>
        <a:p>
          <a:endParaRPr lang="en-AU"/>
        </a:p>
      </dgm:t>
    </dgm:pt>
    <dgm:pt modelId="{B6D08B17-1C37-40CB-9FF4-8116FF2433B2}" type="pres">
      <dgm:prSet presAssocID="{69780F5E-09CA-4253-9A65-A466D0284A38}" presName="CompostProcess" presStyleCnt="0">
        <dgm:presLayoutVars>
          <dgm:dir/>
          <dgm:resizeHandles val="exact"/>
        </dgm:presLayoutVars>
      </dgm:prSet>
      <dgm:spPr/>
    </dgm:pt>
    <dgm:pt modelId="{041D5677-DE46-4623-8B19-C3F31549564A}" type="pres">
      <dgm:prSet presAssocID="{69780F5E-09CA-4253-9A65-A466D0284A38}" presName="arrow" presStyleLbl="bgShp" presStyleIdx="0" presStyleCnt="1"/>
      <dgm:spPr/>
    </dgm:pt>
    <dgm:pt modelId="{60A0F332-95AB-4670-86FA-2191ED027930}" type="pres">
      <dgm:prSet presAssocID="{69780F5E-09CA-4253-9A65-A466D0284A38}" presName="linearProcess" presStyleCnt="0"/>
      <dgm:spPr/>
    </dgm:pt>
    <dgm:pt modelId="{8AED0453-B90E-4EEB-984E-5ADEC8B2A21E}" type="pres">
      <dgm:prSet presAssocID="{B5CF456C-9F12-49B1-8BEC-BB156477FA47}" presName="textNode" presStyleLbl="node1" presStyleIdx="0" presStyleCnt="3">
        <dgm:presLayoutVars>
          <dgm:bulletEnabled val="1"/>
        </dgm:presLayoutVars>
      </dgm:prSet>
      <dgm:spPr/>
    </dgm:pt>
    <dgm:pt modelId="{3420E2E4-9992-4DAC-B808-483AA6235F34}" type="pres">
      <dgm:prSet presAssocID="{4D99CE19-9275-4978-92E0-9140C656F64F}" presName="sibTrans" presStyleCnt="0"/>
      <dgm:spPr/>
    </dgm:pt>
    <dgm:pt modelId="{55B30A08-6E20-48F6-B66D-D40CF7469B99}" type="pres">
      <dgm:prSet presAssocID="{1C503447-380B-480C-8BD4-F8E7869BF3AB}" presName="textNode" presStyleLbl="node1" presStyleIdx="1" presStyleCnt="3">
        <dgm:presLayoutVars>
          <dgm:bulletEnabled val="1"/>
        </dgm:presLayoutVars>
      </dgm:prSet>
      <dgm:spPr/>
    </dgm:pt>
    <dgm:pt modelId="{EE9E377D-47D8-43F0-971D-6FD93CCCCE00}" type="pres">
      <dgm:prSet presAssocID="{29BFCC1C-EAAC-48FF-B096-F4C5156E62AC}" presName="sibTrans" presStyleCnt="0"/>
      <dgm:spPr/>
    </dgm:pt>
    <dgm:pt modelId="{273E6897-6B5A-44F0-91A4-E24635BE26C2}" type="pres">
      <dgm:prSet presAssocID="{491706EE-461E-4977-B72B-AAA57DF7890D}" presName="textNode" presStyleLbl="node1" presStyleIdx="2" presStyleCnt="3">
        <dgm:presLayoutVars>
          <dgm:bulletEnabled val="1"/>
        </dgm:presLayoutVars>
      </dgm:prSet>
      <dgm:spPr/>
    </dgm:pt>
  </dgm:ptLst>
  <dgm:cxnLst>
    <dgm:cxn modelId="{3CA5F10F-E869-48CA-888E-7A84D38CB528}" type="presOf" srcId="{B5CF456C-9F12-49B1-8BEC-BB156477FA47}" destId="{8AED0453-B90E-4EEB-984E-5ADEC8B2A21E}" srcOrd="0" destOrd="0" presId="urn:microsoft.com/office/officeart/2005/8/layout/hProcess9"/>
    <dgm:cxn modelId="{E1847715-974B-434C-814C-29C60A8EA79F}" srcId="{69780F5E-09CA-4253-9A65-A466D0284A38}" destId="{1C503447-380B-480C-8BD4-F8E7869BF3AB}" srcOrd="1" destOrd="0" parTransId="{F00463BC-320F-4DC4-A4F3-F012933AA406}" sibTransId="{29BFCC1C-EAAC-48FF-B096-F4C5156E62AC}"/>
    <dgm:cxn modelId="{DC83C284-68EF-4DD1-9E66-33FD88A270D4}" srcId="{69780F5E-09CA-4253-9A65-A466D0284A38}" destId="{B5CF456C-9F12-49B1-8BEC-BB156477FA47}" srcOrd="0" destOrd="0" parTransId="{14754570-E556-4877-9352-FE48312A8E0E}" sibTransId="{4D99CE19-9275-4978-92E0-9140C656F64F}"/>
    <dgm:cxn modelId="{F734B18C-CA1D-4B09-95FC-3AA760AEF0AB}" srcId="{69780F5E-09CA-4253-9A65-A466D0284A38}" destId="{491706EE-461E-4977-B72B-AAA57DF7890D}" srcOrd="2" destOrd="0" parTransId="{453009BA-D822-456A-9FCF-427C6E72967E}" sibTransId="{B22C1116-9F5A-412F-979F-94A0118DEA8A}"/>
    <dgm:cxn modelId="{7465B3A5-9372-4CF2-949E-A8D69F1FDD23}" type="presOf" srcId="{69780F5E-09CA-4253-9A65-A466D0284A38}" destId="{B6D08B17-1C37-40CB-9FF4-8116FF2433B2}" srcOrd="0" destOrd="0" presId="urn:microsoft.com/office/officeart/2005/8/layout/hProcess9"/>
    <dgm:cxn modelId="{EE6688B2-5DAD-4850-A223-3CC328EDEF9C}" type="presOf" srcId="{491706EE-461E-4977-B72B-AAA57DF7890D}" destId="{273E6897-6B5A-44F0-91A4-E24635BE26C2}" srcOrd="0" destOrd="0" presId="urn:microsoft.com/office/officeart/2005/8/layout/hProcess9"/>
    <dgm:cxn modelId="{C75BFBB8-3F3E-4E18-A707-1AB77FA15501}" type="presOf" srcId="{1C503447-380B-480C-8BD4-F8E7869BF3AB}" destId="{55B30A08-6E20-48F6-B66D-D40CF7469B99}" srcOrd="0" destOrd="0" presId="urn:microsoft.com/office/officeart/2005/8/layout/hProcess9"/>
    <dgm:cxn modelId="{4C098D1B-8048-4FEB-A2D9-8BAD552D37AA}" type="presParOf" srcId="{B6D08B17-1C37-40CB-9FF4-8116FF2433B2}" destId="{041D5677-DE46-4623-8B19-C3F31549564A}" srcOrd="0" destOrd="0" presId="urn:microsoft.com/office/officeart/2005/8/layout/hProcess9"/>
    <dgm:cxn modelId="{792C7152-168D-445C-82B1-DFB841BA4082}" type="presParOf" srcId="{B6D08B17-1C37-40CB-9FF4-8116FF2433B2}" destId="{60A0F332-95AB-4670-86FA-2191ED027930}" srcOrd="1" destOrd="0" presId="urn:microsoft.com/office/officeart/2005/8/layout/hProcess9"/>
    <dgm:cxn modelId="{5CA2A47B-5FAA-4E23-8BE2-9766B36117F5}" type="presParOf" srcId="{60A0F332-95AB-4670-86FA-2191ED027930}" destId="{8AED0453-B90E-4EEB-984E-5ADEC8B2A21E}" srcOrd="0" destOrd="0" presId="urn:microsoft.com/office/officeart/2005/8/layout/hProcess9"/>
    <dgm:cxn modelId="{37D75113-9C01-4F59-9D23-322AE0F967B2}" type="presParOf" srcId="{60A0F332-95AB-4670-86FA-2191ED027930}" destId="{3420E2E4-9992-4DAC-B808-483AA6235F34}" srcOrd="1" destOrd="0" presId="urn:microsoft.com/office/officeart/2005/8/layout/hProcess9"/>
    <dgm:cxn modelId="{821CDA34-05F2-49A3-A46B-174DD8500203}" type="presParOf" srcId="{60A0F332-95AB-4670-86FA-2191ED027930}" destId="{55B30A08-6E20-48F6-B66D-D40CF7469B99}" srcOrd="2" destOrd="0" presId="urn:microsoft.com/office/officeart/2005/8/layout/hProcess9"/>
    <dgm:cxn modelId="{283EB8DA-1718-4CF0-A1CC-F000F3B17056}" type="presParOf" srcId="{60A0F332-95AB-4670-86FA-2191ED027930}" destId="{EE9E377D-47D8-43F0-971D-6FD93CCCCE00}" srcOrd="3" destOrd="0" presId="urn:microsoft.com/office/officeart/2005/8/layout/hProcess9"/>
    <dgm:cxn modelId="{36D829C7-7BB6-485B-8D8F-E2F1674BC3B4}" type="presParOf" srcId="{60A0F332-95AB-4670-86FA-2191ED027930}" destId="{273E6897-6B5A-44F0-91A4-E24635BE26C2}"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8E3919-C520-4491-827A-CA237516D856}" type="doc">
      <dgm:prSet loTypeId="urn:diagrams.loki3.com/VaryingWidthList" loCatId="list" qsTypeId="urn:microsoft.com/office/officeart/2005/8/quickstyle/simple1" qsCatId="simple" csTypeId="urn:microsoft.com/office/officeart/2005/8/colors/accent1_2" csCatId="accent1" phldr="1"/>
      <dgm:spPr/>
    </dgm:pt>
    <dgm:pt modelId="{C9E1FBEC-A547-4383-80EB-68430A770097}">
      <dgm:prSet phldrT="[Text]"/>
      <dgm:spPr>
        <a:solidFill>
          <a:srgbClr val="FF0000"/>
        </a:solidFill>
      </dgm:spPr>
      <dgm:t>
        <a:bodyPr/>
        <a:lstStyle/>
        <a:p>
          <a:r>
            <a:rPr lang="en-AU" dirty="0">
              <a:solidFill>
                <a:schemeClr val="tx1"/>
              </a:solidFill>
            </a:rPr>
            <a:t>1</a:t>
          </a:r>
        </a:p>
      </dgm:t>
    </dgm:pt>
    <dgm:pt modelId="{FC32A798-9FF7-4B3F-B12E-B3F85A6D01BD}" type="parTrans" cxnId="{8776133E-8F84-4480-A1D0-0EA0D1EC82DE}">
      <dgm:prSet/>
      <dgm:spPr/>
      <dgm:t>
        <a:bodyPr/>
        <a:lstStyle/>
        <a:p>
          <a:endParaRPr lang="en-AU">
            <a:solidFill>
              <a:schemeClr val="tx1"/>
            </a:solidFill>
          </a:endParaRPr>
        </a:p>
      </dgm:t>
    </dgm:pt>
    <dgm:pt modelId="{A0DBDD10-F7BB-46A2-B992-68E87E89E80C}" type="sibTrans" cxnId="{8776133E-8F84-4480-A1D0-0EA0D1EC82DE}">
      <dgm:prSet/>
      <dgm:spPr/>
      <dgm:t>
        <a:bodyPr/>
        <a:lstStyle/>
        <a:p>
          <a:endParaRPr lang="en-AU">
            <a:solidFill>
              <a:schemeClr val="tx1"/>
            </a:solidFill>
          </a:endParaRPr>
        </a:p>
      </dgm:t>
    </dgm:pt>
    <dgm:pt modelId="{D9F43CB3-58D0-4C3D-80C1-D9D704E19CA6}">
      <dgm:prSet phldrT="[Text]"/>
      <dgm:spPr>
        <a:solidFill>
          <a:srgbClr val="FFC000"/>
        </a:solidFill>
      </dgm:spPr>
      <dgm:t>
        <a:bodyPr/>
        <a:lstStyle/>
        <a:p>
          <a:r>
            <a:rPr lang="en-AU" dirty="0">
              <a:solidFill>
                <a:schemeClr val="tx1"/>
              </a:solidFill>
            </a:rPr>
            <a:t>2</a:t>
          </a:r>
        </a:p>
      </dgm:t>
    </dgm:pt>
    <dgm:pt modelId="{47FCEF9E-4380-4AF8-BA97-009EEE5E7C76}" type="parTrans" cxnId="{CDC6EA5F-8F2F-4B43-A9E9-9FE991489C28}">
      <dgm:prSet/>
      <dgm:spPr/>
      <dgm:t>
        <a:bodyPr/>
        <a:lstStyle/>
        <a:p>
          <a:endParaRPr lang="en-AU">
            <a:solidFill>
              <a:schemeClr val="tx1"/>
            </a:solidFill>
          </a:endParaRPr>
        </a:p>
      </dgm:t>
    </dgm:pt>
    <dgm:pt modelId="{0DBE949C-E4C4-4D52-8BEB-8C8AB89FF13F}" type="sibTrans" cxnId="{CDC6EA5F-8F2F-4B43-A9E9-9FE991489C28}">
      <dgm:prSet/>
      <dgm:spPr/>
      <dgm:t>
        <a:bodyPr/>
        <a:lstStyle/>
        <a:p>
          <a:endParaRPr lang="en-AU">
            <a:solidFill>
              <a:schemeClr val="tx1"/>
            </a:solidFill>
          </a:endParaRPr>
        </a:p>
      </dgm:t>
    </dgm:pt>
    <dgm:pt modelId="{8C90AB14-79F8-461B-BE1D-F214BCE5A7CA}">
      <dgm:prSet phldrT="[Text]"/>
      <dgm:spPr>
        <a:solidFill>
          <a:srgbClr val="FFFF00"/>
        </a:solidFill>
      </dgm:spPr>
      <dgm:t>
        <a:bodyPr/>
        <a:lstStyle/>
        <a:p>
          <a:r>
            <a:rPr lang="en-AU" dirty="0">
              <a:solidFill>
                <a:schemeClr val="tx1"/>
              </a:solidFill>
            </a:rPr>
            <a:t>3</a:t>
          </a:r>
        </a:p>
      </dgm:t>
    </dgm:pt>
    <dgm:pt modelId="{B85A0D2A-E033-41DC-9F90-66A81B1438BD}" type="parTrans" cxnId="{3D28C36D-847C-4DF1-8AC2-DE8FD92F88C3}">
      <dgm:prSet/>
      <dgm:spPr/>
      <dgm:t>
        <a:bodyPr/>
        <a:lstStyle/>
        <a:p>
          <a:endParaRPr lang="en-AU">
            <a:solidFill>
              <a:schemeClr val="tx1"/>
            </a:solidFill>
          </a:endParaRPr>
        </a:p>
      </dgm:t>
    </dgm:pt>
    <dgm:pt modelId="{EC54DBA2-0D88-4224-AC68-C637DF8A4AC2}" type="sibTrans" cxnId="{3D28C36D-847C-4DF1-8AC2-DE8FD92F88C3}">
      <dgm:prSet/>
      <dgm:spPr/>
      <dgm:t>
        <a:bodyPr/>
        <a:lstStyle/>
        <a:p>
          <a:endParaRPr lang="en-AU">
            <a:solidFill>
              <a:schemeClr val="tx1"/>
            </a:solidFill>
          </a:endParaRPr>
        </a:p>
      </dgm:t>
    </dgm:pt>
    <dgm:pt modelId="{E5F15782-BCAF-4119-9149-6A8116DB33B5}">
      <dgm:prSet phldrT="[Text]"/>
      <dgm:spPr>
        <a:solidFill>
          <a:srgbClr val="92D050"/>
        </a:solidFill>
      </dgm:spPr>
      <dgm:t>
        <a:bodyPr/>
        <a:lstStyle/>
        <a:p>
          <a:r>
            <a:rPr lang="en-AU" dirty="0">
              <a:solidFill>
                <a:schemeClr val="tx1"/>
              </a:solidFill>
            </a:rPr>
            <a:t>4</a:t>
          </a:r>
        </a:p>
      </dgm:t>
    </dgm:pt>
    <dgm:pt modelId="{556C238F-B7BC-44D2-A6A0-EC4E34B9C685}" type="parTrans" cxnId="{230508B8-F057-49A1-ADC2-39BA9B022EBA}">
      <dgm:prSet/>
      <dgm:spPr/>
      <dgm:t>
        <a:bodyPr/>
        <a:lstStyle/>
        <a:p>
          <a:endParaRPr lang="en-AU">
            <a:solidFill>
              <a:schemeClr val="tx1"/>
            </a:solidFill>
          </a:endParaRPr>
        </a:p>
      </dgm:t>
    </dgm:pt>
    <dgm:pt modelId="{C32C1CF6-6F54-4C93-8293-4F1604C5E40E}" type="sibTrans" cxnId="{230508B8-F057-49A1-ADC2-39BA9B022EBA}">
      <dgm:prSet/>
      <dgm:spPr/>
      <dgm:t>
        <a:bodyPr/>
        <a:lstStyle/>
        <a:p>
          <a:endParaRPr lang="en-AU">
            <a:solidFill>
              <a:schemeClr val="tx1"/>
            </a:solidFill>
          </a:endParaRPr>
        </a:p>
      </dgm:t>
    </dgm:pt>
    <dgm:pt modelId="{85979BA5-49AC-4E6F-BB42-9FABD18DC024}">
      <dgm:prSet phldrT="[Text]"/>
      <dgm:spPr>
        <a:solidFill>
          <a:srgbClr val="00B050"/>
        </a:solidFill>
      </dgm:spPr>
      <dgm:t>
        <a:bodyPr/>
        <a:lstStyle/>
        <a:p>
          <a:r>
            <a:rPr lang="en-AU" dirty="0">
              <a:solidFill>
                <a:schemeClr val="tx1"/>
              </a:solidFill>
            </a:rPr>
            <a:t>5</a:t>
          </a:r>
        </a:p>
      </dgm:t>
    </dgm:pt>
    <dgm:pt modelId="{683CCBA9-F073-47A8-A912-6D7480AB782A}" type="parTrans" cxnId="{FAA651E8-8582-48C2-8FA1-BBEAF5BC58CA}">
      <dgm:prSet/>
      <dgm:spPr/>
      <dgm:t>
        <a:bodyPr/>
        <a:lstStyle/>
        <a:p>
          <a:endParaRPr lang="en-AU">
            <a:solidFill>
              <a:schemeClr val="tx1"/>
            </a:solidFill>
          </a:endParaRPr>
        </a:p>
      </dgm:t>
    </dgm:pt>
    <dgm:pt modelId="{6E84CF14-03D5-4768-BD61-8E0F7C701B7E}" type="sibTrans" cxnId="{FAA651E8-8582-48C2-8FA1-BBEAF5BC58CA}">
      <dgm:prSet/>
      <dgm:spPr/>
      <dgm:t>
        <a:bodyPr/>
        <a:lstStyle/>
        <a:p>
          <a:endParaRPr lang="en-AU">
            <a:solidFill>
              <a:schemeClr val="tx1"/>
            </a:solidFill>
          </a:endParaRPr>
        </a:p>
      </dgm:t>
    </dgm:pt>
    <dgm:pt modelId="{E7FA9910-CAB5-402B-9440-935D8ACAC30E}" type="pres">
      <dgm:prSet presAssocID="{5D8E3919-C520-4491-827A-CA237516D856}" presName="Name0" presStyleCnt="0">
        <dgm:presLayoutVars>
          <dgm:resizeHandles/>
        </dgm:presLayoutVars>
      </dgm:prSet>
      <dgm:spPr/>
    </dgm:pt>
    <dgm:pt modelId="{F3133FE4-FBE0-4141-B5F8-526DEDF7103E}" type="pres">
      <dgm:prSet presAssocID="{C9E1FBEC-A547-4383-80EB-68430A770097}" presName="text" presStyleLbl="node1" presStyleIdx="0" presStyleCnt="5">
        <dgm:presLayoutVars>
          <dgm:bulletEnabled val="1"/>
        </dgm:presLayoutVars>
      </dgm:prSet>
      <dgm:spPr/>
    </dgm:pt>
    <dgm:pt modelId="{CF763E5A-5C6E-4915-ACC2-7F2317CDA1FB}" type="pres">
      <dgm:prSet presAssocID="{A0DBDD10-F7BB-46A2-B992-68E87E89E80C}" presName="space" presStyleCnt="0"/>
      <dgm:spPr/>
    </dgm:pt>
    <dgm:pt modelId="{79EEC2E4-C870-48B8-B84A-A72895C57DD4}" type="pres">
      <dgm:prSet presAssocID="{D9F43CB3-58D0-4C3D-80C1-D9D704E19CA6}" presName="text" presStyleLbl="node1" presStyleIdx="1" presStyleCnt="5">
        <dgm:presLayoutVars>
          <dgm:bulletEnabled val="1"/>
        </dgm:presLayoutVars>
      </dgm:prSet>
      <dgm:spPr/>
    </dgm:pt>
    <dgm:pt modelId="{267CD82C-173E-4DD3-A859-1F6F3A740536}" type="pres">
      <dgm:prSet presAssocID="{0DBE949C-E4C4-4D52-8BEB-8C8AB89FF13F}" presName="space" presStyleCnt="0"/>
      <dgm:spPr/>
    </dgm:pt>
    <dgm:pt modelId="{D2496BD6-B350-42AC-B92D-4BA4D74251E0}" type="pres">
      <dgm:prSet presAssocID="{8C90AB14-79F8-461B-BE1D-F214BCE5A7CA}" presName="text" presStyleLbl="node1" presStyleIdx="2" presStyleCnt="5">
        <dgm:presLayoutVars>
          <dgm:bulletEnabled val="1"/>
        </dgm:presLayoutVars>
      </dgm:prSet>
      <dgm:spPr/>
    </dgm:pt>
    <dgm:pt modelId="{2842FD8E-A7E8-4632-A22E-83C2D77E397B}" type="pres">
      <dgm:prSet presAssocID="{EC54DBA2-0D88-4224-AC68-C637DF8A4AC2}" presName="space" presStyleCnt="0"/>
      <dgm:spPr/>
    </dgm:pt>
    <dgm:pt modelId="{E5CCC01C-1789-4173-B5F2-48DE6E7E9E53}" type="pres">
      <dgm:prSet presAssocID="{E5F15782-BCAF-4119-9149-6A8116DB33B5}" presName="text" presStyleLbl="node1" presStyleIdx="3" presStyleCnt="5">
        <dgm:presLayoutVars>
          <dgm:bulletEnabled val="1"/>
        </dgm:presLayoutVars>
      </dgm:prSet>
      <dgm:spPr/>
    </dgm:pt>
    <dgm:pt modelId="{0B636514-08CA-492B-9395-615A0C9F2E14}" type="pres">
      <dgm:prSet presAssocID="{C32C1CF6-6F54-4C93-8293-4F1604C5E40E}" presName="space" presStyleCnt="0"/>
      <dgm:spPr/>
    </dgm:pt>
    <dgm:pt modelId="{232C3A2A-74D4-4626-81EB-42A52ED72ED5}" type="pres">
      <dgm:prSet presAssocID="{85979BA5-49AC-4E6F-BB42-9FABD18DC024}" presName="text" presStyleLbl="node1" presStyleIdx="4" presStyleCnt="5">
        <dgm:presLayoutVars>
          <dgm:bulletEnabled val="1"/>
        </dgm:presLayoutVars>
      </dgm:prSet>
      <dgm:spPr/>
    </dgm:pt>
  </dgm:ptLst>
  <dgm:cxnLst>
    <dgm:cxn modelId="{ACFCE41B-BCD0-476C-AAB4-346E54C6613B}" type="presOf" srcId="{85979BA5-49AC-4E6F-BB42-9FABD18DC024}" destId="{232C3A2A-74D4-4626-81EB-42A52ED72ED5}" srcOrd="0" destOrd="0" presId="urn:diagrams.loki3.com/VaryingWidthList"/>
    <dgm:cxn modelId="{8776133E-8F84-4480-A1D0-0EA0D1EC82DE}" srcId="{5D8E3919-C520-4491-827A-CA237516D856}" destId="{C9E1FBEC-A547-4383-80EB-68430A770097}" srcOrd="0" destOrd="0" parTransId="{FC32A798-9FF7-4B3F-B12E-B3F85A6D01BD}" sibTransId="{A0DBDD10-F7BB-46A2-B992-68E87E89E80C}"/>
    <dgm:cxn modelId="{CDC6EA5F-8F2F-4B43-A9E9-9FE991489C28}" srcId="{5D8E3919-C520-4491-827A-CA237516D856}" destId="{D9F43CB3-58D0-4C3D-80C1-D9D704E19CA6}" srcOrd="1" destOrd="0" parTransId="{47FCEF9E-4380-4AF8-BA97-009EEE5E7C76}" sibTransId="{0DBE949C-E4C4-4D52-8BEB-8C8AB89FF13F}"/>
    <dgm:cxn modelId="{EBE70345-3359-4546-BC4F-82C01DA149A3}" type="presOf" srcId="{D9F43CB3-58D0-4C3D-80C1-D9D704E19CA6}" destId="{79EEC2E4-C870-48B8-B84A-A72895C57DD4}" srcOrd="0" destOrd="0" presId="urn:diagrams.loki3.com/VaryingWidthList"/>
    <dgm:cxn modelId="{3D28C36D-847C-4DF1-8AC2-DE8FD92F88C3}" srcId="{5D8E3919-C520-4491-827A-CA237516D856}" destId="{8C90AB14-79F8-461B-BE1D-F214BCE5A7CA}" srcOrd="2" destOrd="0" parTransId="{B85A0D2A-E033-41DC-9F90-66A81B1438BD}" sibTransId="{EC54DBA2-0D88-4224-AC68-C637DF8A4AC2}"/>
    <dgm:cxn modelId="{1432957B-A591-435E-BDDE-1F0F40234F7F}" type="presOf" srcId="{8C90AB14-79F8-461B-BE1D-F214BCE5A7CA}" destId="{D2496BD6-B350-42AC-B92D-4BA4D74251E0}" srcOrd="0" destOrd="0" presId="urn:diagrams.loki3.com/VaryingWidthList"/>
    <dgm:cxn modelId="{230508B8-F057-49A1-ADC2-39BA9B022EBA}" srcId="{5D8E3919-C520-4491-827A-CA237516D856}" destId="{E5F15782-BCAF-4119-9149-6A8116DB33B5}" srcOrd="3" destOrd="0" parTransId="{556C238F-B7BC-44D2-A6A0-EC4E34B9C685}" sibTransId="{C32C1CF6-6F54-4C93-8293-4F1604C5E40E}"/>
    <dgm:cxn modelId="{A9FCC2D8-51DC-4605-B4C0-5DC353476FB2}" type="presOf" srcId="{5D8E3919-C520-4491-827A-CA237516D856}" destId="{E7FA9910-CAB5-402B-9440-935D8ACAC30E}" srcOrd="0" destOrd="0" presId="urn:diagrams.loki3.com/VaryingWidthList"/>
    <dgm:cxn modelId="{27D50ADE-F65C-44BA-9CB2-74CC24AE6D5C}" type="presOf" srcId="{E5F15782-BCAF-4119-9149-6A8116DB33B5}" destId="{E5CCC01C-1789-4173-B5F2-48DE6E7E9E53}" srcOrd="0" destOrd="0" presId="urn:diagrams.loki3.com/VaryingWidthList"/>
    <dgm:cxn modelId="{FAA651E8-8582-48C2-8FA1-BBEAF5BC58CA}" srcId="{5D8E3919-C520-4491-827A-CA237516D856}" destId="{85979BA5-49AC-4E6F-BB42-9FABD18DC024}" srcOrd="4" destOrd="0" parTransId="{683CCBA9-F073-47A8-A912-6D7480AB782A}" sibTransId="{6E84CF14-03D5-4768-BD61-8E0F7C701B7E}"/>
    <dgm:cxn modelId="{F1151BF7-9CA9-422C-91A1-CAC6A35B3B03}" type="presOf" srcId="{C9E1FBEC-A547-4383-80EB-68430A770097}" destId="{F3133FE4-FBE0-4141-B5F8-526DEDF7103E}" srcOrd="0" destOrd="0" presId="urn:diagrams.loki3.com/VaryingWidthList"/>
    <dgm:cxn modelId="{F8B432F5-371B-4AD9-8319-1E9322BBB137}" type="presParOf" srcId="{E7FA9910-CAB5-402B-9440-935D8ACAC30E}" destId="{F3133FE4-FBE0-4141-B5F8-526DEDF7103E}" srcOrd="0" destOrd="0" presId="urn:diagrams.loki3.com/VaryingWidthList"/>
    <dgm:cxn modelId="{9893A6B8-B60D-42A4-A64D-0B4F38108537}" type="presParOf" srcId="{E7FA9910-CAB5-402B-9440-935D8ACAC30E}" destId="{CF763E5A-5C6E-4915-ACC2-7F2317CDA1FB}" srcOrd="1" destOrd="0" presId="urn:diagrams.loki3.com/VaryingWidthList"/>
    <dgm:cxn modelId="{3DFC973E-F401-4D5D-A0B7-EF6C19A068C1}" type="presParOf" srcId="{E7FA9910-CAB5-402B-9440-935D8ACAC30E}" destId="{79EEC2E4-C870-48B8-B84A-A72895C57DD4}" srcOrd="2" destOrd="0" presId="urn:diagrams.loki3.com/VaryingWidthList"/>
    <dgm:cxn modelId="{8FE08D64-DE0A-4B50-A1EB-E413D21A227F}" type="presParOf" srcId="{E7FA9910-CAB5-402B-9440-935D8ACAC30E}" destId="{267CD82C-173E-4DD3-A859-1F6F3A740536}" srcOrd="3" destOrd="0" presId="urn:diagrams.loki3.com/VaryingWidthList"/>
    <dgm:cxn modelId="{083465A4-F9FE-4675-8829-9F64AA1E7BFC}" type="presParOf" srcId="{E7FA9910-CAB5-402B-9440-935D8ACAC30E}" destId="{D2496BD6-B350-42AC-B92D-4BA4D74251E0}" srcOrd="4" destOrd="0" presId="urn:diagrams.loki3.com/VaryingWidthList"/>
    <dgm:cxn modelId="{7950F8A3-DA6B-4659-80EF-7C2164F24A4A}" type="presParOf" srcId="{E7FA9910-CAB5-402B-9440-935D8ACAC30E}" destId="{2842FD8E-A7E8-4632-A22E-83C2D77E397B}" srcOrd="5" destOrd="0" presId="urn:diagrams.loki3.com/VaryingWidthList"/>
    <dgm:cxn modelId="{B6856E56-EE4F-43DD-93FD-825E99E27E42}" type="presParOf" srcId="{E7FA9910-CAB5-402B-9440-935D8ACAC30E}" destId="{E5CCC01C-1789-4173-B5F2-48DE6E7E9E53}" srcOrd="6" destOrd="0" presId="urn:diagrams.loki3.com/VaryingWidthList"/>
    <dgm:cxn modelId="{1A1B62DA-0FA2-4598-B172-E2E23C7FD341}" type="presParOf" srcId="{E7FA9910-CAB5-402B-9440-935D8ACAC30E}" destId="{0B636514-08CA-492B-9395-615A0C9F2E14}" srcOrd="7" destOrd="0" presId="urn:diagrams.loki3.com/VaryingWidthList"/>
    <dgm:cxn modelId="{B754BA8D-0DBD-463C-9B44-79BF2FCB8C55}" type="presParOf" srcId="{E7FA9910-CAB5-402B-9440-935D8ACAC30E}" destId="{232C3A2A-74D4-4626-81EB-42A52ED72ED5}" srcOrd="8" destOrd="0" presId="urn:diagrams.loki3.com/VaryingWidth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1D5677-DE46-4623-8B19-C3F31549564A}">
      <dsp:nvSpPr>
        <dsp:cNvPr id="0" name=""/>
        <dsp:cNvSpPr/>
      </dsp:nvSpPr>
      <dsp:spPr>
        <a:xfrm>
          <a:off x="719232" y="0"/>
          <a:ext cx="8151305" cy="387323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ED0453-B90E-4EEB-984E-5ADEC8B2A21E}">
      <dsp:nvSpPr>
        <dsp:cNvPr id="0" name=""/>
        <dsp:cNvSpPr/>
      </dsp:nvSpPr>
      <dsp:spPr>
        <a:xfrm>
          <a:off x="324965" y="1161970"/>
          <a:ext cx="2876931" cy="154929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AU" sz="2200" kern="1200" dirty="0"/>
            <a:t>Consider impact of existing controls</a:t>
          </a:r>
        </a:p>
      </dsp:txBody>
      <dsp:txXfrm>
        <a:off x="400595" y="1237600"/>
        <a:ext cx="2725671" cy="1398034"/>
      </dsp:txXfrm>
    </dsp:sp>
    <dsp:sp modelId="{55B30A08-6E20-48F6-B66D-D40CF7469B99}">
      <dsp:nvSpPr>
        <dsp:cNvPr id="0" name=""/>
        <dsp:cNvSpPr/>
      </dsp:nvSpPr>
      <dsp:spPr>
        <a:xfrm>
          <a:off x="3356419" y="1161970"/>
          <a:ext cx="2876931" cy="154929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AU" sz="2200" kern="1200" dirty="0"/>
            <a:t>Re-evaluate risks once impacts of existing controls have been reviewed</a:t>
          </a:r>
        </a:p>
      </dsp:txBody>
      <dsp:txXfrm>
        <a:off x="3432049" y="1237600"/>
        <a:ext cx="2725671" cy="1398034"/>
      </dsp:txXfrm>
    </dsp:sp>
    <dsp:sp modelId="{273E6897-6B5A-44F0-91A4-E24635BE26C2}">
      <dsp:nvSpPr>
        <dsp:cNvPr id="0" name=""/>
        <dsp:cNvSpPr/>
      </dsp:nvSpPr>
      <dsp:spPr>
        <a:xfrm>
          <a:off x="6387873" y="1161970"/>
          <a:ext cx="2876931" cy="154929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AU" sz="2200" kern="1200" dirty="0"/>
            <a:t>Updated risk assessment can be used to set priorities for risk treatment</a:t>
          </a:r>
        </a:p>
      </dsp:txBody>
      <dsp:txXfrm>
        <a:off x="6463503" y="1237600"/>
        <a:ext cx="2725671" cy="1398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133FE4-FBE0-4141-B5F8-526DEDF7103E}">
      <dsp:nvSpPr>
        <dsp:cNvPr id="0" name=""/>
        <dsp:cNvSpPr/>
      </dsp:nvSpPr>
      <dsp:spPr>
        <a:xfrm>
          <a:off x="891531" y="1864"/>
          <a:ext cx="720000" cy="815127"/>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866900">
            <a:lnSpc>
              <a:spcPct val="90000"/>
            </a:lnSpc>
            <a:spcBef>
              <a:spcPct val="0"/>
            </a:spcBef>
            <a:spcAft>
              <a:spcPct val="35000"/>
            </a:spcAft>
            <a:buNone/>
          </a:pPr>
          <a:r>
            <a:rPr lang="en-AU" sz="4200" kern="1200" dirty="0">
              <a:solidFill>
                <a:schemeClr val="tx1"/>
              </a:solidFill>
            </a:rPr>
            <a:t>1</a:t>
          </a:r>
        </a:p>
      </dsp:txBody>
      <dsp:txXfrm>
        <a:off x="891531" y="1864"/>
        <a:ext cx="720000" cy="815127"/>
      </dsp:txXfrm>
    </dsp:sp>
    <dsp:sp modelId="{79EEC2E4-C870-48B8-B84A-A72895C57DD4}">
      <dsp:nvSpPr>
        <dsp:cNvPr id="0" name=""/>
        <dsp:cNvSpPr/>
      </dsp:nvSpPr>
      <dsp:spPr>
        <a:xfrm>
          <a:off x="891531" y="857748"/>
          <a:ext cx="720000" cy="815127"/>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866900">
            <a:lnSpc>
              <a:spcPct val="90000"/>
            </a:lnSpc>
            <a:spcBef>
              <a:spcPct val="0"/>
            </a:spcBef>
            <a:spcAft>
              <a:spcPct val="35000"/>
            </a:spcAft>
            <a:buNone/>
          </a:pPr>
          <a:r>
            <a:rPr lang="en-AU" sz="4200" kern="1200" dirty="0">
              <a:solidFill>
                <a:schemeClr val="tx1"/>
              </a:solidFill>
            </a:rPr>
            <a:t>2</a:t>
          </a:r>
        </a:p>
      </dsp:txBody>
      <dsp:txXfrm>
        <a:off x="891531" y="857748"/>
        <a:ext cx="720000" cy="815127"/>
      </dsp:txXfrm>
    </dsp:sp>
    <dsp:sp modelId="{D2496BD6-B350-42AC-B92D-4BA4D74251E0}">
      <dsp:nvSpPr>
        <dsp:cNvPr id="0" name=""/>
        <dsp:cNvSpPr/>
      </dsp:nvSpPr>
      <dsp:spPr>
        <a:xfrm>
          <a:off x="891531" y="1713631"/>
          <a:ext cx="720000" cy="815127"/>
        </a:xfrm>
        <a:prstGeom prst="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866900">
            <a:lnSpc>
              <a:spcPct val="90000"/>
            </a:lnSpc>
            <a:spcBef>
              <a:spcPct val="0"/>
            </a:spcBef>
            <a:spcAft>
              <a:spcPct val="35000"/>
            </a:spcAft>
            <a:buNone/>
          </a:pPr>
          <a:r>
            <a:rPr lang="en-AU" sz="4200" kern="1200" dirty="0">
              <a:solidFill>
                <a:schemeClr val="tx1"/>
              </a:solidFill>
            </a:rPr>
            <a:t>3</a:t>
          </a:r>
        </a:p>
      </dsp:txBody>
      <dsp:txXfrm>
        <a:off x="891531" y="1713631"/>
        <a:ext cx="720000" cy="815127"/>
      </dsp:txXfrm>
    </dsp:sp>
    <dsp:sp modelId="{E5CCC01C-1789-4173-B5F2-48DE6E7E9E53}">
      <dsp:nvSpPr>
        <dsp:cNvPr id="0" name=""/>
        <dsp:cNvSpPr/>
      </dsp:nvSpPr>
      <dsp:spPr>
        <a:xfrm>
          <a:off x="891531" y="2569515"/>
          <a:ext cx="720000" cy="815127"/>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866900">
            <a:lnSpc>
              <a:spcPct val="90000"/>
            </a:lnSpc>
            <a:spcBef>
              <a:spcPct val="0"/>
            </a:spcBef>
            <a:spcAft>
              <a:spcPct val="35000"/>
            </a:spcAft>
            <a:buNone/>
          </a:pPr>
          <a:r>
            <a:rPr lang="en-AU" sz="4200" kern="1200" dirty="0">
              <a:solidFill>
                <a:schemeClr val="tx1"/>
              </a:solidFill>
            </a:rPr>
            <a:t>4</a:t>
          </a:r>
        </a:p>
      </dsp:txBody>
      <dsp:txXfrm>
        <a:off x="891531" y="2569515"/>
        <a:ext cx="720000" cy="815127"/>
      </dsp:txXfrm>
    </dsp:sp>
    <dsp:sp modelId="{232C3A2A-74D4-4626-81EB-42A52ED72ED5}">
      <dsp:nvSpPr>
        <dsp:cNvPr id="0" name=""/>
        <dsp:cNvSpPr/>
      </dsp:nvSpPr>
      <dsp:spPr>
        <a:xfrm>
          <a:off x="891531" y="3425399"/>
          <a:ext cx="720000" cy="815127"/>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866900">
            <a:lnSpc>
              <a:spcPct val="90000"/>
            </a:lnSpc>
            <a:spcBef>
              <a:spcPct val="0"/>
            </a:spcBef>
            <a:spcAft>
              <a:spcPct val="35000"/>
            </a:spcAft>
            <a:buNone/>
          </a:pPr>
          <a:r>
            <a:rPr lang="en-AU" sz="4200" kern="1200" dirty="0">
              <a:solidFill>
                <a:schemeClr val="tx1"/>
              </a:solidFill>
            </a:rPr>
            <a:t>5</a:t>
          </a:r>
        </a:p>
      </dsp:txBody>
      <dsp:txXfrm>
        <a:off x="891531" y="3425399"/>
        <a:ext cx="720000" cy="81512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332132-236D-423A-9F28-53BB8C5D614C}" type="datetimeFigureOut">
              <a:rPr lang="en-US" smtClean="0"/>
              <a:t>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EB006-32DF-41A4-97C0-DCAC8DEE0E2B}" type="slidenum">
              <a:rPr lang="en-US" smtClean="0"/>
              <a:t>‹#›</a:t>
            </a:fld>
            <a:endParaRPr lang="en-US"/>
          </a:p>
        </p:txBody>
      </p:sp>
    </p:spTree>
    <p:extLst>
      <p:ext uri="{BB962C8B-B14F-4D97-AF65-F5344CB8AC3E}">
        <p14:creationId xmlns:p14="http://schemas.microsoft.com/office/powerpoint/2010/main" val="406701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EB006-32DF-41A4-97C0-DCAC8DEE0E2B}" type="slidenum">
              <a:rPr lang="en-US" smtClean="0"/>
              <a:t>67</a:t>
            </a:fld>
            <a:endParaRPr lang="en-US"/>
          </a:p>
        </p:txBody>
      </p:sp>
    </p:spTree>
    <p:extLst>
      <p:ext uri="{BB962C8B-B14F-4D97-AF65-F5344CB8AC3E}">
        <p14:creationId xmlns:p14="http://schemas.microsoft.com/office/powerpoint/2010/main" val="29630308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icture containing water, text, screenshot, nature&#10;&#10;Description automatically generated">
            <a:extLst>
              <a:ext uri="{FF2B5EF4-FFF2-40B4-BE49-F238E27FC236}">
                <a16:creationId xmlns:a16="http://schemas.microsoft.com/office/drawing/2014/main" id="{CAFBF599-9FB0-495F-984F-79FAD05D36D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D4A84D9C-32C7-4210-9954-C583DD7FBD2D}"/>
              </a:ext>
            </a:extLst>
          </p:cNvPr>
          <p:cNvSpPr txBox="1">
            <a:spLocks/>
          </p:cNvSpPr>
          <p:nvPr userDrawn="1"/>
        </p:nvSpPr>
        <p:spPr>
          <a:xfrm>
            <a:off x="1524000" y="2512128"/>
            <a:ext cx="9144000" cy="1833743"/>
          </a:xfrm>
          <a:prstGeom prst="rect">
            <a:avLst/>
          </a:prstGeom>
          <a:solidFill>
            <a:schemeClr val="bg1">
              <a:alpha val="52000"/>
            </a:schemeClr>
          </a:solidFill>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spcAft>
                <a:spcPts val="1800"/>
              </a:spcAft>
            </a:pPr>
            <a:r>
              <a:rPr lang="en-AU" dirty="0">
                <a:solidFill>
                  <a:schemeClr val="accent1">
                    <a:lumMod val="50000"/>
                  </a:schemeClr>
                </a:solidFill>
                <a:latin typeface="Univers" panose="020B0503020202020204" pitchFamily="34" charset="0"/>
              </a:rPr>
              <a:t>CoastWA Training</a:t>
            </a:r>
          </a:p>
          <a:p>
            <a:r>
              <a:rPr lang="en-AU" dirty="0">
                <a:solidFill>
                  <a:schemeClr val="tx2"/>
                </a:solidFill>
                <a:latin typeface="Univers Light" panose="020B0403020202020204" pitchFamily="34" charset="0"/>
              </a:rPr>
              <a:t>[Insert module title]</a:t>
            </a:r>
          </a:p>
        </p:txBody>
      </p:sp>
      <p:sp>
        <p:nvSpPr>
          <p:cNvPr id="8" name="Subtitle 2">
            <a:extLst>
              <a:ext uri="{FF2B5EF4-FFF2-40B4-BE49-F238E27FC236}">
                <a16:creationId xmlns:a16="http://schemas.microsoft.com/office/drawing/2014/main" id="{E97E2AB3-C085-470C-8E43-40F9BBEEC35E}"/>
              </a:ext>
            </a:extLst>
          </p:cNvPr>
          <p:cNvSpPr txBox="1">
            <a:spLocks/>
          </p:cNvSpPr>
          <p:nvPr userDrawn="1"/>
        </p:nvSpPr>
        <p:spPr>
          <a:xfrm>
            <a:off x="8399282" y="5958033"/>
            <a:ext cx="3995851" cy="683149"/>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2800" dirty="0">
                <a:solidFill>
                  <a:schemeClr val="tx2"/>
                </a:solidFill>
                <a:latin typeface="Univers" panose="020B0503020202020204" pitchFamily="34" charset="0"/>
              </a:rPr>
              <a:t>Presented by</a:t>
            </a:r>
          </a:p>
          <a:p>
            <a:r>
              <a:rPr lang="en-AU" sz="2800" dirty="0">
                <a:solidFill>
                  <a:schemeClr val="tx2"/>
                </a:solidFill>
                <a:latin typeface="Univers Light" panose="020B0403020202020204" pitchFamily="34" charset="0"/>
              </a:rPr>
              <a:t>[Insert consultant name]</a:t>
            </a:r>
          </a:p>
        </p:txBody>
      </p:sp>
    </p:spTree>
    <p:extLst>
      <p:ext uri="{BB962C8B-B14F-4D97-AF65-F5344CB8AC3E}">
        <p14:creationId xmlns:p14="http://schemas.microsoft.com/office/powerpoint/2010/main" val="1812786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descr="A close-up of a person's face&#10;&#10;Description automatically generated with medium confidence">
            <a:extLst>
              <a:ext uri="{FF2B5EF4-FFF2-40B4-BE49-F238E27FC236}">
                <a16:creationId xmlns:a16="http://schemas.microsoft.com/office/drawing/2014/main" id="{4FCD7A4D-F48D-427F-901C-2C77C485EFD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9">
            <a:extLst>
              <a:ext uri="{FF2B5EF4-FFF2-40B4-BE49-F238E27FC236}">
                <a16:creationId xmlns:a16="http://schemas.microsoft.com/office/drawing/2014/main" id="{E1D5F38A-7AE3-4CD0-8AF1-C06DCEDFC6AF}"/>
              </a:ext>
            </a:extLst>
          </p:cNvPr>
          <p:cNvSpPr>
            <a:spLocks noGrp="1"/>
          </p:cNvSpPr>
          <p:nvPr>
            <p:ph type="title"/>
          </p:nvPr>
        </p:nvSpPr>
        <p:spPr/>
        <p:txBody>
          <a:bodyPr/>
          <a:lstStyle/>
          <a:p>
            <a:r>
              <a:rPr lang="en-US"/>
              <a:t>Click to edit Master title style</a:t>
            </a:r>
            <a:endParaRPr lang="en-AU"/>
          </a:p>
        </p:txBody>
      </p:sp>
      <p:sp>
        <p:nvSpPr>
          <p:cNvPr id="12" name="Text Placeholder 11">
            <a:extLst>
              <a:ext uri="{FF2B5EF4-FFF2-40B4-BE49-F238E27FC236}">
                <a16:creationId xmlns:a16="http://schemas.microsoft.com/office/drawing/2014/main" id="{0B4937A7-D4DC-40BB-A603-9610DF3B99C7}"/>
              </a:ext>
            </a:extLst>
          </p:cNvPr>
          <p:cNvSpPr>
            <a:spLocks noGrp="1"/>
          </p:cNvSpPr>
          <p:nvPr>
            <p:ph type="body" sz="quarter" idx="10"/>
          </p:nvPr>
        </p:nvSpPr>
        <p:spPr>
          <a:xfrm>
            <a:off x="838200" y="2036763"/>
            <a:ext cx="10144125" cy="4543425"/>
          </a:xfrm>
        </p:spPr>
        <p:txBody>
          <a:bodyPr/>
          <a:lstStyle>
            <a:lvl1pPr>
              <a:defRPr>
                <a:latin typeface="Univers Light" panose="020B0403020202020204" pitchFamily="34" charset="0"/>
              </a:defRPr>
            </a:lvl1pPr>
            <a:lvl2pPr>
              <a:defRPr>
                <a:latin typeface="Univers Light" panose="020B0403020202020204" pitchFamily="34" charset="0"/>
              </a:defRPr>
            </a:lvl2pPr>
            <a:lvl3pPr>
              <a:defRPr>
                <a:latin typeface="Univers Light" panose="020B0403020202020204" pitchFamily="34" charset="0"/>
              </a:defRPr>
            </a:lvl3pPr>
            <a:lvl4pPr>
              <a:defRPr>
                <a:latin typeface="Univers Light" panose="020B0403020202020204" pitchFamily="34" charset="0"/>
              </a:defRPr>
            </a:lvl4pPr>
            <a:lvl5pPr>
              <a:defRPr>
                <a:latin typeface="Univers Light" panose="020B04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9175463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2F7C47-E366-343D-5751-0F883B329B6A}"/>
              </a:ext>
            </a:extLst>
          </p:cNvPr>
          <p:cNvSpPr>
            <a:spLocks noGrp="1"/>
          </p:cNvSpPr>
          <p:nvPr>
            <p:ph type="title"/>
          </p:nvPr>
        </p:nvSpPr>
        <p:spPr>
          <a:xfrm>
            <a:off x="838200" y="1168736"/>
            <a:ext cx="10501200" cy="7632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F96BC4D-8571-6C93-983E-12E262AD3DC5}"/>
              </a:ext>
            </a:extLst>
          </p:cNvPr>
          <p:cNvSpPr>
            <a:spLocks noGrp="1"/>
          </p:cNvSpPr>
          <p:nvPr>
            <p:ph type="body" idx="1"/>
          </p:nvPr>
        </p:nvSpPr>
        <p:spPr>
          <a:xfrm>
            <a:off x="838200" y="2365513"/>
            <a:ext cx="10515600" cy="381145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E02CE7BF-3BCF-997C-ABB4-5B38ECED1D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950D39-9892-1D4E-A699-4DECC75BBAE2}" type="datetimeFigureOut">
              <a:rPr lang="en-US" smtClean="0"/>
              <a:t>11/2/2025</a:t>
            </a:fld>
            <a:endParaRPr lang="en-US"/>
          </a:p>
        </p:txBody>
      </p:sp>
      <p:sp>
        <p:nvSpPr>
          <p:cNvPr id="5" name="Footer Placeholder 4">
            <a:extLst>
              <a:ext uri="{FF2B5EF4-FFF2-40B4-BE49-F238E27FC236}">
                <a16:creationId xmlns:a16="http://schemas.microsoft.com/office/drawing/2014/main" id="{0C262F1C-8F43-32EA-6116-9298652A5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5CC829-EE1E-A0D2-5406-5901F075B8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1326BF-93D7-EC46-AB8F-87EBAEBC67AF}" type="slidenum">
              <a:rPr lang="en-US" smtClean="0"/>
              <a:t>‹#›</a:t>
            </a:fld>
            <a:endParaRPr lang="en-US"/>
          </a:p>
        </p:txBody>
      </p:sp>
      <p:sp>
        <p:nvSpPr>
          <p:cNvPr id="8" name="TextBox 7">
            <a:extLst>
              <a:ext uri="{FF2B5EF4-FFF2-40B4-BE49-F238E27FC236}">
                <a16:creationId xmlns:a16="http://schemas.microsoft.com/office/drawing/2014/main" id="{AD6CE90F-94FB-0F4E-46CC-073492CE0483}"/>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208291870"/>
      </p:ext>
    </p:extLst>
  </p:cSld>
  <p:clrMap bg1="lt1" tx1="dk1" bg2="lt2" tx2="dk2" accent1="accent1" accent2="accent2" accent3="accent3" accent4="accent4" accent5="accent5" accent6="accent6" hlink="hlink" folHlink="folHlink"/>
  <p:sldLayoutIdLst>
    <p:sldLayoutId id="2147483649" r:id="rId1"/>
    <p:sldLayoutId id="2147483653" r:id="rId2"/>
  </p:sldLayoutIdLst>
  <p:txStyles>
    <p:titleStyle>
      <a:lvl1pPr algn="l" defTabSz="914400" rtl="0" eaLnBrk="1" latinLnBrk="0" hangingPunct="1">
        <a:lnSpc>
          <a:spcPct val="90000"/>
        </a:lnSpc>
        <a:spcBef>
          <a:spcPct val="0"/>
        </a:spcBef>
        <a:buNone/>
        <a:defRPr lang="en-GB" sz="4000" kern="1200" dirty="0">
          <a:solidFill>
            <a:schemeClr val="accent1">
              <a:lumMod val="50000"/>
            </a:schemeClr>
          </a:solidFill>
          <a:latin typeface="Univers"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wa.gov.au/government/document-collections/coastwa-training-series#module-3-benefit-distribution-analysi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water, text, screenshot, nature&#10;&#10;Description automatically generated">
            <a:extLst>
              <a:ext uri="{FF2B5EF4-FFF2-40B4-BE49-F238E27FC236}">
                <a16:creationId xmlns:a16="http://schemas.microsoft.com/office/drawing/2014/main" id="{102D5A35-0701-4925-82D3-0BDBC3D66D44}"/>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886876C8-ADF8-4548-A49B-E707441C1F5E}"/>
              </a:ext>
            </a:extLst>
          </p:cNvPr>
          <p:cNvSpPr txBox="1">
            <a:spLocks/>
          </p:cNvSpPr>
          <p:nvPr/>
        </p:nvSpPr>
        <p:spPr>
          <a:xfrm>
            <a:off x="1524000" y="2512128"/>
            <a:ext cx="9144000" cy="1833743"/>
          </a:xfrm>
          <a:prstGeom prst="rect">
            <a:avLst/>
          </a:prstGeom>
          <a:solidFill>
            <a:schemeClr val="bg1">
              <a:alpha val="52000"/>
            </a:schemeClr>
          </a:solidFill>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spcAft>
                <a:spcPts val="1800"/>
              </a:spcAft>
            </a:pPr>
            <a:r>
              <a:rPr lang="en-AU" dirty="0">
                <a:solidFill>
                  <a:schemeClr val="accent1">
                    <a:lumMod val="50000"/>
                  </a:schemeClr>
                </a:solidFill>
                <a:latin typeface="Arial" panose="020B0604020202020204" pitchFamily="34" charset="0"/>
                <a:cs typeface="Arial" panose="020B0604020202020204" pitchFamily="34" charset="0"/>
              </a:rPr>
              <a:t>CoastWA Training</a:t>
            </a:r>
          </a:p>
          <a:p>
            <a:r>
              <a:rPr lang="en-AU" dirty="0">
                <a:solidFill>
                  <a:schemeClr val="tx2"/>
                </a:solidFill>
                <a:latin typeface="Arial" panose="020B0604020202020204" pitchFamily="34" charset="0"/>
                <a:cs typeface="Arial" panose="020B0604020202020204" pitchFamily="34" charset="0"/>
              </a:rPr>
              <a:t>Coastal Adaptation Options Analysis</a:t>
            </a:r>
          </a:p>
        </p:txBody>
      </p:sp>
      <p:sp>
        <p:nvSpPr>
          <p:cNvPr id="7" name="Subtitle 2">
            <a:extLst>
              <a:ext uri="{FF2B5EF4-FFF2-40B4-BE49-F238E27FC236}">
                <a16:creationId xmlns:a16="http://schemas.microsoft.com/office/drawing/2014/main" id="{31EBB9FA-18A6-44B4-ABAF-D1DA99312319}"/>
              </a:ext>
            </a:extLst>
          </p:cNvPr>
          <p:cNvSpPr txBox="1">
            <a:spLocks/>
          </p:cNvSpPr>
          <p:nvPr/>
        </p:nvSpPr>
        <p:spPr>
          <a:xfrm>
            <a:off x="8399282" y="5958033"/>
            <a:ext cx="3995851" cy="683149"/>
          </a:xfrm>
          <a:prstGeom prst="rect">
            <a:avLst/>
          </a:prstGeom>
        </p:spPr>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2800" dirty="0">
                <a:solidFill>
                  <a:schemeClr val="tx2"/>
                </a:solidFill>
                <a:latin typeface="Univers" panose="020B0503020202020204" pitchFamily="34" charset="0"/>
              </a:rPr>
              <a:t>Presented by</a:t>
            </a:r>
          </a:p>
          <a:p>
            <a:r>
              <a:rPr lang="en-AU" sz="2800" dirty="0">
                <a:solidFill>
                  <a:schemeClr val="tx2"/>
                </a:solidFill>
                <a:latin typeface="Arial" panose="020B0604020202020204" pitchFamily="34" charset="0"/>
                <a:cs typeface="Arial" panose="020B0604020202020204" pitchFamily="34" charset="0"/>
              </a:rPr>
              <a:t>Trent Hunt - M P Rogers &amp; Associates</a:t>
            </a:r>
          </a:p>
        </p:txBody>
      </p:sp>
    </p:spTree>
    <p:extLst>
      <p:ext uri="{BB962C8B-B14F-4D97-AF65-F5344CB8AC3E}">
        <p14:creationId xmlns:p14="http://schemas.microsoft.com/office/powerpoint/2010/main" val="1362589029"/>
      </p:ext>
    </p:extLst>
  </p:cSld>
  <p:clrMapOvr>
    <a:masterClrMapping/>
  </p:clrMapOvr>
  <mc:AlternateContent xmlns:mc="http://schemas.openxmlformats.org/markup-compatibility/2006" xmlns:p14="http://schemas.microsoft.com/office/powerpoint/2010/main">
    <mc:Choice Requires="p14">
      <p:transition spd="slow" p14:dur="2000" advTm="10677"/>
    </mc:Choice>
    <mc:Fallback xmlns="">
      <p:transition spd="slow" advTm="1067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869CE-0ECF-BC60-F0E8-4B59714200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C22960-81E3-9F82-1AA0-1EAE45721893}"/>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Adaptation Options Analysis</a:t>
            </a:r>
          </a:p>
        </p:txBody>
      </p:sp>
      <p:sp>
        <p:nvSpPr>
          <p:cNvPr id="3" name="Text Placeholder 2">
            <a:extLst>
              <a:ext uri="{FF2B5EF4-FFF2-40B4-BE49-F238E27FC236}">
                <a16:creationId xmlns:a16="http://schemas.microsoft.com/office/drawing/2014/main" id="{503672DF-EAC3-01A7-3865-FFDB3772F43C}"/>
              </a:ext>
            </a:extLst>
          </p:cNvPr>
          <p:cNvSpPr>
            <a:spLocks noGrp="1"/>
          </p:cNvSpPr>
          <p:nvPr>
            <p:ph type="body" sz="quarter" idx="10"/>
          </p:nvPr>
        </p:nvSpPr>
        <p:spPr/>
        <p:txBody>
          <a:bodyPr/>
          <a:lstStyle/>
          <a:p>
            <a:r>
              <a:rPr lang="en-AU" dirty="0">
                <a:latin typeface="Arial" panose="020B0604020202020204" pitchFamily="34" charset="0"/>
                <a:cs typeface="Arial" panose="020B0604020202020204" pitchFamily="34" charset="0"/>
              </a:rPr>
              <a:t>Process of identifying and analysing various strategies or actions to mitigate the impacts of coastal hazards</a:t>
            </a:r>
          </a:p>
          <a:p>
            <a:r>
              <a:rPr lang="en-AU" dirty="0">
                <a:latin typeface="Arial" panose="020B0604020202020204" pitchFamily="34" charset="0"/>
                <a:cs typeface="Arial" panose="020B0604020202020204" pitchFamily="34" charset="0"/>
              </a:rPr>
              <a:t>Aims to develop and ultimately implement an adaptation plan, strategy or action</a:t>
            </a:r>
          </a:p>
        </p:txBody>
      </p:sp>
      <p:pic>
        <p:nvPicPr>
          <p:cNvPr id="4" name="Picture 3">
            <a:extLst>
              <a:ext uri="{FF2B5EF4-FFF2-40B4-BE49-F238E27FC236}">
                <a16:creationId xmlns:a16="http://schemas.microsoft.com/office/drawing/2014/main" id="{C7B63A45-FC35-34F2-9485-40603DA09DBA}"/>
              </a:ext>
            </a:extLst>
          </p:cNvPr>
          <p:cNvPicPr>
            <a:picLocks noChangeAspect="1"/>
          </p:cNvPicPr>
          <p:nvPr/>
        </p:nvPicPr>
        <p:blipFill>
          <a:blip r:embed="rId2"/>
          <a:stretch>
            <a:fillRect/>
          </a:stretch>
        </p:blipFill>
        <p:spPr>
          <a:xfrm>
            <a:off x="6418727" y="3748701"/>
            <a:ext cx="4336121" cy="2831487"/>
          </a:xfrm>
          <a:prstGeom prst="rect">
            <a:avLst/>
          </a:prstGeom>
        </p:spPr>
      </p:pic>
      <p:sp>
        <p:nvSpPr>
          <p:cNvPr id="5" name="TextBox 4">
            <a:extLst>
              <a:ext uri="{FF2B5EF4-FFF2-40B4-BE49-F238E27FC236}">
                <a16:creationId xmlns:a16="http://schemas.microsoft.com/office/drawing/2014/main" id="{1BBBDAC0-FF25-BEEA-06DE-3F23C04D07CD}"/>
              </a:ext>
            </a:extLst>
          </p:cNvPr>
          <p:cNvSpPr txBox="1"/>
          <p:nvPr/>
        </p:nvSpPr>
        <p:spPr>
          <a:xfrm>
            <a:off x="3200159" y="6318578"/>
            <a:ext cx="3218568" cy="261610"/>
          </a:xfrm>
          <a:prstGeom prst="rect">
            <a:avLst/>
          </a:prstGeom>
          <a:noFill/>
        </p:spPr>
        <p:txBody>
          <a:bodyPr wrap="square" rtlCol="0">
            <a:spAutoFit/>
          </a:bodyPr>
          <a:lstStyle/>
          <a:p>
            <a:r>
              <a:rPr lang="en-AU" sz="1100" dirty="0">
                <a:latin typeface="Arial" panose="020B0604020202020204" pitchFamily="34" charset="0"/>
                <a:cs typeface="Arial" panose="020B0604020202020204" pitchFamily="34" charset="0"/>
              </a:rPr>
              <a:t>Example Adaptation Pathways (</a:t>
            </a:r>
            <a:r>
              <a:rPr lang="en-AU" sz="1100" dirty="0" err="1">
                <a:latin typeface="Arial" panose="020B0604020202020204" pitchFamily="34" charset="0"/>
                <a:cs typeface="Arial" panose="020B0604020202020204" pitchFamily="34" charset="0"/>
              </a:rPr>
              <a:t>CoastAdapt</a:t>
            </a:r>
            <a:r>
              <a:rPr lang="en-AU"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24827785"/>
      </p:ext>
    </p:extLst>
  </p:cSld>
  <p:clrMapOvr>
    <a:masterClrMapping/>
  </p:clrMapOvr>
  <mc:AlternateContent xmlns:mc="http://schemas.openxmlformats.org/markup-compatibility/2006" xmlns:p14="http://schemas.microsoft.com/office/powerpoint/2010/main">
    <mc:Choice Requires="p14">
      <p:transition spd="slow" p14:dur="2000" advTm="47792"/>
    </mc:Choice>
    <mc:Fallback xmlns="">
      <p:transition spd="slow" advTm="4779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361C3-A61E-9A1B-D6FE-4BD4EF10F4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EBCDD6-D086-505B-1ABD-98726FEFCADD}"/>
              </a:ext>
            </a:extLst>
          </p:cNvPr>
          <p:cNvSpPr>
            <a:spLocks noGrp="1"/>
          </p:cNvSpPr>
          <p:nvPr>
            <p:ph type="title"/>
          </p:nvPr>
        </p:nvSpPr>
        <p:spPr>
          <a:xfrm>
            <a:off x="845400" y="990745"/>
            <a:ext cx="10501200" cy="763200"/>
          </a:xfrm>
        </p:spPr>
        <p:txBody>
          <a:bodyPr/>
          <a:lstStyle/>
          <a:p>
            <a:r>
              <a:rPr lang="en-AU" dirty="0">
                <a:latin typeface="Arial" panose="020B0604020202020204" pitchFamily="34" charset="0"/>
                <a:cs typeface="Arial" panose="020B0604020202020204" pitchFamily="34" charset="0"/>
              </a:rPr>
              <a:t>Adaptation Options Analysis Process</a:t>
            </a:r>
          </a:p>
        </p:txBody>
      </p:sp>
      <p:sp>
        <p:nvSpPr>
          <p:cNvPr id="6" name="TextBox 5">
            <a:extLst>
              <a:ext uri="{FF2B5EF4-FFF2-40B4-BE49-F238E27FC236}">
                <a16:creationId xmlns:a16="http://schemas.microsoft.com/office/drawing/2014/main" id="{438A46E2-4EB5-9B34-0DAA-BAF5EE1A1FB5}"/>
              </a:ext>
            </a:extLst>
          </p:cNvPr>
          <p:cNvSpPr txBox="1"/>
          <p:nvPr/>
        </p:nvSpPr>
        <p:spPr>
          <a:xfrm>
            <a:off x="1173379" y="1931936"/>
            <a:ext cx="2226252" cy="972000"/>
          </a:xfrm>
          <a:prstGeom prst="roundRect">
            <a:avLst/>
          </a:prstGeom>
          <a:ln w="38100">
            <a:solidFill>
              <a:schemeClr val="bg2">
                <a:lumMod val="75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AU" sz="1600" b="1" dirty="0">
                <a:latin typeface="Arial" panose="020B0604020202020204" pitchFamily="34" charset="0"/>
                <a:cs typeface="Arial" panose="020B0604020202020204" pitchFamily="34" charset="0"/>
              </a:rPr>
              <a:t>Framing</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Identify problem and risks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Identify objectives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Identify values</a:t>
            </a:r>
            <a:endParaRPr lang="en-AU"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BFE4811-4345-9E0E-1F1E-76C0D05CF16E}"/>
              </a:ext>
            </a:extLst>
          </p:cNvPr>
          <p:cNvSpPr txBox="1"/>
          <p:nvPr/>
        </p:nvSpPr>
        <p:spPr>
          <a:xfrm>
            <a:off x="2118075" y="3101840"/>
            <a:ext cx="2844000" cy="972000"/>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r>
              <a:rPr lang="en-AU" sz="1600" b="1" dirty="0">
                <a:latin typeface="Arial" panose="020B0604020202020204" pitchFamily="34" charset="0"/>
                <a:cs typeface="Arial" panose="020B0604020202020204" pitchFamily="34" charset="0"/>
              </a:rPr>
              <a:t>Identify Range of Options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Identify all potential options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Consider hierarchy</a:t>
            </a:r>
            <a:endParaRPr lang="en-AU" sz="1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180BB99-7379-F8F5-C41F-6C7FCDD8EC0A}"/>
              </a:ext>
            </a:extLst>
          </p:cNvPr>
          <p:cNvSpPr txBox="1"/>
          <p:nvPr/>
        </p:nvSpPr>
        <p:spPr>
          <a:xfrm>
            <a:off x="5483448" y="3095862"/>
            <a:ext cx="2844000" cy="972000"/>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r>
              <a:rPr lang="en-AU" sz="1600" b="1" dirty="0">
                <a:latin typeface="Arial" panose="020B0604020202020204" pitchFamily="34" charset="0"/>
                <a:cs typeface="Arial" panose="020B0604020202020204" pitchFamily="34" charset="0"/>
              </a:rPr>
              <a:t>Filter &amp; Refine Options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Identify any fatal flaws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Develop shortlist of options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Refine appropriate options</a:t>
            </a:r>
            <a:endParaRPr lang="en-AU" sz="16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920CEF7-6BF5-ED95-8C81-15DEF66865E4}"/>
              </a:ext>
            </a:extLst>
          </p:cNvPr>
          <p:cNvSpPr txBox="1"/>
          <p:nvPr/>
        </p:nvSpPr>
        <p:spPr>
          <a:xfrm>
            <a:off x="1024092" y="4557085"/>
            <a:ext cx="2515983" cy="783193"/>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r>
              <a:rPr lang="en-AU" sz="1600" b="1" dirty="0">
                <a:latin typeface="Arial" panose="020B0604020202020204" pitchFamily="34" charset="0"/>
                <a:cs typeface="Arial" panose="020B0604020202020204" pitchFamily="34" charset="0"/>
              </a:rPr>
              <a:t>Analysis of Options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Multi-Criteria Analysis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Cost Benefit Analysis</a:t>
            </a:r>
            <a:endParaRPr lang="en-AU" sz="16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B21A5B4-BA5C-16E2-8F0C-837103F56921}"/>
              </a:ext>
            </a:extLst>
          </p:cNvPr>
          <p:cNvSpPr txBox="1"/>
          <p:nvPr/>
        </p:nvSpPr>
        <p:spPr>
          <a:xfrm>
            <a:off x="3904433" y="4557085"/>
            <a:ext cx="2576320" cy="987504"/>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r>
              <a:rPr lang="en-AU" sz="1600" b="1" dirty="0">
                <a:latin typeface="Arial" panose="020B0604020202020204" pitchFamily="34" charset="0"/>
                <a:cs typeface="Arial" panose="020B0604020202020204" pitchFamily="34" charset="0"/>
              </a:rPr>
              <a:t>Confirm Trade-offs </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Consider impacts and trade-offs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Get acceptance from stakeholders</a:t>
            </a:r>
            <a:endParaRPr lang="en-AU" sz="16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FD3D74F-4BEA-10AE-F43D-394E0E5994A4}"/>
              </a:ext>
            </a:extLst>
          </p:cNvPr>
          <p:cNvSpPr txBox="1"/>
          <p:nvPr/>
        </p:nvSpPr>
        <p:spPr>
          <a:xfrm>
            <a:off x="6841954" y="4557085"/>
            <a:ext cx="2515983" cy="987504"/>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r>
              <a:rPr lang="en-AU" sz="1600" b="1" dirty="0">
                <a:latin typeface="Arial" panose="020B0604020202020204" pitchFamily="34" charset="0"/>
                <a:cs typeface="Arial" panose="020B0604020202020204" pitchFamily="34" charset="0"/>
              </a:rPr>
              <a:t>Recommendations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Preferred option</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Further investigations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Further design</a:t>
            </a:r>
          </a:p>
        </p:txBody>
      </p:sp>
      <p:sp>
        <p:nvSpPr>
          <p:cNvPr id="12" name="TextBox 11">
            <a:extLst>
              <a:ext uri="{FF2B5EF4-FFF2-40B4-BE49-F238E27FC236}">
                <a16:creationId xmlns:a16="http://schemas.microsoft.com/office/drawing/2014/main" id="{F0FD27F1-5D43-6FE9-DF9A-EF1CF3BC7CBD}"/>
              </a:ext>
            </a:extLst>
          </p:cNvPr>
          <p:cNvSpPr txBox="1"/>
          <p:nvPr/>
        </p:nvSpPr>
        <p:spPr>
          <a:xfrm>
            <a:off x="8205531" y="5706957"/>
            <a:ext cx="2727874" cy="987504"/>
          </a:xfrm>
          <a:prstGeom prst="roundRect">
            <a:avLst/>
          </a:prstGeom>
          <a:ln w="38100">
            <a:solidFill>
              <a:schemeClr val="bg2">
                <a:lumMod val="75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AU" sz="1600" b="1" dirty="0">
                <a:latin typeface="Arial" panose="020B0604020202020204" pitchFamily="34" charset="0"/>
                <a:cs typeface="Arial" panose="020B0604020202020204" pitchFamily="34" charset="0"/>
              </a:rPr>
              <a:t>Implementation Planning</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Preferred option</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Triggers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Monitoring</a:t>
            </a:r>
          </a:p>
        </p:txBody>
      </p:sp>
      <p:cxnSp>
        <p:nvCxnSpPr>
          <p:cNvPr id="14" name="Connector: Elbow 13">
            <a:extLst>
              <a:ext uri="{FF2B5EF4-FFF2-40B4-BE49-F238E27FC236}">
                <a16:creationId xmlns:a16="http://schemas.microsoft.com/office/drawing/2014/main" id="{BA1429AB-0F00-35BE-CAEB-46B4DBDDA5F0}"/>
              </a:ext>
            </a:extLst>
          </p:cNvPr>
          <p:cNvCxnSpPr>
            <a:cxnSpLocks/>
          </p:cNvCxnSpPr>
          <p:nvPr/>
        </p:nvCxnSpPr>
        <p:spPr>
          <a:xfrm rot="16200000" flipH="1">
            <a:off x="1581075" y="3075367"/>
            <a:ext cx="684000" cy="360000"/>
          </a:xfrm>
          <a:prstGeom prst="bentConnector2">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09613DF-6870-056F-1A1C-95E9C5DA2730}"/>
              </a:ext>
            </a:extLst>
          </p:cNvPr>
          <p:cNvCxnSpPr>
            <a:stCxn id="7" idx="3"/>
            <a:endCxn id="8" idx="1"/>
          </p:cNvCxnSpPr>
          <p:nvPr/>
        </p:nvCxnSpPr>
        <p:spPr>
          <a:xfrm flipV="1">
            <a:off x="4962075" y="3581862"/>
            <a:ext cx="521373" cy="5978"/>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D52EC900-9ACF-8090-105B-9662A8DF7167}"/>
              </a:ext>
            </a:extLst>
          </p:cNvPr>
          <p:cNvCxnSpPr>
            <a:stCxn id="8" idx="2"/>
            <a:endCxn id="9" idx="0"/>
          </p:cNvCxnSpPr>
          <p:nvPr/>
        </p:nvCxnSpPr>
        <p:spPr>
          <a:xfrm rot="5400000">
            <a:off x="4349155" y="2000791"/>
            <a:ext cx="489223" cy="4623364"/>
          </a:xfrm>
          <a:prstGeom prst="bentConnector3">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80913CA-BC3B-5D04-2BD5-45BCD0DFDB53}"/>
              </a:ext>
            </a:extLst>
          </p:cNvPr>
          <p:cNvCxnSpPr>
            <a:cxnSpLocks/>
          </p:cNvCxnSpPr>
          <p:nvPr/>
        </p:nvCxnSpPr>
        <p:spPr>
          <a:xfrm flipV="1">
            <a:off x="3540075" y="4979629"/>
            <a:ext cx="360000" cy="0"/>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82FAFA5-01E9-F067-DFDB-2767E2147163}"/>
              </a:ext>
            </a:extLst>
          </p:cNvPr>
          <p:cNvCxnSpPr>
            <a:cxnSpLocks/>
          </p:cNvCxnSpPr>
          <p:nvPr/>
        </p:nvCxnSpPr>
        <p:spPr>
          <a:xfrm flipV="1">
            <a:off x="6487528" y="5025312"/>
            <a:ext cx="360000" cy="0"/>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00D44CD9-A512-6548-08BD-1D848D22EBA7}"/>
              </a:ext>
            </a:extLst>
          </p:cNvPr>
          <p:cNvCxnSpPr>
            <a:cxnSpLocks/>
          </p:cNvCxnSpPr>
          <p:nvPr/>
        </p:nvCxnSpPr>
        <p:spPr>
          <a:xfrm rot="16200000" flipH="1">
            <a:off x="7653182" y="5692535"/>
            <a:ext cx="684000" cy="360000"/>
          </a:xfrm>
          <a:prstGeom prst="bentConnector2">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E4F9131-67CC-339C-CDE7-2E075378A567}"/>
              </a:ext>
            </a:extLst>
          </p:cNvPr>
          <p:cNvSpPr txBox="1"/>
          <p:nvPr/>
        </p:nvSpPr>
        <p:spPr>
          <a:xfrm>
            <a:off x="9405795" y="2198919"/>
            <a:ext cx="1727126" cy="1123712"/>
          </a:xfrm>
          <a:prstGeom prst="roundRect">
            <a:avLst/>
          </a:prstGeom>
          <a:ln w="38100"/>
        </p:spPr>
        <p:style>
          <a:lnRef idx="2">
            <a:schemeClr val="accent6"/>
          </a:lnRef>
          <a:fillRef idx="1">
            <a:schemeClr val="lt1"/>
          </a:fillRef>
          <a:effectRef idx="0">
            <a:schemeClr val="accent6"/>
          </a:effectRef>
          <a:fontRef idx="minor">
            <a:schemeClr val="dk1"/>
          </a:fontRef>
        </p:style>
        <p:txBody>
          <a:bodyPr wrap="square" rtlCol="0">
            <a:spAutoFit/>
          </a:bodyPr>
          <a:lstStyle/>
          <a:p>
            <a:r>
              <a:rPr lang="en-AU" sz="1600" b="1" dirty="0">
                <a:latin typeface="Arial" panose="020B0604020202020204" pitchFamily="34" charset="0"/>
                <a:cs typeface="Arial" panose="020B0604020202020204" pitchFamily="34" charset="0"/>
              </a:rPr>
              <a:t>Stakeholder Engagement &amp; Input</a:t>
            </a:r>
          </a:p>
          <a:p>
            <a:r>
              <a:rPr lang="en-AU" sz="1200" dirty="0">
                <a:latin typeface="Arial" panose="020B0604020202020204" pitchFamily="34" charset="0"/>
                <a:cs typeface="Arial" panose="020B0604020202020204" pitchFamily="34" charset="0"/>
              </a:rPr>
              <a:t>At all stages</a:t>
            </a:r>
          </a:p>
        </p:txBody>
      </p:sp>
    </p:spTree>
    <p:extLst>
      <p:ext uri="{BB962C8B-B14F-4D97-AF65-F5344CB8AC3E}">
        <p14:creationId xmlns:p14="http://schemas.microsoft.com/office/powerpoint/2010/main" val="2411114787"/>
      </p:ext>
    </p:extLst>
  </p:cSld>
  <p:clrMapOvr>
    <a:masterClrMapping/>
  </p:clrMapOvr>
  <mc:AlternateContent xmlns:mc="http://schemas.openxmlformats.org/markup-compatibility/2006" xmlns:p14="http://schemas.microsoft.com/office/powerpoint/2010/main">
    <mc:Choice Requires="p14">
      <p:transition spd="slow" p14:dur="2000" advTm="83273"/>
    </mc:Choice>
    <mc:Fallback xmlns="">
      <p:transition spd="slow" advTm="8327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BA005-1535-95D0-CA34-D22C6B0926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139793-515E-D332-79DD-67D20B2458BC}"/>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Adaptation Options Analysis</a:t>
            </a:r>
          </a:p>
        </p:txBody>
      </p:sp>
      <p:sp>
        <p:nvSpPr>
          <p:cNvPr id="3" name="Text Placeholder 2">
            <a:extLst>
              <a:ext uri="{FF2B5EF4-FFF2-40B4-BE49-F238E27FC236}">
                <a16:creationId xmlns:a16="http://schemas.microsoft.com/office/drawing/2014/main" id="{4EA4C765-B339-AF88-C90F-A5FED0117DCB}"/>
              </a:ext>
            </a:extLst>
          </p:cNvPr>
          <p:cNvSpPr>
            <a:spLocks noGrp="1"/>
          </p:cNvSpPr>
          <p:nvPr>
            <p:ph type="body" sz="quarter" idx="10"/>
          </p:nvPr>
        </p:nvSpPr>
        <p:spPr/>
        <p:txBody>
          <a:bodyPr/>
          <a:lstStyle/>
          <a:p>
            <a:r>
              <a:rPr lang="en-AU" dirty="0">
                <a:latin typeface="Arial" panose="020B0604020202020204" pitchFamily="34" charset="0"/>
                <a:cs typeface="Arial" panose="020B0604020202020204" pitchFamily="34" charset="0"/>
              </a:rPr>
              <a:t>Used to develop preferred option (pathway, strategy or action)</a:t>
            </a:r>
          </a:p>
          <a:p>
            <a:r>
              <a:rPr lang="en-AU" dirty="0">
                <a:latin typeface="Arial" panose="020B0604020202020204" pitchFamily="34" charset="0"/>
                <a:cs typeface="Arial" panose="020B0604020202020204" pitchFamily="34" charset="0"/>
              </a:rPr>
              <a:t>Used to develop an implementation plan</a:t>
            </a:r>
          </a:p>
          <a:p>
            <a:r>
              <a:rPr lang="en-AU" dirty="0">
                <a:latin typeface="Arial" panose="020B0604020202020204" pitchFamily="34" charset="0"/>
                <a:cs typeface="Arial" panose="020B0604020202020204" pitchFamily="34" charset="0"/>
              </a:rPr>
              <a:t>Can be completed as part of the Coastal Hazard Risk Management &amp; Adaptation Planning process, or detailed assessment following</a:t>
            </a:r>
          </a:p>
        </p:txBody>
      </p:sp>
    </p:spTree>
    <p:extLst>
      <p:ext uri="{BB962C8B-B14F-4D97-AF65-F5344CB8AC3E}">
        <p14:creationId xmlns:p14="http://schemas.microsoft.com/office/powerpoint/2010/main" val="2288823990"/>
      </p:ext>
    </p:extLst>
  </p:cSld>
  <p:clrMapOvr>
    <a:masterClrMapping/>
  </p:clrMapOvr>
  <mc:AlternateContent xmlns:mc="http://schemas.openxmlformats.org/markup-compatibility/2006" xmlns:p14="http://schemas.microsoft.com/office/powerpoint/2010/main">
    <mc:Choice Requires="p14">
      <p:transition spd="slow" p14:dur="2000" advTm="31836"/>
    </mc:Choice>
    <mc:Fallback xmlns="">
      <p:transition spd="slow" advTm="3183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0ECDD-EE23-4DC3-A81F-24C47A26410B}"/>
              </a:ext>
            </a:extLst>
          </p:cNvPr>
          <p:cNvSpPr>
            <a:spLocks noGrp="1"/>
          </p:cNvSpPr>
          <p:nvPr>
            <p:ph type="title"/>
          </p:nvPr>
        </p:nvSpPr>
        <p:spPr>
          <a:xfrm>
            <a:off x="759675" y="1700019"/>
            <a:ext cx="10501200" cy="763200"/>
          </a:xfrm>
        </p:spPr>
        <p:txBody>
          <a:bodyPr>
            <a:normAutofit/>
          </a:bodyPr>
          <a:lstStyle/>
          <a:p>
            <a:r>
              <a:rPr lang="en-AU" dirty="0">
                <a:latin typeface="Arial" panose="020B0604020202020204" pitchFamily="34" charset="0"/>
                <a:cs typeface="Arial" panose="020B0604020202020204" pitchFamily="34" charset="0"/>
              </a:rPr>
              <a:t>CHRMAP Stages </a:t>
            </a:r>
          </a:p>
        </p:txBody>
      </p:sp>
      <p:pic>
        <p:nvPicPr>
          <p:cNvPr id="4" name="Picture 3" descr="A beach with blue water and rocks&#10;&#10;Description automatically generated">
            <a:extLst>
              <a:ext uri="{FF2B5EF4-FFF2-40B4-BE49-F238E27FC236}">
                <a16:creationId xmlns:a16="http://schemas.microsoft.com/office/drawing/2014/main" id="{856645E3-80CE-C40D-2BD7-737D8A7C699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3038474"/>
            <a:ext cx="12192000" cy="3371851"/>
          </a:xfrm>
          <a:prstGeom prst="rect">
            <a:avLst/>
          </a:prstGeom>
        </p:spPr>
      </p:pic>
      <p:sp>
        <p:nvSpPr>
          <p:cNvPr id="5" name="TextBox 4">
            <a:extLst>
              <a:ext uri="{FF2B5EF4-FFF2-40B4-BE49-F238E27FC236}">
                <a16:creationId xmlns:a16="http://schemas.microsoft.com/office/drawing/2014/main" id="{C0E1947B-20E4-4BAC-D686-AF0A35CAF5B9}"/>
              </a:ext>
            </a:extLst>
          </p:cNvPr>
          <p:cNvSpPr txBox="1"/>
          <p:nvPr/>
        </p:nvSpPr>
        <p:spPr>
          <a:xfrm>
            <a:off x="53261" y="3091190"/>
            <a:ext cx="2080526" cy="261610"/>
          </a:xfrm>
          <a:prstGeom prst="rect">
            <a:avLst/>
          </a:prstGeom>
          <a:noFill/>
        </p:spPr>
        <p:txBody>
          <a:bodyPr wrap="square" rtlCol="0">
            <a:spAutoFit/>
          </a:bodyPr>
          <a:lstStyle/>
          <a:p>
            <a:r>
              <a:rPr lang="en-AU" sz="1100" dirty="0">
                <a:latin typeface="Arial" panose="020B0604020202020204" pitchFamily="34" charset="0"/>
                <a:cs typeface="Arial" panose="020B0604020202020204" pitchFamily="34" charset="0"/>
              </a:rPr>
              <a:t>Twilight Cove, Esperance</a:t>
            </a:r>
          </a:p>
        </p:txBody>
      </p:sp>
    </p:spTree>
    <p:extLst>
      <p:ext uri="{BB962C8B-B14F-4D97-AF65-F5344CB8AC3E}">
        <p14:creationId xmlns:p14="http://schemas.microsoft.com/office/powerpoint/2010/main" val="2175858602"/>
      </p:ext>
    </p:extLst>
  </p:cSld>
  <p:clrMapOvr>
    <a:masterClrMapping/>
  </p:clrMapOvr>
  <mc:AlternateContent xmlns:mc="http://schemas.openxmlformats.org/markup-compatibility/2006" xmlns:p14="http://schemas.microsoft.com/office/powerpoint/2010/main">
    <mc:Choice Requires="p14">
      <p:transition spd="slow" p14:dur="2000" advTm="9784"/>
    </mc:Choice>
    <mc:Fallback xmlns="">
      <p:transition spd="slow" advTm="9784"/>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31530-AFD8-8D87-F9BE-127D754F02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152E36-4435-FA74-8A18-283132294195}"/>
              </a:ext>
            </a:extLst>
          </p:cNvPr>
          <p:cNvSpPr>
            <a:spLocks noGrp="1"/>
          </p:cNvSpPr>
          <p:nvPr>
            <p:ph type="title"/>
          </p:nvPr>
        </p:nvSpPr>
        <p:spPr/>
        <p:txBody>
          <a:bodyPr>
            <a:normAutofit fontScale="90000"/>
          </a:bodyPr>
          <a:lstStyle/>
          <a:p>
            <a:r>
              <a:rPr lang="en-AU" dirty="0">
                <a:latin typeface="Arial" panose="020B0604020202020204" pitchFamily="34" charset="0"/>
                <a:cs typeface="Arial" panose="020B0604020202020204" pitchFamily="34" charset="0"/>
              </a:rPr>
              <a:t>Coastal Hazard Risk Management &amp; Adaptation Planning</a:t>
            </a:r>
          </a:p>
        </p:txBody>
      </p:sp>
      <p:sp>
        <p:nvSpPr>
          <p:cNvPr id="3" name="Text Placeholder 2">
            <a:extLst>
              <a:ext uri="{FF2B5EF4-FFF2-40B4-BE49-F238E27FC236}">
                <a16:creationId xmlns:a16="http://schemas.microsoft.com/office/drawing/2014/main" id="{221E71AF-B9EE-E676-1AFF-F846EDAF5C50}"/>
              </a:ext>
            </a:extLst>
          </p:cNvPr>
          <p:cNvSpPr>
            <a:spLocks noGrp="1"/>
          </p:cNvSpPr>
          <p:nvPr>
            <p:ph type="body" sz="quarter" idx="10"/>
          </p:nvPr>
        </p:nvSpPr>
        <p:spPr>
          <a:xfrm>
            <a:off x="838200" y="2205057"/>
            <a:ext cx="10144125" cy="4543425"/>
          </a:xfrm>
        </p:spPr>
        <p:txBody>
          <a:bodyPr/>
          <a:lstStyle/>
          <a:p>
            <a:pPr marL="0" indent="0">
              <a:buNone/>
            </a:pPr>
            <a:r>
              <a:rPr lang="en-AU" dirty="0">
                <a:latin typeface="Arial" panose="020B0604020202020204" pitchFamily="34" charset="0"/>
                <a:cs typeface="Arial" panose="020B0604020202020204" pitchFamily="34" charset="0"/>
              </a:rPr>
              <a:t>CHRMAP under SPP2.6 &amp; CHRMAP Guidelines</a:t>
            </a:r>
          </a:p>
          <a:p>
            <a:r>
              <a:rPr lang="en-AU" dirty="0">
                <a:latin typeface="Arial" panose="020B0604020202020204" pitchFamily="34" charset="0"/>
                <a:cs typeface="Arial" panose="020B0604020202020204" pitchFamily="34" charset="0"/>
              </a:rPr>
              <a:t>Stage 1 – Establish the Context</a:t>
            </a:r>
          </a:p>
          <a:p>
            <a:r>
              <a:rPr lang="en-AU" dirty="0">
                <a:latin typeface="Arial" panose="020B0604020202020204" pitchFamily="34" charset="0"/>
                <a:cs typeface="Arial" panose="020B0604020202020204" pitchFamily="34" charset="0"/>
              </a:rPr>
              <a:t>Stage 2 – Risk Identification</a:t>
            </a:r>
          </a:p>
          <a:p>
            <a:r>
              <a:rPr lang="en-AU" dirty="0">
                <a:latin typeface="Arial" panose="020B0604020202020204" pitchFamily="34" charset="0"/>
                <a:cs typeface="Arial" panose="020B0604020202020204" pitchFamily="34" charset="0"/>
              </a:rPr>
              <a:t>Stage 3 – Vulnerability Assessment </a:t>
            </a:r>
          </a:p>
          <a:p>
            <a:r>
              <a:rPr lang="en-AU" dirty="0">
                <a:latin typeface="Arial" panose="020B0604020202020204" pitchFamily="34" charset="0"/>
                <a:cs typeface="Arial" panose="020B0604020202020204" pitchFamily="34" charset="0"/>
              </a:rPr>
              <a:t>Stage 4 – Risk Evaluation</a:t>
            </a:r>
          </a:p>
          <a:p>
            <a:r>
              <a:rPr lang="en-AU" dirty="0">
                <a:latin typeface="Arial" panose="020B0604020202020204" pitchFamily="34" charset="0"/>
                <a:cs typeface="Arial" panose="020B0604020202020204" pitchFamily="34" charset="0"/>
              </a:rPr>
              <a:t>Stage 5 – Risk Treatment</a:t>
            </a:r>
          </a:p>
          <a:p>
            <a:pPr lvl="1"/>
            <a:r>
              <a:rPr lang="en-AU" dirty="0">
                <a:highlight>
                  <a:srgbClr val="00FFFF"/>
                </a:highlight>
                <a:latin typeface="Arial" panose="020B0604020202020204" pitchFamily="34" charset="0"/>
                <a:cs typeface="Arial" panose="020B0604020202020204" pitchFamily="34" charset="0"/>
              </a:rPr>
              <a:t>Coastal Adaptation Options Analysis</a:t>
            </a:r>
          </a:p>
          <a:p>
            <a:r>
              <a:rPr lang="en-AU" dirty="0">
                <a:latin typeface="Arial" panose="020B0604020202020204" pitchFamily="34" charset="0"/>
                <a:cs typeface="Arial" panose="020B0604020202020204" pitchFamily="34" charset="0"/>
              </a:rPr>
              <a:t>Stage 6 – Implementation Plan</a:t>
            </a:r>
          </a:p>
        </p:txBody>
      </p:sp>
    </p:spTree>
    <p:extLst>
      <p:ext uri="{BB962C8B-B14F-4D97-AF65-F5344CB8AC3E}">
        <p14:creationId xmlns:p14="http://schemas.microsoft.com/office/powerpoint/2010/main" val="1172053277"/>
      </p:ext>
    </p:extLst>
  </p:cSld>
  <p:clrMapOvr>
    <a:masterClrMapping/>
  </p:clrMapOvr>
  <mc:AlternateContent xmlns:mc="http://schemas.openxmlformats.org/markup-compatibility/2006" xmlns:p14="http://schemas.microsoft.com/office/powerpoint/2010/main">
    <mc:Choice Requires="p14">
      <p:transition spd="slow" p14:dur="2000" advTm="20462"/>
    </mc:Choice>
    <mc:Fallback xmlns="">
      <p:transition spd="slow" advTm="2046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0D06F-379D-0396-99D3-9AB192A663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043C1E-8D82-1BF7-2556-DA37FD67C3F2}"/>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Stage 1 – Establish Context</a:t>
            </a:r>
          </a:p>
        </p:txBody>
      </p:sp>
      <p:sp>
        <p:nvSpPr>
          <p:cNvPr id="3" name="Text Placeholder 2">
            <a:extLst>
              <a:ext uri="{FF2B5EF4-FFF2-40B4-BE49-F238E27FC236}">
                <a16:creationId xmlns:a16="http://schemas.microsoft.com/office/drawing/2014/main" id="{D796483A-B5E5-66E7-6F9F-8E295A4FE875}"/>
              </a:ext>
            </a:extLst>
          </p:cNvPr>
          <p:cNvSpPr>
            <a:spLocks noGrp="1"/>
          </p:cNvSpPr>
          <p:nvPr>
            <p:ph type="body" sz="quarter" idx="10"/>
          </p:nvPr>
        </p:nvSpPr>
        <p:spPr/>
        <p:txBody>
          <a:bodyPr/>
          <a:lstStyle/>
          <a:p>
            <a:r>
              <a:rPr lang="en-AU" dirty="0">
                <a:latin typeface="Arial" panose="020B0604020202020204" pitchFamily="34" charset="0"/>
                <a:cs typeface="Arial" panose="020B0604020202020204" pitchFamily="34" charset="0"/>
              </a:rPr>
              <a:t>Determine purpose</a:t>
            </a:r>
          </a:p>
          <a:p>
            <a:r>
              <a:rPr lang="en-AU" dirty="0">
                <a:latin typeface="Arial" panose="020B0604020202020204" pitchFamily="34" charset="0"/>
                <a:cs typeface="Arial" panose="020B0604020202020204" pitchFamily="34" charset="0"/>
              </a:rPr>
              <a:t>Determine objectives</a:t>
            </a:r>
          </a:p>
          <a:p>
            <a:r>
              <a:rPr lang="en-AU" dirty="0">
                <a:latin typeface="Arial" panose="020B0604020202020204" pitchFamily="34" charset="0"/>
                <a:cs typeface="Arial" panose="020B0604020202020204" pitchFamily="34" charset="0"/>
              </a:rPr>
              <a:t>Determine scope</a:t>
            </a:r>
          </a:p>
          <a:p>
            <a:r>
              <a:rPr lang="en-AU" dirty="0">
                <a:latin typeface="Arial" panose="020B0604020202020204" pitchFamily="34" charset="0"/>
                <a:cs typeface="Arial" panose="020B0604020202020204" pitchFamily="34" charset="0"/>
              </a:rPr>
              <a:t>Determine study area</a:t>
            </a:r>
          </a:p>
          <a:p>
            <a:r>
              <a:rPr lang="en-AU" dirty="0">
                <a:latin typeface="Arial" panose="020B0604020202020204" pitchFamily="34" charset="0"/>
                <a:cs typeface="Arial" panose="020B0604020202020204" pitchFamily="34" charset="0"/>
              </a:rPr>
              <a:t>Determine values</a:t>
            </a:r>
          </a:p>
          <a:p>
            <a:r>
              <a:rPr lang="en-AU" dirty="0">
                <a:latin typeface="Arial" panose="020B0604020202020204" pitchFamily="34" charset="0"/>
                <a:cs typeface="Arial" panose="020B0604020202020204" pitchFamily="34" charset="0"/>
              </a:rPr>
              <a:t>Determine existing controls</a:t>
            </a:r>
          </a:p>
          <a:p>
            <a:r>
              <a:rPr lang="en-AU" dirty="0">
                <a:latin typeface="Arial" panose="020B0604020202020204" pitchFamily="34" charset="0"/>
                <a:cs typeface="Arial" panose="020B0604020202020204" pitchFamily="34" charset="0"/>
              </a:rPr>
              <a:t>Determine success criteria</a:t>
            </a:r>
          </a:p>
        </p:txBody>
      </p:sp>
      <p:pic>
        <p:nvPicPr>
          <p:cNvPr id="5" name="Picture 4">
            <a:extLst>
              <a:ext uri="{FF2B5EF4-FFF2-40B4-BE49-F238E27FC236}">
                <a16:creationId xmlns:a16="http://schemas.microsoft.com/office/drawing/2014/main" id="{617B14B2-8232-6747-B817-60D5105C4231}"/>
              </a:ext>
            </a:extLst>
          </p:cNvPr>
          <p:cNvPicPr>
            <a:picLocks noChangeAspect="1"/>
          </p:cNvPicPr>
          <p:nvPr/>
        </p:nvPicPr>
        <p:blipFill>
          <a:blip r:embed="rId2"/>
          <a:stretch>
            <a:fillRect/>
          </a:stretch>
        </p:blipFill>
        <p:spPr>
          <a:xfrm>
            <a:off x="6324634" y="1931936"/>
            <a:ext cx="5014766" cy="3614444"/>
          </a:xfrm>
          <a:prstGeom prst="rect">
            <a:avLst/>
          </a:prstGeom>
        </p:spPr>
      </p:pic>
      <p:sp>
        <p:nvSpPr>
          <p:cNvPr id="6" name="TextBox 5">
            <a:extLst>
              <a:ext uri="{FF2B5EF4-FFF2-40B4-BE49-F238E27FC236}">
                <a16:creationId xmlns:a16="http://schemas.microsoft.com/office/drawing/2014/main" id="{DE4EE75C-362C-639A-8C57-5D30BE4AFE77}"/>
              </a:ext>
            </a:extLst>
          </p:cNvPr>
          <p:cNvSpPr txBox="1"/>
          <p:nvPr/>
        </p:nvSpPr>
        <p:spPr>
          <a:xfrm>
            <a:off x="6324634" y="5520402"/>
            <a:ext cx="2354039" cy="261610"/>
          </a:xfrm>
          <a:prstGeom prst="rect">
            <a:avLst/>
          </a:prstGeom>
          <a:noFill/>
        </p:spPr>
        <p:txBody>
          <a:bodyPr wrap="square" rtlCol="0">
            <a:spAutoFit/>
          </a:bodyPr>
          <a:lstStyle/>
          <a:p>
            <a:r>
              <a:rPr lang="en-AU" sz="1100" dirty="0">
                <a:latin typeface="Arial" panose="020B0604020202020204" pitchFamily="34" charset="0"/>
                <a:cs typeface="Arial" panose="020B0604020202020204" pitchFamily="34" charset="0"/>
              </a:rPr>
              <a:t>Community consultation important</a:t>
            </a:r>
          </a:p>
        </p:txBody>
      </p:sp>
    </p:spTree>
    <p:extLst>
      <p:ext uri="{BB962C8B-B14F-4D97-AF65-F5344CB8AC3E}">
        <p14:creationId xmlns:p14="http://schemas.microsoft.com/office/powerpoint/2010/main" val="3371408316"/>
      </p:ext>
    </p:extLst>
  </p:cSld>
  <p:clrMapOvr>
    <a:masterClrMapping/>
  </p:clrMapOvr>
  <mc:AlternateContent xmlns:mc="http://schemas.openxmlformats.org/markup-compatibility/2006" xmlns:p14="http://schemas.microsoft.com/office/powerpoint/2010/main">
    <mc:Choice Requires="p14">
      <p:transition spd="slow" p14:dur="2000" advTm="30465"/>
    </mc:Choice>
    <mc:Fallback xmlns="">
      <p:transition spd="slow" advTm="3046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4D502-43CB-D4B3-7A44-C60FA0753F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4CC4CE-9DE0-71E5-2931-C2B27D0063EE}"/>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Stage 2 – Risk Identification</a:t>
            </a:r>
          </a:p>
        </p:txBody>
      </p:sp>
      <p:sp>
        <p:nvSpPr>
          <p:cNvPr id="3" name="Text Placeholder 2">
            <a:extLst>
              <a:ext uri="{FF2B5EF4-FFF2-40B4-BE49-F238E27FC236}">
                <a16:creationId xmlns:a16="http://schemas.microsoft.com/office/drawing/2014/main" id="{522D7D58-BAB4-E813-96EB-7394362A85B6}"/>
              </a:ext>
            </a:extLst>
          </p:cNvPr>
          <p:cNvSpPr>
            <a:spLocks noGrp="1"/>
          </p:cNvSpPr>
          <p:nvPr>
            <p:ph type="body" sz="quarter" idx="10"/>
          </p:nvPr>
        </p:nvSpPr>
        <p:spPr/>
        <p:txBody>
          <a:bodyPr/>
          <a:lstStyle/>
          <a:p>
            <a:r>
              <a:rPr lang="en-AU" dirty="0">
                <a:latin typeface="Arial" panose="020B0604020202020204" pitchFamily="34" charset="0"/>
                <a:cs typeface="Arial" panose="020B0604020202020204" pitchFamily="34" charset="0"/>
              </a:rPr>
              <a:t>Coastal hazard identification</a:t>
            </a:r>
          </a:p>
          <a:p>
            <a:r>
              <a:rPr lang="en-AU" dirty="0">
                <a:latin typeface="Arial" panose="020B0604020202020204" pitchFamily="34" charset="0"/>
                <a:cs typeface="Arial" panose="020B0604020202020204" pitchFamily="34" charset="0"/>
              </a:rPr>
              <a:t>Asset identification</a:t>
            </a:r>
          </a:p>
          <a:p>
            <a:r>
              <a:rPr lang="en-AU" dirty="0">
                <a:latin typeface="Arial" panose="020B0604020202020204" pitchFamily="34" charset="0"/>
                <a:cs typeface="Arial" panose="020B0604020202020204" pitchFamily="34" charset="0"/>
              </a:rPr>
              <a:t>Hazard mapping</a:t>
            </a:r>
          </a:p>
        </p:txBody>
      </p:sp>
      <p:pic>
        <p:nvPicPr>
          <p:cNvPr id="4" name="Picture 3">
            <a:extLst>
              <a:ext uri="{FF2B5EF4-FFF2-40B4-BE49-F238E27FC236}">
                <a16:creationId xmlns:a16="http://schemas.microsoft.com/office/drawing/2014/main" id="{3DFDA33D-3912-7321-A63B-195459C57E9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602289" y="2036763"/>
            <a:ext cx="4156211" cy="4246181"/>
          </a:xfrm>
          <a:prstGeom prst="rect">
            <a:avLst/>
          </a:prstGeom>
        </p:spPr>
      </p:pic>
    </p:spTree>
    <p:extLst>
      <p:ext uri="{BB962C8B-B14F-4D97-AF65-F5344CB8AC3E}">
        <p14:creationId xmlns:p14="http://schemas.microsoft.com/office/powerpoint/2010/main" val="3107700908"/>
      </p:ext>
    </p:extLst>
  </p:cSld>
  <p:clrMapOvr>
    <a:masterClrMapping/>
  </p:clrMapOvr>
  <mc:AlternateContent xmlns:mc="http://schemas.openxmlformats.org/markup-compatibility/2006" xmlns:p14="http://schemas.microsoft.com/office/powerpoint/2010/main">
    <mc:Choice Requires="p14">
      <p:transition spd="slow" p14:dur="2000" advTm="17755"/>
    </mc:Choice>
    <mc:Fallback xmlns="">
      <p:transition spd="slow" advTm="1775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46811-FC08-4050-8DFE-36289DD648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714139-7665-B3E3-DF49-A2A08BBC282C}"/>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Stage 3 – Vulnerability Assessment</a:t>
            </a:r>
          </a:p>
        </p:txBody>
      </p:sp>
      <p:pic>
        <p:nvPicPr>
          <p:cNvPr id="5" name="Picture 4">
            <a:extLst>
              <a:ext uri="{FF2B5EF4-FFF2-40B4-BE49-F238E27FC236}">
                <a16:creationId xmlns:a16="http://schemas.microsoft.com/office/drawing/2014/main" id="{385B6934-C004-ED8C-BF6E-B87E67DEAF5E}"/>
              </a:ext>
            </a:extLst>
          </p:cNvPr>
          <p:cNvPicPr>
            <a:picLocks noChangeAspect="1"/>
          </p:cNvPicPr>
          <p:nvPr/>
        </p:nvPicPr>
        <p:blipFill>
          <a:blip r:embed="rId2"/>
          <a:stretch>
            <a:fillRect/>
          </a:stretch>
        </p:blipFill>
        <p:spPr>
          <a:xfrm>
            <a:off x="6449243" y="2858861"/>
            <a:ext cx="3561766" cy="2758313"/>
          </a:xfrm>
          <a:prstGeom prst="rect">
            <a:avLst/>
          </a:prstGeom>
        </p:spPr>
      </p:pic>
      <p:pic>
        <p:nvPicPr>
          <p:cNvPr id="6" name="Picture 5">
            <a:extLst>
              <a:ext uri="{FF2B5EF4-FFF2-40B4-BE49-F238E27FC236}">
                <a16:creationId xmlns:a16="http://schemas.microsoft.com/office/drawing/2014/main" id="{1CB596AC-3569-C8B4-4551-E7F048C6A564}"/>
              </a:ext>
            </a:extLst>
          </p:cNvPr>
          <p:cNvPicPr>
            <a:picLocks noChangeAspect="1"/>
          </p:cNvPicPr>
          <p:nvPr/>
        </p:nvPicPr>
        <p:blipFill>
          <a:blip r:embed="rId3"/>
          <a:stretch>
            <a:fillRect/>
          </a:stretch>
        </p:blipFill>
        <p:spPr>
          <a:xfrm>
            <a:off x="838200" y="2858861"/>
            <a:ext cx="5191125" cy="2523816"/>
          </a:xfrm>
          <a:prstGeom prst="rect">
            <a:avLst/>
          </a:prstGeom>
        </p:spPr>
      </p:pic>
    </p:spTree>
    <p:extLst>
      <p:ext uri="{BB962C8B-B14F-4D97-AF65-F5344CB8AC3E}">
        <p14:creationId xmlns:p14="http://schemas.microsoft.com/office/powerpoint/2010/main" val="2574168169"/>
      </p:ext>
    </p:extLst>
  </p:cSld>
  <p:clrMapOvr>
    <a:masterClrMapping/>
  </p:clrMapOvr>
  <mc:AlternateContent xmlns:mc="http://schemas.openxmlformats.org/markup-compatibility/2006" xmlns:p14="http://schemas.microsoft.com/office/powerpoint/2010/main">
    <mc:Choice Requires="p14">
      <p:transition spd="slow" p14:dur="2000" advTm="12942"/>
    </mc:Choice>
    <mc:Fallback xmlns="">
      <p:transition spd="slow" advTm="1294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1A8EC-7FD4-E069-B5D7-F2D238EC5B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76837C-F642-7C93-115D-79C70BF89BD3}"/>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Stage 4 – Risk Evaluation</a:t>
            </a:r>
          </a:p>
        </p:txBody>
      </p:sp>
      <p:sp>
        <p:nvSpPr>
          <p:cNvPr id="3" name="Text Placeholder 2">
            <a:extLst>
              <a:ext uri="{FF2B5EF4-FFF2-40B4-BE49-F238E27FC236}">
                <a16:creationId xmlns:a16="http://schemas.microsoft.com/office/drawing/2014/main" id="{607D058D-DEF8-7731-A8B4-9E6C73039FEE}"/>
              </a:ext>
            </a:extLst>
          </p:cNvPr>
          <p:cNvSpPr>
            <a:spLocks noGrp="1"/>
          </p:cNvSpPr>
          <p:nvPr>
            <p:ph type="body" sz="quarter" idx="10"/>
          </p:nvPr>
        </p:nvSpPr>
        <p:spPr/>
        <p:txBody>
          <a:bodyPr/>
          <a:lstStyle/>
          <a:p>
            <a:r>
              <a:rPr lang="en-AU" dirty="0">
                <a:latin typeface="Arial" panose="020B0604020202020204" pitchFamily="34" charset="0"/>
                <a:cs typeface="Arial" panose="020B0604020202020204" pitchFamily="34" charset="0"/>
              </a:rPr>
              <a:t>Aims to prioritise risk management measures</a:t>
            </a:r>
          </a:p>
        </p:txBody>
      </p:sp>
      <p:graphicFrame>
        <p:nvGraphicFramePr>
          <p:cNvPr id="4" name="Diagram 3">
            <a:extLst>
              <a:ext uri="{FF2B5EF4-FFF2-40B4-BE49-F238E27FC236}">
                <a16:creationId xmlns:a16="http://schemas.microsoft.com/office/drawing/2014/main" id="{F592F6A0-34C3-4BAE-F55F-AE1A98694066}"/>
              </a:ext>
            </a:extLst>
          </p:cNvPr>
          <p:cNvGraphicFramePr/>
          <p:nvPr>
            <p:extLst>
              <p:ext uri="{D42A27DB-BD31-4B8C-83A1-F6EECF244321}">
                <p14:modId xmlns:p14="http://schemas.microsoft.com/office/powerpoint/2010/main" val="3356494670"/>
              </p:ext>
            </p:extLst>
          </p:nvPr>
        </p:nvGraphicFramePr>
        <p:xfrm>
          <a:off x="674369" y="2537460"/>
          <a:ext cx="9589771" cy="38732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9548255"/>
      </p:ext>
    </p:extLst>
  </p:cSld>
  <p:clrMapOvr>
    <a:masterClrMapping/>
  </p:clrMapOvr>
  <mc:AlternateContent xmlns:mc="http://schemas.openxmlformats.org/markup-compatibility/2006" xmlns:p14="http://schemas.microsoft.com/office/powerpoint/2010/main">
    <mc:Choice Requires="p14">
      <p:transition spd="slow" p14:dur="2000" advTm="26598"/>
    </mc:Choice>
    <mc:Fallback xmlns="">
      <p:transition spd="slow" advTm="26598"/>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48E31-1705-3157-F464-D43872A27980}"/>
              </a:ext>
            </a:extLst>
          </p:cNvPr>
          <p:cNvSpPr>
            <a:spLocks noGrp="1"/>
          </p:cNvSpPr>
          <p:nvPr>
            <p:ph type="title"/>
          </p:nvPr>
        </p:nvSpPr>
        <p:spPr>
          <a:xfrm>
            <a:off x="838200" y="1168736"/>
            <a:ext cx="10501200" cy="763200"/>
          </a:xfrm>
        </p:spPr>
        <p:txBody>
          <a:bodyPr/>
          <a:lstStyle/>
          <a:p>
            <a:r>
              <a:rPr lang="en-AU" dirty="0">
                <a:latin typeface="Arial" panose="020B0604020202020204" pitchFamily="34" charset="0"/>
                <a:cs typeface="Arial" panose="020B0604020202020204" pitchFamily="34" charset="0"/>
              </a:rPr>
              <a:t>Priorities for Risk Treatment</a:t>
            </a:r>
          </a:p>
        </p:txBody>
      </p:sp>
      <p:sp>
        <p:nvSpPr>
          <p:cNvPr id="3" name="Text Placeholder 2">
            <a:extLst>
              <a:ext uri="{FF2B5EF4-FFF2-40B4-BE49-F238E27FC236}">
                <a16:creationId xmlns:a16="http://schemas.microsoft.com/office/drawing/2014/main" id="{FDC5DF23-0B2D-C078-1527-04D345AC1330}"/>
              </a:ext>
            </a:extLst>
          </p:cNvPr>
          <p:cNvSpPr>
            <a:spLocks noGrp="1"/>
          </p:cNvSpPr>
          <p:nvPr>
            <p:ph type="body" sz="quarter" idx="10"/>
          </p:nvPr>
        </p:nvSpPr>
        <p:spPr>
          <a:xfrm>
            <a:off x="838200" y="2036763"/>
            <a:ext cx="10144125" cy="4543425"/>
          </a:xfrm>
        </p:spPr>
        <p:txBody>
          <a:bodyPr/>
          <a:lstStyle/>
          <a:p>
            <a:r>
              <a:rPr lang="en-AU" dirty="0">
                <a:latin typeface="Arial" panose="020B0604020202020204" pitchFamily="34" charset="0"/>
                <a:cs typeface="Arial" panose="020B0604020202020204" pitchFamily="34" charset="0"/>
              </a:rPr>
              <a:t>The risk and vulnerability tolerance scales should be used to identify risks that require treatment</a:t>
            </a:r>
          </a:p>
          <a:p>
            <a:r>
              <a:rPr lang="en-AU" dirty="0">
                <a:latin typeface="Arial" panose="020B0604020202020204" pitchFamily="34" charset="0"/>
                <a:cs typeface="Arial" panose="020B0604020202020204" pitchFamily="34" charset="0"/>
              </a:rPr>
              <a:t>Once it is identified that treatment is required, the level of vulnerability should inform the priority for treatment</a:t>
            </a:r>
          </a:p>
          <a:p>
            <a:r>
              <a:rPr lang="en-AU" dirty="0">
                <a:latin typeface="Arial" panose="020B0604020202020204" pitchFamily="34" charset="0"/>
                <a:cs typeface="Arial" panose="020B0604020202020204" pitchFamily="34" charset="0"/>
              </a:rPr>
              <a:t>Risk treatment options should include consideration of both erosion and inundation, noting that different areas may require different treatments</a:t>
            </a:r>
          </a:p>
        </p:txBody>
      </p:sp>
    </p:spTree>
    <p:extLst>
      <p:ext uri="{BB962C8B-B14F-4D97-AF65-F5344CB8AC3E}">
        <p14:creationId xmlns:p14="http://schemas.microsoft.com/office/powerpoint/2010/main" val="432989704"/>
      </p:ext>
    </p:extLst>
  </p:cSld>
  <p:clrMapOvr>
    <a:masterClrMapping/>
  </p:clrMapOvr>
  <mc:AlternateContent xmlns:mc="http://schemas.openxmlformats.org/markup-compatibility/2006" xmlns:p14="http://schemas.microsoft.com/office/powerpoint/2010/main">
    <mc:Choice Requires="p14">
      <p:transition spd="slow" p14:dur="2000" advTm="35873"/>
    </mc:Choice>
    <mc:Fallback xmlns="">
      <p:transition spd="slow" advTm="3587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8DB17-BB15-4062-AC1A-68C58FAB9FCB}"/>
              </a:ext>
            </a:extLst>
          </p:cNvPr>
          <p:cNvSpPr>
            <a:spLocks noGrp="1"/>
          </p:cNvSpPr>
          <p:nvPr>
            <p:ph type="title"/>
          </p:nvPr>
        </p:nvSpPr>
        <p:spPr>
          <a:xfrm>
            <a:off x="685800" y="1168736"/>
            <a:ext cx="10501200" cy="763200"/>
          </a:xfrm>
        </p:spPr>
        <p:txBody>
          <a:bodyPr/>
          <a:lstStyle/>
          <a:p>
            <a:r>
              <a:rPr lang="en-AU" dirty="0">
                <a:latin typeface="Arial" panose="020B0604020202020204" pitchFamily="34" charset="0"/>
                <a:cs typeface="Arial" panose="020B0604020202020204" pitchFamily="34" charset="0"/>
              </a:rPr>
              <a:t>Training Modules</a:t>
            </a:r>
          </a:p>
        </p:txBody>
      </p:sp>
      <p:sp>
        <p:nvSpPr>
          <p:cNvPr id="3" name="Text Placeholder 2">
            <a:extLst>
              <a:ext uri="{FF2B5EF4-FFF2-40B4-BE49-F238E27FC236}">
                <a16:creationId xmlns:a16="http://schemas.microsoft.com/office/drawing/2014/main" id="{C51AB38F-CAF4-4EE8-945D-DE96384FAD5D}"/>
              </a:ext>
            </a:extLst>
          </p:cNvPr>
          <p:cNvSpPr>
            <a:spLocks noGrp="1"/>
          </p:cNvSpPr>
          <p:nvPr>
            <p:ph type="body" sz="quarter" idx="10"/>
          </p:nvPr>
        </p:nvSpPr>
        <p:spPr>
          <a:xfrm>
            <a:off x="685800" y="2036763"/>
            <a:ext cx="10144125" cy="4543425"/>
          </a:xfrm>
        </p:spPr>
        <p:txBody>
          <a:bodyPr/>
          <a:lstStyle/>
          <a:p>
            <a:r>
              <a:rPr lang="en-AU" dirty="0">
                <a:latin typeface="Arial" panose="020B0604020202020204" pitchFamily="34" charset="0"/>
                <a:cs typeface="Arial" panose="020B0604020202020204" pitchFamily="34" charset="0"/>
              </a:rPr>
              <a:t>Coastal Processes</a:t>
            </a:r>
          </a:p>
          <a:p>
            <a:r>
              <a:rPr lang="en-AU" dirty="0">
                <a:latin typeface="Arial" panose="020B0604020202020204" pitchFamily="34" charset="0"/>
                <a:cs typeface="Arial" panose="020B0604020202020204" pitchFamily="34" charset="0"/>
              </a:rPr>
              <a:t>Coastal Protection Works</a:t>
            </a:r>
          </a:p>
          <a:p>
            <a:r>
              <a:rPr lang="en-AU" dirty="0">
                <a:latin typeface="Arial" panose="020B0604020202020204" pitchFamily="34" charset="0"/>
                <a:cs typeface="Arial" panose="020B0604020202020204" pitchFamily="34" charset="0"/>
              </a:rPr>
              <a:t>Benefit Distribution Analysis</a:t>
            </a:r>
          </a:p>
          <a:p>
            <a:r>
              <a:rPr lang="en-AU" dirty="0">
                <a:latin typeface="Arial" panose="020B0604020202020204" pitchFamily="34" charset="0"/>
                <a:cs typeface="Arial" panose="020B0604020202020204" pitchFamily="34" charset="0"/>
              </a:rPr>
              <a:t>Coastal Hazard Assessments </a:t>
            </a:r>
          </a:p>
          <a:p>
            <a:r>
              <a:rPr lang="en-AU" dirty="0">
                <a:latin typeface="Arial" panose="020B0604020202020204" pitchFamily="34" charset="0"/>
                <a:cs typeface="Arial" panose="020B0604020202020204" pitchFamily="34" charset="0"/>
              </a:rPr>
              <a:t>Vulnerability Analysis &amp; Risk Evaluation</a:t>
            </a:r>
          </a:p>
          <a:p>
            <a:r>
              <a:rPr lang="en-AU" dirty="0">
                <a:latin typeface="Arial" panose="020B0604020202020204" pitchFamily="34" charset="0"/>
                <a:cs typeface="Arial" panose="020B0604020202020204" pitchFamily="34" charset="0"/>
              </a:rPr>
              <a:t>CHRMAP Implementation</a:t>
            </a:r>
          </a:p>
          <a:p>
            <a:r>
              <a:rPr lang="en-AU" dirty="0" err="1">
                <a:latin typeface="Arial" panose="020B0604020202020204" pitchFamily="34" charset="0"/>
                <a:cs typeface="Arial" panose="020B0604020202020204" pitchFamily="34" charset="0"/>
              </a:rPr>
              <a:t>CoastAdapt</a:t>
            </a:r>
            <a:r>
              <a:rPr lang="en-AU" dirty="0">
                <a:latin typeface="Arial" panose="020B0604020202020204" pitchFamily="34" charset="0"/>
                <a:cs typeface="Arial" panose="020B0604020202020204" pitchFamily="34" charset="0"/>
              </a:rPr>
              <a:t> Refresh</a:t>
            </a:r>
          </a:p>
          <a:p>
            <a:r>
              <a:rPr lang="en-AU" b="1" dirty="0">
                <a:latin typeface="Arial" panose="020B0604020202020204" pitchFamily="34" charset="0"/>
                <a:cs typeface="Arial" panose="020B0604020202020204" pitchFamily="34" charset="0"/>
              </a:rPr>
              <a:t>Coastal Adaptation Options Analysis</a:t>
            </a:r>
          </a:p>
        </p:txBody>
      </p:sp>
      <p:pic>
        <p:nvPicPr>
          <p:cNvPr id="4" name="Picture 3" descr="A rock formation with a hole in the middle of the water&#10;&#10;Description automatically generated">
            <a:extLst>
              <a:ext uri="{FF2B5EF4-FFF2-40B4-BE49-F238E27FC236}">
                <a16:creationId xmlns:a16="http://schemas.microsoft.com/office/drawing/2014/main" id="{48423913-F25E-1A76-59FA-000B883C443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678109" y="962459"/>
            <a:ext cx="4343878" cy="5689264"/>
          </a:xfrm>
          <a:prstGeom prst="rect">
            <a:avLst/>
          </a:prstGeom>
        </p:spPr>
      </p:pic>
      <p:sp>
        <p:nvSpPr>
          <p:cNvPr id="5" name="TextBox 4">
            <a:extLst>
              <a:ext uri="{FF2B5EF4-FFF2-40B4-BE49-F238E27FC236}">
                <a16:creationId xmlns:a16="http://schemas.microsoft.com/office/drawing/2014/main" id="{62ABBD48-14FB-4287-50DD-952119A206B4}"/>
              </a:ext>
            </a:extLst>
          </p:cNvPr>
          <p:cNvSpPr txBox="1"/>
          <p:nvPr/>
        </p:nvSpPr>
        <p:spPr>
          <a:xfrm>
            <a:off x="9917536" y="6371063"/>
            <a:ext cx="2080526" cy="261610"/>
          </a:xfrm>
          <a:prstGeom prst="rect">
            <a:avLst/>
          </a:prstGeom>
          <a:noFill/>
        </p:spPr>
        <p:txBody>
          <a:bodyPr wrap="square" rtlCol="0">
            <a:spAutoFit/>
          </a:bodyPr>
          <a:lstStyle/>
          <a:p>
            <a:pPr algn="r"/>
            <a:r>
              <a:rPr lang="en-AU" sz="1100" dirty="0">
                <a:solidFill>
                  <a:schemeClr val="bg1"/>
                </a:solidFill>
                <a:latin typeface="Arial" panose="020B0604020202020204" pitchFamily="34" charset="0"/>
                <a:cs typeface="Arial" panose="020B0604020202020204" pitchFamily="34" charset="0"/>
              </a:rPr>
              <a:t>Red Rocks, Broome</a:t>
            </a:r>
          </a:p>
        </p:txBody>
      </p:sp>
    </p:spTree>
    <p:extLst>
      <p:ext uri="{BB962C8B-B14F-4D97-AF65-F5344CB8AC3E}">
        <p14:creationId xmlns:p14="http://schemas.microsoft.com/office/powerpoint/2010/main" val="771932105"/>
      </p:ext>
    </p:extLst>
  </p:cSld>
  <p:clrMapOvr>
    <a:masterClrMapping/>
  </p:clrMapOvr>
  <mc:AlternateContent xmlns:mc="http://schemas.openxmlformats.org/markup-compatibility/2006" xmlns:p14="http://schemas.microsoft.com/office/powerpoint/2010/main">
    <mc:Choice Requires="p14">
      <p:transition spd="slow" p14:dur="2000" advTm="14594"/>
    </mc:Choice>
    <mc:Fallback xmlns="">
      <p:transition spd="slow" advTm="1459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335CC-AB82-C8E5-1FA2-E039694569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851DF0-B7F1-82E8-ACB8-220D6C8B6461}"/>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Stage 5 – Risk Treatment</a:t>
            </a:r>
          </a:p>
        </p:txBody>
      </p:sp>
      <p:sp>
        <p:nvSpPr>
          <p:cNvPr id="3" name="Text Placeholder 2">
            <a:extLst>
              <a:ext uri="{FF2B5EF4-FFF2-40B4-BE49-F238E27FC236}">
                <a16:creationId xmlns:a16="http://schemas.microsoft.com/office/drawing/2014/main" id="{257B7C96-183B-47EF-5671-3903E00179E9}"/>
              </a:ext>
            </a:extLst>
          </p:cNvPr>
          <p:cNvSpPr>
            <a:spLocks noGrp="1"/>
          </p:cNvSpPr>
          <p:nvPr>
            <p:ph type="body" sz="quarter" idx="10"/>
          </p:nvPr>
        </p:nvSpPr>
        <p:spPr/>
        <p:txBody>
          <a:bodyPr/>
          <a:lstStyle/>
          <a:p>
            <a:r>
              <a:rPr lang="en-AU" dirty="0">
                <a:latin typeface="Arial" panose="020B0604020202020204" pitchFamily="34" charset="0"/>
                <a:cs typeface="Arial" panose="020B0604020202020204" pitchFamily="34" charset="0"/>
              </a:rPr>
              <a:t>Considers how to respond to the risk and asset vulnerability</a:t>
            </a:r>
          </a:p>
          <a:p>
            <a:r>
              <a:rPr lang="en-AU" dirty="0">
                <a:latin typeface="Arial" panose="020B0604020202020204" pitchFamily="34" charset="0"/>
                <a:cs typeface="Arial" panose="020B0604020202020204" pitchFamily="34" charset="0"/>
              </a:rPr>
              <a:t>Assessed risk treatment options</a:t>
            </a:r>
          </a:p>
          <a:p>
            <a:r>
              <a:rPr lang="en-AU" dirty="0">
                <a:latin typeface="Arial" panose="020B0604020202020204" pitchFamily="34" charset="0"/>
                <a:cs typeface="Arial" panose="020B0604020202020204" pitchFamily="34" charset="0"/>
              </a:rPr>
              <a:t>Often referred to as </a:t>
            </a:r>
            <a:r>
              <a:rPr lang="en-AU" b="1" i="1" dirty="0">
                <a:latin typeface="Arial" panose="020B0604020202020204" pitchFamily="34" charset="0"/>
                <a:cs typeface="Arial" panose="020B0604020202020204" pitchFamily="34" charset="0"/>
              </a:rPr>
              <a:t>coastal adaptation options</a:t>
            </a:r>
          </a:p>
          <a:p>
            <a:r>
              <a:rPr lang="en-AU" dirty="0">
                <a:latin typeface="Arial" panose="020B0604020202020204" pitchFamily="34" charset="0"/>
                <a:cs typeface="Arial" panose="020B0604020202020204" pitchFamily="34" charset="0"/>
              </a:rPr>
              <a:t>Identifies risk management pathways and triggers</a:t>
            </a:r>
          </a:p>
        </p:txBody>
      </p:sp>
    </p:spTree>
    <p:extLst>
      <p:ext uri="{BB962C8B-B14F-4D97-AF65-F5344CB8AC3E}">
        <p14:creationId xmlns:p14="http://schemas.microsoft.com/office/powerpoint/2010/main" val="1827008039"/>
      </p:ext>
    </p:extLst>
  </p:cSld>
  <p:clrMapOvr>
    <a:masterClrMapping/>
  </p:clrMapOvr>
  <mc:AlternateContent xmlns:mc="http://schemas.openxmlformats.org/markup-compatibility/2006" xmlns:p14="http://schemas.microsoft.com/office/powerpoint/2010/main">
    <mc:Choice Requires="p14">
      <p:transition spd="slow" p14:dur="2000" advTm="25177"/>
    </mc:Choice>
    <mc:Fallback xmlns="">
      <p:transition spd="slow" advTm="2517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D8CDE-3140-D97D-D4A8-35F4F21B9F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6A465B-9FDF-E56E-5F77-6BCCA567EBE5}"/>
              </a:ext>
            </a:extLst>
          </p:cNvPr>
          <p:cNvSpPr>
            <a:spLocks noGrp="1"/>
          </p:cNvSpPr>
          <p:nvPr>
            <p:ph type="title"/>
          </p:nvPr>
        </p:nvSpPr>
        <p:spPr>
          <a:xfrm>
            <a:off x="788250" y="1252344"/>
            <a:ext cx="9583936" cy="1409444"/>
          </a:xfrm>
        </p:spPr>
        <p:txBody>
          <a:bodyPr>
            <a:normAutofit/>
          </a:bodyPr>
          <a:lstStyle/>
          <a:p>
            <a:r>
              <a:rPr lang="en-AU" dirty="0">
                <a:latin typeface="Arial" panose="020B0604020202020204" pitchFamily="34" charset="0"/>
                <a:cs typeface="Arial" panose="020B0604020202020204" pitchFamily="34" charset="0"/>
              </a:rPr>
              <a:t>When is an Adaptation Options Analysis needed and how are they used?</a:t>
            </a:r>
          </a:p>
        </p:txBody>
      </p:sp>
      <p:pic>
        <p:nvPicPr>
          <p:cNvPr id="4" name="Picture 3" descr="A beach with a lot of cars and trees&#10;&#10;Description automatically generated with medium confidence">
            <a:extLst>
              <a:ext uri="{FF2B5EF4-FFF2-40B4-BE49-F238E27FC236}">
                <a16:creationId xmlns:a16="http://schemas.microsoft.com/office/drawing/2014/main" id="{ADF45F92-F0DF-E85C-C5C8-CB693C6639C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192" y="2766819"/>
            <a:ext cx="12167616" cy="4091181"/>
          </a:xfrm>
          <a:prstGeom prst="rect">
            <a:avLst/>
          </a:prstGeom>
        </p:spPr>
      </p:pic>
      <p:sp>
        <p:nvSpPr>
          <p:cNvPr id="3" name="TextBox 2">
            <a:extLst>
              <a:ext uri="{FF2B5EF4-FFF2-40B4-BE49-F238E27FC236}">
                <a16:creationId xmlns:a16="http://schemas.microsoft.com/office/drawing/2014/main" id="{15763F1E-3BD3-73E0-CA82-C2F48AE20B9E}"/>
              </a:ext>
            </a:extLst>
          </p:cNvPr>
          <p:cNvSpPr txBox="1"/>
          <p:nvPr/>
        </p:nvSpPr>
        <p:spPr>
          <a:xfrm>
            <a:off x="12192" y="2766819"/>
            <a:ext cx="1102233" cy="261610"/>
          </a:xfrm>
          <a:prstGeom prst="rect">
            <a:avLst/>
          </a:prstGeom>
          <a:noFill/>
        </p:spPr>
        <p:txBody>
          <a:bodyPr wrap="square" rtlCol="0">
            <a:spAutoFit/>
          </a:bodyPr>
          <a:lstStyle/>
          <a:p>
            <a:r>
              <a:rPr lang="en-AU" sz="1100" dirty="0">
                <a:latin typeface="Arial" panose="020B0604020202020204" pitchFamily="34" charset="0"/>
                <a:cs typeface="Arial" panose="020B0604020202020204" pitchFamily="34" charset="0"/>
              </a:rPr>
              <a:t>Dongara</a:t>
            </a:r>
          </a:p>
        </p:txBody>
      </p:sp>
    </p:spTree>
    <p:extLst>
      <p:ext uri="{BB962C8B-B14F-4D97-AF65-F5344CB8AC3E}">
        <p14:creationId xmlns:p14="http://schemas.microsoft.com/office/powerpoint/2010/main" val="768320844"/>
      </p:ext>
    </p:extLst>
  </p:cSld>
  <p:clrMapOvr>
    <a:masterClrMapping/>
  </p:clrMapOvr>
  <mc:AlternateContent xmlns:mc="http://schemas.openxmlformats.org/markup-compatibility/2006" xmlns:p14="http://schemas.microsoft.com/office/powerpoint/2010/main">
    <mc:Choice Requires="p14">
      <p:transition spd="slow" p14:dur="2000" advTm="5542"/>
    </mc:Choice>
    <mc:Fallback xmlns="">
      <p:transition spd="slow" advTm="5542"/>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83386-3C4D-7FEE-276A-54CB4546A1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03A819-2024-19CF-4F20-CCECBB4CF16E}"/>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When are Adaptation Options Required?</a:t>
            </a:r>
          </a:p>
        </p:txBody>
      </p:sp>
      <p:sp>
        <p:nvSpPr>
          <p:cNvPr id="3" name="Text Placeholder 2">
            <a:extLst>
              <a:ext uri="{FF2B5EF4-FFF2-40B4-BE49-F238E27FC236}">
                <a16:creationId xmlns:a16="http://schemas.microsoft.com/office/drawing/2014/main" id="{DE5E8375-2185-7C48-A4AC-68C73EEC0E46}"/>
              </a:ext>
            </a:extLst>
          </p:cNvPr>
          <p:cNvSpPr>
            <a:spLocks noGrp="1"/>
          </p:cNvSpPr>
          <p:nvPr>
            <p:ph type="body" sz="quarter" idx="10"/>
          </p:nvPr>
        </p:nvSpPr>
        <p:spPr/>
        <p:txBody>
          <a:bodyPr/>
          <a:lstStyle/>
          <a:p>
            <a:r>
              <a:rPr lang="en-AU" dirty="0">
                <a:latin typeface="Arial" panose="020B0604020202020204" pitchFamily="34" charset="0"/>
                <a:cs typeface="Arial" panose="020B0604020202020204" pitchFamily="34" charset="0"/>
              </a:rPr>
              <a:t>When Risk Evaluation has determined risks intolerable</a:t>
            </a:r>
          </a:p>
          <a:p>
            <a:r>
              <a:rPr lang="en-AU" dirty="0">
                <a:latin typeface="Arial" panose="020B0604020202020204" pitchFamily="34" charset="0"/>
                <a:cs typeface="Arial" panose="020B0604020202020204" pitchFamily="34" charset="0"/>
              </a:rPr>
              <a:t>Risk Treatment has been determined to be required</a:t>
            </a:r>
          </a:p>
          <a:p>
            <a:r>
              <a:rPr lang="en-AU" dirty="0">
                <a:latin typeface="Arial" panose="020B0604020202020204" pitchFamily="34" charset="0"/>
                <a:cs typeface="Arial" panose="020B0604020202020204" pitchFamily="34" charset="0"/>
              </a:rPr>
              <a:t>Risk treatment = Adaptation Option</a:t>
            </a:r>
          </a:p>
          <a:p>
            <a:r>
              <a:rPr lang="en-AU" dirty="0">
                <a:latin typeface="Arial" panose="020B0604020202020204" pitchFamily="34" charset="0"/>
                <a:cs typeface="Arial" panose="020B0604020202020204" pitchFamily="34" charset="0"/>
              </a:rPr>
              <a:t>Can be completed as part of CHRMAP process</a:t>
            </a:r>
          </a:p>
          <a:p>
            <a:r>
              <a:rPr lang="en-AU" dirty="0">
                <a:latin typeface="Arial" panose="020B0604020202020204" pitchFamily="34" charset="0"/>
                <a:cs typeface="Arial" panose="020B0604020202020204" pitchFamily="34" charset="0"/>
              </a:rPr>
              <a:t>May be completed following CHRMAP</a:t>
            </a:r>
          </a:p>
          <a:p>
            <a:pPr lvl="1"/>
            <a:r>
              <a:rPr lang="en-AU" dirty="0">
                <a:latin typeface="Arial" panose="020B0604020202020204" pitchFamily="34" charset="0"/>
                <a:cs typeface="Arial" panose="020B0604020202020204" pitchFamily="34" charset="0"/>
              </a:rPr>
              <a:t>More detailed assessment</a:t>
            </a:r>
          </a:p>
          <a:p>
            <a:pPr lvl="1"/>
            <a:r>
              <a:rPr lang="en-AU" dirty="0">
                <a:latin typeface="Arial" panose="020B0604020202020204" pitchFamily="34" charset="0"/>
                <a:cs typeface="Arial" panose="020B0604020202020204" pitchFamily="34" charset="0"/>
              </a:rPr>
              <a:t>Refine options or consider additional data</a:t>
            </a:r>
          </a:p>
        </p:txBody>
      </p:sp>
    </p:spTree>
    <p:extLst>
      <p:ext uri="{BB962C8B-B14F-4D97-AF65-F5344CB8AC3E}">
        <p14:creationId xmlns:p14="http://schemas.microsoft.com/office/powerpoint/2010/main" val="3751215449"/>
      </p:ext>
    </p:extLst>
  </p:cSld>
  <p:clrMapOvr>
    <a:masterClrMapping/>
  </p:clrMapOvr>
  <mc:AlternateContent xmlns:mc="http://schemas.openxmlformats.org/markup-compatibility/2006" xmlns:p14="http://schemas.microsoft.com/office/powerpoint/2010/main">
    <mc:Choice Requires="p14">
      <p:transition spd="slow" p14:dur="2000" advTm="48005"/>
    </mc:Choice>
    <mc:Fallback xmlns="">
      <p:transition spd="slow" advTm="48005"/>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52A5C-ADB5-1A75-8159-309E46A4A0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63B5FC-3A14-EDFD-0A4A-3E4C49C42B0F}"/>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How is Adaptation Options Analysis Used?</a:t>
            </a:r>
          </a:p>
        </p:txBody>
      </p:sp>
      <p:sp>
        <p:nvSpPr>
          <p:cNvPr id="3" name="Text Placeholder 2">
            <a:extLst>
              <a:ext uri="{FF2B5EF4-FFF2-40B4-BE49-F238E27FC236}">
                <a16:creationId xmlns:a16="http://schemas.microsoft.com/office/drawing/2014/main" id="{D2C738F3-FA28-22C4-ABE3-9426566C9218}"/>
              </a:ext>
            </a:extLst>
          </p:cNvPr>
          <p:cNvSpPr>
            <a:spLocks noGrp="1"/>
          </p:cNvSpPr>
          <p:nvPr>
            <p:ph type="body" sz="quarter" idx="10"/>
          </p:nvPr>
        </p:nvSpPr>
        <p:spPr/>
        <p:txBody>
          <a:bodyPr/>
          <a:lstStyle/>
          <a:p>
            <a:r>
              <a:rPr lang="en-AU" dirty="0">
                <a:latin typeface="Arial" panose="020B0604020202020204" pitchFamily="34" charset="0"/>
                <a:cs typeface="Arial" panose="020B0604020202020204" pitchFamily="34" charset="0"/>
              </a:rPr>
              <a:t>To develop appropriate Adaptation Options</a:t>
            </a:r>
          </a:p>
          <a:p>
            <a:pPr lvl="1"/>
            <a:r>
              <a:rPr lang="en-AU" dirty="0">
                <a:latin typeface="Arial" panose="020B0604020202020204" pitchFamily="34" charset="0"/>
                <a:cs typeface="Arial" panose="020B0604020202020204" pitchFamily="34" charset="0"/>
              </a:rPr>
              <a:t>Meet objectives and values</a:t>
            </a:r>
          </a:p>
          <a:p>
            <a:pPr lvl="1"/>
            <a:r>
              <a:rPr lang="en-AU" dirty="0">
                <a:latin typeface="Arial" panose="020B0604020202020204" pitchFamily="34" charset="0"/>
                <a:cs typeface="Arial" panose="020B0604020202020204" pitchFamily="34" charset="0"/>
              </a:rPr>
              <a:t>Reduce risks</a:t>
            </a:r>
          </a:p>
          <a:p>
            <a:pPr lvl="1"/>
            <a:r>
              <a:rPr lang="en-AU" dirty="0">
                <a:latin typeface="Arial" panose="020B0604020202020204" pitchFamily="34" charset="0"/>
                <a:cs typeface="Arial" panose="020B0604020202020204" pitchFamily="34" charset="0"/>
              </a:rPr>
              <a:t>Enhance benefits</a:t>
            </a:r>
          </a:p>
          <a:p>
            <a:r>
              <a:rPr lang="en-AU" dirty="0">
                <a:latin typeface="Arial" panose="020B0604020202020204" pitchFamily="34" charset="0"/>
                <a:cs typeface="Arial" panose="020B0604020202020204" pitchFamily="34" charset="0"/>
              </a:rPr>
              <a:t>To compare between potential options </a:t>
            </a:r>
          </a:p>
          <a:p>
            <a:r>
              <a:rPr lang="en-AU" dirty="0">
                <a:latin typeface="Arial" panose="020B0604020202020204" pitchFamily="34" charset="0"/>
                <a:cs typeface="Arial" panose="020B0604020202020204" pitchFamily="34" charset="0"/>
              </a:rPr>
              <a:t>To determine appropriate implementation pathways and triggers</a:t>
            </a:r>
          </a:p>
        </p:txBody>
      </p:sp>
    </p:spTree>
    <p:extLst>
      <p:ext uri="{BB962C8B-B14F-4D97-AF65-F5344CB8AC3E}">
        <p14:creationId xmlns:p14="http://schemas.microsoft.com/office/powerpoint/2010/main" val="3961931837"/>
      </p:ext>
    </p:extLst>
  </p:cSld>
  <p:clrMapOvr>
    <a:masterClrMapping/>
  </p:clrMapOvr>
  <mc:AlternateContent xmlns:mc="http://schemas.openxmlformats.org/markup-compatibility/2006" xmlns:p14="http://schemas.microsoft.com/office/powerpoint/2010/main">
    <mc:Choice Requires="p14">
      <p:transition spd="slow" p14:dur="2000" advTm="45904"/>
    </mc:Choice>
    <mc:Fallback xmlns="">
      <p:transition spd="slow" advTm="45904"/>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142B5-1357-4FD0-9E76-24F6230037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EC7DC1-6F73-2E5A-C6A6-E8D9CB726FF5}"/>
              </a:ext>
            </a:extLst>
          </p:cNvPr>
          <p:cNvSpPr>
            <a:spLocks noGrp="1"/>
          </p:cNvSpPr>
          <p:nvPr>
            <p:ph type="title"/>
          </p:nvPr>
        </p:nvSpPr>
        <p:spPr>
          <a:xfrm>
            <a:off x="750150" y="1433319"/>
            <a:ext cx="9583936" cy="1409444"/>
          </a:xfrm>
        </p:spPr>
        <p:txBody>
          <a:bodyPr>
            <a:normAutofit/>
          </a:bodyPr>
          <a:lstStyle/>
          <a:p>
            <a:r>
              <a:rPr lang="en-AU" dirty="0">
                <a:latin typeface="Arial" panose="020B0604020202020204" pitchFamily="34" charset="0"/>
                <a:cs typeface="Arial" panose="020B0604020202020204" pitchFamily="34" charset="0"/>
              </a:rPr>
              <a:t>How are they Developed?</a:t>
            </a:r>
          </a:p>
        </p:txBody>
      </p:sp>
      <p:pic>
        <p:nvPicPr>
          <p:cNvPr id="4" name="Picture 3" descr="A pier over the water&#10;&#10;Description automatically generated">
            <a:extLst>
              <a:ext uri="{FF2B5EF4-FFF2-40B4-BE49-F238E27FC236}">
                <a16:creationId xmlns:a16="http://schemas.microsoft.com/office/drawing/2014/main" id="{AED4BED3-715F-9D28-B5B8-EFC0543B6A9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3048000"/>
            <a:ext cx="12192000" cy="3457576"/>
          </a:xfrm>
          <a:prstGeom prst="rect">
            <a:avLst/>
          </a:prstGeom>
        </p:spPr>
      </p:pic>
      <p:sp>
        <p:nvSpPr>
          <p:cNvPr id="3" name="TextBox 2">
            <a:extLst>
              <a:ext uri="{FF2B5EF4-FFF2-40B4-BE49-F238E27FC236}">
                <a16:creationId xmlns:a16="http://schemas.microsoft.com/office/drawing/2014/main" id="{A9BBAE23-FDA2-E8A2-6055-803B52A05378}"/>
              </a:ext>
            </a:extLst>
          </p:cNvPr>
          <p:cNvSpPr txBox="1"/>
          <p:nvPr/>
        </p:nvSpPr>
        <p:spPr>
          <a:xfrm>
            <a:off x="0" y="3048000"/>
            <a:ext cx="2080526" cy="261610"/>
          </a:xfrm>
          <a:prstGeom prst="rect">
            <a:avLst/>
          </a:prstGeom>
          <a:noFill/>
        </p:spPr>
        <p:txBody>
          <a:bodyPr wrap="square" rtlCol="0">
            <a:spAutoFit/>
          </a:bodyPr>
          <a:lstStyle/>
          <a:p>
            <a:r>
              <a:rPr lang="en-AU" sz="1100" dirty="0">
                <a:solidFill>
                  <a:schemeClr val="bg1"/>
                </a:solidFill>
                <a:latin typeface="Arial" panose="020B0604020202020204" pitchFamily="34" charset="0"/>
                <a:cs typeface="Arial" panose="020B0604020202020204" pitchFamily="34" charset="0"/>
              </a:rPr>
              <a:t>Busselton Jetty</a:t>
            </a:r>
          </a:p>
        </p:txBody>
      </p:sp>
    </p:spTree>
    <p:extLst>
      <p:ext uri="{BB962C8B-B14F-4D97-AF65-F5344CB8AC3E}">
        <p14:creationId xmlns:p14="http://schemas.microsoft.com/office/powerpoint/2010/main" val="99186757"/>
      </p:ext>
    </p:extLst>
  </p:cSld>
  <p:clrMapOvr>
    <a:masterClrMapping/>
  </p:clrMapOvr>
  <mc:AlternateContent xmlns:mc="http://schemas.openxmlformats.org/markup-compatibility/2006" xmlns:p14="http://schemas.microsoft.com/office/powerpoint/2010/main">
    <mc:Choice Requires="p14">
      <p:transition spd="slow" p14:dur="2000" advTm="5899"/>
    </mc:Choice>
    <mc:Fallback xmlns="">
      <p:transition spd="slow" advTm="5899"/>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C4D8E-24BA-1280-C61E-19F579A92F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0A0877-D249-758F-A100-F1BF2955E616}"/>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Adaptation Option Development</a:t>
            </a:r>
          </a:p>
        </p:txBody>
      </p:sp>
      <p:sp>
        <p:nvSpPr>
          <p:cNvPr id="3" name="Text Placeholder 2">
            <a:extLst>
              <a:ext uri="{FF2B5EF4-FFF2-40B4-BE49-F238E27FC236}">
                <a16:creationId xmlns:a16="http://schemas.microsoft.com/office/drawing/2014/main" id="{8C176E2D-A1A4-F337-6FCF-733E3DAD5D7E}"/>
              </a:ext>
            </a:extLst>
          </p:cNvPr>
          <p:cNvSpPr>
            <a:spLocks noGrp="1"/>
          </p:cNvSpPr>
          <p:nvPr>
            <p:ph type="body" sz="quarter" idx="10"/>
          </p:nvPr>
        </p:nvSpPr>
        <p:spPr>
          <a:xfrm>
            <a:off x="838201" y="2036763"/>
            <a:ext cx="7953374" cy="4543425"/>
          </a:xfrm>
        </p:spPr>
        <p:txBody>
          <a:bodyPr/>
          <a:lstStyle/>
          <a:p>
            <a:r>
              <a:rPr lang="en-AU" dirty="0">
                <a:latin typeface="Arial" panose="020B0604020202020204" pitchFamily="34" charset="0"/>
                <a:cs typeface="Arial" panose="020B0604020202020204" pitchFamily="34" charset="0"/>
              </a:rPr>
              <a:t>Define specific site objectives and constraints</a:t>
            </a:r>
          </a:p>
          <a:p>
            <a:r>
              <a:rPr lang="en-AU" dirty="0">
                <a:latin typeface="Arial" panose="020B0604020202020204" pitchFamily="34" charset="0"/>
                <a:cs typeface="Arial" panose="020B0604020202020204" pitchFamily="34" charset="0"/>
              </a:rPr>
              <a:t>Understand coastal values of community and stakeholders</a:t>
            </a:r>
          </a:p>
          <a:p>
            <a:r>
              <a:rPr lang="en-AU" dirty="0">
                <a:latin typeface="Arial" panose="020B0604020202020204" pitchFamily="34" charset="0"/>
                <a:cs typeface="Arial" panose="020B0604020202020204" pitchFamily="34" charset="0"/>
              </a:rPr>
              <a:t>Likely completed in earlier stages</a:t>
            </a:r>
          </a:p>
          <a:p>
            <a:pPr lvl="1"/>
            <a:r>
              <a:rPr lang="en-AU" dirty="0">
                <a:latin typeface="Arial" panose="020B0604020202020204" pitchFamily="34" charset="0"/>
                <a:cs typeface="Arial" panose="020B0604020202020204" pitchFamily="34" charset="0"/>
              </a:rPr>
              <a:t>Values can change</a:t>
            </a:r>
          </a:p>
          <a:p>
            <a:pPr lvl="1"/>
            <a:r>
              <a:rPr lang="en-AU" dirty="0">
                <a:latin typeface="Arial" panose="020B0604020202020204" pitchFamily="34" charset="0"/>
                <a:cs typeface="Arial" panose="020B0604020202020204" pitchFamily="34" charset="0"/>
              </a:rPr>
              <a:t>Objectives can change</a:t>
            </a:r>
          </a:p>
          <a:p>
            <a:pPr lvl="1"/>
            <a:r>
              <a:rPr lang="en-AU" dirty="0">
                <a:latin typeface="Arial" panose="020B0604020202020204" pitchFamily="34" charset="0"/>
                <a:cs typeface="Arial" panose="020B0604020202020204" pitchFamily="34" charset="0"/>
              </a:rPr>
              <a:t>Risks can change</a:t>
            </a:r>
          </a:p>
          <a:p>
            <a:r>
              <a:rPr lang="en-AU" dirty="0">
                <a:latin typeface="Arial" panose="020B0604020202020204" pitchFamily="34" charset="0"/>
                <a:cs typeface="Arial" panose="020B0604020202020204" pitchFamily="34" charset="0"/>
              </a:rPr>
              <a:t>Work with stakeholders</a:t>
            </a:r>
          </a:p>
        </p:txBody>
      </p:sp>
      <p:pic>
        <p:nvPicPr>
          <p:cNvPr id="4" name="Picture 3" descr="A beach with clear water and trees&#10;&#10;Description automatically generated">
            <a:extLst>
              <a:ext uri="{FF2B5EF4-FFF2-40B4-BE49-F238E27FC236}">
                <a16:creationId xmlns:a16="http://schemas.microsoft.com/office/drawing/2014/main" id="{471E8156-AC44-133C-2F38-ECE284CAB25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79645"/>
          <a:stretch/>
        </p:blipFill>
        <p:spPr>
          <a:xfrm>
            <a:off x="8557761" y="1648303"/>
            <a:ext cx="3462789" cy="5023020"/>
          </a:xfrm>
          <a:prstGeom prst="rect">
            <a:avLst/>
          </a:prstGeom>
        </p:spPr>
      </p:pic>
    </p:spTree>
    <p:extLst>
      <p:ext uri="{BB962C8B-B14F-4D97-AF65-F5344CB8AC3E}">
        <p14:creationId xmlns:p14="http://schemas.microsoft.com/office/powerpoint/2010/main" val="2301979964"/>
      </p:ext>
    </p:extLst>
  </p:cSld>
  <p:clrMapOvr>
    <a:masterClrMapping/>
  </p:clrMapOvr>
  <mc:AlternateContent xmlns:mc="http://schemas.openxmlformats.org/markup-compatibility/2006" xmlns:p14="http://schemas.microsoft.com/office/powerpoint/2010/main">
    <mc:Choice Requires="p14">
      <p:transition spd="slow" p14:dur="2000" advTm="66140"/>
    </mc:Choice>
    <mc:Fallback xmlns="">
      <p:transition spd="slow" advTm="6614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C658A-21A9-F43A-BC51-428FFB8574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0E7892-A3A3-DFE8-681B-A0C787EE7EC5}"/>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Adaptation Option Development</a:t>
            </a:r>
          </a:p>
        </p:txBody>
      </p:sp>
      <p:sp>
        <p:nvSpPr>
          <p:cNvPr id="3" name="Text Placeholder 2">
            <a:extLst>
              <a:ext uri="{FF2B5EF4-FFF2-40B4-BE49-F238E27FC236}">
                <a16:creationId xmlns:a16="http://schemas.microsoft.com/office/drawing/2014/main" id="{BA831097-CCA5-6089-6022-82195461596A}"/>
              </a:ext>
            </a:extLst>
          </p:cNvPr>
          <p:cNvSpPr>
            <a:spLocks noGrp="1"/>
          </p:cNvSpPr>
          <p:nvPr>
            <p:ph type="body" sz="quarter" idx="10"/>
          </p:nvPr>
        </p:nvSpPr>
        <p:spPr>
          <a:xfrm>
            <a:off x="838201" y="2036763"/>
            <a:ext cx="7953374" cy="4543425"/>
          </a:xfrm>
        </p:spPr>
        <p:txBody>
          <a:bodyPr/>
          <a:lstStyle/>
          <a:p>
            <a:r>
              <a:rPr lang="en-AU" dirty="0">
                <a:latin typeface="Arial" panose="020B0604020202020204" pitchFamily="34" charset="0"/>
                <a:cs typeface="Arial" panose="020B0604020202020204" pitchFamily="34" charset="0"/>
              </a:rPr>
              <a:t>Important to consider and assess the full range of risk treatments</a:t>
            </a:r>
          </a:p>
          <a:p>
            <a:r>
              <a:rPr lang="en-AU" dirty="0">
                <a:latin typeface="Arial" panose="020B0604020202020204" pitchFamily="34" charset="0"/>
                <a:cs typeface="Arial" panose="020B0604020202020204" pitchFamily="34" charset="0"/>
              </a:rPr>
              <a:t>Consider options across a range of criteria</a:t>
            </a:r>
          </a:p>
          <a:p>
            <a:r>
              <a:rPr lang="en-AU" dirty="0">
                <a:latin typeface="Arial" panose="020B0604020202020204" pitchFamily="34" charset="0"/>
                <a:cs typeface="Arial" panose="020B0604020202020204" pitchFamily="34" charset="0"/>
              </a:rPr>
              <a:t>Consider options on a hierarchy</a:t>
            </a:r>
          </a:p>
          <a:p>
            <a:r>
              <a:rPr lang="en-AU" dirty="0">
                <a:latin typeface="Arial" panose="020B0604020202020204" pitchFamily="34" charset="0"/>
                <a:cs typeface="Arial" panose="020B0604020202020204" pitchFamily="34" charset="0"/>
              </a:rPr>
              <a:t>May determine strategy, then option</a:t>
            </a:r>
          </a:p>
        </p:txBody>
      </p:sp>
      <p:pic>
        <p:nvPicPr>
          <p:cNvPr id="5" name="Picture 4">
            <a:extLst>
              <a:ext uri="{FF2B5EF4-FFF2-40B4-BE49-F238E27FC236}">
                <a16:creationId xmlns:a16="http://schemas.microsoft.com/office/drawing/2014/main" id="{4F1D9596-0FBA-5E1B-8E7E-9F06E899F9F5}"/>
              </a:ext>
            </a:extLst>
          </p:cNvPr>
          <p:cNvPicPr>
            <a:picLocks noChangeAspect="1"/>
          </p:cNvPicPr>
          <p:nvPr/>
        </p:nvPicPr>
        <p:blipFill>
          <a:blip r:embed="rId2"/>
          <a:stretch>
            <a:fillRect/>
          </a:stretch>
        </p:blipFill>
        <p:spPr>
          <a:xfrm>
            <a:off x="8384666" y="3966852"/>
            <a:ext cx="3331083" cy="2613336"/>
          </a:xfrm>
          <a:prstGeom prst="rect">
            <a:avLst/>
          </a:prstGeom>
        </p:spPr>
      </p:pic>
    </p:spTree>
    <p:extLst>
      <p:ext uri="{BB962C8B-B14F-4D97-AF65-F5344CB8AC3E}">
        <p14:creationId xmlns:p14="http://schemas.microsoft.com/office/powerpoint/2010/main" val="1559095200"/>
      </p:ext>
    </p:extLst>
  </p:cSld>
  <p:clrMapOvr>
    <a:masterClrMapping/>
  </p:clrMapOvr>
  <mc:AlternateContent xmlns:mc="http://schemas.openxmlformats.org/markup-compatibility/2006" xmlns:p14="http://schemas.microsoft.com/office/powerpoint/2010/main">
    <mc:Choice Requires="p14">
      <p:transition spd="slow" p14:dur="2000" advTm="58857"/>
    </mc:Choice>
    <mc:Fallback xmlns="">
      <p:transition spd="slow" advTm="58857"/>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ABB05-931B-0C97-2A24-A1CA8190C7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DB3EEC-5009-D19D-9ED2-962B3C518B66}"/>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Community &amp; Stakeholder Involvement</a:t>
            </a:r>
          </a:p>
        </p:txBody>
      </p:sp>
      <p:sp>
        <p:nvSpPr>
          <p:cNvPr id="3" name="Text Placeholder 2">
            <a:extLst>
              <a:ext uri="{FF2B5EF4-FFF2-40B4-BE49-F238E27FC236}">
                <a16:creationId xmlns:a16="http://schemas.microsoft.com/office/drawing/2014/main" id="{35B5D029-30B3-7280-4A7F-312E5EE95344}"/>
              </a:ext>
            </a:extLst>
          </p:cNvPr>
          <p:cNvSpPr>
            <a:spLocks noGrp="1"/>
          </p:cNvSpPr>
          <p:nvPr>
            <p:ph type="body" sz="quarter" idx="10"/>
          </p:nvPr>
        </p:nvSpPr>
        <p:spPr>
          <a:xfrm>
            <a:off x="838201" y="2036763"/>
            <a:ext cx="7953374" cy="4543425"/>
          </a:xfrm>
        </p:spPr>
        <p:txBody>
          <a:bodyPr/>
          <a:lstStyle/>
          <a:p>
            <a:r>
              <a:rPr lang="en-AU" dirty="0">
                <a:latin typeface="Arial" panose="020B0604020202020204" pitchFamily="34" charset="0"/>
                <a:cs typeface="Arial" panose="020B0604020202020204" pitchFamily="34" charset="0"/>
              </a:rPr>
              <a:t>Determine community and stakeholder engagement strategy</a:t>
            </a:r>
          </a:p>
          <a:p>
            <a:r>
              <a:rPr lang="en-AU" dirty="0">
                <a:latin typeface="Arial" panose="020B0604020202020204" pitchFamily="34" charset="0"/>
                <a:cs typeface="Arial" panose="020B0604020202020204" pitchFamily="34" charset="0"/>
              </a:rPr>
              <a:t>Input from community through process</a:t>
            </a:r>
          </a:p>
          <a:p>
            <a:r>
              <a:rPr lang="en-AU" dirty="0">
                <a:latin typeface="Arial" panose="020B0604020202020204" pitchFamily="34" charset="0"/>
                <a:cs typeface="Arial" panose="020B0604020202020204" pitchFamily="34" charset="0"/>
              </a:rPr>
              <a:t>Consider Community Engagement Panel or Reference Group</a:t>
            </a:r>
          </a:p>
          <a:p>
            <a:r>
              <a:rPr lang="en-AU" dirty="0">
                <a:latin typeface="Arial" panose="020B0604020202020204" pitchFamily="34" charset="0"/>
                <a:cs typeface="Arial" panose="020B0604020202020204" pitchFamily="34" charset="0"/>
              </a:rPr>
              <a:t>Allows collaborative input to </a:t>
            </a:r>
            <a:br>
              <a:rPr lang="en-AU" dirty="0">
                <a:latin typeface="Arial" panose="020B0604020202020204" pitchFamily="34" charset="0"/>
                <a:cs typeface="Arial" panose="020B0604020202020204" pitchFamily="34" charset="0"/>
              </a:rPr>
            </a:br>
            <a:r>
              <a:rPr lang="en-AU" dirty="0">
                <a:latin typeface="Arial" panose="020B0604020202020204" pitchFamily="34" charset="0"/>
                <a:cs typeface="Arial" panose="020B0604020202020204" pitchFamily="34" charset="0"/>
              </a:rPr>
              <a:t>assessment</a:t>
            </a:r>
            <a:br>
              <a:rPr lang="en-AU" dirty="0">
                <a:latin typeface="Arial" panose="020B0604020202020204" pitchFamily="34" charset="0"/>
                <a:cs typeface="Arial" panose="020B0604020202020204" pitchFamily="34" charset="0"/>
              </a:rPr>
            </a:br>
            <a:endParaRPr lang="en-AU"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216644B-1EF3-A25A-5252-7BE9D1356463}"/>
              </a:ext>
            </a:extLst>
          </p:cNvPr>
          <p:cNvPicPr>
            <a:picLocks noChangeAspect="1"/>
          </p:cNvPicPr>
          <p:nvPr/>
        </p:nvPicPr>
        <p:blipFill>
          <a:blip r:embed="rId2"/>
          <a:stretch>
            <a:fillRect/>
          </a:stretch>
        </p:blipFill>
        <p:spPr>
          <a:xfrm>
            <a:off x="7024976" y="4018298"/>
            <a:ext cx="4619048" cy="2676190"/>
          </a:xfrm>
          <a:prstGeom prst="rect">
            <a:avLst/>
          </a:prstGeom>
        </p:spPr>
      </p:pic>
    </p:spTree>
    <p:extLst>
      <p:ext uri="{BB962C8B-B14F-4D97-AF65-F5344CB8AC3E}">
        <p14:creationId xmlns:p14="http://schemas.microsoft.com/office/powerpoint/2010/main" val="317538405"/>
      </p:ext>
    </p:extLst>
  </p:cSld>
  <p:clrMapOvr>
    <a:masterClrMapping/>
  </p:clrMapOvr>
  <mc:AlternateContent xmlns:mc="http://schemas.openxmlformats.org/markup-compatibility/2006" xmlns:p14="http://schemas.microsoft.com/office/powerpoint/2010/main">
    <mc:Choice Requires="p14">
      <p:transition spd="slow" p14:dur="2000" advTm="46281"/>
    </mc:Choice>
    <mc:Fallback xmlns="">
      <p:transition spd="slow" advTm="46281"/>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D91B5-1EA0-5D78-2FF3-7A1748B435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103DEB-9C89-9D86-75B8-1B5905C53409}"/>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Risk Management &amp; Adaptation Hierarchy</a:t>
            </a:r>
          </a:p>
        </p:txBody>
      </p:sp>
      <p:sp>
        <p:nvSpPr>
          <p:cNvPr id="3" name="Text Placeholder 2">
            <a:extLst>
              <a:ext uri="{FF2B5EF4-FFF2-40B4-BE49-F238E27FC236}">
                <a16:creationId xmlns:a16="http://schemas.microsoft.com/office/drawing/2014/main" id="{E37C9134-57A1-6CE7-636B-37A19F5D1C83}"/>
              </a:ext>
            </a:extLst>
          </p:cNvPr>
          <p:cNvSpPr>
            <a:spLocks noGrp="1"/>
          </p:cNvSpPr>
          <p:nvPr>
            <p:ph type="body" sz="quarter" idx="10"/>
          </p:nvPr>
        </p:nvSpPr>
        <p:spPr>
          <a:xfrm>
            <a:off x="838201" y="2036763"/>
            <a:ext cx="8181974" cy="4543425"/>
          </a:xfrm>
        </p:spPr>
        <p:txBody>
          <a:bodyPr/>
          <a:lstStyle/>
          <a:p>
            <a:r>
              <a:rPr lang="en-AU" dirty="0">
                <a:latin typeface="Arial" panose="020B0604020202020204" pitchFamily="34" charset="0"/>
                <a:cs typeface="Arial" panose="020B0604020202020204" pitchFamily="34" charset="0"/>
              </a:rPr>
              <a:t>Considers retention of decision-making flexibility</a:t>
            </a:r>
          </a:p>
          <a:p>
            <a:r>
              <a:rPr lang="en-AU" dirty="0">
                <a:latin typeface="Arial" panose="020B0604020202020204" pitchFamily="34" charset="0"/>
                <a:cs typeface="Arial" panose="020B0604020202020204" pitchFamily="34" charset="0"/>
              </a:rPr>
              <a:t>Options which retain flexibility preferred</a:t>
            </a:r>
          </a:p>
          <a:p>
            <a:r>
              <a:rPr lang="en-AU" dirty="0">
                <a:latin typeface="Arial" panose="020B0604020202020204" pitchFamily="34" charset="0"/>
                <a:cs typeface="Arial" panose="020B0604020202020204" pitchFamily="34" charset="0"/>
              </a:rPr>
              <a:t>Four broad categories identified</a:t>
            </a:r>
          </a:p>
          <a:p>
            <a:pPr lvl="1"/>
            <a:r>
              <a:rPr lang="en-AU" dirty="0">
                <a:latin typeface="Arial" panose="020B0604020202020204" pitchFamily="34" charset="0"/>
                <a:cs typeface="Arial" panose="020B0604020202020204" pitchFamily="34" charset="0"/>
              </a:rPr>
              <a:t>Avoid</a:t>
            </a:r>
          </a:p>
          <a:p>
            <a:pPr lvl="1"/>
            <a:r>
              <a:rPr lang="en-AU" dirty="0">
                <a:latin typeface="Arial" panose="020B0604020202020204" pitchFamily="34" charset="0"/>
                <a:cs typeface="Arial" panose="020B0604020202020204" pitchFamily="34" charset="0"/>
              </a:rPr>
              <a:t>Planned or Managed Retreat</a:t>
            </a:r>
          </a:p>
          <a:p>
            <a:pPr lvl="1"/>
            <a:r>
              <a:rPr lang="en-AU" dirty="0">
                <a:latin typeface="Arial" panose="020B0604020202020204" pitchFamily="34" charset="0"/>
                <a:cs typeface="Arial" panose="020B0604020202020204" pitchFamily="34" charset="0"/>
              </a:rPr>
              <a:t>Accommodate</a:t>
            </a:r>
          </a:p>
          <a:p>
            <a:pPr lvl="1"/>
            <a:r>
              <a:rPr lang="en-AU" dirty="0">
                <a:latin typeface="Arial" panose="020B0604020202020204" pitchFamily="34" charset="0"/>
                <a:cs typeface="Arial" panose="020B0604020202020204" pitchFamily="34" charset="0"/>
              </a:rPr>
              <a:t>Protect</a:t>
            </a:r>
          </a:p>
          <a:p>
            <a:r>
              <a:rPr lang="en-AU" dirty="0">
                <a:latin typeface="Arial" panose="020B0604020202020204" pitchFamily="34" charset="0"/>
                <a:cs typeface="Arial" panose="020B0604020202020204" pitchFamily="34" charset="0"/>
              </a:rPr>
              <a:t>Adaptation options assessed down hierarchy</a:t>
            </a:r>
          </a:p>
        </p:txBody>
      </p:sp>
      <p:pic>
        <p:nvPicPr>
          <p:cNvPr id="5" name="Picture 4">
            <a:extLst>
              <a:ext uri="{FF2B5EF4-FFF2-40B4-BE49-F238E27FC236}">
                <a16:creationId xmlns:a16="http://schemas.microsoft.com/office/drawing/2014/main" id="{E4ABE261-1172-DFD5-C709-D13E96DD73BB}"/>
              </a:ext>
            </a:extLst>
          </p:cNvPr>
          <p:cNvPicPr>
            <a:picLocks noChangeAspect="1"/>
          </p:cNvPicPr>
          <p:nvPr/>
        </p:nvPicPr>
        <p:blipFill>
          <a:blip r:embed="rId2"/>
          <a:stretch>
            <a:fillRect/>
          </a:stretch>
        </p:blipFill>
        <p:spPr>
          <a:xfrm>
            <a:off x="9180543" y="1724193"/>
            <a:ext cx="2880000" cy="1230546"/>
          </a:xfrm>
          <a:prstGeom prst="rect">
            <a:avLst/>
          </a:prstGeom>
        </p:spPr>
      </p:pic>
      <p:pic>
        <p:nvPicPr>
          <p:cNvPr id="4" name="Picture 3">
            <a:extLst>
              <a:ext uri="{FF2B5EF4-FFF2-40B4-BE49-F238E27FC236}">
                <a16:creationId xmlns:a16="http://schemas.microsoft.com/office/drawing/2014/main" id="{0F23F67A-198E-DF49-E131-BC18E8EE6B55}"/>
              </a:ext>
            </a:extLst>
          </p:cNvPr>
          <p:cNvPicPr>
            <a:picLocks noChangeAspect="1"/>
          </p:cNvPicPr>
          <p:nvPr/>
        </p:nvPicPr>
        <p:blipFill>
          <a:blip r:embed="rId3"/>
          <a:stretch>
            <a:fillRect/>
          </a:stretch>
        </p:blipFill>
        <p:spPr>
          <a:xfrm>
            <a:off x="9180543" y="2954739"/>
            <a:ext cx="2880000" cy="1233665"/>
          </a:xfrm>
          <a:prstGeom prst="rect">
            <a:avLst/>
          </a:prstGeom>
        </p:spPr>
      </p:pic>
      <p:pic>
        <p:nvPicPr>
          <p:cNvPr id="6" name="Picture 5">
            <a:extLst>
              <a:ext uri="{FF2B5EF4-FFF2-40B4-BE49-F238E27FC236}">
                <a16:creationId xmlns:a16="http://schemas.microsoft.com/office/drawing/2014/main" id="{7318E6A5-C7AF-9016-C65D-B477D1FBC3C0}"/>
              </a:ext>
            </a:extLst>
          </p:cNvPr>
          <p:cNvPicPr>
            <a:picLocks noChangeAspect="1"/>
          </p:cNvPicPr>
          <p:nvPr/>
        </p:nvPicPr>
        <p:blipFill>
          <a:blip r:embed="rId4"/>
          <a:stretch>
            <a:fillRect/>
          </a:stretch>
        </p:blipFill>
        <p:spPr>
          <a:xfrm>
            <a:off x="9180543" y="4185285"/>
            <a:ext cx="2880000" cy="2584615"/>
          </a:xfrm>
          <a:prstGeom prst="rect">
            <a:avLst/>
          </a:prstGeom>
        </p:spPr>
      </p:pic>
    </p:spTree>
    <p:extLst>
      <p:ext uri="{BB962C8B-B14F-4D97-AF65-F5344CB8AC3E}">
        <p14:creationId xmlns:p14="http://schemas.microsoft.com/office/powerpoint/2010/main" val="56359362"/>
      </p:ext>
    </p:extLst>
  </p:cSld>
  <p:clrMapOvr>
    <a:masterClrMapping/>
  </p:clrMapOvr>
  <mc:AlternateContent xmlns:mc="http://schemas.openxmlformats.org/markup-compatibility/2006" xmlns:p14="http://schemas.microsoft.com/office/powerpoint/2010/main">
    <mc:Choice Requires="p14">
      <p:transition spd="slow" p14:dur="2000" advTm="35897"/>
    </mc:Choice>
    <mc:Fallback xmlns="">
      <p:transition spd="slow" advTm="35897"/>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0711B-A273-CF9D-5FFE-84C7BE67CF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90C3D9-919D-47EE-06F6-1614013EE1C7}"/>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Risk Management &amp; Adaptation Hierarchy</a:t>
            </a:r>
          </a:p>
        </p:txBody>
      </p:sp>
      <p:sp>
        <p:nvSpPr>
          <p:cNvPr id="3" name="Text Placeholder 2">
            <a:extLst>
              <a:ext uri="{FF2B5EF4-FFF2-40B4-BE49-F238E27FC236}">
                <a16:creationId xmlns:a16="http://schemas.microsoft.com/office/drawing/2014/main" id="{3D44C67C-8FA4-D994-A856-F987B8966B6F}"/>
              </a:ext>
            </a:extLst>
          </p:cNvPr>
          <p:cNvSpPr>
            <a:spLocks noGrp="1"/>
          </p:cNvSpPr>
          <p:nvPr>
            <p:ph type="body" sz="quarter" idx="10"/>
          </p:nvPr>
        </p:nvSpPr>
        <p:spPr>
          <a:xfrm>
            <a:off x="838201" y="2036763"/>
            <a:ext cx="8181974" cy="4543425"/>
          </a:xfrm>
        </p:spPr>
        <p:txBody>
          <a:bodyPr/>
          <a:lstStyle/>
          <a:p>
            <a:pPr marL="0" indent="0">
              <a:buNone/>
            </a:pPr>
            <a:r>
              <a:rPr lang="en-AU" dirty="0">
                <a:latin typeface="Arial" panose="020B0604020202020204" pitchFamily="34" charset="0"/>
                <a:cs typeface="Arial" panose="020B0604020202020204" pitchFamily="34" charset="0"/>
              </a:rPr>
              <a:t>AVOID</a:t>
            </a:r>
          </a:p>
          <a:p>
            <a:r>
              <a:rPr lang="en-AU" dirty="0">
                <a:latin typeface="Arial" panose="020B0604020202020204" pitchFamily="34" charset="0"/>
                <a:cs typeface="Arial" panose="020B0604020202020204" pitchFamily="34" charset="0"/>
              </a:rPr>
              <a:t>Avoid construction of new assets within coastal hazard areas</a:t>
            </a:r>
          </a:p>
          <a:p>
            <a:r>
              <a:rPr lang="en-AU" dirty="0">
                <a:latin typeface="Arial" panose="020B0604020202020204" pitchFamily="34" charset="0"/>
                <a:cs typeface="Arial" panose="020B0604020202020204" pitchFamily="34" charset="0"/>
              </a:rPr>
              <a:t>Preferred risk treatment option where possible</a:t>
            </a:r>
          </a:p>
          <a:p>
            <a:r>
              <a:rPr lang="en-AU" dirty="0">
                <a:latin typeface="Arial" panose="020B0604020202020204" pitchFamily="34" charset="0"/>
                <a:cs typeface="Arial" panose="020B0604020202020204" pitchFamily="34" charset="0"/>
              </a:rPr>
              <a:t>Largely applies to greenfield locations</a:t>
            </a:r>
          </a:p>
          <a:p>
            <a:endParaRPr lang="en-AU"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5E04090-9263-0002-5D97-B17EA0690DDF}"/>
              </a:ext>
            </a:extLst>
          </p:cNvPr>
          <p:cNvPicPr>
            <a:picLocks noChangeAspect="1"/>
          </p:cNvPicPr>
          <p:nvPr/>
        </p:nvPicPr>
        <p:blipFill>
          <a:blip r:embed="rId2"/>
          <a:stretch>
            <a:fillRect/>
          </a:stretch>
        </p:blipFill>
        <p:spPr>
          <a:xfrm>
            <a:off x="7145024" y="4580550"/>
            <a:ext cx="4680000" cy="1999638"/>
          </a:xfrm>
          <a:prstGeom prst="rect">
            <a:avLst/>
          </a:prstGeom>
        </p:spPr>
      </p:pic>
    </p:spTree>
    <p:extLst>
      <p:ext uri="{BB962C8B-B14F-4D97-AF65-F5344CB8AC3E}">
        <p14:creationId xmlns:p14="http://schemas.microsoft.com/office/powerpoint/2010/main" val="762573257"/>
      </p:ext>
    </p:extLst>
  </p:cSld>
  <p:clrMapOvr>
    <a:masterClrMapping/>
  </p:clrMapOvr>
  <mc:AlternateContent xmlns:mc="http://schemas.openxmlformats.org/markup-compatibility/2006" xmlns:p14="http://schemas.microsoft.com/office/powerpoint/2010/main">
    <mc:Choice Requires="p14">
      <p:transition spd="slow" p14:dur="2000" advTm="33500"/>
    </mc:Choice>
    <mc:Fallback xmlns="">
      <p:transition spd="slow" advTm="335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2303C-25EC-0010-A54C-F5B8B98183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690975-3079-BF15-0C2B-F73560CDF955}"/>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Overview</a:t>
            </a:r>
          </a:p>
        </p:txBody>
      </p:sp>
      <p:sp>
        <p:nvSpPr>
          <p:cNvPr id="3" name="Text Placeholder 2">
            <a:extLst>
              <a:ext uri="{FF2B5EF4-FFF2-40B4-BE49-F238E27FC236}">
                <a16:creationId xmlns:a16="http://schemas.microsoft.com/office/drawing/2014/main" id="{9406CB07-3F82-9A49-4F8D-32BF7FDD0649}"/>
              </a:ext>
            </a:extLst>
          </p:cNvPr>
          <p:cNvSpPr>
            <a:spLocks noGrp="1"/>
          </p:cNvSpPr>
          <p:nvPr>
            <p:ph type="body" sz="quarter" idx="10"/>
          </p:nvPr>
        </p:nvSpPr>
        <p:spPr/>
        <p:txBody>
          <a:bodyPr/>
          <a:lstStyle/>
          <a:p>
            <a:r>
              <a:rPr lang="en-AU" dirty="0">
                <a:latin typeface="Arial" panose="020B0604020202020204" pitchFamily="34" charset="0"/>
                <a:cs typeface="Arial" panose="020B0604020202020204" pitchFamily="34" charset="0"/>
              </a:rPr>
              <a:t>What is an Adaptation Options Analysis?</a:t>
            </a:r>
          </a:p>
          <a:p>
            <a:r>
              <a:rPr lang="en-AU" dirty="0">
                <a:latin typeface="Arial" panose="020B0604020202020204" pitchFamily="34" charset="0"/>
                <a:cs typeface="Arial" panose="020B0604020202020204" pitchFamily="34" charset="0"/>
              </a:rPr>
              <a:t>When are they needed / how are they used?</a:t>
            </a:r>
          </a:p>
          <a:p>
            <a:r>
              <a:rPr lang="en-AU" dirty="0">
                <a:latin typeface="Arial" panose="020B0604020202020204" pitchFamily="34" charset="0"/>
                <a:cs typeface="Arial" panose="020B0604020202020204" pitchFamily="34" charset="0"/>
              </a:rPr>
              <a:t>How are the options developed?</a:t>
            </a:r>
          </a:p>
          <a:p>
            <a:r>
              <a:rPr lang="en-AU" dirty="0">
                <a:latin typeface="Arial" panose="020B0604020202020204" pitchFamily="34" charset="0"/>
                <a:cs typeface="Arial" panose="020B0604020202020204" pitchFamily="34" charset="0"/>
              </a:rPr>
              <a:t>When and how to involve the community?</a:t>
            </a:r>
          </a:p>
          <a:p>
            <a:r>
              <a:rPr lang="en-AU" dirty="0">
                <a:latin typeface="Arial" panose="020B0604020202020204" pitchFamily="34" charset="0"/>
                <a:cs typeface="Arial" panose="020B0604020202020204" pitchFamily="34" charset="0"/>
              </a:rPr>
              <a:t>What options should be considered and how are they assessed?</a:t>
            </a:r>
          </a:p>
          <a:p>
            <a:r>
              <a:rPr lang="en-AU" dirty="0">
                <a:latin typeface="Arial" panose="020B0604020202020204" pitchFamily="34" charset="0"/>
                <a:cs typeface="Arial" panose="020B0604020202020204" pitchFamily="34" charset="0"/>
              </a:rPr>
              <a:t>How and when are they implemented?</a:t>
            </a:r>
          </a:p>
          <a:p>
            <a:r>
              <a:rPr lang="en-AU" dirty="0">
                <a:latin typeface="Arial" panose="020B0604020202020204" pitchFamily="34" charset="0"/>
                <a:cs typeface="Arial" panose="020B0604020202020204" pitchFamily="34" charset="0"/>
              </a:rPr>
              <a:t>Examples and lessons learnt</a:t>
            </a:r>
          </a:p>
        </p:txBody>
      </p:sp>
    </p:spTree>
    <p:extLst>
      <p:ext uri="{BB962C8B-B14F-4D97-AF65-F5344CB8AC3E}">
        <p14:creationId xmlns:p14="http://schemas.microsoft.com/office/powerpoint/2010/main" val="181250459"/>
      </p:ext>
    </p:extLst>
  </p:cSld>
  <p:clrMapOvr>
    <a:masterClrMapping/>
  </p:clrMapOvr>
  <mc:AlternateContent xmlns:mc="http://schemas.openxmlformats.org/markup-compatibility/2006" xmlns:p14="http://schemas.microsoft.com/office/powerpoint/2010/main">
    <mc:Choice Requires="p14">
      <p:transition spd="slow" p14:dur="2000" advTm="27820"/>
    </mc:Choice>
    <mc:Fallback xmlns="">
      <p:transition spd="slow" advTm="2782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022E0-AA02-9970-185F-D074C6E19E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3D72D1-AB0C-2785-E853-EBD72AFE1C63}"/>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Risk Management &amp; Adaptation Hierarchy</a:t>
            </a:r>
          </a:p>
        </p:txBody>
      </p:sp>
      <p:sp>
        <p:nvSpPr>
          <p:cNvPr id="3" name="Text Placeholder 2">
            <a:extLst>
              <a:ext uri="{FF2B5EF4-FFF2-40B4-BE49-F238E27FC236}">
                <a16:creationId xmlns:a16="http://schemas.microsoft.com/office/drawing/2014/main" id="{CCDF0805-C4CB-59A4-DD0C-F90A427F95C8}"/>
              </a:ext>
            </a:extLst>
          </p:cNvPr>
          <p:cNvSpPr>
            <a:spLocks noGrp="1"/>
          </p:cNvSpPr>
          <p:nvPr>
            <p:ph type="body" sz="quarter" idx="10"/>
          </p:nvPr>
        </p:nvSpPr>
        <p:spPr>
          <a:xfrm>
            <a:off x="838200" y="2036763"/>
            <a:ext cx="9544049" cy="4543425"/>
          </a:xfrm>
        </p:spPr>
        <p:txBody>
          <a:bodyPr/>
          <a:lstStyle/>
          <a:p>
            <a:pPr marL="0" indent="0">
              <a:buNone/>
            </a:pPr>
            <a:r>
              <a:rPr lang="en-AU" dirty="0">
                <a:latin typeface="Arial" panose="020B0604020202020204" pitchFamily="34" charset="0"/>
                <a:cs typeface="Arial" panose="020B0604020202020204" pitchFamily="34" charset="0"/>
              </a:rPr>
              <a:t>PLANNED OR MANAGED RETREAT</a:t>
            </a:r>
          </a:p>
          <a:p>
            <a:r>
              <a:rPr lang="en-AU" dirty="0">
                <a:latin typeface="Arial" panose="020B0604020202020204" pitchFamily="34" charset="0"/>
                <a:cs typeface="Arial" panose="020B0604020202020204" pitchFamily="34" charset="0"/>
              </a:rPr>
              <a:t>Aims to preserve coastal assets, public access, recreation, conservation and foreshore management</a:t>
            </a:r>
          </a:p>
          <a:p>
            <a:r>
              <a:rPr lang="en-AU" dirty="0">
                <a:latin typeface="Arial" panose="020B0604020202020204" pitchFamily="34" charset="0"/>
                <a:cs typeface="Arial" panose="020B0604020202020204" pitchFamily="34" charset="0"/>
              </a:rPr>
              <a:t>Involves relocating or sacrificing infrastructure, both public assets and private property, when erosion and recession impacts reach action trigger points</a:t>
            </a:r>
          </a:p>
          <a:p>
            <a:r>
              <a:rPr lang="en-AU" dirty="0">
                <a:latin typeface="Arial" panose="020B0604020202020204" pitchFamily="34" charset="0"/>
                <a:cs typeface="Arial" panose="020B0604020202020204" pitchFamily="34" charset="0"/>
              </a:rPr>
              <a:t>May also be at asset end of life</a:t>
            </a:r>
          </a:p>
        </p:txBody>
      </p:sp>
      <p:pic>
        <p:nvPicPr>
          <p:cNvPr id="4" name="Picture 3">
            <a:extLst>
              <a:ext uri="{FF2B5EF4-FFF2-40B4-BE49-F238E27FC236}">
                <a16:creationId xmlns:a16="http://schemas.microsoft.com/office/drawing/2014/main" id="{BBAF2D34-9DF7-A130-77BF-35B79B9D3959}"/>
              </a:ext>
            </a:extLst>
          </p:cNvPr>
          <p:cNvPicPr>
            <a:picLocks noChangeAspect="1"/>
          </p:cNvPicPr>
          <p:nvPr/>
        </p:nvPicPr>
        <p:blipFill>
          <a:blip r:embed="rId2"/>
          <a:stretch>
            <a:fillRect/>
          </a:stretch>
        </p:blipFill>
        <p:spPr>
          <a:xfrm>
            <a:off x="7321564" y="4699307"/>
            <a:ext cx="4680000" cy="2004706"/>
          </a:xfrm>
          <a:prstGeom prst="rect">
            <a:avLst/>
          </a:prstGeom>
        </p:spPr>
      </p:pic>
    </p:spTree>
    <p:extLst>
      <p:ext uri="{BB962C8B-B14F-4D97-AF65-F5344CB8AC3E}">
        <p14:creationId xmlns:p14="http://schemas.microsoft.com/office/powerpoint/2010/main" val="297148504"/>
      </p:ext>
    </p:extLst>
  </p:cSld>
  <p:clrMapOvr>
    <a:masterClrMapping/>
  </p:clrMapOvr>
  <mc:AlternateContent xmlns:mc="http://schemas.openxmlformats.org/markup-compatibility/2006" xmlns:p14="http://schemas.microsoft.com/office/powerpoint/2010/main">
    <mc:Choice Requires="p14">
      <p:transition spd="slow" p14:dur="2000" advTm="50938"/>
    </mc:Choice>
    <mc:Fallback xmlns="">
      <p:transition spd="slow" advTm="50938"/>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F10DD-01B4-2000-DF35-904714DEDF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7FDA7B-D69F-F611-38EA-34403E13E5E2}"/>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Risk Management &amp; Adaptation Hierarchy</a:t>
            </a:r>
          </a:p>
        </p:txBody>
      </p:sp>
      <p:sp>
        <p:nvSpPr>
          <p:cNvPr id="3" name="Text Placeholder 2">
            <a:extLst>
              <a:ext uri="{FF2B5EF4-FFF2-40B4-BE49-F238E27FC236}">
                <a16:creationId xmlns:a16="http://schemas.microsoft.com/office/drawing/2014/main" id="{994C7DA4-C3A9-BF41-7F22-595D97F77EF1}"/>
              </a:ext>
            </a:extLst>
          </p:cNvPr>
          <p:cNvSpPr>
            <a:spLocks noGrp="1"/>
          </p:cNvSpPr>
          <p:nvPr>
            <p:ph type="body" sz="quarter" idx="10"/>
          </p:nvPr>
        </p:nvSpPr>
        <p:spPr>
          <a:xfrm>
            <a:off x="838200" y="2036763"/>
            <a:ext cx="9544049" cy="4543425"/>
          </a:xfrm>
        </p:spPr>
        <p:txBody>
          <a:bodyPr/>
          <a:lstStyle/>
          <a:p>
            <a:pPr marL="0" indent="0">
              <a:buNone/>
            </a:pPr>
            <a:r>
              <a:rPr lang="en-AU" dirty="0">
                <a:latin typeface="Arial" panose="020B0604020202020204" pitchFamily="34" charset="0"/>
                <a:cs typeface="Arial" panose="020B0604020202020204" pitchFamily="34" charset="0"/>
              </a:rPr>
              <a:t>ACCOMMODATE</a:t>
            </a:r>
          </a:p>
          <a:p>
            <a:r>
              <a:rPr lang="en-AU" dirty="0">
                <a:latin typeface="Arial" panose="020B0604020202020204" pitchFamily="34" charset="0"/>
                <a:cs typeface="Arial" panose="020B0604020202020204" pitchFamily="34" charset="0"/>
              </a:rPr>
              <a:t>Utilise design and management strategies which render the risks as tolerable/acceptable, allowing land to continue to be utilised until risks become intolerable</a:t>
            </a:r>
          </a:p>
          <a:p>
            <a:r>
              <a:rPr lang="en-AU" dirty="0">
                <a:latin typeface="Arial" panose="020B0604020202020204" pitchFamily="34" charset="0"/>
                <a:cs typeface="Arial" panose="020B0604020202020204" pitchFamily="34" charset="0"/>
              </a:rPr>
              <a:t>May include a mix of structural or non-structural approaches</a:t>
            </a:r>
          </a:p>
          <a:p>
            <a:r>
              <a:rPr lang="en-AU" dirty="0">
                <a:latin typeface="Arial" panose="020B0604020202020204" pitchFamily="34" charset="0"/>
                <a:cs typeface="Arial" panose="020B0604020202020204" pitchFamily="34" charset="0"/>
              </a:rPr>
              <a:t>Can switch to retreat options later</a:t>
            </a:r>
          </a:p>
        </p:txBody>
      </p:sp>
      <p:pic>
        <p:nvPicPr>
          <p:cNvPr id="5" name="Picture 4">
            <a:extLst>
              <a:ext uri="{FF2B5EF4-FFF2-40B4-BE49-F238E27FC236}">
                <a16:creationId xmlns:a16="http://schemas.microsoft.com/office/drawing/2014/main" id="{96AD2A3B-A4D3-FFB0-AEB4-64319DBC1134}"/>
              </a:ext>
            </a:extLst>
          </p:cNvPr>
          <p:cNvPicPr>
            <a:picLocks noChangeAspect="1"/>
          </p:cNvPicPr>
          <p:nvPr/>
        </p:nvPicPr>
        <p:blipFill>
          <a:blip r:embed="rId2"/>
          <a:srcRect b="51321"/>
          <a:stretch/>
        </p:blipFill>
        <p:spPr>
          <a:xfrm>
            <a:off x="7389116" y="4678552"/>
            <a:ext cx="4680000" cy="2044511"/>
          </a:xfrm>
          <a:prstGeom prst="rect">
            <a:avLst/>
          </a:prstGeom>
        </p:spPr>
      </p:pic>
    </p:spTree>
    <p:extLst>
      <p:ext uri="{BB962C8B-B14F-4D97-AF65-F5344CB8AC3E}">
        <p14:creationId xmlns:p14="http://schemas.microsoft.com/office/powerpoint/2010/main" val="3060917045"/>
      </p:ext>
    </p:extLst>
  </p:cSld>
  <p:clrMapOvr>
    <a:masterClrMapping/>
  </p:clrMapOvr>
  <mc:AlternateContent xmlns:mc="http://schemas.openxmlformats.org/markup-compatibility/2006" xmlns:p14="http://schemas.microsoft.com/office/powerpoint/2010/main">
    <mc:Choice Requires="p14">
      <p:transition spd="slow" p14:dur="2000" advTm="37688"/>
    </mc:Choice>
    <mc:Fallback xmlns="">
      <p:transition spd="slow" advTm="37688"/>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4CA4F-B943-15B6-E1C1-E53EF08397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55B442-1FF1-5816-3536-CA18E35A7F55}"/>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Risk Management &amp; Adaptation Hierarchy</a:t>
            </a:r>
          </a:p>
        </p:txBody>
      </p:sp>
      <p:sp>
        <p:nvSpPr>
          <p:cNvPr id="3" name="Text Placeholder 2">
            <a:extLst>
              <a:ext uri="{FF2B5EF4-FFF2-40B4-BE49-F238E27FC236}">
                <a16:creationId xmlns:a16="http://schemas.microsoft.com/office/drawing/2014/main" id="{05D63ABC-4C95-0DF3-7336-26A2B99320A4}"/>
              </a:ext>
            </a:extLst>
          </p:cNvPr>
          <p:cNvSpPr>
            <a:spLocks noGrp="1"/>
          </p:cNvSpPr>
          <p:nvPr>
            <p:ph type="body" sz="quarter" idx="10"/>
          </p:nvPr>
        </p:nvSpPr>
        <p:spPr>
          <a:xfrm>
            <a:off x="838200" y="2036763"/>
            <a:ext cx="9544049" cy="4543425"/>
          </a:xfrm>
        </p:spPr>
        <p:txBody>
          <a:bodyPr/>
          <a:lstStyle/>
          <a:p>
            <a:pPr marL="0" indent="0">
              <a:buNone/>
            </a:pPr>
            <a:r>
              <a:rPr lang="en-AU" dirty="0">
                <a:latin typeface="Arial" panose="020B0604020202020204" pitchFamily="34" charset="0"/>
                <a:cs typeface="Arial" panose="020B0604020202020204" pitchFamily="34" charset="0"/>
              </a:rPr>
              <a:t>PROTECT</a:t>
            </a:r>
          </a:p>
          <a:p>
            <a:r>
              <a:rPr lang="en-AU" dirty="0">
                <a:latin typeface="Arial" panose="020B0604020202020204" pitchFamily="34" charset="0"/>
                <a:cs typeface="Arial" panose="020B0604020202020204" pitchFamily="34" charset="0"/>
              </a:rPr>
              <a:t>Protect assets from impacts of erosion and inundation</a:t>
            </a:r>
          </a:p>
          <a:p>
            <a:r>
              <a:rPr lang="en-AU" dirty="0">
                <a:latin typeface="Arial" panose="020B0604020202020204" pitchFamily="34" charset="0"/>
                <a:cs typeface="Arial" panose="020B0604020202020204" pitchFamily="34" charset="0"/>
              </a:rPr>
              <a:t>Should be primarily in public interest</a:t>
            </a:r>
          </a:p>
          <a:p>
            <a:r>
              <a:rPr lang="en-AU" dirty="0">
                <a:latin typeface="Arial" panose="020B0604020202020204" pitchFamily="34" charset="0"/>
                <a:cs typeface="Arial" panose="020B0604020202020204" pitchFamily="34" charset="0"/>
              </a:rPr>
              <a:t>Should be congruent with coastal processes and assets</a:t>
            </a:r>
          </a:p>
        </p:txBody>
      </p:sp>
      <p:pic>
        <p:nvPicPr>
          <p:cNvPr id="5" name="Picture 4">
            <a:extLst>
              <a:ext uri="{FF2B5EF4-FFF2-40B4-BE49-F238E27FC236}">
                <a16:creationId xmlns:a16="http://schemas.microsoft.com/office/drawing/2014/main" id="{8BA1EDAE-78CC-46ED-B2D4-5885F642D237}"/>
              </a:ext>
            </a:extLst>
          </p:cNvPr>
          <p:cNvPicPr>
            <a:picLocks noChangeAspect="1"/>
          </p:cNvPicPr>
          <p:nvPr/>
        </p:nvPicPr>
        <p:blipFill>
          <a:blip r:embed="rId2"/>
          <a:srcRect l="204" t="51934" r="-204" b="-613"/>
          <a:stretch/>
        </p:blipFill>
        <p:spPr>
          <a:xfrm>
            <a:off x="7227191" y="4535677"/>
            <a:ext cx="4680000" cy="2044511"/>
          </a:xfrm>
          <a:prstGeom prst="rect">
            <a:avLst/>
          </a:prstGeom>
        </p:spPr>
      </p:pic>
    </p:spTree>
    <p:extLst>
      <p:ext uri="{BB962C8B-B14F-4D97-AF65-F5344CB8AC3E}">
        <p14:creationId xmlns:p14="http://schemas.microsoft.com/office/powerpoint/2010/main" val="1286845589"/>
      </p:ext>
    </p:extLst>
  </p:cSld>
  <p:clrMapOvr>
    <a:masterClrMapping/>
  </p:clrMapOvr>
  <mc:AlternateContent xmlns:mc="http://schemas.openxmlformats.org/markup-compatibility/2006" xmlns:p14="http://schemas.microsoft.com/office/powerpoint/2010/main">
    <mc:Choice Requires="p14">
      <p:transition spd="slow" p14:dur="2000" advTm="26874"/>
    </mc:Choice>
    <mc:Fallback xmlns="">
      <p:transition spd="slow" advTm="26874"/>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59506-1AF1-30E2-772C-505CF4DCAB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1ABE62-5D79-832A-79AB-827F7C74B068}"/>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No Regrets Options</a:t>
            </a:r>
          </a:p>
        </p:txBody>
      </p:sp>
      <p:sp>
        <p:nvSpPr>
          <p:cNvPr id="3" name="Text Placeholder 2">
            <a:extLst>
              <a:ext uri="{FF2B5EF4-FFF2-40B4-BE49-F238E27FC236}">
                <a16:creationId xmlns:a16="http://schemas.microsoft.com/office/drawing/2014/main" id="{6148ADC8-63AA-B7AA-2187-3A35ACA9CBDD}"/>
              </a:ext>
            </a:extLst>
          </p:cNvPr>
          <p:cNvSpPr>
            <a:spLocks noGrp="1"/>
          </p:cNvSpPr>
          <p:nvPr>
            <p:ph type="body" sz="quarter" idx="10"/>
          </p:nvPr>
        </p:nvSpPr>
        <p:spPr>
          <a:xfrm>
            <a:off x="838200" y="2036763"/>
            <a:ext cx="9544049" cy="4543425"/>
          </a:xfrm>
        </p:spPr>
        <p:txBody>
          <a:bodyPr/>
          <a:lstStyle/>
          <a:p>
            <a:r>
              <a:rPr lang="en-AU" dirty="0">
                <a:latin typeface="Arial" panose="020B0604020202020204" pitchFamily="34" charset="0"/>
                <a:cs typeface="Arial" panose="020B0604020202020204" pitchFamily="34" charset="0"/>
              </a:rPr>
              <a:t>Aim to retain flexibility and improve resilience</a:t>
            </a:r>
          </a:p>
          <a:p>
            <a:r>
              <a:rPr lang="en-AU" dirty="0">
                <a:latin typeface="Arial" panose="020B0604020202020204" pitchFamily="34" charset="0"/>
                <a:cs typeface="Arial" panose="020B0604020202020204" pitchFamily="34" charset="0"/>
              </a:rPr>
              <a:t>Options which address long term impacts and short term conditions</a:t>
            </a:r>
          </a:p>
          <a:p>
            <a:r>
              <a:rPr lang="en-AU" dirty="0">
                <a:latin typeface="Arial" panose="020B0604020202020204" pitchFamily="34" charset="0"/>
                <a:cs typeface="Arial" panose="020B0604020202020204" pitchFamily="34" charset="0"/>
              </a:rPr>
              <a:t>Often cover the time while the preferred risk treatment option is being determined</a:t>
            </a:r>
          </a:p>
          <a:p>
            <a:r>
              <a:rPr lang="en-AU" dirty="0">
                <a:latin typeface="Arial" panose="020B0604020202020204" pitchFamily="34" charset="0"/>
                <a:cs typeface="Arial" panose="020B0604020202020204" pitchFamily="34" charset="0"/>
              </a:rPr>
              <a:t>Prior to implementing long term adaptation works</a:t>
            </a:r>
          </a:p>
          <a:p>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8873284"/>
      </p:ext>
    </p:extLst>
  </p:cSld>
  <p:clrMapOvr>
    <a:masterClrMapping/>
  </p:clrMapOvr>
  <mc:AlternateContent xmlns:mc="http://schemas.openxmlformats.org/markup-compatibility/2006" xmlns:p14="http://schemas.microsoft.com/office/powerpoint/2010/main">
    <mc:Choice Requires="p14">
      <p:transition spd="slow" p14:dur="2000" advTm="28029"/>
    </mc:Choice>
    <mc:Fallback xmlns="">
      <p:transition spd="slow" advTm="28029"/>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9F5EB-9818-FDF2-F635-A29683D719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1A333E-0625-755A-8A2B-3321C468898F}"/>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Do Nothing</a:t>
            </a:r>
          </a:p>
        </p:txBody>
      </p:sp>
      <p:sp>
        <p:nvSpPr>
          <p:cNvPr id="3" name="Text Placeholder 2">
            <a:extLst>
              <a:ext uri="{FF2B5EF4-FFF2-40B4-BE49-F238E27FC236}">
                <a16:creationId xmlns:a16="http://schemas.microsoft.com/office/drawing/2014/main" id="{6975C1D0-945B-2CB2-E41D-18ABC49409DB}"/>
              </a:ext>
            </a:extLst>
          </p:cNvPr>
          <p:cNvSpPr>
            <a:spLocks noGrp="1"/>
          </p:cNvSpPr>
          <p:nvPr>
            <p:ph type="body" sz="quarter" idx="10"/>
          </p:nvPr>
        </p:nvSpPr>
        <p:spPr>
          <a:xfrm>
            <a:off x="838200" y="2036763"/>
            <a:ext cx="9544049" cy="4543425"/>
          </a:xfrm>
        </p:spPr>
        <p:txBody>
          <a:bodyPr/>
          <a:lstStyle/>
          <a:p>
            <a:r>
              <a:rPr lang="en-AU" dirty="0">
                <a:latin typeface="Arial" panose="020B0604020202020204" pitchFamily="34" charset="0"/>
                <a:cs typeface="Arial" panose="020B0604020202020204" pitchFamily="34" charset="0"/>
              </a:rPr>
              <a:t>Accept losses</a:t>
            </a:r>
          </a:p>
          <a:p>
            <a:r>
              <a:rPr lang="en-AU" dirty="0">
                <a:latin typeface="Arial" panose="020B0604020202020204" pitchFamily="34" charset="0"/>
                <a:cs typeface="Arial" panose="020B0604020202020204" pitchFamily="34" charset="0"/>
              </a:rPr>
              <a:t>Assumes that current risk levels are tolerable</a:t>
            </a:r>
          </a:p>
          <a:p>
            <a:r>
              <a:rPr lang="en-AU" dirty="0">
                <a:latin typeface="Arial" panose="020B0604020202020204" pitchFamily="34" charset="0"/>
                <a:cs typeface="Arial" panose="020B0604020202020204" pitchFamily="34" charset="0"/>
              </a:rPr>
              <a:t>Can provide a basis for comparison</a:t>
            </a:r>
          </a:p>
          <a:p>
            <a:r>
              <a:rPr lang="en-AU" dirty="0">
                <a:latin typeface="Arial" panose="020B0604020202020204" pitchFamily="34" charset="0"/>
                <a:cs typeface="Arial" panose="020B0604020202020204" pitchFamily="34" charset="0"/>
              </a:rPr>
              <a:t>May result in reactive action to hazards as they occur</a:t>
            </a:r>
          </a:p>
          <a:p>
            <a:r>
              <a:rPr lang="en-AU" dirty="0">
                <a:latin typeface="Arial" panose="020B0604020202020204" pitchFamily="34" charset="0"/>
                <a:cs typeface="Arial" panose="020B0604020202020204" pitchFamily="34" charset="0"/>
              </a:rPr>
              <a:t>Requires careful stakeholder information</a:t>
            </a:r>
          </a:p>
        </p:txBody>
      </p:sp>
    </p:spTree>
    <p:extLst>
      <p:ext uri="{BB962C8B-B14F-4D97-AF65-F5344CB8AC3E}">
        <p14:creationId xmlns:p14="http://schemas.microsoft.com/office/powerpoint/2010/main" val="1617262844"/>
      </p:ext>
    </p:extLst>
  </p:cSld>
  <p:clrMapOvr>
    <a:masterClrMapping/>
  </p:clrMapOvr>
  <mc:AlternateContent xmlns:mc="http://schemas.openxmlformats.org/markup-compatibility/2006" xmlns:p14="http://schemas.microsoft.com/office/powerpoint/2010/main">
    <mc:Choice Requires="p14">
      <p:transition spd="slow" p14:dur="2000" advTm="50054"/>
    </mc:Choice>
    <mc:Fallback xmlns="">
      <p:transition spd="slow" advTm="50054"/>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20BDB-9119-DCFF-22C7-5225B3262F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AAFEA5-21F7-F6E9-2732-2D1E23FBB7F3}"/>
              </a:ext>
            </a:extLst>
          </p:cNvPr>
          <p:cNvSpPr>
            <a:spLocks noGrp="1"/>
          </p:cNvSpPr>
          <p:nvPr>
            <p:ph type="title"/>
          </p:nvPr>
        </p:nvSpPr>
        <p:spPr>
          <a:xfrm>
            <a:off x="788250" y="1347594"/>
            <a:ext cx="9583936" cy="1409444"/>
          </a:xfrm>
        </p:spPr>
        <p:txBody>
          <a:bodyPr>
            <a:normAutofit/>
          </a:bodyPr>
          <a:lstStyle/>
          <a:p>
            <a:r>
              <a:rPr lang="en-AU" dirty="0">
                <a:latin typeface="Arial" panose="020B0604020202020204" pitchFamily="34" charset="0"/>
                <a:cs typeface="Arial" panose="020B0604020202020204" pitchFamily="34" charset="0"/>
              </a:rPr>
              <a:t>Adaptation Options</a:t>
            </a:r>
          </a:p>
        </p:txBody>
      </p:sp>
      <p:pic>
        <p:nvPicPr>
          <p:cNvPr id="4" name="Picture 3" descr="A beach with rocks and water&#10;&#10;Description automatically generated">
            <a:extLst>
              <a:ext uri="{FF2B5EF4-FFF2-40B4-BE49-F238E27FC236}">
                <a16:creationId xmlns:a16="http://schemas.microsoft.com/office/drawing/2014/main" id="{2D0DF71C-41D8-FD55-FCBA-8D7564EF14F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3228976"/>
            <a:ext cx="12192000" cy="3105150"/>
          </a:xfrm>
          <a:prstGeom prst="rect">
            <a:avLst/>
          </a:prstGeom>
        </p:spPr>
      </p:pic>
      <p:sp>
        <p:nvSpPr>
          <p:cNvPr id="3" name="TextBox 2">
            <a:extLst>
              <a:ext uri="{FF2B5EF4-FFF2-40B4-BE49-F238E27FC236}">
                <a16:creationId xmlns:a16="http://schemas.microsoft.com/office/drawing/2014/main" id="{A47122E0-D084-38D9-AA47-1031B8AA5E0E}"/>
              </a:ext>
            </a:extLst>
          </p:cNvPr>
          <p:cNvSpPr txBox="1"/>
          <p:nvPr/>
        </p:nvSpPr>
        <p:spPr>
          <a:xfrm>
            <a:off x="0" y="3298195"/>
            <a:ext cx="2080526" cy="261610"/>
          </a:xfrm>
          <a:prstGeom prst="rect">
            <a:avLst/>
          </a:prstGeom>
          <a:noFill/>
        </p:spPr>
        <p:txBody>
          <a:bodyPr wrap="square" rtlCol="0">
            <a:spAutoFit/>
          </a:bodyPr>
          <a:lstStyle/>
          <a:p>
            <a:r>
              <a:rPr lang="en-AU" sz="1100" dirty="0">
                <a:latin typeface="Arial" panose="020B0604020202020204" pitchFamily="34" charset="0"/>
                <a:cs typeface="Arial" panose="020B0604020202020204" pitchFamily="34" charset="0"/>
              </a:rPr>
              <a:t>Lake Clifton</a:t>
            </a:r>
          </a:p>
        </p:txBody>
      </p:sp>
    </p:spTree>
    <p:extLst>
      <p:ext uri="{BB962C8B-B14F-4D97-AF65-F5344CB8AC3E}">
        <p14:creationId xmlns:p14="http://schemas.microsoft.com/office/powerpoint/2010/main" val="603391830"/>
      </p:ext>
    </p:extLst>
  </p:cSld>
  <p:clrMapOvr>
    <a:masterClrMapping/>
  </p:clrMapOvr>
  <mc:AlternateContent xmlns:mc="http://schemas.openxmlformats.org/markup-compatibility/2006" xmlns:p14="http://schemas.microsoft.com/office/powerpoint/2010/main">
    <mc:Choice Requires="p14">
      <p:transition spd="slow" p14:dur="2000" advTm="7171"/>
    </mc:Choice>
    <mc:Fallback xmlns="">
      <p:transition spd="slow" advTm="7171"/>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7A047-C80C-4A02-DCA2-533636AF07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7F2F27-8D22-52F8-F3C5-9878FA78D4C7}"/>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Range of Adaptation Options</a:t>
            </a:r>
          </a:p>
        </p:txBody>
      </p:sp>
      <p:sp>
        <p:nvSpPr>
          <p:cNvPr id="3" name="Text Placeholder 2">
            <a:extLst>
              <a:ext uri="{FF2B5EF4-FFF2-40B4-BE49-F238E27FC236}">
                <a16:creationId xmlns:a16="http://schemas.microsoft.com/office/drawing/2014/main" id="{66ADCA21-3362-68FA-4D9E-E86E885F2F11}"/>
              </a:ext>
            </a:extLst>
          </p:cNvPr>
          <p:cNvSpPr>
            <a:spLocks noGrp="1"/>
          </p:cNvSpPr>
          <p:nvPr>
            <p:ph type="body" sz="quarter" idx="10"/>
          </p:nvPr>
        </p:nvSpPr>
        <p:spPr>
          <a:xfrm>
            <a:off x="838200" y="2036763"/>
            <a:ext cx="9772649" cy="4543425"/>
          </a:xfrm>
        </p:spPr>
        <p:txBody>
          <a:bodyPr/>
          <a:lstStyle/>
          <a:p>
            <a:r>
              <a:rPr lang="en-AU" dirty="0">
                <a:latin typeface="Arial" panose="020B0604020202020204" pitchFamily="34" charset="0"/>
                <a:cs typeface="Arial" panose="020B0604020202020204" pitchFamily="34" charset="0"/>
              </a:rPr>
              <a:t>Hierarchy presented categories of options</a:t>
            </a:r>
          </a:p>
          <a:p>
            <a:r>
              <a:rPr lang="en-AU" dirty="0">
                <a:latin typeface="Arial" panose="020B0604020202020204" pitchFamily="34" charset="0"/>
                <a:cs typeface="Arial" panose="020B0604020202020204" pitchFamily="34" charset="0"/>
              </a:rPr>
              <a:t>All potential options considered</a:t>
            </a:r>
          </a:p>
          <a:p>
            <a:r>
              <a:rPr lang="en-AU" dirty="0">
                <a:latin typeface="Arial" panose="020B0604020202020204" pitchFamily="34" charset="0"/>
                <a:cs typeface="Arial" panose="020B0604020202020204" pitchFamily="34" charset="0"/>
              </a:rPr>
              <a:t>Work through hierarchy</a:t>
            </a:r>
          </a:p>
          <a:p>
            <a:r>
              <a:rPr lang="en-AU" dirty="0">
                <a:latin typeface="Arial" panose="020B0604020202020204" pitchFamily="34" charset="0"/>
                <a:cs typeface="Arial" panose="020B0604020202020204" pitchFamily="34" charset="0"/>
              </a:rPr>
              <a:t>Indicative treatments for each category presented</a:t>
            </a:r>
          </a:p>
        </p:txBody>
      </p:sp>
    </p:spTree>
    <p:extLst>
      <p:ext uri="{BB962C8B-B14F-4D97-AF65-F5344CB8AC3E}">
        <p14:creationId xmlns:p14="http://schemas.microsoft.com/office/powerpoint/2010/main" val="2359212261"/>
      </p:ext>
    </p:extLst>
  </p:cSld>
  <p:clrMapOvr>
    <a:masterClrMapping/>
  </p:clrMapOvr>
  <mc:AlternateContent xmlns:mc="http://schemas.openxmlformats.org/markup-compatibility/2006" xmlns:p14="http://schemas.microsoft.com/office/powerpoint/2010/main">
    <mc:Choice Requires="p14">
      <p:transition spd="slow" p14:dur="2000" advTm="26819"/>
    </mc:Choice>
    <mc:Fallback xmlns="">
      <p:transition spd="slow" advTm="26819"/>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8E583-82C4-AA53-F2D2-1B5109649E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25CFC6-79CC-AAD9-16FC-B6ED75D65645}"/>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Avoid Options</a:t>
            </a:r>
          </a:p>
        </p:txBody>
      </p:sp>
      <p:pic>
        <p:nvPicPr>
          <p:cNvPr id="5" name="Picture 4">
            <a:extLst>
              <a:ext uri="{FF2B5EF4-FFF2-40B4-BE49-F238E27FC236}">
                <a16:creationId xmlns:a16="http://schemas.microsoft.com/office/drawing/2014/main" id="{32DF59A2-2ADE-C670-0331-8BF792C51318}"/>
              </a:ext>
            </a:extLst>
          </p:cNvPr>
          <p:cNvPicPr>
            <a:picLocks noChangeAspect="1"/>
          </p:cNvPicPr>
          <p:nvPr/>
        </p:nvPicPr>
        <p:blipFill>
          <a:blip r:embed="rId2"/>
          <a:stretch>
            <a:fillRect/>
          </a:stretch>
        </p:blipFill>
        <p:spPr>
          <a:xfrm>
            <a:off x="838200" y="2036763"/>
            <a:ext cx="9720000" cy="1227110"/>
          </a:xfrm>
          <a:prstGeom prst="rect">
            <a:avLst/>
          </a:prstGeom>
        </p:spPr>
      </p:pic>
    </p:spTree>
    <p:extLst>
      <p:ext uri="{BB962C8B-B14F-4D97-AF65-F5344CB8AC3E}">
        <p14:creationId xmlns:p14="http://schemas.microsoft.com/office/powerpoint/2010/main" val="1145253570"/>
      </p:ext>
    </p:extLst>
  </p:cSld>
  <p:clrMapOvr>
    <a:masterClrMapping/>
  </p:clrMapOvr>
  <mc:AlternateContent xmlns:mc="http://schemas.openxmlformats.org/markup-compatibility/2006" xmlns:p14="http://schemas.microsoft.com/office/powerpoint/2010/main">
    <mc:Choice Requires="p14">
      <p:transition spd="slow" p14:dur="2000" advTm="28787"/>
    </mc:Choice>
    <mc:Fallback xmlns="">
      <p:transition spd="slow" advTm="28787"/>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6CD31-9E19-C753-0A10-6862397312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36DE32-AAF8-F0DB-1795-CD527E3B46BC}"/>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Retreat Options</a:t>
            </a:r>
          </a:p>
        </p:txBody>
      </p:sp>
      <p:pic>
        <p:nvPicPr>
          <p:cNvPr id="5" name="Picture 4">
            <a:extLst>
              <a:ext uri="{FF2B5EF4-FFF2-40B4-BE49-F238E27FC236}">
                <a16:creationId xmlns:a16="http://schemas.microsoft.com/office/drawing/2014/main" id="{7DFAC193-3E06-5323-38F9-AAFF061148DC}"/>
              </a:ext>
            </a:extLst>
          </p:cNvPr>
          <p:cNvPicPr>
            <a:picLocks noChangeAspect="1"/>
          </p:cNvPicPr>
          <p:nvPr/>
        </p:nvPicPr>
        <p:blipFill>
          <a:blip r:embed="rId2"/>
          <a:srcRect b="62612"/>
          <a:stretch/>
        </p:blipFill>
        <p:spPr>
          <a:xfrm>
            <a:off x="852599" y="1803090"/>
            <a:ext cx="8280000" cy="390819"/>
          </a:xfrm>
          <a:prstGeom prst="rect">
            <a:avLst/>
          </a:prstGeom>
        </p:spPr>
      </p:pic>
      <p:pic>
        <p:nvPicPr>
          <p:cNvPr id="4" name="Picture 3">
            <a:extLst>
              <a:ext uri="{FF2B5EF4-FFF2-40B4-BE49-F238E27FC236}">
                <a16:creationId xmlns:a16="http://schemas.microsoft.com/office/drawing/2014/main" id="{0E7A4B8A-4BD1-1190-F7BD-ABBC73417AE0}"/>
              </a:ext>
            </a:extLst>
          </p:cNvPr>
          <p:cNvPicPr>
            <a:picLocks noChangeAspect="1"/>
          </p:cNvPicPr>
          <p:nvPr/>
        </p:nvPicPr>
        <p:blipFill>
          <a:blip r:embed="rId3"/>
          <a:stretch>
            <a:fillRect/>
          </a:stretch>
        </p:blipFill>
        <p:spPr>
          <a:xfrm>
            <a:off x="861074" y="2193908"/>
            <a:ext cx="8280000" cy="2357844"/>
          </a:xfrm>
          <a:prstGeom prst="rect">
            <a:avLst/>
          </a:prstGeom>
        </p:spPr>
      </p:pic>
    </p:spTree>
    <p:extLst>
      <p:ext uri="{BB962C8B-B14F-4D97-AF65-F5344CB8AC3E}">
        <p14:creationId xmlns:p14="http://schemas.microsoft.com/office/powerpoint/2010/main" val="1128307718"/>
      </p:ext>
    </p:extLst>
  </p:cSld>
  <p:clrMapOvr>
    <a:masterClrMapping/>
  </p:clrMapOvr>
  <mc:AlternateContent xmlns:mc="http://schemas.openxmlformats.org/markup-compatibility/2006" xmlns:p14="http://schemas.microsoft.com/office/powerpoint/2010/main">
    <mc:Choice Requires="p14">
      <p:transition spd="slow" p14:dur="2000" advTm="18455"/>
    </mc:Choice>
    <mc:Fallback xmlns="">
      <p:transition spd="slow" advTm="18455"/>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45225-7AF6-CB50-3114-6316C8A847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80B83F-E376-71AC-69A8-EFE203CBC5BD}"/>
              </a:ext>
            </a:extLst>
          </p:cNvPr>
          <p:cNvSpPr>
            <a:spLocks noGrp="1"/>
          </p:cNvSpPr>
          <p:nvPr>
            <p:ph type="title"/>
          </p:nvPr>
        </p:nvSpPr>
        <p:spPr>
          <a:xfrm>
            <a:off x="838201" y="982740"/>
            <a:ext cx="10501200" cy="763200"/>
          </a:xfrm>
        </p:spPr>
        <p:txBody>
          <a:bodyPr>
            <a:normAutofit/>
          </a:bodyPr>
          <a:lstStyle/>
          <a:p>
            <a:r>
              <a:rPr lang="en-AU" dirty="0">
                <a:latin typeface="Arial" panose="020B0604020202020204" pitchFamily="34" charset="0"/>
                <a:cs typeface="Arial" panose="020B0604020202020204" pitchFamily="34" charset="0"/>
              </a:rPr>
              <a:t>Retreat Options</a:t>
            </a:r>
          </a:p>
        </p:txBody>
      </p:sp>
      <p:pic>
        <p:nvPicPr>
          <p:cNvPr id="6" name="Picture 5">
            <a:extLst>
              <a:ext uri="{FF2B5EF4-FFF2-40B4-BE49-F238E27FC236}">
                <a16:creationId xmlns:a16="http://schemas.microsoft.com/office/drawing/2014/main" id="{537215B1-51F3-AA25-F0CA-70A52E877130}"/>
              </a:ext>
            </a:extLst>
          </p:cNvPr>
          <p:cNvPicPr>
            <a:picLocks noChangeAspect="1"/>
          </p:cNvPicPr>
          <p:nvPr/>
        </p:nvPicPr>
        <p:blipFill>
          <a:blip r:embed="rId2"/>
          <a:stretch>
            <a:fillRect/>
          </a:stretch>
        </p:blipFill>
        <p:spPr>
          <a:xfrm>
            <a:off x="838201" y="1646859"/>
            <a:ext cx="8280000" cy="5106366"/>
          </a:xfrm>
          <a:prstGeom prst="rect">
            <a:avLst/>
          </a:prstGeom>
        </p:spPr>
      </p:pic>
    </p:spTree>
    <p:extLst>
      <p:ext uri="{BB962C8B-B14F-4D97-AF65-F5344CB8AC3E}">
        <p14:creationId xmlns:p14="http://schemas.microsoft.com/office/powerpoint/2010/main" val="1684926673"/>
      </p:ext>
    </p:extLst>
  </p:cSld>
  <p:clrMapOvr>
    <a:masterClrMapping/>
  </p:clrMapOvr>
  <mc:AlternateContent xmlns:mc="http://schemas.openxmlformats.org/markup-compatibility/2006" xmlns:p14="http://schemas.microsoft.com/office/powerpoint/2010/main">
    <mc:Choice Requires="p14">
      <p:transition spd="slow" p14:dur="2000" advTm="13348"/>
    </mc:Choice>
    <mc:Fallback xmlns="">
      <p:transition spd="slow" advTm="1334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0ECDD-EE23-4DC3-A81F-24C47A26410B}"/>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References &amp; Documents</a:t>
            </a:r>
          </a:p>
        </p:txBody>
      </p:sp>
      <p:sp>
        <p:nvSpPr>
          <p:cNvPr id="3" name="Text Placeholder 2">
            <a:extLst>
              <a:ext uri="{FF2B5EF4-FFF2-40B4-BE49-F238E27FC236}">
                <a16:creationId xmlns:a16="http://schemas.microsoft.com/office/drawing/2014/main" id="{F61023BC-50E3-4B12-9569-4569A8080CD7}"/>
              </a:ext>
            </a:extLst>
          </p:cNvPr>
          <p:cNvSpPr>
            <a:spLocks noGrp="1"/>
          </p:cNvSpPr>
          <p:nvPr>
            <p:ph type="body" sz="quarter" idx="10"/>
          </p:nvPr>
        </p:nvSpPr>
        <p:spPr/>
        <p:txBody>
          <a:bodyPr/>
          <a:lstStyle/>
          <a:p>
            <a:r>
              <a:rPr lang="en-AU" dirty="0">
                <a:latin typeface="Arial" panose="020B0604020202020204" pitchFamily="34" charset="0"/>
                <a:cs typeface="Arial" panose="020B0604020202020204" pitchFamily="34" charset="0"/>
              </a:rPr>
              <a:t>WA Coastal Zone Strategy</a:t>
            </a:r>
          </a:p>
          <a:p>
            <a:r>
              <a:rPr lang="en-AU" dirty="0">
                <a:latin typeface="Arial" panose="020B0604020202020204" pitchFamily="34" charset="0"/>
                <a:cs typeface="Arial" panose="020B0604020202020204" pitchFamily="34" charset="0"/>
              </a:rPr>
              <a:t>SPP2.6 State Coastal Planning Policy</a:t>
            </a:r>
          </a:p>
          <a:p>
            <a:r>
              <a:rPr lang="en-AU" dirty="0">
                <a:latin typeface="Arial" panose="020B0604020202020204" pitchFamily="34" charset="0"/>
                <a:cs typeface="Arial" panose="020B0604020202020204" pitchFamily="34" charset="0"/>
              </a:rPr>
              <a:t>SPP2.6 State Coastal Planning Policy Guidelines</a:t>
            </a:r>
          </a:p>
        </p:txBody>
      </p:sp>
      <p:pic>
        <p:nvPicPr>
          <p:cNvPr id="4" name="Picture 3">
            <a:extLst>
              <a:ext uri="{FF2B5EF4-FFF2-40B4-BE49-F238E27FC236}">
                <a16:creationId xmlns:a16="http://schemas.microsoft.com/office/drawing/2014/main" id="{B0655527-850B-0485-0828-078D981A8E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0368" y="4139913"/>
            <a:ext cx="3600000" cy="2545102"/>
          </a:xfrm>
          <a:prstGeom prst="rect">
            <a:avLst/>
          </a:prstGeom>
        </p:spPr>
      </p:pic>
      <p:pic>
        <p:nvPicPr>
          <p:cNvPr id="5" name="Picture 4">
            <a:extLst>
              <a:ext uri="{FF2B5EF4-FFF2-40B4-BE49-F238E27FC236}">
                <a16:creationId xmlns:a16="http://schemas.microsoft.com/office/drawing/2014/main" id="{B2B0013B-5A44-A56D-A12A-7A13A5DAB8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7436" b="39102"/>
          <a:stretch/>
        </p:blipFill>
        <p:spPr>
          <a:xfrm>
            <a:off x="4330368" y="4164567"/>
            <a:ext cx="3600000" cy="2213244"/>
          </a:xfrm>
          <a:prstGeom prst="rect">
            <a:avLst/>
          </a:prstGeom>
        </p:spPr>
      </p:pic>
      <p:pic>
        <p:nvPicPr>
          <p:cNvPr id="9" name="Picture 8">
            <a:extLst>
              <a:ext uri="{FF2B5EF4-FFF2-40B4-BE49-F238E27FC236}">
                <a16:creationId xmlns:a16="http://schemas.microsoft.com/office/drawing/2014/main" id="{3EBAD643-F2C7-F895-6DDE-EE63ABAE90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66622" y="4151682"/>
            <a:ext cx="3600000" cy="2533333"/>
          </a:xfrm>
          <a:prstGeom prst="rect">
            <a:avLst/>
          </a:prstGeom>
        </p:spPr>
      </p:pic>
    </p:spTree>
    <p:extLst>
      <p:ext uri="{BB962C8B-B14F-4D97-AF65-F5344CB8AC3E}">
        <p14:creationId xmlns:p14="http://schemas.microsoft.com/office/powerpoint/2010/main" val="1713957519"/>
      </p:ext>
    </p:extLst>
  </p:cSld>
  <p:clrMapOvr>
    <a:masterClrMapping/>
  </p:clrMapOvr>
  <mc:AlternateContent xmlns:mc="http://schemas.openxmlformats.org/markup-compatibility/2006" xmlns:p14="http://schemas.microsoft.com/office/powerpoint/2010/main">
    <mc:Choice Requires="p14">
      <p:transition spd="slow" p14:dur="2000" advTm="22191"/>
    </mc:Choice>
    <mc:Fallback xmlns="">
      <p:transition spd="slow" advTm="22191"/>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9E91C-B79C-E88C-A4E4-D62F9BDECC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C7D00C-E2E0-2C4F-1342-FB5C58EF8847}"/>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Retreat Options</a:t>
            </a:r>
          </a:p>
        </p:txBody>
      </p:sp>
      <p:pic>
        <p:nvPicPr>
          <p:cNvPr id="6" name="Picture 5">
            <a:extLst>
              <a:ext uri="{FF2B5EF4-FFF2-40B4-BE49-F238E27FC236}">
                <a16:creationId xmlns:a16="http://schemas.microsoft.com/office/drawing/2014/main" id="{7CCD41CB-E7EB-C530-EDB9-37DD04BD064C}"/>
              </a:ext>
            </a:extLst>
          </p:cNvPr>
          <p:cNvPicPr>
            <a:picLocks noChangeAspect="1"/>
          </p:cNvPicPr>
          <p:nvPr/>
        </p:nvPicPr>
        <p:blipFill>
          <a:blip r:embed="rId2"/>
          <a:stretch>
            <a:fillRect/>
          </a:stretch>
        </p:blipFill>
        <p:spPr>
          <a:xfrm>
            <a:off x="852599" y="1803090"/>
            <a:ext cx="8280000" cy="2248686"/>
          </a:xfrm>
          <a:prstGeom prst="rect">
            <a:avLst/>
          </a:prstGeom>
        </p:spPr>
      </p:pic>
    </p:spTree>
    <p:extLst>
      <p:ext uri="{BB962C8B-B14F-4D97-AF65-F5344CB8AC3E}">
        <p14:creationId xmlns:p14="http://schemas.microsoft.com/office/powerpoint/2010/main" val="3781519864"/>
      </p:ext>
    </p:extLst>
  </p:cSld>
  <p:clrMapOvr>
    <a:masterClrMapping/>
  </p:clrMapOvr>
  <mc:AlternateContent xmlns:mc="http://schemas.openxmlformats.org/markup-compatibility/2006" xmlns:p14="http://schemas.microsoft.com/office/powerpoint/2010/main">
    <mc:Choice Requires="p14">
      <p:transition spd="slow" p14:dur="2000" advTm="8879"/>
    </mc:Choice>
    <mc:Fallback xmlns="">
      <p:transition spd="slow" advTm="8879"/>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30A15-F61A-DCDF-A3BC-4D072364B9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4A9D4B-F6A6-102C-058E-0FDF10576A1E}"/>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Accommodate Options</a:t>
            </a:r>
          </a:p>
        </p:txBody>
      </p:sp>
      <p:pic>
        <p:nvPicPr>
          <p:cNvPr id="3" name="Picture 2">
            <a:extLst>
              <a:ext uri="{FF2B5EF4-FFF2-40B4-BE49-F238E27FC236}">
                <a16:creationId xmlns:a16="http://schemas.microsoft.com/office/drawing/2014/main" id="{823A442B-F4BF-D41F-4DCE-6B11B4507DDF}"/>
              </a:ext>
            </a:extLst>
          </p:cNvPr>
          <p:cNvPicPr>
            <a:picLocks noChangeAspect="1"/>
          </p:cNvPicPr>
          <p:nvPr/>
        </p:nvPicPr>
        <p:blipFill>
          <a:blip r:embed="rId2"/>
          <a:srcRect b="62612"/>
          <a:stretch/>
        </p:blipFill>
        <p:spPr>
          <a:xfrm>
            <a:off x="852599" y="1803090"/>
            <a:ext cx="8280000" cy="390819"/>
          </a:xfrm>
          <a:prstGeom prst="rect">
            <a:avLst/>
          </a:prstGeom>
        </p:spPr>
      </p:pic>
      <p:pic>
        <p:nvPicPr>
          <p:cNvPr id="6" name="Picture 5">
            <a:extLst>
              <a:ext uri="{FF2B5EF4-FFF2-40B4-BE49-F238E27FC236}">
                <a16:creationId xmlns:a16="http://schemas.microsoft.com/office/drawing/2014/main" id="{C2E1CC38-A738-249E-9C87-0E636B42C5DB}"/>
              </a:ext>
            </a:extLst>
          </p:cNvPr>
          <p:cNvPicPr>
            <a:picLocks noChangeAspect="1"/>
          </p:cNvPicPr>
          <p:nvPr/>
        </p:nvPicPr>
        <p:blipFill>
          <a:blip r:embed="rId3"/>
          <a:stretch>
            <a:fillRect/>
          </a:stretch>
        </p:blipFill>
        <p:spPr>
          <a:xfrm>
            <a:off x="866997" y="2193909"/>
            <a:ext cx="8280000" cy="2364143"/>
          </a:xfrm>
          <a:prstGeom prst="rect">
            <a:avLst/>
          </a:prstGeom>
        </p:spPr>
      </p:pic>
      <p:pic>
        <p:nvPicPr>
          <p:cNvPr id="8" name="Picture 7">
            <a:extLst>
              <a:ext uri="{FF2B5EF4-FFF2-40B4-BE49-F238E27FC236}">
                <a16:creationId xmlns:a16="http://schemas.microsoft.com/office/drawing/2014/main" id="{7CFAA48A-171F-F5B9-E901-A0BD4C8EB0A7}"/>
              </a:ext>
            </a:extLst>
          </p:cNvPr>
          <p:cNvPicPr>
            <a:picLocks noChangeAspect="1"/>
          </p:cNvPicPr>
          <p:nvPr/>
        </p:nvPicPr>
        <p:blipFill>
          <a:blip r:embed="rId4"/>
          <a:stretch>
            <a:fillRect/>
          </a:stretch>
        </p:blipFill>
        <p:spPr>
          <a:xfrm>
            <a:off x="862124" y="4548527"/>
            <a:ext cx="8280000" cy="1642813"/>
          </a:xfrm>
          <a:prstGeom prst="rect">
            <a:avLst/>
          </a:prstGeom>
        </p:spPr>
      </p:pic>
    </p:spTree>
    <p:extLst>
      <p:ext uri="{BB962C8B-B14F-4D97-AF65-F5344CB8AC3E}">
        <p14:creationId xmlns:p14="http://schemas.microsoft.com/office/powerpoint/2010/main" val="262594680"/>
      </p:ext>
    </p:extLst>
  </p:cSld>
  <p:clrMapOvr>
    <a:masterClrMapping/>
  </p:clrMapOvr>
  <mc:AlternateContent xmlns:mc="http://schemas.openxmlformats.org/markup-compatibility/2006" xmlns:p14="http://schemas.microsoft.com/office/powerpoint/2010/main">
    <mc:Choice Requires="p14">
      <p:transition spd="slow" p14:dur="2000" advTm="18741"/>
    </mc:Choice>
    <mc:Fallback xmlns="">
      <p:transition spd="slow" advTm="18741"/>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18F9C-9460-DD55-007C-9286EE88CD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28A0D5-A1A4-A819-6A74-2AED96045637}"/>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Protect Options</a:t>
            </a:r>
          </a:p>
        </p:txBody>
      </p:sp>
      <p:pic>
        <p:nvPicPr>
          <p:cNvPr id="3" name="Picture 2">
            <a:extLst>
              <a:ext uri="{FF2B5EF4-FFF2-40B4-BE49-F238E27FC236}">
                <a16:creationId xmlns:a16="http://schemas.microsoft.com/office/drawing/2014/main" id="{94E9C0C8-8A26-2242-7ACE-003429AAD543}"/>
              </a:ext>
            </a:extLst>
          </p:cNvPr>
          <p:cNvPicPr>
            <a:picLocks noChangeAspect="1"/>
          </p:cNvPicPr>
          <p:nvPr/>
        </p:nvPicPr>
        <p:blipFill>
          <a:blip r:embed="rId2"/>
          <a:srcRect b="62612"/>
          <a:stretch/>
        </p:blipFill>
        <p:spPr>
          <a:xfrm>
            <a:off x="852599" y="1803090"/>
            <a:ext cx="8280000" cy="390819"/>
          </a:xfrm>
          <a:prstGeom prst="rect">
            <a:avLst/>
          </a:prstGeom>
        </p:spPr>
      </p:pic>
      <p:pic>
        <p:nvPicPr>
          <p:cNvPr id="9" name="Picture 8">
            <a:extLst>
              <a:ext uri="{FF2B5EF4-FFF2-40B4-BE49-F238E27FC236}">
                <a16:creationId xmlns:a16="http://schemas.microsoft.com/office/drawing/2014/main" id="{055E2B34-AB76-3FE3-3ACA-F3FC6545FF04}"/>
              </a:ext>
            </a:extLst>
          </p:cNvPr>
          <p:cNvPicPr>
            <a:picLocks noChangeAspect="1"/>
          </p:cNvPicPr>
          <p:nvPr/>
        </p:nvPicPr>
        <p:blipFill>
          <a:blip r:embed="rId3"/>
          <a:stretch>
            <a:fillRect/>
          </a:stretch>
        </p:blipFill>
        <p:spPr>
          <a:xfrm>
            <a:off x="843074" y="2193909"/>
            <a:ext cx="8280000" cy="3124217"/>
          </a:xfrm>
          <a:prstGeom prst="rect">
            <a:avLst/>
          </a:prstGeom>
        </p:spPr>
      </p:pic>
    </p:spTree>
    <p:extLst>
      <p:ext uri="{BB962C8B-B14F-4D97-AF65-F5344CB8AC3E}">
        <p14:creationId xmlns:p14="http://schemas.microsoft.com/office/powerpoint/2010/main" val="3628068073"/>
      </p:ext>
    </p:extLst>
  </p:cSld>
  <p:clrMapOvr>
    <a:masterClrMapping/>
  </p:clrMapOvr>
  <mc:AlternateContent xmlns:mc="http://schemas.openxmlformats.org/markup-compatibility/2006" xmlns:p14="http://schemas.microsoft.com/office/powerpoint/2010/main">
    <mc:Choice Requires="p14">
      <p:transition spd="slow" p14:dur="2000" advTm="9852"/>
    </mc:Choice>
    <mc:Fallback xmlns="">
      <p:transition spd="slow" advTm="9852"/>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01F4D-8601-2FBA-01E7-2BC3E5168F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4EA39A-5E99-703B-2F42-4A086B23FC46}"/>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Protect Options</a:t>
            </a:r>
          </a:p>
        </p:txBody>
      </p:sp>
      <p:pic>
        <p:nvPicPr>
          <p:cNvPr id="5" name="Picture 4">
            <a:extLst>
              <a:ext uri="{FF2B5EF4-FFF2-40B4-BE49-F238E27FC236}">
                <a16:creationId xmlns:a16="http://schemas.microsoft.com/office/drawing/2014/main" id="{8D1C4D1C-9455-927A-94D2-B0AB987718B5}"/>
              </a:ext>
            </a:extLst>
          </p:cNvPr>
          <p:cNvPicPr>
            <a:picLocks noChangeAspect="1"/>
          </p:cNvPicPr>
          <p:nvPr/>
        </p:nvPicPr>
        <p:blipFill>
          <a:blip r:embed="rId2"/>
          <a:stretch>
            <a:fillRect/>
          </a:stretch>
        </p:blipFill>
        <p:spPr>
          <a:xfrm>
            <a:off x="942976" y="1872417"/>
            <a:ext cx="8280000" cy="3879018"/>
          </a:xfrm>
          <a:prstGeom prst="rect">
            <a:avLst/>
          </a:prstGeom>
        </p:spPr>
      </p:pic>
    </p:spTree>
    <p:extLst>
      <p:ext uri="{BB962C8B-B14F-4D97-AF65-F5344CB8AC3E}">
        <p14:creationId xmlns:p14="http://schemas.microsoft.com/office/powerpoint/2010/main" val="3760621307"/>
      </p:ext>
    </p:extLst>
  </p:cSld>
  <p:clrMapOvr>
    <a:masterClrMapping/>
  </p:clrMapOvr>
  <mc:AlternateContent xmlns:mc="http://schemas.openxmlformats.org/markup-compatibility/2006" xmlns:p14="http://schemas.microsoft.com/office/powerpoint/2010/main">
    <mc:Choice Requires="p14">
      <p:transition spd="slow" p14:dur="2000" advTm="2788"/>
    </mc:Choice>
    <mc:Fallback xmlns="">
      <p:transition spd="slow" advTm="2788"/>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F6E7A-EABB-0EF9-6D58-3BC24F8695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BAECA6-8895-2F9F-8338-3E692D369E7B}"/>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Protect Options</a:t>
            </a:r>
          </a:p>
        </p:txBody>
      </p:sp>
      <p:pic>
        <p:nvPicPr>
          <p:cNvPr id="5" name="Picture 4">
            <a:extLst>
              <a:ext uri="{FF2B5EF4-FFF2-40B4-BE49-F238E27FC236}">
                <a16:creationId xmlns:a16="http://schemas.microsoft.com/office/drawing/2014/main" id="{0A4A0AA1-04E9-FECF-00C5-7AC8D3223510}"/>
              </a:ext>
            </a:extLst>
          </p:cNvPr>
          <p:cNvPicPr>
            <a:picLocks noChangeAspect="1"/>
          </p:cNvPicPr>
          <p:nvPr/>
        </p:nvPicPr>
        <p:blipFill>
          <a:blip r:embed="rId2"/>
          <a:stretch>
            <a:fillRect/>
          </a:stretch>
        </p:blipFill>
        <p:spPr>
          <a:xfrm>
            <a:off x="952501" y="1726890"/>
            <a:ext cx="8280000" cy="4493916"/>
          </a:xfrm>
          <a:prstGeom prst="rect">
            <a:avLst/>
          </a:prstGeom>
        </p:spPr>
      </p:pic>
    </p:spTree>
    <p:extLst>
      <p:ext uri="{BB962C8B-B14F-4D97-AF65-F5344CB8AC3E}">
        <p14:creationId xmlns:p14="http://schemas.microsoft.com/office/powerpoint/2010/main" val="649850903"/>
      </p:ext>
    </p:extLst>
  </p:cSld>
  <p:clrMapOvr>
    <a:masterClrMapping/>
  </p:clrMapOvr>
  <mc:AlternateContent xmlns:mc="http://schemas.openxmlformats.org/markup-compatibility/2006" xmlns:p14="http://schemas.microsoft.com/office/powerpoint/2010/main">
    <mc:Choice Requires="p14">
      <p:transition spd="slow" p14:dur="2000" advTm="3308"/>
    </mc:Choice>
    <mc:Fallback xmlns="">
      <p:transition spd="slow" advTm="3308"/>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F4637-C0B3-D24C-AE8D-AD79F99EC8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720350-6F7F-9645-947C-BE1C4E166773}"/>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Protect Options</a:t>
            </a:r>
          </a:p>
        </p:txBody>
      </p:sp>
      <p:pic>
        <p:nvPicPr>
          <p:cNvPr id="4" name="Picture 3">
            <a:extLst>
              <a:ext uri="{FF2B5EF4-FFF2-40B4-BE49-F238E27FC236}">
                <a16:creationId xmlns:a16="http://schemas.microsoft.com/office/drawing/2014/main" id="{2C09F3E0-8D98-30C5-29B8-4BECE09A173D}"/>
              </a:ext>
            </a:extLst>
          </p:cNvPr>
          <p:cNvPicPr>
            <a:picLocks noChangeAspect="1"/>
          </p:cNvPicPr>
          <p:nvPr/>
        </p:nvPicPr>
        <p:blipFill>
          <a:blip r:embed="rId2"/>
          <a:stretch>
            <a:fillRect/>
          </a:stretch>
        </p:blipFill>
        <p:spPr>
          <a:xfrm>
            <a:off x="838201" y="1923860"/>
            <a:ext cx="8280000" cy="4010882"/>
          </a:xfrm>
          <a:prstGeom prst="rect">
            <a:avLst/>
          </a:prstGeom>
        </p:spPr>
      </p:pic>
    </p:spTree>
    <p:extLst>
      <p:ext uri="{BB962C8B-B14F-4D97-AF65-F5344CB8AC3E}">
        <p14:creationId xmlns:p14="http://schemas.microsoft.com/office/powerpoint/2010/main" val="3257727654"/>
      </p:ext>
    </p:extLst>
  </p:cSld>
  <p:clrMapOvr>
    <a:masterClrMapping/>
  </p:clrMapOvr>
  <mc:AlternateContent xmlns:mc="http://schemas.openxmlformats.org/markup-compatibility/2006" xmlns:p14="http://schemas.microsoft.com/office/powerpoint/2010/main">
    <mc:Choice Requires="p14">
      <p:transition spd="slow" p14:dur="2000" advTm="4366"/>
    </mc:Choice>
    <mc:Fallback xmlns="">
      <p:transition spd="slow" advTm="4366"/>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9F08B-013E-C7F3-136F-3A906BDD5B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3D4E4F-1485-1773-3D66-29426D56A77F}"/>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No Regrets</a:t>
            </a:r>
          </a:p>
        </p:txBody>
      </p:sp>
      <p:pic>
        <p:nvPicPr>
          <p:cNvPr id="5" name="Picture 4">
            <a:extLst>
              <a:ext uri="{FF2B5EF4-FFF2-40B4-BE49-F238E27FC236}">
                <a16:creationId xmlns:a16="http://schemas.microsoft.com/office/drawing/2014/main" id="{56991B97-A044-6EA1-641A-D3C44B3C355D}"/>
              </a:ext>
            </a:extLst>
          </p:cNvPr>
          <p:cNvPicPr>
            <a:picLocks noChangeAspect="1"/>
          </p:cNvPicPr>
          <p:nvPr/>
        </p:nvPicPr>
        <p:blipFill>
          <a:blip r:embed="rId2"/>
          <a:stretch>
            <a:fillRect/>
          </a:stretch>
        </p:blipFill>
        <p:spPr>
          <a:xfrm>
            <a:off x="838201" y="1803090"/>
            <a:ext cx="8280000" cy="4650709"/>
          </a:xfrm>
          <a:prstGeom prst="rect">
            <a:avLst/>
          </a:prstGeom>
        </p:spPr>
      </p:pic>
    </p:spTree>
    <p:extLst>
      <p:ext uri="{BB962C8B-B14F-4D97-AF65-F5344CB8AC3E}">
        <p14:creationId xmlns:p14="http://schemas.microsoft.com/office/powerpoint/2010/main" val="815702728"/>
      </p:ext>
    </p:extLst>
  </p:cSld>
  <p:clrMapOvr>
    <a:masterClrMapping/>
  </p:clrMapOvr>
  <mc:AlternateContent xmlns:mc="http://schemas.openxmlformats.org/markup-compatibility/2006" xmlns:p14="http://schemas.microsoft.com/office/powerpoint/2010/main">
    <mc:Choice Requires="p14">
      <p:transition spd="slow" p14:dur="2000" advTm="21409"/>
    </mc:Choice>
    <mc:Fallback xmlns="">
      <p:transition spd="slow" advTm="21409"/>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F7CD5-4C7D-C54C-137C-AEB7F13F6E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DDB69D-EA15-6961-6EC0-0D352B8AB0AA}"/>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No Regrets</a:t>
            </a:r>
          </a:p>
        </p:txBody>
      </p:sp>
      <p:pic>
        <p:nvPicPr>
          <p:cNvPr id="4" name="Picture 3">
            <a:extLst>
              <a:ext uri="{FF2B5EF4-FFF2-40B4-BE49-F238E27FC236}">
                <a16:creationId xmlns:a16="http://schemas.microsoft.com/office/drawing/2014/main" id="{163E1D43-B51C-C757-5A41-A860005B2A75}"/>
              </a:ext>
            </a:extLst>
          </p:cNvPr>
          <p:cNvPicPr>
            <a:picLocks noChangeAspect="1"/>
          </p:cNvPicPr>
          <p:nvPr/>
        </p:nvPicPr>
        <p:blipFill>
          <a:blip r:embed="rId2"/>
          <a:stretch>
            <a:fillRect/>
          </a:stretch>
        </p:blipFill>
        <p:spPr>
          <a:xfrm>
            <a:off x="838201" y="1948132"/>
            <a:ext cx="8280000" cy="3252857"/>
          </a:xfrm>
          <a:prstGeom prst="rect">
            <a:avLst/>
          </a:prstGeom>
        </p:spPr>
      </p:pic>
    </p:spTree>
    <p:extLst>
      <p:ext uri="{BB962C8B-B14F-4D97-AF65-F5344CB8AC3E}">
        <p14:creationId xmlns:p14="http://schemas.microsoft.com/office/powerpoint/2010/main" val="2368264794"/>
      </p:ext>
    </p:extLst>
  </p:cSld>
  <p:clrMapOvr>
    <a:masterClrMapping/>
  </p:clrMapOvr>
  <mc:AlternateContent xmlns:mc="http://schemas.openxmlformats.org/markup-compatibility/2006" xmlns:p14="http://schemas.microsoft.com/office/powerpoint/2010/main">
    <mc:Choice Requires="p14">
      <p:transition spd="slow" p14:dur="2000" advTm="14710"/>
    </mc:Choice>
    <mc:Fallback xmlns="">
      <p:transition spd="slow" advTm="1471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DDDCE-9B13-FB10-8ECB-3D3B28380E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A637B0-EC31-083A-5538-CF3F344C4146}"/>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Do Nothing</a:t>
            </a:r>
          </a:p>
        </p:txBody>
      </p:sp>
      <p:pic>
        <p:nvPicPr>
          <p:cNvPr id="5" name="Picture 4">
            <a:extLst>
              <a:ext uri="{FF2B5EF4-FFF2-40B4-BE49-F238E27FC236}">
                <a16:creationId xmlns:a16="http://schemas.microsoft.com/office/drawing/2014/main" id="{B868EBA6-4592-11ED-56A6-5ED72EB84078}"/>
              </a:ext>
            </a:extLst>
          </p:cNvPr>
          <p:cNvPicPr>
            <a:picLocks noChangeAspect="1"/>
          </p:cNvPicPr>
          <p:nvPr/>
        </p:nvPicPr>
        <p:blipFill>
          <a:blip r:embed="rId2"/>
          <a:stretch>
            <a:fillRect/>
          </a:stretch>
        </p:blipFill>
        <p:spPr>
          <a:xfrm>
            <a:off x="838201" y="1803090"/>
            <a:ext cx="8280000" cy="3698497"/>
          </a:xfrm>
          <a:prstGeom prst="rect">
            <a:avLst/>
          </a:prstGeom>
        </p:spPr>
      </p:pic>
    </p:spTree>
    <p:extLst>
      <p:ext uri="{BB962C8B-B14F-4D97-AF65-F5344CB8AC3E}">
        <p14:creationId xmlns:p14="http://schemas.microsoft.com/office/powerpoint/2010/main" val="1919477172"/>
      </p:ext>
    </p:extLst>
  </p:cSld>
  <p:clrMapOvr>
    <a:masterClrMapping/>
  </p:clrMapOvr>
  <mc:AlternateContent xmlns:mc="http://schemas.openxmlformats.org/markup-compatibility/2006" xmlns:p14="http://schemas.microsoft.com/office/powerpoint/2010/main">
    <mc:Choice Requires="p14">
      <p:transition spd="slow" p14:dur="2000" advTm="10628"/>
    </mc:Choice>
    <mc:Fallback xmlns="">
      <p:transition spd="slow" advTm="10628"/>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82EA7-1010-8EF6-0AE3-8A4B3270A9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F42D3D-9A51-F37F-EAEE-B0BED3919E64}"/>
              </a:ext>
            </a:extLst>
          </p:cNvPr>
          <p:cNvSpPr>
            <a:spLocks noGrp="1"/>
          </p:cNvSpPr>
          <p:nvPr>
            <p:ph type="title"/>
          </p:nvPr>
        </p:nvSpPr>
        <p:spPr>
          <a:xfrm>
            <a:off x="788250" y="1347594"/>
            <a:ext cx="9583936" cy="1409444"/>
          </a:xfrm>
        </p:spPr>
        <p:txBody>
          <a:bodyPr>
            <a:normAutofit/>
          </a:bodyPr>
          <a:lstStyle/>
          <a:p>
            <a:r>
              <a:rPr lang="en-AU" dirty="0">
                <a:latin typeface="Arial" panose="020B0604020202020204" pitchFamily="34" charset="0"/>
                <a:cs typeface="Arial" panose="020B0604020202020204" pitchFamily="34" charset="0"/>
              </a:rPr>
              <a:t>How are they Analysed?</a:t>
            </a:r>
          </a:p>
        </p:txBody>
      </p:sp>
      <p:pic>
        <p:nvPicPr>
          <p:cNvPr id="6" name="Picture 5" descr="A beach with trees and water&#10;&#10;AI-generated content may be incorrect.">
            <a:extLst>
              <a:ext uri="{FF2B5EF4-FFF2-40B4-BE49-F238E27FC236}">
                <a16:creationId xmlns:a16="http://schemas.microsoft.com/office/drawing/2014/main" id="{6240D23A-720F-5DF4-8133-4F376C75A31B}"/>
              </a:ext>
            </a:extLst>
          </p:cNvPr>
          <p:cNvPicPr>
            <a:picLocks noChangeAspect="1"/>
          </p:cNvPicPr>
          <p:nvPr/>
        </p:nvPicPr>
        <p:blipFill>
          <a:blip r:embed="rId2"/>
          <a:srcRect t="34506" b="8407"/>
          <a:stretch/>
        </p:blipFill>
        <p:spPr>
          <a:xfrm>
            <a:off x="0" y="3228975"/>
            <a:ext cx="12192000" cy="3105150"/>
          </a:xfrm>
          <a:prstGeom prst="rect">
            <a:avLst/>
          </a:prstGeom>
        </p:spPr>
      </p:pic>
      <p:sp>
        <p:nvSpPr>
          <p:cNvPr id="8" name="TextBox 7">
            <a:extLst>
              <a:ext uri="{FF2B5EF4-FFF2-40B4-BE49-F238E27FC236}">
                <a16:creationId xmlns:a16="http://schemas.microsoft.com/office/drawing/2014/main" id="{87D9C49D-7BA3-AF88-08FF-64002B88C067}"/>
              </a:ext>
            </a:extLst>
          </p:cNvPr>
          <p:cNvSpPr txBox="1"/>
          <p:nvPr/>
        </p:nvSpPr>
        <p:spPr>
          <a:xfrm>
            <a:off x="10111474" y="3298195"/>
            <a:ext cx="2080526" cy="261610"/>
          </a:xfrm>
          <a:prstGeom prst="rect">
            <a:avLst/>
          </a:prstGeom>
          <a:noFill/>
        </p:spPr>
        <p:txBody>
          <a:bodyPr wrap="square" rtlCol="0">
            <a:spAutoFit/>
          </a:bodyPr>
          <a:lstStyle/>
          <a:p>
            <a:pPr algn="r"/>
            <a:r>
              <a:rPr lang="en-AU" sz="1100" dirty="0">
                <a:latin typeface="Arial" panose="020B0604020202020204" pitchFamily="34" charset="0"/>
                <a:cs typeface="Arial" panose="020B0604020202020204" pitchFamily="34" charset="0"/>
              </a:rPr>
              <a:t>Scarborough</a:t>
            </a:r>
          </a:p>
        </p:txBody>
      </p:sp>
    </p:spTree>
    <p:extLst>
      <p:ext uri="{BB962C8B-B14F-4D97-AF65-F5344CB8AC3E}">
        <p14:creationId xmlns:p14="http://schemas.microsoft.com/office/powerpoint/2010/main" val="114881147"/>
      </p:ext>
    </p:extLst>
  </p:cSld>
  <p:clrMapOvr>
    <a:masterClrMapping/>
  </p:clrMapOvr>
  <mc:AlternateContent xmlns:mc="http://schemas.openxmlformats.org/markup-compatibility/2006" xmlns:p14="http://schemas.microsoft.com/office/powerpoint/2010/main">
    <mc:Choice Requires="p14">
      <p:transition spd="slow" p14:dur="2000" advTm="4831"/>
    </mc:Choice>
    <mc:Fallback xmlns="">
      <p:transition spd="slow" advTm="483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0ECDD-EE23-4DC3-A81F-24C47A26410B}"/>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References &amp; Documents</a:t>
            </a:r>
          </a:p>
        </p:txBody>
      </p:sp>
      <p:sp>
        <p:nvSpPr>
          <p:cNvPr id="3" name="Text Placeholder 2">
            <a:extLst>
              <a:ext uri="{FF2B5EF4-FFF2-40B4-BE49-F238E27FC236}">
                <a16:creationId xmlns:a16="http://schemas.microsoft.com/office/drawing/2014/main" id="{F61023BC-50E3-4B12-9569-4569A8080CD7}"/>
              </a:ext>
            </a:extLst>
          </p:cNvPr>
          <p:cNvSpPr>
            <a:spLocks noGrp="1"/>
          </p:cNvSpPr>
          <p:nvPr>
            <p:ph type="body" sz="quarter" idx="10"/>
          </p:nvPr>
        </p:nvSpPr>
        <p:spPr/>
        <p:txBody>
          <a:bodyPr/>
          <a:lstStyle/>
          <a:p>
            <a:r>
              <a:rPr lang="en-AU" dirty="0">
                <a:latin typeface="Arial" panose="020B0604020202020204" pitchFamily="34" charset="0"/>
                <a:cs typeface="Arial" panose="020B0604020202020204" pitchFamily="34" charset="0"/>
              </a:rPr>
              <a:t>Coastal hazard risk management and adaptation planning guidelines </a:t>
            </a:r>
          </a:p>
          <a:p>
            <a:r>
              <a:rPr lang="en-AU" dirty="0">
                <a:latin typeface="Arial" panose="020B0604020202020204" pitchFamily="34" charset="0"/>
                <a:cs typeface="Arial" panose="020B0604020202020204" pitchFamily="34" charset="0"/>
              </a:rPr>
              <a:t>Local Coastal Hazard Assessment</a:t>
            </a:r>
          </a:p>
          <a:p>
            <a:r>
              <a:rPr lang="en-AU" dirty="0">
                <a:latin typeface="Arial" panose="020B0604020202020204" pitchFamily="34" charset="0"/>
                <a:cs typeface="Arial" panose="020B0604020202020204" pitchFamily="34" charset="0"/>
              </a:rPr>
              <a:t>Sea Level Change in Western Australia</a:t>
            </a:r>
          </a:p>
          <a:p>
            <a:endParaRPr lang="en-AU"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141B578-69EB-9262-7D3F-106427617C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9175" y="4012603"/>
            <a:ext cx="3600000" cy="2368274"/>
          </a:xfrm>
          <a:prstGeom prst="rect">
            <a:avLst/>
          </a:prstGeom>
        </p:spPr>
      </p:pic>
      <p:pic>
        <p:nvPicPr>
          <p:cNvPr id="8" name="Picture 7">
            <a:extLst>
              <a:ext uri="{FF2B5EF4-FFF2-40B4-BE49-F238E27FC236}">
                <a16:creationId xmlns:a16="http://schemas.microsoft.com/office/drawing/2014/main" id="{C48697C5-E00C-585A-B15C-E7878898E7F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00150" y="4012603"/>
            <a:ext cx="3600000" cy="2368275"/>
          </a:xfrm>
          <a:prstGeom prst="rect">
            <a:avLst/>
          </a:prstGeom>
        </p:spPr>
      </p:pic>
      <p:pic>
        <p:nvPicPr>
          <p:cNvPr id="11" name="Picture 10">
            <a:extLst>
              <a:ext uri="{FF2B5EF4-FFF2-40B4-BE49-F238E27FC236}">
                <a16:creationId xmlns:a16="http://schemas.microsoft.com/office/drawing/2014/main" id="{1672258F-762A-5665-6DC9-E70C307A91C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38408" y="3293967"/>
            <a:ext cx="2306183" cy="3264195"/>
          </a:xfrm>
          <a:prstGeom prst="rect">
            <a:avLst/>
          </a:prstGeom>
        </p:spPr>
      </p:pic>
    </p:spTree>
    <p:extLst>
      <p:ext uri="{BB962C8B-B14F-4D97-AF65-F5344CB8AC3E}">
        <p14:creationId xmlns:p14="http://schemas.microsoft.com/office/powerpoint/2010/main" val="2609225898"/>
      </p:ext>
    </p:extLst>
  </p:cSld>
  <p:clrMapOvr>
    <a:masterClrMapping/>
  </p:clrMapOvr>
  <mc:AlternateContent xmlns:mc="http://schemas.openxmlformats.org/markup-compatibility/2006" xmlns:p14="http://schemas.microsoft.com/office/powerpoint/2010/main">
    <mc:Choice Requires="p14">
      <p:transition spd="slow" p14:dur="2000" advTm="25972"/>
    </mc:Choice>
    <mc:Fallback xmlns="">
      <p:transition spd="slow" advTm="25972"/>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EEDF5-EB16-A792-6627-DD05070DCE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D13146-C75D-138E-956A-8F24F8F9B35A}"/>
              </a:ext>
            </a:extLst>
          </p:cNvPr>
          <p:cNvSpPr>
            <a:spLocks noGrp="1"/>
          </p:cNvSpPr>
          <p:nvPr>
            <p:ph type="title"/>
          </p:nvPr>
        </p:nvSpPr>
        <p:spPr>
          <a:xfrm>
            <a:off x="845400" y="990745"/>
            <a:ext cx="10501200" cy="763200"/>
          </a:xfrm>
        </p:spPr>
        <p:txBody>
          <a:bodyPr/>
          <a:lstStyle/>
          <a:p>
            <a:r>
              <a:rPr lang="en-AU" dirty="0">
                <a:latin typeface="Arial" panose="020B0604020202020204" pitchFamily="34" charset="0"/>
                <a:cs typeface="Arial" panose="020B0604020202020204" pitchFamily="34" charset="0"/>
              </a:rPr>
              <a:t>Adaptation Options Analysis Process</a:t>
            </a:r>
          </a:p>
        </p:txBody>
      </p:sp>
      <p:sp>
        <p:nvSpPr>
          <p:cNvPr id="6" name="TextBox 5">
            <a:extLst>
              <a:ext uri="{FF2B5EF4-FFF2-40B4-BE49-F238E27FC236}">
                <a16:creationId xmlns:a16="http://schemas.microsoft.com/office/drawing/2014/main" id="{1342AA47-93CB-7128-574C-7C92358E6FA0}"/>
              </a:ext>
            </a:extLst>
          </p:cNvPr>
          <p:cNvSpPr txBox="1"/>
          <p:nvPr/>
        </p:nvSpPr>
        <p:spPr>
          <a:xfrm>
            <a:off x="1173379" y="1931936"/>
            <a:ext cx="2226252" cy="972000"/>
          </a:xfrm>
          <a:prstGeom prst="roundRect">
            <a:avLst/>
          </a:prstGeom>
          <a:ln w="38100">
            <a:solidFill>
              <a:schemeClr val="bg2">
                <a:lumMod val="75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AU" sz="1600" b="1" dirty="0">
                <a:latin typeface="Arial" panose="020B0604020202020204" pitchFamily="34" charset="0"/>
                <a:cs typeface="Arial" panose="020B0604020202020204" pitchFamily="34" charset="0"/>
              </a:rPr>
              <a:t>Framing</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Identify problem and risks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Identify objectives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Identify values</a:t>
            </a:r>
            <a:endParaRPr lang="en-AU"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4C5CE85-7BE6-5F96-A77A-BC8AEF4613B1}"/>
              </a:ext>
            </a:extLst>
          </p:cNvPr>
          <p:cNvSpPr txBox="1"/>
          <p:nvPr/>
        </p:nvSpPr>
        <p:spPr>
          <a:xfrm>
            <a:off x="2118075" y="3101840"/>
            <a:ext cx="2844000" cy="972000"/>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r>
              <a:rPr lang="en-AU" sz="1600" b="1" dirty="0">
                <a:latin typeface="Arial" panose="020B0604020202020204" pitchFamily="34" charset="0"/>
                <a:cs typeface="Arial" panose="020B0604020202020204" pitchFamily="34" charset="0"/>
              </a:rPr>
              <a:t>Identify Range of Options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Identify all potential options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Consider hierarchy</a:t>
            </a:r>
            <a:endParaRPr lang="en-AU" sz="1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8314735-0EB4-B81F-BA16-2F85CB131C9F}"/>
              </a:ext>
            </a:extLst>
          </p:cNvPr>
          <p:cNvSpPr txBox="1"/>
          <p:nvPr/>
        </p:nvSpPr>
        <p:spPr>
          <a:xfrm>
            <a:off x="5483448" y="3095862"/>
            <a:ext cx="2844000" cy="972000"/>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r>
              <a:rPr lang="en-AU" sz="1600" b="1" dirty="0">
                <a:latin typeface="Arial" panose="020B0604020202020204" pitchFamily="34" charset="0"/>
                <a:cs typeface="Arial" panose="020B0604020202020204" pitchFamily="34" charset="0"/>
              </a:rPr>
              <a:t>Filter &amp; Refine Options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Identify any fatal flaws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Develop shortlist of options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Refine appropriate options</a:t>
            </a:r>
            <a:endParaRPr lang="en-AU" sz="16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37C5497-3328-9367-B244-E16CFE5F8548}"/>
              </a:ext>
            </a:extLst>
          </p:cNvPr>
          <p:cNvSpPr txBox="1"/>
          <p:nvPr/>
        </p:nvSpPr>
        <p:spPr>
          <a:xfrm>
            <a:off x="1024092" y="4557085"/>
            <a:ext cx="2515983" cy="783193"/>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r>
              <a:rPr lang="en-AU" sz="1600" b="1" dirty="0">
                <a:latin typeface="Arial" panose="020B0604020202020204" pitchFamily="34" charset="0"/>
                <a:cs typeface="Arial" panose="020B0604020202020204" pitchFamily="34" charset="0"/>
              </a:rPr>
              <a:t>Analysis of Options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Multi-Criteria Analysis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Cost Benefit Analysis</a:t>
            </a:r>
            <a:endParaRPr lang="en-AU" sz="16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2908AAA-FD82-5F6B-FF24-21CF61C33726}"/>
              </a:ext>
            </a:extLst>
          </p:cNvPr>
          <p:cNvSpPr txBox="1"/>
          <p:nvPr/>
        </p:nvSpPr>
        <p:spPr>
          <a:xfrm>
            <a:off x="3919001" y="4557085"/>
            <a:ext cx="2592000" cy="972000"/>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r>
              <a:rPr lang="en-AU" sz="1600" b="1" dirty="0">
                <a:latin typeface="Arial" panose="020B0604020202020204" pitchFamily="34" charset="0"/>
                <a:cs typeface="Arial" panose="020B0604020202020204" pitchFamily="34" charset="0"/>
              </a:rPr>
              <a:t>Confirm Trade-offs </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Consider impacts and trade-offs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Get acceptance from stakeholders</a:t>
            </a:r>
            <a:endParaRPr lang="en-AU" sz="16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9EE93F0-60C6-10AF-72C3-BD86002AF789}"/>
              </a:ext>
            </a:extLst>
          </p:cNvPr>
          <p:cNvSpPr txBox="1"/>
          <p:nvPr/>
        </p:nvSpPr>
        <p:spPr>
          <a:xfrm>
            <a:off x="6905449" y="4543031"/>
            <a:ext cx="2345904" cy="987504"/>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r>
              <a:rPr lang="en-AU" sz="1600" b="1" dirty="0">
                <a:latin typeface="Arial" panose="020B0604020202020204" pitchFamily="34" charset="0"/>
                <a:cs typeface="Arial" panose="020B0604020202020204" pitchFamily="34" charset="0"/>
              </a:rPr>
              <a:t>Recommendations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Preferred option</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Further investigations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Further design</a:t>
            </a:r>
          </a:p>
        </p:txBody>
      </p:sp>
      <p:sp>
        <p:nvSpPr>
          <p:cNvPr id="12" name="TextBox 11">
            <a:extLst>
              <a:ext uri="{FF2B5EF4-FFF2-40B4-BE49-F238E27FC236}">
                <a16:creationId xmlns:a16="http://schemas.microsoft.com/office/drawing/2014/main" id="{72C650BB-2C93-DE16-59C1-B84F8DF40F2C}"/>
              </a:ext>
            </a:extLst>
          </p:cNvPr>
          <p:cNvSpPr txBox="1"/>
          <p:nvPr/>
        </p:nvSpPr>
        <p:spPr>
          <a:xfrm>
            <a:off x="8205531" y="5706957"/>
            <a:ext cx="2727874" cy="987504"/>
          </a:xfrm>
          <a:prstGeom prst="roundRect">
            <a:avLst/>
          </a:prstGeom>
          <a:ln w="38100">
            <a:solidFill>
              <a:schemeClr val="bg2">
                <a:lumMod val="75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AU" sz="1600" b="1" dirty="0">
                <a:latin typeface="Arial" panose="020B0604020202020204" pitchFamily="34" charset="0"/>
                <a:cs typeface="Arial" panose="020B0604020202020204" pitchFamily="34" charset="0"/>
              </a:rPr>
              <a:t>Implementation Planning</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Preferred option</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Further investigations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Further design</a:t>
            </a:r>
          </a:p>
        </p:txBody>
      </p:sp>
      <p:cxnSp>
        <p:nvCxnSpPr>
          <p:cNvPr id="14" name="Connector: Elbow 13">
            <a:extLst>
              <a:ext uri="{FF2B5EF4-FFF2-40B4-BE49-F238E27FC236}">
                <a16:creationId xmlns:a16="http://schemas.microsoft.com/office/drawing/2014/main" id="{78DDFC56-948F-AAE2-3932-25EAA2875BEB}"/>
              </a:ext>
            </a:extLst>
          </p:cNvPr>
          <p:cNvCxnSpPr>
            <a:cxnSpLocks/>
          </p:cNvCxnSpPr>
          <p:nvPr/>
        </p:nvCxnSpPr>
        <p:spPr>
          <a:xfrm rot="16200000" flipH="1">
            <a:off x="1581075" y="3075367"/>
            <a:ext cx="684000" cy="360000"/>
          </a:xfrm>
          <a:prstGeom prst="bentConnector2">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DA092DA-8E2A-4705-7243-84A834931D0C}"/>
              </a:ext>
            </a:extLst>
          </p:cNvPr>
          <p:cNvCxnSpPr>
            <a:stCxn id="7" idx="3"/>
            <a:endCxn id="8" idx="1"/>
          </p:cNvCxnSpPr>
          <p:nvPr/>
        </p:nvCxnSpPr>
        <p:spPr>
          <a:xfrm flipV="1">
            <a:off x="4962075" y="3581862"/>
            <a:ext cx="521373" cy="5978"/>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EA6CAF5C-D8F1-351B-836B-EE9C5CB42667}"/>
              </a:ext>
            </a:extLst>
          </p:cNvPr>
          <p:cNvCxnSpPr>
            <a:stCxn id="8" idx="2"/>
            <a:endCxn id="9" idx="0"/>
          </p:cNvCxnSpPr>
          <p:nvPr/>
        </p:nvCxnSpPr>
        <p:spPr>
          <a:xfrm rot="5400000">
            <a:off x="4349155" y="2000791"/>
            <a:ext cx="489223" cy="4623364"/>
          </a:xfrm>
          <a:prstGeom prst="bentConnector3">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B28E94B-7FF4-9B33-273C-6594A0AF2E03}"/>
              </a:ext>
            </a:extLst>
          </p:cNvPr>
          <p:cNvCxnSpPr>
            <a:cxnSpLocks/>
          </p:cNvCxnSpPr>
          <p:nvPr/>
        </p:nvCxnSpPr>
        <p:spPr>
          <a:xfrm flipV="1">
            <a:off x="3545685" y="4979629"/>
            <a:ext cx="360000" cy="0"/>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8B04719-6745-8D86-DF1D-02B0BCD6CCDC}"/>
              </a:ext>
            </a:extLst>
          </p:cNvPr>
          <p:cNvCxnSpPr>
            <a:cxnSpLocks/>
          </p:cNvCxnSpPr>
          <p:nvPr/>
        </p:nvCxnSpPr>
        <p:spPr>
          <a:xfrm flipV="1">
            <a:off x="6542740" y="5025312"/>
            <a:ext cx="360000" cy="0"/>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AF6DA8CF-55BA-69E6-F884-AE2F2C1B308A}"/>
              </a:ext>
            </a:extLst>
          </p:cNvPr>
          <p:cNvCxnSpPr>
            <a:cxnSpLocks/>
          </p:cNvCxnSpPr>
          <p:nvPr/>
        </p:nvCxnSpPr>
        <p:spPr>
          <a:xfrm rot="16200000" flipH="1">
            <a:off x="7653182" y="5692535"/>
            <a:ext cx="684000" cy="360000"/>
          </a:xfrm>
          <a:prstGeom prst="bentConnector2">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DA2C99B-7703-C863-3AC4-AEC4A87817A4}"/>
              </a:ext>
            </a:extLst>
          </p:cNvPr>
          <p:cNvSpPr txBox="1"/>
          <p:nvPr/>
        </p:nvSpPr>
        <p:spPr>
          <a:xfrm>
            <a:off x="9405795" y="2198919"/>
            <a:ext cx="1727126" cy="1123712"/>
          </a:xfrm>
          <a:prstGeom prst="roundRect">
            <a:avLst/>
          </a:prstGeom>
          <a:ln w="38100"/>
        </p:spPr>
        <p:style>
          <a:lnRef idx="2">
            <a:schemeClr val="accent6"/>
          </a:lnRef>
          <a:fillRef idx="1">
            <a:schemeClr val="lt1"/>
          </a:fillRef>
          <a:effectRef idx="0">
            <a:schemeClr val="accent6"/>
          </a:effectRef>
          <a:fontRef idx="minor">
            <a:schemeClr val="dk1"/>
          </a:fontRef>
        </p:style>
        <p:txBody>
          <a:bodyPr wrap="square" rtlCol="0">
            <a:spAutoFit/>
          </a:bodyPr>
          <a:lstStyle/>
          <a:p>
            <a:r>
              <a:rPr lang="en-AU" sz="1600" b="1" dirty="0">
                <a:latin typeface="Arial" panose="020B0604020202020204" pitchFamily="34" charset="0"/>
                <a:cs typeface="Arial" panose="020B0604020202020204" pitchFamily="34" charset="0"/>
              </a:rPr>
              <a:t>Stakeholder Engagement &amp; Input</a:t>
            </a:r>
          </a:p>
          <a:p>
            <a:r>
              <a:rPr lang="en-AU" sz="1200" dirty="0">
                <a:latin typeface="Arial" panose="020B0604020202020204" pitchFamily="34" charset="0"/>
                <a:cs typeface="Arial" panose="020B0604020202020204" pitchFamily="34" charset="0"/>
              </a:rPr>
              <a:t>At all stages</a:t>
            </a:r>
          </a:p>
        </p:txBody>
      </p:sp>
    </p:spTree>
    <p:extLst>
      <p:ext uri="{BB962C8B-B14F-4D97-AF65-F5344CB8AC3E}">
        <p14:creationId xmlns:p14="http://schemas.microsoft.com/office/powerpoint/2010/main" val="3861592655"/>
      </p:ext>
    </p:extLst>
  </p:cSld>
  <p:clrMapOvr>
    <a:masterClrMapping/>
  </p:clrMapOvr>
  <mc:AlternateContent xmlns:mc="http://schemas.openxmlformats.org/markup-compatibility/2006" xmlns:p14="http://schemas.microsoft.com/office/powerpoint/2010/main">
    <mc:Choice Requires="p14">
      <p:transition spd="slow" p14:dur="2000" advTm="34632"/>
    </mc:Choice>
    <mc:Fallback xmlns="">
      <p:transition spd="slow" advTm="34632"/>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24418-CB75-FA1B-588E-49F91B15A3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F5BB97-0A2C-7D88-09C9-D331246C01C3}"/>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Analysis of Options</a:t>
            </a:r>
          </a:p>
        </p:txBody>
      </p:sp>
      <p:sp>
        <p:nvSpPr>
          <p:cNvPr id="3" name="Text Placeholder 2">
            <a:extLst>
              <a:ext uri="{FF2B5EF4-FFF2-40B4-BE49-F238E27FC236}">
                <a16:creationId xmlns:a16="http://schemas.microsoft.com/office/drawing/2014/main" id="{7F0547F0-3BB1-2AC9-9E43-5E1531EA02DE}"/>
              </a:ext>
            </a:extLst>
          </p:cNvPr>
          <p:cNvSpPr>
            <a:spLocks noGrp="1"/>
          </p:cNvSpPr>
          <p:nvPr>
            <p:ph type="body" sz="quarter" idx="10"/>
          </p:nvPr>
        </p:nvSpPr>
        <p:spPr>
          <a:xfrm>
            <a:off x="838200" y="2036763"/>
            <a:ext cx="9772649" cy="4659312"/>
          </a:xfrm>
        </p:spPr>
        <p:txBody>
          <a:bodyPr>
            <a:normAutofit/>
          </a:bodyPr>
          <a:lstStyle/>
          <a:p>
            <a:r>
              <a:rPr lang="en-AU" dirty="0">
                <a:latin typeface="Arial" panose="020B0604020202020204" pitchFamily="34" charset="0"/>
                <a:cs typeface="Arial" panose="020B0604020202020204" pitchFamily="34" charset="0"/>
              </a:rPr>
              <a:t>Initial filtering of options via fatal flaws, </a:t>
            </a:r>
            <a:r>
              <a:rPr lang="en-AU" dirty="0" err="1">
                <a:latin typeface="Arial" panose="020B0604020202020204" pitchFamily="34" charset="0"/>
                <a:cs typeface="Arial" panose="020B0604020202020204" pitchFamily="34" charset="0"/>
              </a:rPr>
              <a:t>eg</a:t>
            </a:r>
            <a:endParaRPr lang="en-AU" dirty="0">
              <a:latin typeface="Arial" panose="020B0604020202020204" pitchFamily="34" charset="0"/>
              <a:cs typeface="Arial" panose="020B0604020202020204" pitchFamily="34" charset="0"/>
            </a:endParaRPr>
          </a:p>
          <a:p>
            <a:pPr lvl="1"/>
            <a:r>
              <a:rPr lang="en-AU" dirty="0">
                <a:latin typeface="Arial" panose="020B0604020202020204" pitchFamily="34" charset="0"/>
                <a:cs typeface="Arial" panose="020B0604020202020204" pitchFamily="34" charset="0"/>
              </a:rPr>
              <a:t>SLSC can’t avoid all risk as required to be adjacent coast</a:t>
            </a:r>
          </a:p>
          <a:p>
            <a:pPr lvl="1"/>
            <a:r>
              <a:rPr lang="en-AU" dirty="0">
                <a:latin typeface="Arial" panose="020B0604020202020204" pitchFamily="34" charset="0"/>
                <a:cs typeface="Arial" panose="020B0604020202020204" pitchFamily="34" charset="0"/>
              </a:rPr>
              <a:t>Port is required to be located at the coastline</a:t>
            </a:r>
          </a:p>
          <a:p>
            <a:pPr lvl="1"/>
            <a:r>
              <a:rPr lang="en-AU" dirty="0">
                <a:latin typeface="Arial" panose="020B0604020202020204" pitchFamily="34" charset="0"/>
                <a:cs typeface="Arial" panose="020B0604020202020204" pitchFamily="34" charset="0"/>
              </a:rPr>
              <a:t>LGA or MRWA may require a road to remain in current location</a:t>
            </a:r>
          </a:p>
          <a:p>
            <a:pPr lvl="1"/>
            <a:r>
              <a:rPr lang="en-AU" dirty="0">
                <a:latin typeface="Arial" panose="020B0604020202020204" pitchFamily="34" charset="0"/>
                <a:cs typeface="Arial" panose="020B0604020202020204" pitchFamily="34" charset="0"/>
              </a:rPr>
              <a:t>Community values retention of beach</a:t>
            </a:r>
          </a:p>
          <a:p>
            <a:r>
              <a:rPr lang="en-AU" dirty="0">
                <a:latin typeface="Arial" panose="020B0604020202020204" pitchFamily="34" charset="0"/>
                <a:cs typeface="Arial" panose="020B0604020202020204" pitchFamily="34" charset="0"/>
              </a:rPr>
              <a:t>Fatal flaw or first pass filtering completed against project objectives, values or success criteria</a:t>
            </a:r>
          </a:p>
          <a:p>
            <a:r>
              <a:rPr lang="en-AU" dirty="0">
                <a:latin typeface="Arial" panose="020B0604020202020204" pitchFamily="34" charset="0"/>
                <a:cs typeface="Arial" panose="020B0604020202020204" pitchFamily="34" charset="0"/>
              </a:rPr>
              <a:t>Shortlist a range of potentially appropriate treatments</a:t>
            </a:r>
          </a:p>
          <a:p>
            <a:r>
              <a:rPr lang="en-AU" dirty="0">
                <a:latin typeface="Arial" panose="020B0604020202020204" pitchFamily="34" charset="0"/>
                <a:cs typeface="Arial" panose="020B0604020202020204" pitchFamily="34" charset="0"/>
              </a:rPr>
              <a:t>Potential options then assessed via Multi Criteria Analysis (MCA) and Cost Benefit Analysis (CBA)</a:t>
            </a:r>
          </a:p>
          <a:p>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8113302"/>
      </p:ext>
    </p:extLst>
  </p:cSld>
  <p:clrMapOvr>
    <a:masterClrMapping/>
  </p:clrMapOvr>
  <mc:AlternateContent xmlns:mc="http://schemas.openxmlformats.org/markup-compatibility/2006" xmlns:p14="http://schemas.microsoft.com/office/powerpoint/2010/main">
    <mc:Choice Requires="p14">
      <p:transition spd="slow" p14:dur="2000" advTm="86722"/>
    </mc:Choice>
    <mc:Fallback xmlns="">
      <p:transition spd="slow" advTm="86722"/>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CB37A-4B98-5A3B-4B4C-4608668898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7318BC-9033-EA50-275A-3980E76879EF}"/>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Analysis of Options</a:t>
            </a:r>
          </a:p>
        </p:txBody>
      </p:sp>
      <p:sp>
        <p:nvSpPr>
          <p:cNvPr id="3" name="Text Placeholder 2">
            <a:extLst>
              <a:ext uri="{FF2B5EF4-FFF2-40B4-BE49-F238E27FC236}">
                <a16:creationId xmlns:a16="http://schemas.microsoft.com/office/drawing/2014/main" id="{37FADEB2-8620-4BC9-6B7C-81BB298BF326}"/>
              </a:ext>
            </a:extLst>
          </p:cNvPr>
          <p:cNvSpPr>
            <a:spLocks noGrp="1"/>
          </p:cNvSpPr>
          <p:nvPr>
            <p:ph type="body" sz="quarter" idx="10"/>
          </p:nvPr>
        </p:nvSpPr>
        <p:spPr>
          <a:xfrm>
            <a:off x="838200" y="2036763"/>
            <a:ext cx="8855562" cy="4659312"/>
          </a:xfrm>
        </p:spPr>
        <p:txBody>
          <a:bodyPr>
            <a:normAutofit/>
          </a:bodyPr>
          <a:lstStyle/>
          <a:p>
            <a:r>
              <a:rPr lang="en-AU" dirty="0">
                <a:latin typeface="Arial" panose="020B0604020202020204" pitchFamily="34" charset="0"/>
                <a:cs typeface="Arial" panose="020B0604020202020204" pitchFamily="34" charset="0"/>
              </a:rPr>
              <a:t>Shortlist a range of potentially appropriate treatments</a:t>
            </a:r>
          </a:p>
          <a:p>
            <a:r>
              <a:rPr lang="en-AU" dirty="0">
                <a:latin typeface="Arial" panose="020B0604020202020204" pitchFamily="34" charset="0"/>
                <a:cs typeface="Arial" panose="020B0604020202020204" pitchFamily="34" charset="0"/>
              </a:rPr>
              <a:t>Options developed or refined</a:t>
            </a:r>
          </a:p>
          <a:p>
            <a:r>
              <a:rPr lang="en-AU" dirty="0">
                <a:latin typeface="Arial" panose="020B0604020202020204" pitchFamily="34" charset="0"/>
                <a:cs typeface="Arial" panose="020B0604020202020204" pitchFamily="34" charset="0"/>
              </a:rPr>
              <a:t>Concepts developed</a:t>
            </a:r>
          </a:p>
          <a:p>
            <a:r>
              <a:rPr lang="en-AU" dirty="0">
                <a:latin typeface="Arial" panose="020B0604020202020204" pitchFamily="34" charset="0"/>
                <a:cs typeface="Arial" panose="020B0604020202020204" pitchFamily="34" charset="0"/>
              </a:rPr>
              <a:t>Impacts, pros, cons and costs assessed</a:t>
            </a:r>
          </a:p>
          <a:p>
            <a:r>
              <a:rPr lang="en-AU" dirty="0">
                <a:latin typeface="Arial" panose="020B0604020202020204" pitchFamily="34" charset="0"/>
                <a:cs typeface="Arial" panose="020B0604020202020204" pitchFamily="34" charset="0"/>
              </a:rPr>
              <a:t>Potential options assessed via Multi Criteria Analysis (MCA) and Cost Benefit Analysis (CBA)</a:t>
            </a:r>
          </a:p>
        </p:txBody>
      </p:sp>
    </p:spTree>
    <p:extLst>
      <p:ext uri="{BB962C8B-B14F-4D97-AF65-F5344CB8AC3E}">
        <p14:creationId xmlns:p14="http://schemas.microsoft.com/office/powerpoint/2010/main" val="670868690"/>
      </p:ext>
    </p:extLst>
  </p:cSld>
  <p:clrMapOvr>
    <a:masterClrMapping/>
  </p:clrMapOvr>
  <mc:AlternateContent xmlns:mc="http://schemas.openxmlformats.org/markup-compatibility/2006" xmlns:p14="http://schemas.microsoft.com/office/powerpoint/2010/main">
    <mc:Choice Requires="p14">
      <p:transition spd="slow" p14:dur="2000" advTm="25936"/>
    </mc:Choice>
    <mc:Fallback xmlns="">
      <p:transition spd="slow" advTm="25936"/>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0ECDD-EE23-4DC3-A81F-24C47A26410B}"/>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Multi Criteria Analysis</a:t>
            </a:r>
          </a:p>
        </p:txBody>
      </p:sp>
      <p:sp>
        <p:nvSpPr>
          <p:cNvPr id="3" name="Text Placeholder 2">
            <a:extLst>
              <a:ext uri="{FF2B5EF4-FFF2-40B4-BE49-F238E27FC236}">
                <a16:creationId xmlns:a16="http://schemas.microsoft.com/office/drawing/2014/main" id="{F61023BC-50E3-4B12-9569-4569A8080CD7}"/>
              </a:ext>
            </a:extLst>
          </p:cNvPr>
          <p:cNvSpPr>
            <a:spLocks noGrp="1"/>
          </p:cNvSpPr>
          <p:nvPr>
            <p:ph type="body" sz="quarter" idx="10"/>
          </p:nvPr>
        </p:nvSpPr>
        <p:spPr>
          <a:xfrm>
            <a:off x="838200" y="2036763"/>
            <a:ext cx="10144125" cy="3487791"/>
          </a:xfrm>
        </p:spPr>
        <p:txBody>
          <a:bodyPr>
            <a:normAutofit/>
          </a:bodyPr>
          <a:lstStyle/>
          <a:p>
            <a:r>
              <a:rPr lang="en-AU" dirty="0">
                <a:latin typeface="Arial" panose="020B0604020202020204" pitchFamily="34" charset="0"/>
                <a:cs typeface="Arial" panose="020B0604020202020204" pitchFamily="34" charset="0"/>
              </a:rPr>
              <a:t>Framework for assessing and selecting appropriate options</a:t>
            </a:r>
          </a:p>
          <a:p>
            <a:r>
              <a:rPr lang="en-AU" dirty="0">
                <a:latin typeface="Arial" panose="020B0604020202020204" pitchFamily="34" charset="0"/>
                <a:cs typeface="Arial" panose="020B0604020202020204" pitchFamily="34" charset="0"/>
              </a:rPr>
              <a:t>Requires consideration of success criteria</a:t>
            </a:r>
          </a:p>
          <a:p>
            <a:pPr lvl="1"/>
            <a:r>
              <a:rPr lang="en-AU" dirty="0">
                <a:latin typeface="Arial" panose="020B0604020202020204" pitchFamily="34" charset="0"/>
                <a:cs typeface="Arial" panose="020B0604020202020204" pitchFamily="34" charset="0"/>
              </a:rPr>
              <a:t>Technical, environmental, social, economic</a:t>
            </a:r>
          </a:p>
          <a:p>
            <a:r>
              <a:rPr lang="en-AU" dirty="0">
                <a:latin typeface="Arial" panose="020B0604020202020204" pitchFamily="34" charset="0"/>
                <a:cs typeface="Arial" panose="020B0604020202020204" pitchFamily="34" charset="0"/>
              </a:rPr>
              <a:t>Selection of criteria, weighting and scoring system is critical</a:t>
            </a:r>
          </a:p>
          <a:p>
            <a:r>
              <a:rPr lang="en-AU" dirty="0">
                <a:latin typeface="Arial" panose="020B0604020202020204" pitchFamily="34" charset="0"/>
                <a:cs typeface="Arial" panose="020B0604020202020204" pitchFamily="34" charset="0"/>
              </a:rPr>
              <a:t>Criteria linked to values or objectives</a:t>
            </a:r>
          </a:p>
          <a:p>
            <a:r>
              <a:rPr lang="en-AU" dirty="0">
                <a:latin typeface="Arial" panose="020B0604020202020204" pitchFamily="34" charset="0"/>
                <a:cs typeface="Arial" panose="020B0604020202020204" pitchFamily="34" charset="0"/>
              </a:rPr>
              <a:t>Tested with stakeholders</a:t>
            </a:r>
          </a:p>
          <a:p>
            <a:endParaRPr lang="en-AU" dirty="0">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932B5622-3539-0AC9-38CD-5E2EE879A74B}"/>
              </a:ext>
            </a:extLst>
          </p:cNvPr>
          <p:cNvGraphicFramePr>
            <a:graphicFrameLocks noGrp="1"/>
          </p:cNvGraphicFramePr>
          <p:nvPr>
            <p:extLst>
              <p:ext uri="{D42A27DB-BD31-4B8C-83A1-F6EECF244321}">
                <p14:modId xmlns:p14="http://schemas.microsoft.com/office/powerpoint/2010/main" val="1662684075"/>
              </p:ext>
            </p:extLst>
          </p:nvPr>
        </p:nvGraphicFramePr>
        <p:xfrm>
          <a:off x="1209675" y="5524554"/>
          <a:ext cx="7348396" cy="741680"/>
        </p:xfrm>
        <a:graphic>
          <a:graphicData uri="http://schemas.openxmlformats.org/drawingml/2006/table">
            <a:tbl>
              <a:tblPr firstRow="1" bandRow="1">
                <a:tableStyleId>{5C22544A-7EE6-4342-B048-85BDC9FD1C3A}</a:tableStyleId>
              </a:tblPr>
              <a:tblGrid>
                <a:gridCol w="1635659">
                  <a:extLst>
                    <a:ext uri="{9D8B030D-6E8A-4147-A177-3AD203B41FA5}">
                      <a16:colId xmlns:a16="http://schemas.microsoft.com/office/drawing/2014/main" val="2758373192"/>
                    </a:ext>
                  </a:extLst>
                </a:gridCol>
                <a:gridCol w="1439501">
                  <a:extLst>
                    <a:ext uri="{9D8B030D-6E8A-4147-A177-3AD203B41FA5}">
                      <a16:colId xmlns:a16="http://schemas.microsoft.com/office/drawing/2014/main" val="737436759"/>
                    </a:ext>
                  </a:extLst>
                </a:gridCol>
                <a:gridCol w="1267486">
                  <a:extLst>
                    <a:ext uri="{9D8B030D-6E8A-4147-A177-3AD203B41FA5}">
                      <a16:colId xmlns:a16="http://schemas.microsoft.com/office/drawing/2014/main" val="3781933894"/>
                    </a:ext>
                  </a:extLst>
                </a:gridCol>
                <a:gridCol w="1613025">
                  <a:extLst>
                    <a:ext uri="{9D8B030D-6E8A-4147-A177-3AD203B41FA5}">
                      <a16:colId xmlns:a16="http://schemas.microsoft.com/office/drawing/2014/main" val="992414196"/>
                    </a:ext>
                  </a:extLst>
                </a:gridCol>
                <a:gridCol w="1392725">
                  <a:extLst>
                    <a:ext uri="{9D8B030D-6E8A-4147-A177-3AD203B41FA5}">
                      <a16:colId xmlns:a16="http://schemas.microsoft.com/office/drawing/2014/main" val="3854600445"/>
                    </a:ext>
                  </a:extLst>
                </a:gridCol>
              </a:tblGrid>
              <a:tr h="370840">
                <a:tc>
                  <a:txBody>
                    <a:bodyPr/>
                    <a:lstStyle/>
                    <a:p>
                      <a:r>
                        <a:rPr lang="en-AU" dirty="0"/>
                        <a:t>Criteria</a:t>
                      </a:r>
                    </a:p>
                  </a:txBody>
                  <a:tcPr/>
                </a:tc>
                <a:tc>
                  <a:txBody>
                    <a:bodyPr/>
                    <a:lstStyle/>
                    <a:p>
                      <a:pPr algn="ctr"/>
                      <a:r>
                        <a:rPr lang="en-AU" dirty="0"/>
                        <a:t>Technical</a:t>
                      </a:r>
                    </a:p>
                  </a:txBody>
                  <a:tcPr/>
                </a:tc>
                <a:tc>
                  <a:txBody>
                    <a:bodyPr/>
                    <a:lstStyle/>
                    <a:p>
                      <a:pPr algn="ctr"/>
                      <a:r>
                        <a:rPr lang="en-AU" dirty="0"/>
                        <a:t>Social</a:t>
                      </a:r>
                    </a:p>
                  </a:txBody>
                  <a:tcPr/>
                </a:tc>
                <a:tc>
                  <a:txBody>
                    <a:bodyPr/>
                    <a:lstStyle/>
                    <a:p>
                      <a:pPr algn="ctr"/>
                      <a:r>
                        <a:rPr lang="en-AU" dirty="0"/>
                        <a:t>Environmental</a:t>
                      </a:r>
                    </a:p>
                  </a:txBody>
                  <a:tcPr/>
                </a:tc>
                <a:tc>
                  <a:txBody>
                    <a:bodyPr/>
                    <a:lstStyle/>
                    <a:p>
                      <a:pPr algn="ctr"/>
                      <a:r>
                        <a:rPr lang="en-AU" dirty="0"/>
                        <a:t>Economic</a:t>
                      </a:r>
                    </a:p>
                  </a:txBody>
                  <a:tcPr/>
                </a:tc>
                <a:extLst>
                  <a:ext uri="{0D108BD9-81ED-4DB2-BD59-A6C34878D82A}">
                    <a16:rowId xmlns:a16="http://schemas.microsoft.com/office/drawing/2014/main" val="1658749475"/>
                  </a:ext>
                </a:extLst>
              </a:tr>
              <a:tr h="370840">
                <a:tc>
                  <a:txBody>
                    <a:bodyPr/>
                    <a:lstStyle/>
                    <a:p>
                      <a:r>
                        <a:rPr lang="en-AU" dirty="0"/>
                        <a:t>Weighting</a:t>
                      </a:r>
                    </a:p>
                  </a:txBody>
                  <a:tcPr/>
                </a:tc>
                <a:tc>
                  <a:txBody>
                    <a:bodyPr/>
                    <a:lstStyle/>
                    <a:p>
                      <a:pPr algn="ctr"/>
                      <a:r>
                        <a:rPr lang="en-AU" dirty="0"/>
                        <a:t>25%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t>25%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t>25%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t>25%</a:t>
                      </a:r>
                    </a:p>
                  </a:txBody>
                  <a:tcPr/>
                </a:tc>
                <a:extLst>
                  <a:ext uri="{0D108BD9-81ED-4DB2-BD59-A6C34878D82A}">
                    <a16:rowId xmlns:a16="http://schemas.microsoft.com/office/drawing/2014/main" val="736723070"/>
                  </a:ext>
                </a:extLst>
              </a:tr>
            </a:tbl>
          </a:graphicData>
        </a:graphic>
      </p:graphicFrame>
    </p:spTree>
    <p:extLst>
      <p:ext uri="{BB962C8B-B14F-4D97-AF65-F5344CB8AC3E}">
        <p14:creationId xmlns:p14="http://schemas.microsoft.com/office/powerpoint/2010/main" val="451014006"/>
      </p:ext>
    </p:extLst>
  </p:cSld>
  <p:clrMapOvr>
    <a:masterClrMapping/>
  </p:clrMapOvr>
  <mc:AlternateContent xmlns:mc="http://schemas.openxmlformats.org/markup-compatibility/2006" xmlns:p14="http://schemas.microsoft.com/office/powerpoint/2010/main">
    <mc:Choice Requires="p14">
      <p:transition spd="slow" p14:dur="2000" advTm="57830"/>
    </mc:Choice>
    <mc:Fallback xmlns="">
      <p:transition spd="slow" advTm="5783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8D59E-6C7B-591C-B396-BC9AC75533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26C698-DDF4-EEBF-C000-FBBF05EFADD4}"/>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Multi Criteria Analysis</a:t>
            </a:r>
          </a:p>
        </p:txBody>
      </p:sp>
      <p:sp>
        <p:nvSpPr>
          <p:cNvPr id="11" name="Rectangle: Rounded Corners 10">
            <a:extLst>
              <a:ext uri="{FF2B5EF4-FFF2-40B4-BE49-F238E27FC236}">
                <a16:creationId xmlns:a16="http://schemas.microsoft.com/office/drawing/2014/main" id="{B6803CFB-88D0-4BBF-54C2-77EF89FFB776}"/>
              </a:ext>
            </a:extLst>
          </p:cNvPr>
          <p:cNvSpPr/>
          <p:nvPr/>
        </p:nvSpPr>
        <p:spPr>
          <a:xfrm>
            <a:off x="523873" y="3518676"/>
            <a:ext cx="7588766" cy="1001856"/>
          </a:xfrm>
          <a:prstGeom prst="roundRect">
            <a:avLst>
              <a:gd name="adj" fmla="val 7908"/>
            </a:avLst>
          </a:prstGeom>
          <a:noFill/>
          <a:ln w="19050">
            <a:solidFill>
              <a:srgbClr val="4D53A9"/>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spcAft>
                <a:spcPts val="600"/>
              </a:spcAft>
            </a:pPr>
            <a:r>
              <a:rPr lang="en-AU" sz="1600" b="1" dirty="0">
                <a:solidFill>
                  <a:srgbClr val="4D53A9"/>
                </a:solidFill>
              </a:rPr>
              <a:t>SOCIAL</a:t>
            </a:r>
          </a:p>
          <a:p>
            <a:r>
              <a:rPr lang="en-AU" sz="1400" dirty="0">
                <a:solidFill>
                  <a:schemeClr val="tx1"/>
                </a:solidFill>
                <a:latin typeface="Arial" panose="020B0604020202020204" pitchFamily="34" charset="0"/>
                <a:cs typeface="Arial" panose="020B0604020202020204" pitchFamily="34" charset="0"/>
              </a:rPr>
              <a:t>Considers provision of beach and recreational opportunities, coastal amenity, accessible coastline and provision of recreational facilities. </a:t>
            </a:r>
            <a:endParaRPr lang="en-GB" sz="1400" dirty="0">
              <a:solidFill>
                <a:schemeClr val="tx1"/>
              </a:solidFill>
            </a:endParaRPr>
          </a:p>
        </p:txBody>
      </p:sp>
      <p:sp>
        <p:nvSpPr>
          <p:cNvPr id="12" name="Rectangle: Rounded Corners 11">
            <a:extLst>
              <a:ext uri="{FF2B5EF4-FFF2-40B4-BE49-F238E27FC236}">
                <a16:creationId xmlns:a16="http://schemas.microsoft.com/office/drawing/2014/main" id="{2AC482AC-E6F1-045E-67B5-B579DDDD1C87}"/>
              </a:ext>
            </a:extLst>
          </p:cNvPr>
          <p:cNvSpPr/>
          <p:nvPr/>
        </p:nvSpPr>
        <p:spPr>
          <a:xfrm>
            <a:off x="523873" y="4695825"/>
            <a:ext cx="7588766" cy="762840"/>
          </a:xfrm>
          <a:prstGeom prst="roundRect">
            <a:avLst>
              <a:gd name="adj" fmla="val 7908"/>
            </a:avLst>
          </a:prstGeom>
          <a:noFill/>
          <a:ln w="19050">
            <a:solidFill>
              <a:srgbClr val="703060"/>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spcAft>
                <a:spcPts val="600"/>
              </a:spcAft>
            </a:pPr>
            <a:r>
              <a:rPr lang="en-AU" sz="1600" b="1" dirty="0">
                <a:solidFill>
                  <a:srgbClr val="703060"/>
                </a:solidFill>
              </a:rPr>
              <a:t>ENVIRONMENTAL</a:t>
            </a:r>
          </a:p>
          <a:p>
            <a:r>
              <a:rPr lang="en-AU" sz="1400" dirty="0">
                <a:solidFill>
                  <a:srgbClr val="703060"/>
                </a:solidFill>
                <a:latin typeface="Arial" panose="020B0604020202020204" pitchFamily="34" charset="0"/>
                <a:cs typeface="Arial" panose="020B0604020202020204" pitchFamily="34" charset="0"/>
              </a:rPr>
              <a:t>Considers the preservation of the beach and dune environment and the marine environment. </a:t>
            </a:r>
            <a:endParaRPr lang="en-GB" sz="1400" dirty="0">
              <a:solidFill>
                <a:srgbClr val="703060"/>
              </a:solidFill>
            </a:endParaRPr>
          </a:p>
        </p:txBody>
      </p:sp>
      <p:sp>
        <p:nvSpPr>
          <p:cNvPr id="13" name="Rectangle: Rounded Corners 12">
            <a:extLst>
              <a:ext uri="{FF2B5EF4-FFF2-40B4-BE49-F238E27FC236}">
                <a16:creationId xmlns:a16="http://schemas.microsoft.com/office/drawing/2014/main" id="{B27DDC90-5FEE-92AB-FDCE-98FD83B8264D}"/>
              </a:ext>
            </a:extLst>
          </p:cNvPr>
          <p:cNvSpPr/>
          <p:nvPr/>
        </p:nvSpPr>
        <p:spPr>
          <a:xfrm>
            <a:off x="523874" y="2312954"/>
            <a:ext cx="7588765" cy="1000926"/>
          </a:xfrm>
          <a:prstGeom prst="roundRect">
            <a:avLst>
              <a:gd name="adj" fmla="val 7908"/>
            </a:avLst>
          </a:prstGeom>
          <a:noFill/>
          <a:ln w="19050">
            <a:solidFill>
              <a:srgbClr val="007FAF"/>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spcAft>
                <a:spcPts val="600"/>
              </a:spcAft>
            </a:pPr>
            <a:r>
              <a:rPr lang="en-AU" sz="1600" b="1" dirty="0">
                <a:solidFill>
                  <a:srgbClr val="007FAF"/>
                </a:solidFill>
              </a:rPr>
              <a:t>TECHNICAL</a:t>
            </a:r>
          </a:p>
          <a:p>
            <a:r>
              <a:rPr lang="en-US" sz="1400" dirty="0">
                <a:solidFill>
                  <a:schemeClr val="tx1"/>
                </a:solidFill>
                <a:latin typeface="Arial" panose="020B0604020202020204" pitchFamily="34" charset="0"/>
                <a:cs typeface="Arial" panose="020B0604020202020204" pitchFamily="34" charset="0"/>
              </a:rPr>
              <a:t>Considers the technical effectiveness of the strategy or option, the adaptability of the option and the complexity of any legal or approval requirements.  </a:t>
            </a:r>
          </a:p>
        </p:txBody>
      </p:sp>
      <p:sp>
        <p:nvSpPr>
          <p:cNvPr id="14" name="Rectangle: Rounded Corners 13">
            <a:extLst>
              <a:ext uri="{FF2B5EF4-FFF2-40B4-BE49-F238E27FC236}">
                <a16:creationId xmlns:a16="http://schemas.microsoft.com/office/drawing/2014/main" id="{C7575863-C419-7EEF-F6E6-F2953A7C70DF}"/>
              </a:ext>
            </a:extLst>
          </p:cNvPr>
          <p:cNvSpPr/>
          <p:nvPr/>
        </p:nvSpPr>
        <p:spPr>
          <a:xfrm>
            <a:off x="523873" y="5623701"/>
            <a:ext cx="7588766" cy="762840"/>
          </a:xfrm>
          <a:prstGeom prst="roundRect">
            <a:avLst>
              <a:gd name="adj" fmla="val 7908"/>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spcAft>
                <a:spcPts val="600"/>
              </a:spcAft>
            </a:pPr>
            <a:r>
              <a:rPr lang="en-AU" sz="1600" b="1" dirty="0">
                <a:solidFill>
                  <a:schemeClr val="tx1"/>
                </a:solidFill>
              </a:rPr>
              <a:t>ECONOMIC</a:t>
            </a:r>
          </a:p>
          <a:p>
            <a:r>
              <a:rPr lang="en-AU" sz="1400" dirty="0">
                <a:solidFill>
                  <a:schemeClr val="tx1"/>
                </a:solidFill>
                <a:latin typeface="Arial" panose="020B0604020202020204" pitchFamily="34" charset="0"/>
                <a:cs typeface="Arial" panose="020B0604020202020204" pitchFamily="34" charset="0"/>
              </a:rPr>
              <a:t>Considers the capital and maintenance costs of each option. </a:t>
            </a:r>
            <a:endParaRPr lang="en-GB" sz="1400" dirty="0">
              <a:solidFill>
                <a:schemeClr val="tx1"/>
              </a:solidFill>
            </a:endParaRPr>
          </a:p>
        </p:txBody>
      </p:sp>
      <p:graphicFrame>
        <p:nvGraphicFramePr>
          <p:cNvPr id="15" name="Diagram 14">
            <a:extLst>
              <a:ext uri="{FF2B5EF4-FFF2-40B4-BE49-F238E27FC236}">
                <a16:creationId xmlns:a16="http://schemas.microsoft.com/office/drawing/2014/main" id="{66CB2A09-F527-72AE-F8F1-835E7DA5D449}"/>
              </a:ext>
            </a:extLst>
          </p:cNvPr>
          <p:cNvGraphicFramePr/>
          <p:nvPr>
            <p:extLst>
              <p:ext uri="{D42A27DB-BD31-4B8C-83A1-F6EECF244321}">
                <p14:modId xmlns:p14="http://schemas.microsoft.com/office/powerpoint/2010/main" val="1888403298"/>
              </p:ext>
            </p:extLst>
          </p:nvPr>
        </p:nvGraphicFramePr>
        <p:xfrm>
          <a:off x="8785132" y="2113959"/>
          <a:ext cx="2503063" cy="42423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4120625"/>
      </p:ext>
    </p:extLst>
  </p:cSld>
  <p:clrMapOvr>
    <a:masterClrMapping/>
  </p:clrMapOvr>
  <mc:AlternateContent xmlns:mc="http://schemas.openxmlformats.org/markup-compatibility/2006" xmlns:p14="http://schemas.microsoft.com/office/powerpoint/2010/main">
    <mc:Choice Requires="p14">
      <p:transition spd="slow" p14:dur="2000" advTm="50291"/>
    </mc:Choice>
    <mc:Fallback xmlns="">
      <p:transition spd="slow" advTm="50291"/>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F3DAF-80ED-45E3-D914-D1F0CBD328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F19684-1CD3-7345-5D59-415FB86EC1ED}"/>
              </a:ext>
            </a:extLst>
          </p:cNvPr>
          <p:cNvSpPr>
            <a:spLocks noGrp="1"/>
          </p:cNvSpPr>
          <p:nvPr>
            <p:ph type="title"/>
          </p:nvPr>
        </p:nvSpPr>
        <p:spPr>
          <a:xfrm>
            <a:off x="971722" y="930611"/>
            <a:ext cx="10501200" cy="763200"/>
          </a:xfrm>
        </p:spPr>
        <p:txBody>
          <a:bodyPr/>
          <a:lstStyle/>
          <a:p>
            <a:r>
              <a:rPr lang="en-AU" dirty="0">
                <a:latin typeface="Arial" panose="020B0604020202020204" pitchFamily="34" charset="0"/>
                <a:cs typeface="Arial" panose="020B0604020202020204" pitchFamily="34" charset="0"/>
              </a:rPr>
              <a:t>Example Technical Criteria &amp; Scores</a:t>
            </a:r>
          </a:p>
        </p:txBody>
      </p:sp>
      <p:sp>
        <p:nvSpPr>
          <p:cNvPr id="5" name="TextBox 4">
            <a:extLst>
              <a:ext uri="{FF2B5EF4-FFF2-40B4-BE49-F238E27FC236}">
                <a16:creationId xmlns:a16="http://schemas.microsoft.com/office/drawing/2014/main" id="{D1AE6292-D38F-18B3-DFBC-28D3154E0CF6}"/>
              </a:ext>
            </a:extLst>
          </p:cNvPr>
          <p:cNvSpPr txBox="1"/>
          <p:nvPr/>
        </p:nvSpPr>
        <p:spPr>
          <a:xfrm>
            <a:off x="9601028" y="6241634"/>
            <a:ext cx="2451725" cy="338554"/>
          </a:xfrm>
          <a:prstGeom prst="rect">
            <a:avLst/>
          </a:prstGeom>
          <a:noFill/>
        </p:spPr>
        <p:txBody>
          <a:bodyPr wrap="square" rtlCol="0">
            <a:spAutoFit/>
          </a:bodyPr>
          <a:lstStyle>
            <a:defPPr>
              <a:defRPr lang="en-US"/>
            </a:defPPr>
            <a:lvl1pPr>
              <a:defRPr sz="1600">
                <a:solidFill>
                  <a:schemeClr val="bg1"/>
                </a:solidFill>
                <a:latin typeface="Univers Light" panose="020B0403020202020204" pitchFamily="34" charset="0"/>
              </a:defRPr>
            </a:lvl1pPr>
          </a:lstStyle>
          <a:p>
            <a:r>
              <a:rPr lang="en-AU" dirty="0">
                <a:solidFill>
                  <a:schemeClr val="tx1"/>
                </a:solidFill>
              </a:rPr>
              <a:t>Indicative example only</a:t>
            </a:r>
          </a:p>
        </p:txBody>
      </p:sp>
      <p:pic>
        <p:nvPicPr>
          <p:cNvPr id="7" name="Picture 6">
            <a:extLst>
              <a:ext uri="{FF2B5EF4-FFF2-40B4-BE49-F238E27FC236}">
                <a16:creationId xmlns:a16="http://schemas.microsoft.com/office/drawing/2014/main" id="{CDE93524-EA41-2AD0-7F42-694942748B78}"/>
              </a:ext>
            </a:extLst>
          </p:cNvPr>
          <p:cNvPicPr>
            <a:picLocks noChangeAspect="1"/>
          </p:cNvPicPr>
          <p:nvPr/>
        </p:nvPicPr>
        <p:blipFill>
          <a:blip r:embed="rId2"/>
          <a:stretch>
            <a:fillRect/>
          </a:stretch>
        </p:blipFill>
        <p:spPr>
          <a:xfrm>
            <a:off x="971722" y="1720188"/>
            <a:ext cx="8629306" cy="4860000"/>
          </a:xfrm>
          <a:prstGeom prst="rect">
            <a:avLst/>
          </a:prstGeom>
        </p:spPr>
      </p:pic>
    </p:spTree>
    <p:extLst>
      <p:ext uri="{BB962C8B-B14F-4D97-AF65-F5344CB8AC3E}">
        <p14:creationId xmlns:p14="http://schemas.microsoft.com/office/powerpoint/2010/main" val="3749532318"/>
      </p:ext>
    </p:extLst>
  </p:cSld>
  <p:clrMapOvr>
    <a:masterClrMapping/>
  </p:clrMapOvr>
  <mc:AlternateContent xmlns:mc="http://schemas.openxmlformats.org/markup-compatibility/2006" xmlns:p14="http://schemas.microsoft.com/office/powerpoint/2010/main">
    <mc:Choice Requires="p14">
      <p:transition spd="slow" p14:dur="2000" advTm="55837"/>
    </mc:Choice>
    <mc:Fallback xmlns="">
      <p:transition spd="slow" advTm="55837"/>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D7D50-C0AF-E7C4-B7B0-2B3D8665C9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4214B7-2457-8E63-904E-34C1645FB3B1}"/>
              </a:ext>
            </a:extLst>
          </p:cNvPr>
          <p:cNvSpPr>
            <a:spLocks noGrp="1"/>
          </p:cNvSpPr>
          <p:nvPr>
            <p:ph type="title"/>
          </p:nvPr>
        </p:nvSpPr>
        <p:spPr>
          <a:xfrm>
            <a:off x="971722" y="930611"/>
            <a:ext cx="10501200" cy="763200"/>
          </a:xfrm>
        </p:spPr>
        <p:txBody>
          <a:bodyPr/>
          <a:lstStyle/>
          <a:p>
            <a:r>
              <a:rPr lang="en-AU" dirty="0">
                <a:latin typeface="Arial" panose="020B0604020202020204" pitchFamily="34" charset="0"/>
                <a:cs typeface="Arial" panose="020B0604020202020204" pitchFamily="34" charset="0"/>
              </a:rPr>
              <a:t>Example Social Criteria &amp; Scores</a:t>
            </a:r>
          </a:p>
        </p:txBody>
      </p:sp>
      <p:sp>
        <p:nvSpPr>
          <p:cNvPr id="5" name="TextBox 4">
            <a:extLst>
              <a:ext uri="{FF2B5EF4-FFF2-40B4-BE49-F238E27FC236}">
                <a16:creationId xmlns:a16="http://schemas.microsoft.com/office/drawing/2014/main" id="{C8B875F3-5D90-CA97-EF79-519A01B55504}"/>
              </a:ext>
            </a:extLst>
          </p:cNvPr>
          <p:cNvSpPr txBox="1"/>
          <p:nvPr/>
        </p:nvSpPr>
        <p:spPr>
          <a:xfrm>
            <a:off x="9601028" y="6241634"/>
            <a:ext cx="2451725" cy="338554"/>
          </a:xfrm>
          <a:prstGeom prst="rect">
            <a:avLst/>
          </a:prstGeom>
          <a:noFill/>
        </p:spPr>
        <p:txBody>
          <a:bodyPr wrap="square" rtlCol="0">
            <a:spAutoFit/>
          </a:bodyPr>
          <a:lstStyle>
            <a:defPPr>
              <a:defRPr lang="en-US"/>
            </a:defPPr>
            <a:lvl1pPr>
              <a:defRPr sz="1600">
                <a:solidFill>
                  <a:schemeClr val="bg1"/>
                </a:solidFill>
                <a:latin typeface="Univers Light" panose="020B0403020202020204" pitchFamily="34" charset="0"/>
              </a:defRPr>
            </a:lvl1pPr>
          </a:lstStyle>
          <a:p>
            <a:r>
              <a:rPr lang="en-AU" dirty="0">
                <a:solidFill>
                  <a:schemeClr val="tx1"/>
                </a:solidFill>
              </a:rPr>
              <a:t>Indicative example only</a:t>
            </a:r>
          </a:p>
        </p:txBody>
      </p:sp>
      <p:pic>
        <p:nvPicPr>
          <p:cNvPr id="3" name="Picture 2">
            <a:extLst>
              <a:ext uri="{FF2B5EF4-FFF2-40B4-BE49-F238E27FC236}">
                <a16:creationId xmlns:a16="http://schemas.microsoft.com/office/drawing/2014/main" id="{38CAC09A-79A5-69E9-FC5D-491F16D72F89}"/>
              </a:ext>
            </a:extLst>
          </p:cNvPr>
          <p:cNvPicPr>
            <a:picLocks noChangeAspect="1"/>
          </p:cNvPicPr>
          <p:nvPr/>
        </p:nvPicPr>
        <p:blipFill>
          <a:blip r:embed="rId2"/>
          <a:stretch>
            <a:fillRect/>
          </a:stretch>
        </p:blipFill>
        <p:spPr>
          <a:xfrm>
            <a:off x="971722" y="1693811"/>
            <a:ext cx="7490896" cy="4860000"/>
          </a:xfrm>
          <a:prstGeom prst="rect">
            <a:avLst/>
          </a:prstGeom>
        </p:spPr>
      </p:pic>
    </p:spTree>
    <p:extLst>
      <p:ext uri="{BB962C8B-B14F-4D97-AF65-F5344CB8AC3E}">
        <p14:creationId xmlns:p14="http://schemas.microsoft.com/office/powerpoint/2010/main" val="2744580650"/>
      </p:ext>
    </p:extLst>
  </p:cSld>
  <p:clrMapOvr>
    <a:masterClrMapping/>
  </p:clrMapOvr>
  <mc:AlternateContent xmlns:mc="http://schemas.openxmlformats.org/markup-compatibility/2006" xmlns:p14="http://schemas.microsoft.com/office/powerpoint/2010/main">
    <mc:Choice Requires="p14">
      <p:transition spd="slow" p14:dur="2000" advTm="23602"/>
    </mc:Choice>
    <mc:Fallback xmlns="">
      <p:transition spd="slow" advTm="23602"/>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C536D-E160-3C03-28B9-E11A646461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E609A3-6DE2-F1C0-418A-52728E17966B}"/>
              </a:ext>
            </a:extLst>
          </p:cNvPr>
          <p:cNvSpPr>
            <a:spLocks noGrp="1"/>
          </p:cNvSpPr>
          <p:nvPr>
            <p:ph type="title"/>
          </p:nvPr>
        </p:nvSpPr>
        <p:spPr>
          <a:xfrm>
            <a:off x="971722" y="930611"/>
            <a:ext cx="10501200" cy="763200"/>
          </a:xfrm>
        </p:spPr>
        <p:txBody>
          <a:bodyPr/>
          <a:lstStyle/>
          <a:p>
            <a:r>
              <a:rPr lang="en-AU" dirty="0">
                <a:latin typeface="Arial" panose="020B0604020202020204" pitchFamily="34" charset="0"/>
                <a:cs typeface="Arial" panose="020B0604020202020204" pitchFamily="34" charset="0"/>
              </a:rPr>
              <a:t>Example Environmental Criteria &amp; Scores</a:t>
            </a:r>
          </a:p>
        </p:txBody>
      </p:sp>
      <p:sp>
        <p:nvSpPr>
          <p:cNvPr id="5" name="TextBox 4">
            <a:extLst>
              <a:ext uri="{FF2B5EF4-FFF2-40B4-BE49-F238E27FC236}">
                <a16:creationId xmlns:a16="http://schemas.microsoft.com/office/drawing/2014/main" id="{257B8007-F865-4678-2C4D-59C2137BD2AA}"/>
              </a:ext>
            </a:extLst>
          </p:cNvPr>
          <p:cNvSpPr txBox="1"/>
          <p:nvPr/>
        </p:nvSpPr>
        <p:spPr>
          <a:xfrm>
            <a:off x="9601028" y="6241634"/>
            <a:ext cx="2451725" cy="338554"/>
          </a:xfrm>
          <a:prstGeom prst="rect">
            <a:avLst/>
          </a:prstGeom>
          <a:noFill/>
        </p:spPr>
        <p:txBody>
          <a:bodyPr wrap="square" rtlCol="0">
            <a:spAutoFit/>
          </a:bodyPr>
          <a:lstStyle>
            <a:defPPr>
              <a:defRPr lang="en-US"/>
            </a:defPPr>
            <a:lvl1pPr>
              <a:defRPr sz="1600">
                <a:solidFill>
                  <a:schemeClr val="bg1"/>
                </a:solidFill>
                <a:latin typeface="Univers Light" panose="020B0403020202020204" pitchFamily="34" charset="0"/>
              </a:defRPr>
            </a:lvl1pPr>
          </a:lstStyle>
          <a:p>
            <a:r>
              <a:rPr lang="en-AU" dirty="0">
                <a:solidFill>
                  <a:schemeClr val="tx1"/>
                </a:solidFill>
              </a:rPr>
              <a:t>Indicative example only</a:t>
            </a:r>
          </a:p>
        </p:txBody>
      </p:sp>
      <p:pic>
        <p:nvPicPr>
          <p:cNvPr id="4" name="Picture 3">
            <a:extLst>
              <a:ext uri="{FF2B5EF4-FFF2-40B4-BE49-F238E27FC236}">
                <a16:creationId xmlns:a16="http://schemas.microsoft.com/office/drawing/2014/main" id="{71FB40AA-65D7-C780-C4A5-9B0FCA248E7E}"/>
              </a:ext>
            </a:extLst>
          </p:cNvPr>
          <p:cNvPicPr>
            <a:picLocks noChangeAspect="1"/>
          </p:cNvPicPr>
          <p:nvPr/>
        </p:nvPicPr>
        <p:blipFill>
          <a:blip r:embed="rId2"/>
          <a:stretch>
            <a:fillRect/>
          </a:stretch>
        </p:blipFill>
        <p:spPr>
          <a:xfrm>
            <a:off x="1072116" y="1720188"/>
            <a:ext cx="7541100" cy="4860000"/>
          </a:xfrm>
          <a:prstGeom prst="rect">
            <a:avLst/>
          </a:prstGeom>
        </p:spPr>
      </p:pic>
    </p:spTree>
    <p:extLst>
      <p:ext uri="{BB962C8B-B14F-4D97-AF65-F5344CB8AC3E}">
        <p14:creationId xmlns:p14="http://schemas.microsoft.com/office/powerpoint/2010/main" val="1979209925"/>
      </p:ext>
    </p:extLst>
  </p:cSld>
  <p:clrMapOvr>
    <a:masterClrMapping/>
  </p:clrMapOvr>
  <mc:AlternateContent xmlns:mc="http://schemas.openxmlformats.org/markup-compatibility/2006" xmlns:p14="http://schemas.microsoft.com/office/powerpoint/2010/main">
    <mc:Choice Requires="p14">
      <p:transition spd="slow" p14:dur="2000" advTm="10909"/>
    </mc:Choice>
    <mc:Fallback xmlns="">
      <p:transition spd="slow" advTm="10909"/>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5E55E-770F-74D1-9042-7504683ECB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E65C42-1999-CCDF-264B-430E0F2B8900}"/>
              </a:ext>
            </a:extLst>
          </p:cNvPr>
          <p:cNvSpPr>
            <a:spLocks noGrp="1"/>
          </p:cNvSpPr>
          <p:nvPr>
            <p:ph type="title"/>
          </p:nvPr>
        </p:nvSpPr>
        <p:spPr>
          <a:xfrm>
            <a:off x="971722" y="930611"/>
            <a:ext cx="10501200" cy="763200"/>
          </a:xfrm>
        </p:spPr>
        <p:txBody>
          <a:bodyPr/>
          <a:lstStyle/>
          <a:p>
            <a:r>
              <a:rPr lang="en-AU" dirty="0">
                <a:latin typeface="Arial" panose="020B0604020202020204" pitchFamily="34" charset="0"/>
                <a:cs typeface="Arial" panose="020B0604020202020204" pitchFamily="34" charset="0"/>
              </a:rPr>
              <a:t>Example Economic Criteria &amp; Scores</a:t>
            </a:r>
          </a:p>
        </p:txBody>
      </p:sp>
      <p:sp>
        <p:nvSpPr>
          <p:cNvPr id="5" name="TextBox 4">
            <a:extLst>
              <a:ext uri="{FF2B5EF4-FFF2-40B4-BE49-F238E27FC236}">
                <a16:creationId xmlns:a16="http://schemas.microsoft.com/office/drawing/2014/main" id="{20092362-F35B-BF10-9E7B-0991D59BF5BF}"/>
              </a:ext>
            </a:extLst>
          </p:cNvPr>
          <p:cNvSpPr txBox="1"/>
          <p:nvPr/>
        </p:nvSpPr>
        <p:spPr>
          <a:xfrm>
            <a:off x="9601028" y="6241634"/>
            <a:ext cx="2451725" cy="338554"/>
          </a:xfrm>
          <a:prstGeom prst="rect">
            <a:avLst/>
          </a:prstGeom>
          <a:noFill/>
        </p:spPr>
        <p:txBody>
          <a:bodyPr wrap="square" rtlCol="0">
            <a:spAutoFit/>
          </a:bodyPr>
          <a:lstStyle>
            <a:defPPr>
              <a:defRPr lang="en-US"/>
            </a:defPPr>
            <a:lvl1pPr>
              <a:defRPr sz="1600">
                <a:solidFill>
                  <a:schemeClr val="bg1"/>
                </a:solidFill>
                <a:latin typeface="Univers Light" panose="020B0403020202020204" pitchFamily="34" charset="0"/>
              </a:defRPr>
            </a:lvl1pPr>
          </a:lstStyle>
          <a:p>
            <a:r>
              <a:rPr lang="en-AU" dirty="0">
                <a:solidFill>
                  <a:schemeClr val="tx1"/>
                </a:solidFill>
              </a:rPr>
              <a:t>Indicative example only</a:t>
            </a:r>
          </a:p>
        </p:txBody>
      </p:sp>
      <p:pic>
        <p:nvPicPr>
          <p:cNvPr id="3" name="Picture 2">
            <a:extLst>
              <a:ext uri="{FF2B5EF4-FFF2-40B4-BE49-F238E27FC236}">
                <a16:creationId xmlns:a16="http://schemas.microsoft.com/office/drawing/2014/main" id="{AD1E0E31-0CEF-21E0-474B-385A7C746B9E}"/>
              </a:ext>
            </a:extLst>
          </p:cNvPr>
          <p:cNvPicPr>
            <a:picLocks noChangeAspect="1"/>
          </p:cNvPicPr>
          <p:nvPr/>
        </p:nvPicPr>
        <p:blipFill>
          <a:blip r:embed="rId2"/>
          <a:stretch>
            <a:fillRect/>
          </a:stretch>
        </p:blipFill>
        <p:spPr>
          <a:xfrm>
            <a:off x="1129266" y="1836127"/>
            <a:ext cx="7361201" cy="4744061"/>
          </a:xfrm>
          <a:prstGeom prst="rect">
            <a:avLst/>
          </a:prstGeom>
        </p:spPr>
      </p:pic>
    </p:spTree>
    <p:extLst>
      <p:ext uri="{BB962C8B-B14F-4D97-AF65-F5344CB8AC3E}">
        <p14:creationId xmlns:p14="http://schemas.microsoft.com/office/powerpoint/2010/main" val="2143903413"/>
      </p:ext>
    </p:extLst>
  </p:cSld>
  <p:clrMapOvr>
    <a:masterClrMapping/>
  </p:clrMapOvr>
  <mc:AlternateContent xmlns:mc="http://schemas.openxmlformats.org/markup-compatibility/2006" xmlns:p14="http://schemas.microsoft.com/office/powerpoint/2010/main">
    <mc:Choice Requires="p14">
      <p:transition spd="slow" p14:dur="2000" advTm="31831"/>
    </mc:Choice>
    <mc:Fallback xmlns="">
      <p:transition spd="slow" advTm="31831"/>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0ECDD-EE23-4DC3-A81F-24C47A26410B}"/>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Multi Criteria Analysis (example)</a:t>
            </a:r>
          </a:p>
        </p:txBody>
      </p:sp>
      <p:sp>
        <p:nvSpPr>
          <p:cNvPr id="3" name="Text Placeholder 2">
            <a:extLst>
              <a:ext uri="{FF2B5EF4-FFF2-40B4-BE49-F238E27FC236}">
                <a16:creationId xmlns:a16="http://schemas.microsoft.com/office/drawing/2014/main" id="{F61023BC-50E3-4B12-9569-4569A8080CD7}"/>
              </a:ext>
            </a:extLst>
          </p:cNvPr>
          <p:cNvSpPr>
            <a:spLocks noGrp="1"/>
          </p:cNvSpPr>
          <p:nvPr>
            <p:ph type="body" sz="quarter" idx="10"/>
          </p:nvPr>
        </p:nvSpPr>
        <p:spPr/>
        <p:txBody>
          <a:bodyPr/>
          <a:lstStyle/>
          <a:p>
            <a:r>
              <a:rPr lang="en-AU" dirty="0">
                <a:latin typeface="Arial" panose="020B0604020202020204" pitchFamily="34" charset="0"/>
                <a:cs typeface="Arial" panose="020B0604020202020204" pitchFamily="34" charset="0"/>
              </a:rPr>
              <a:t>Aims to initially narrow options – identify potential options and those which are inappropriate</a:t>
            </a:r>
          </a:p>
        </p:txBody>
      </p:sp>
      <p:graphicFrame>
        <p:nvGraphicFramePr>
          <p:cNvPr id="4" name="Table 4">
            <a:extLst>
              <a:ext uri="{FF2B5EF4-FFF2-40B4-BE49-F238E27FC236}">
                <a16:creationId xmlns:a16="http://schemas.microsoft.com/office/drawing/2014/main" id="{B5921A99-4EF5-565D-5973-64A7C5C68702}"/>
              </a:ext>
            </a:extLst>
          </p:cNvPr>
          <p:cNvGraphicFramePr>
            <a:graphicFrameLocks noGrp="1"/>
          </p:cNvGraphicFramePr>
          <p:nvPr>
            <p:extLst>
              <p:ext uri="{D42A27DB-BD31-4B8C-83A1-F6EECF244321}">
                <p14:modId xmlns:p14="http://schemas.microsoft.com/office/powerpoint/2010/main" val="2055555791"/>
              </p:ext>
            </p:extLst>
          </p:nvPr>
        </p:nvGraphicFramePr>
        <p:xfrm>
          <a:off x="110259" y="3061756"/>
          <a:ext cx="11919816" cy="2656840"/>
        </p:xfrm>
        <a:graphic>
          <a:graphicData uri="http://schemas.openxmlformats.org/drawingml/2006/table">
            <a:tbl>
              <a:tblPr firstRow="1" bandRow="1">
                <a:tableStyleId>{5C22544A-7EE6-4342-B048-85BDC9FD1C3A}</a:tableStyleId>
              </a:tblPr>
              <a:tblGrid>
                <a:gridCol w="1825049">
                  <a:extLst>
                    <a:ext uri="{9D8B030D-6E8A-4147-A177-3AD203B41FA5}">
                      <a16:colId xmlns:a16="http://schemas.microsoft.com/office/drawing/2014/main" val="2252202369"/>
                    </a:ext>
                  </a:extLst>
                </a:gridCol>
                <a:gridCol w="1020262">
                  <a:extLst>
                    <a:ext uri="{9D8B030D-6E8A-4147-A177-3AD203B41FA5}">
                      <a16:colId xmlns:a16="http://schemas.microsoft.com/office/drawing/2014/main" val="3769966797"/>
                    </a:ext>
                  </a:extLst>
                </a:gridCol>
                <a:gridCol w="917034">
                  <a:extLst>
                    <a:ext uri="{9D8B030D-6E8A-4147-A177-3AD203B41FA5}">
                      <a16:colId xmlns:a16="http://schemas.microsoft.com/office/drawing/2014/main" val="2602949316"/>
                    </a:ext>
                  </a:extLst>
                </a:gridCol>
                <a:gridCol w="1141978">
                  <a:extLst>
                    <a:ext uri="{9D8B030D-6E8A-4147-A177-3AD203B41FA5}">
                      <a16:colId xmlns:a16="http://schemas.microsoft.com/office/drawing/2014/main" val="2620457397"/>
                    </a:ext>
                  </a:extLst>
                </a:gridCol>
                <a:gridCol w="1006703">
                  <a:extLst>
                    <a:ext uri="{9D8B030D-6E8A-4147-A177-3AD203B41FA5}">
                      <a16:colId xmlns:a16="http://schemas.microsoft.com/office/drawing/2014/main" val="2403929163"/>
                    </a:ext>
                  </a:extLst>
                </a:gridCol>
                <a:gridCol w="1109315">
                  <a:extLst>
                    <a:ext uri="{9D8B030D-6E8A-4147-A177-3AD203B41FA5}">
                      <a16:colId xmlns:a16="http://schemas.microsoft.com/office/drawing/2014/main" val="3682012537"/>
                    </a:ext>
                  </a:extLst>
                </a:gridCol>
                <a:gridCol w="1035275">
                  <a:extLst>
                    <a:ext uri="{9D8B030D-6E8A-4147-A177-3AD203B41FA5}">
                      <a16:colId xmlns:a16="http://schemas.microsoft.com/office/drawing/2014/main" val="1730579579"/>
                    </a:ext>
                  </a:extLst>
                </a:gridCol>
                <a:gridCol w="1035275">
                  <a:extLst>
                    <a:ext uri="{9D8B030D-6E8A-4147-A177-3AD203B41FA5}">
                      <a16:colId xmlns:a16="http://schemas.microsoft.com/office/drawing/2014/main" val="2839206725"/>
                    </a:ext>
                  </a:extLst>
                </a:gridCol>
                <a:gridCol w="933450">
                  <a:extLst>
                    <a:ext uri="{9D8B030D-6E8A-4147-A177-3AD203B41FA5}">
                      <a16:colId xmlns:a16="http://schemas.microsoft.com/office/drawing/2014/main" val="4055213142"/>
                    </a:ext>
                  </a:extLst>
                </a:gridCol>
                <a:gridCol w="1057275">
                  <a:extLst>
                    <a:ext uri="{9D8B030D-6E8A-4147-A177-3AD203B41FA5}">
                      <a16:colId xmlns:a16="http://schemas.microsoft.com/office/drawing/2014/main" val="3429745173"/>
                    </a:ext>
                  </a:extLst>
                </a:gridCol>
                <a:gridCol w="838200">
                  <a:extLst>
                    <a:ext uri="{9D8B030D-6E8A-4147-A177-3AD203B41FA5}">
                      <a16:colId xmlns:a16="http://schemas.microsoft.com/office/drawing/2014/main" val="1006651637"/>
                    </a:ext>
                  </a:extLst>
                </a:gridCol>
              </a:tblGrid>
              <a:tr h="370840">
                <a:tc rowSpan="2">
                  <a:txBody>
                    <a:bodyPr/>
                    <a:lstStyle/>
                    <a:p>
                      <a:r>
                        <a:rPr lang="en-AU" sz="1600" dirty="0">
                          <a:latin typeface="Arial" panose="020B0604020202020204" pitchFamily="34" charset="0"/>
                          <a:cs typeface="Arial" panose="020B0604020202020204" pitchFamily="34" charset="0"/>
                        </a:rPr>
                        <a:t>Option</a:t>
                      </a:r>
                    </a:p>
                  </a:txBody>
                  <a:tcPr/>
                </a:tc>
                <a:tc gridSpan="3">
                  <a:txBody>
                    <a:bodyPr/>
                    <a:lstStyle/>
                    <a:p>
                      <a:pPr algn="ctr"/>
                      <a:r>
                        <a:rPr lang="en-AU" sz="1600" dirty="0">
                          <a:latin typeface="Arial" panose="020B0604020202020204" pitchFamily="34" charset="0"/>
                          <a:cs typeface="Arial" panose="020B0604020202020204" pitchFamily="34" charset="0"/>
                        </a:rPr>
                        <a:t>Technical (25%)</a:t>
                      </a:r>
                    </a:p>
                  </a:txBody>
                  <a:tcPr/>
                </a:tc>
                <a:tc hMerge="1">
                  <a:txBody>
                    <a:bodyPr/>
                    <a:lstStyle/>
                    <a:p>
                      <a:endParaRPr lang="en-AU" dirty="0"/>
                    </a:p>
                  </a:txBody>
                  <a:tcPr/>
                </a:tc>
                <a:tc hMerge="1">
                  <a:txBody>
                    <a:bodyPr/>
                    <a:lstStyle/>
                    <a:p>
                      <a:endParaRPr lang="en-AU" dirty="0"/>
                    </a:p>
                  </a:txBody>
                  <a:tcPr/>
                </a:tc>
                <a:tc gridSpan="2">
                  <a:txBody>
                    <a:bodyPr/>
                    <a:lstStyle/>
                    <a:p>
                      <a:pPr algn="ctr"/>
                      <a:r>
                        <a:rPr lang="en-AU" sz="1600" dirty="0">
                          <a:latin typeface="Arial" panose="020B0604020202020204" pitchFamily="34" charset="0"/>
                          <a:cs typeface="Arial" panose="020B0604020202020204" pitchFamily="34" charset="0"/>
                        </a:rPr>
                        <a:t>Social (25%)</a:t>
                      </a:r>
                    </a:p>
                  </a:txBody>
                  <a:tcPr/>
                </a:tc>
                <a:tc hMerge="1">
                  <a:txBody>
                    <a:bodyPr/>
                    <a:lstStyle/>
                    <a:p>
                      <a:endParaRPr lang="en-AU" dirty="0"/>
                    </a:p>
                  </a:txBody>
                  <a:tcPr/>
                </a:tc>
                <a:tc gridSpan="2">
                  <a:txBody>
                    <a:bodyPr/>
                    <a:lstStyle/>
                    <a:p>
                      <a:r>
                        <a:rPr lang="en-AU" sz="1600" dirty="0">
                          <a:latin typeface="Arial" panose="020B0604020202020204" pitchFamily="34" charset="0"/>
                          <a:cs typeface="Arial" panose="020B0604020202020204" pitchFamily="34" charset="0"/>
                        </a:rPr>
                        <a:t>Environment (25%)</a:t>
                      </a:r>
                    </a:p>
                  </a:txBody>
                  <a:tcPr/>
                </a:tc>
                <a:tc hMerge="1">
                  <a:txBody>
                    <a:bodyPr/>
                    <a:lstStyle/>
                    <a:p>
                      <a:endParaRPr lang="en-AU"/>
                    </a:p>
                  </a:txBody>
                  <a:tcPr/>
                </a:tc>
                <a:tc gridSpan="2">
                  <a:txBody>
                    <a:bodyPr/>
                    <a:lstStyle/>
                    <a:p>
                      <a:pPr algn="ctr"/>
                      <a:r>
                        <a:rPr lang="en-AU" sz="1600" dirty="0">
                          <a:latin typeface="Arial" panose="020B0604020202020204" pitchFamily="34" charset="0"/>
                          <a:cs typeface="Arial" panose="020B0604020202020204" pitchFamily="34" charset="0"/>
                        </a:rPr>
                        <a:t>Economic (25%)</a:t>
                      </a:r>
                    </a:p>
                  </a:txBody>
                  <a:tcPr/>
                </a:tc>
                <a:tc hMerge="1">
                  <a:txBody>
                    <a:bodyPr/>
                    <a:lstStyle/>
                    <a:p>
                      <a:endParaRPr lang="en-AU" dirty="0"/>
                    </a:p>
                  </a:txBody>
                  <a:tcPr/>
                </a:tc>
                <a:tc>
                  <a:txBody>
                    <a:bodyPr/>
                    <a:lstStyle/>
                    <a:p>
                      <a:pPr algn="ctr"/>
                      <a:r>
                        <a:rPr lang="en-AU" sz="1600" dirty="0">
                          <a:latin typeface="Arial" panose="020B0604020202020204" pitchFamily="34" charset="0"/>
                          <a:cs typeface="Arial" panose="020B0604020202020204" pitchFamily="34" charset="0"/>
                        </a:rPr>
                        <a:t>Score</a:t>
                      </a:r>
                    </a:p>
                  </a:txBody>
                  <a:tcPr/>
                </a:tc>
                <a:extLst>
                  <a:ext uri="{0D108BD9-81ED-4DB2-BD59-A6C34878D82A}">
                    <a16:rowId xmlns:a16="http://schemas.microsoft.com/office/drawing/2014/main" val="4186972368"/>
                  </a:ext>
                </a:extLst>
              </a:tr>
              <a:tr h="370840">
                <a:tc vMerge="1">
                  <a:txBody>
                    <a:bodyPr/>
                    <a:lstStyle/>
                    <a:p>
                      <a:r>
                        <a:rPr lang="en-AU" dirty="0"/>
                        <a:t>Option</a:t>
                      </a:r>
                    </a:p>
                  </a:txBody>
                  <a:tcPr/>
                </a:tc>
                <a:tc>
                  <a:txBody>
                    <a:bodyPr/>
                    <a:lstStyle/>
                    <a:p>
                      <a:pPr algn="ctr"/>
                      <a:r>
                        <a:rPr lang="en-AU" sz="1100" dirty="0">
                          <a:latin typeface="Arial" panose="020B0604020202020204" pitchFamily="34" charset="0"/>
                          <a:cs typeface="Arial" panose="020B0604020202020204" pitchFamily="34" charset="0"/>
                        </a:rPr>
                        <a:t>Effectiveness</a:t>
                      </a:r>
                    </a:p>
                  </a:txBody>
                  <a:tcPr/>
                </a:tc>
                <a:tc>
                  <a:txBody>
                    <a:bodyPr/>
                    <a:lstStyle/>
                    <a:p>
                      <a:pPr algn="ctr"/>
                      <a:r>
                        <a:rPr lang="en-AU" sz="1100" dirty="0">
                          <a:latin typeface="Arial" panose="020B0604020202020204" pitchFamily="34" charset="0"/>
                          <a:cs typeface="Arial" panose="020B0604020202020204" pitchFamily="34" charset="0"/>
                        </a:rPr>
                        <a:t>Adaptability</a:t>
                      </a:r>
                    </a:p>
                  </a:txBody>
                  <a:tcPr/>
                </a:tc>
                <a:tc>
                  <a:txBody>
                    <a:bodyPr/>
                    <a:lstStyle/>
                    <a:p>
                      <a:pPr algn="ctr"/>
                      <a:r>
                        <a:rPr lang="en-AU" sz="1100" dirty="0">
                          <a:latin typeface="Arial" panose="020B0604020202020204" pitchFamily="34" charset="0"/>
                          <a:cs typeface="Arial" panose="020B0604020202020204" pitchFamily="34" charset="0"/>
                        </a:rPr>
                        <a:t>Constructability</a:t>
                      </a:r>
                    </a:p>
                  </a:txBody>
                  <a:tcPr/>
                </a:tc>
                <a:tc>
                  <a:txBody>
                    <a:bodyPr/>
                    <a:lstStyle/>
                    <a:p>
                      <a:pPr algn="ctr"/>
                      <a:r>
                        <a:rPr lang="en-AU" sz="1100" dirty="0">
                          <a:latin typeface="Arial" panose="020B0604020202020204" pitchFamily="34" charset="0"/>
                          <a:cs typeface="Arial" panose="020B0604020202020204" pitchFamily="34" charset="0"/>
                        </a:rPr>
                        <a:t>Provide beach for recreation</a:t>
                      </a:r>
                    </a:p>
                  </a:txBody>
                  <a:tcPr/>
                </a:tc>
                <a:tc>
                  <a:txBody>
                    <a:bodyPr/>
                    <a:lstStyle/>
                    <a:p>
                      <a:pPr algn="ctr"/>
                      <a:r>
                        <a:rPr lang="en-AU" sz="1100" dirty="0">
                          <a:latin typeface="Arial" panose="020B0604020202020204" pitchFamily="34" charset="0"/>
                          <a:cs typeface="Arial" panose="020B0604020202020204" pitchFamily="34" charset="0"/>
                        </a:rPr>
                        <a:t>Provide foreshore facilities</a:t>
                      </a:r>
                    </a:p>
                  </a:txBody>
                  <a:tcPr/>
                </a:tc>
                <a:tc>
                  <a:txBody>
                    <a:bodyPr/>
                    <a:lstStyle/>
                    <a:p>
                      <a:pPr algn="ctr"/>
                      <a:r>
                        <a:rPr lang="en-AU" sz="1100" dirty="0">
                          <a:latin typeface="Arial" panose="020B0604020202020204" pitchFamily="34" charset="0"/>
                          <a:cs typeface="Arial" panose="020B0604020202020204" pitchFamily="34" charset="0"/>
                        </a:rPr>
                        <a:t>Preserve beach / dunes</a:t>
                      </a:r>
                    </a:p>
                  </a:txBody>
                  <a:tcPr/>
                </a:tc>
                <a:tc>
                  <a:txBody>
                    <a:bodyPr/>
                    <a:lstStyle/>
                    <a:p>
                      <a:pPr algn="ctr"/>
                      <a:r>
                        <a:rPr lang="en-AU" sz="1100" dirty="0">
                          <a:latin typeface="Arial" panose="020B0604020202020204" pitchFamily="34" charset="0"/>
                          <a:cs typeface="Arial" panose="020B0604020202020204" pitchFamily="34" charset="0"/>
                        </a:rPr>
                        <a:t>Preserve marine environment </a:t>
                      </a:r>
                    </a:p>
                  </a:txBody>
                  <a:tcPr/>
                </a:tc>
                <a:tc>
                  <a:txBody>
                    <a:bodyPr/>
                    <a:lstStyle/>
                    <a:p>
                      <a:pPr algn="ctr"/>
                      <a:r>
                        <a:rPr lang="en-AU" sz="1100" dirty="0">
                          <a:latin typeface="Arial" panose="020B0604020202020204" pitchFamily="34" charset="0"/>
                          <a:cs typeface="Arial" panose="020B0604020202020204" pitchFamily="34" charset="0"/>
                        </a:rPr>
                        <a:t>Capital cost</a:t>
                      </a:r>
                    </a:p>
                  </a:txBody>
                  <a:tcPr/>
                </a:tc>
                <a:tc>
                  <a:txBody>
                    <a:bodyPr/>
                    <a:lstStyle/>
                    <a:p>
                      <a:pPr algn="ctr"/>
                      <a:r>
                        <a:rPr lang="en-AU" sz="1100" dirty="0">
                          <a:latin typeface="Arial" panose="020B0604020202020204" pitchFamily="34" charset="0"/>
                          <a:cs typeface="Arial" panose="020B0604020202020204" pitchFamily="34" charset="0"/>
                        </a:rPr>
                        <a:t>Ongoing / maintenance cost</a:t>
                      </a:r>
                    </a:p>
                  </a:txBody>
                  <a:tcPr/>
                </a:tc>
                <a:tc>
                  <a:txBody>
                    <a:bodyPr/>
                    <a:lstStyle/>
                    <a:p>
                      <a:pPr algn="ctr"/>
                      <a:r>
                        <a:rPr lang="en-AU" sz="1100" dirty="0">
                          <a:latin typeface="Arial" panose="020B0604020202020204" pitchFamily="34" charset="0"/>
                          <a:cs typeface="Arial" panose="020B0604020202020204" pitchFamily="34" charset="0"/>
                        </a:rPr>
                        <a:t>/100</a:t>
                      </a:r>
                    </a:p>
                  </a:txBody>
                  <a:tcPr/>
                </a:tc>
                <a:extLst>
                  <a:ext uri="{0D108BD9-81ED-4DB2-BD59-A6C34878D82A}">
                    <a16:rowId xmlns:a16="http://schemas.microsoft.com/office/drawing/2014/main" val="941738869"/>
                  </a:ext>
                </a:extLst>
              </a:tr>
              <a:tr h="370840">
                <a:tc>
                  <a:txBody>
                    <a:bodyPr/>
                    <a:lstStyle/>
                    <a:p>
                      <a:r>
                        <a:rPr lang="en-AU" sz="1600" dirty="0">
                          <a:latin typeface="Arial" panose="020B0604020202020204" pitchFamily="34" charset="0"/>
                          <a:cs typeface="Arial" panose="020B0604020202020204" pitchFamily="34" charset="0"/>
                        </a:rPr>
                        <a:t>Sand Nourishment</a:t>
                      </a:r>
                    </a:p>
                  </a:txBody>
                  <a:tcPr/>
                </a:tc>
                <a:tc>
                  <a:txBody>
                    <a:bodyPr/>
                    <a:lstStyle/>
                    <a:p>
                      <a:pPr algn="ctr"/>
                      <a:r>
                        <a:rPr lang="en-AU" sz="1600" dirty="0">
                          <a:latin typeface="Arial" panose="020B0604020202020204" pitchFamily="34" charset="0"/>
                          <a:cs typeface="Arial" panose="020B0604020202020204" pitchFamily="34" charset="0"/>
                        </a:rPr>
                        <a:t>3</a:t>
                      </a:r>
                    </a:p>
                  </a:txBody>
                  <a:tcPr>
                    <a:solidFill>
                      <a:schemeClr val="accent4">
                        <a:lumMod val="40000"/>
                        <a:lumOff val="60000"/>
                      </a:schemeClr>
                    </a:solidFill>
                  </a:tcPr>
                </a:tc>
                <a:tc>
                  <a:txBody>
                    <a:bodyPr/>
                    <a:lstStyle/>
                    <a:p>
                      <a:pPr algn="ctr"/>
                      <a:r>
                        <a:rPr lang="en-AU" sz="1600" dirty="0">
                          <a:latin typeface="Arial" panose="020B0604020202020204" pitchFamily="34" charset="0"/>
                          <a:cs typeface="Arial" panose="020B0604020202020204" pitchFamily="34" charset="0"/>
                        </a:rPr>
                        <a:t>5</a:t>
                      </a:r>
                    </a:p>
                  </a:txBody>
                  <a:tcPr>
                    <a:solidFill>
                      <a:schemeClr val="accent6">
                        <a:lumMod val="40000"/>
                        <a:lumOff val="60000"/>
                      </a:schemeClr>
                    </a:solidFill>
                  </a:tcPr>
                </a:tc>
                <a:tc>
                  <a:txBody>
                    <a:bodyPr/>
                    <a:lstStyle/>
                    <a:p>
                      <a:pPr algn="ctr"/>
                      <a:r>
                        <a:rPr lang="en-AU" sz="1600" dirty="0">
                          <a:latin typeface="Arial" panose="020B0604020202020204" pitchFamily="34" charset="0"/>
                          <a:cs typeface="Arial" panose="020B0604020202020204" pitchFamily="34" charset="0"/>
                        </a:rPr>
                        <a:t>3</a:t>
                      </a:r>
                    </a:p>
                  </a:txBody>
                  <a:tcPr>
                    <a:solidFill>
                      <a:schemeClr val="accent4">
                        <a:lumMod val="40000"/>
                        <a:lumOff val="60000"/>
                      </a:schemeClr>
                    </a:solidFill>
                  </a:tcPr>
                </a:tc>
                <a:tc>
                  <a:txBody>
                    <a:bodyPr/>
                    <a:lstStyle/>
                    <a:p>
                      <a:pPr algn="ctr"/>
                      <a:r>
                        <a:rPr lang="en-AU" sz="1600" dirty="0">
                          <a:latin typeface="Arial" panose="020B0604020202020204" pitchFamily="34" charset="0"/>
                          <a:cs typeface="Arial" panose="020B0604020202020204" pitchFamily="34" charset="0"/>
                        </a:rPr>
                        <a:t>5</a:t>
                      </a:r>
                    </a:p>
                  </a:txBody>
                  <a:tcPr>
                    <a:solidFill>
                      <a:schemeClr val="accent6">
                        <a:lumMod val="40000"/>
                        <a:lumOff val="60000"/>
                      </a:schemeClr>
                    </a:solidFill>
                  </a:tcPr>
                </a:tc>
                <a:tc>
                  <a:txBody>
                    <a:bodyPr/>
                    <a:lstStyle/>
                    <a:p>
                      <a:pPr algn="ctr"/>
                      <a:r>
                        <a:rPr lang="en-AU" sz="1600" dirty="0">
                          <a:latin typeface="Arial" panose="020B0604020202020204" pitchFamily="34" charset="0"/>
                          <a:cs typeface="Arial" panose="020B0604020202020204" pitchFamily="34" charset="0"/>
                        </a:rPr>
                        <a:t>3</a:t>
                      </a:r>
                    </a:p>
                  </a:txBody>
                  <a:tcPr>
                    <a:solidFill>
                      <a:schemeClr val="accent4">
                        <a:lumMod val="40000"/>
                        <a:lumOff val="60000"/>
                      </a:schemeClr>
                    </a:solidFill>
                  </a:tcPr>
                </a:tc>
                <a:tc>
                  <a:txBody>
                    <a:bodyPr/>
                    <a:lstStyle/>
                    <a:p>
                      <a:pPr algn="ctr"/>
                      <a:r>
                        <a:rPr lang="en-AU" sz="1600" dirty="0">
                          <a:latin typeface="Arial" panose="020B0604020202020204" pitchFamily="34" charset="0"/>
                          <a:cs typeface="Arial" panose="020B0604020202020204" pitchFamily="34" charset="0"/>
                        </a:rPr>
                        <a:t>5</a:t>
                      </a:r>
                    </a:p>
                  </a:txBody>
                  <a:tcPr>
                    <a:solidFill>
                      <a:schemeClr val="accent6">
                        <a:lumMod val="40000"/>
                        <a:lumOff val="60000"/>
                      </a:schemeClr>
                    </a:solidFill>
                  </a:tcPr>
                </a:tc>
                <a:tc>
                  <a:txBody>
                    <a:bodyPr/>
                    <a:lstStyle/>
                    <a:p>
                      <a:pPr algn="ctr"/>
                      <a:r>
                        <a:rPr lang="en-AU" sz="1600" dirty="0">
                          <a:latin typeface="Arial" panose="020B0604020202020204" pitchFamily="34" charset="0"/>
                          <a:cs typeface="Arial" panose="020B0604020202020204" pitchFamily="34" charset="0"/>
                        </a:rPr>
                        <a:t>5</a:t>
                      </a:r>
                    </a:p>
                  </a:txBody>
                  <a:tcPr>
                    <a:solidFill>
                      <a:schemeClr val="accent6">
                        <a:lumMod val="40000"/>
                        <a:lumOff val="60000"/>
                      </a:schemeClr>
                    </a:solidFill>
                  </a:tcPr>
                </a:tc>
                <a:tc>
                  <a:txBody>
                    <a:bodyPr/>
                    <a:lstStyle/>
                    <a:p>
                      <a:pPr algn="ctr"/>
                      <a:r>
                        <a:rPr lang="en-AU" sz="1600" dirty="0">
                          <a:latin typeface="Arial" panose="020B0604020202020204" pitchFamily="34" charset="0"/>
                          <a:cs typeface="Arial" panose="020B0604020202020204" pitchFamily="34" charset="0"/>
                        </a:rPr>
                        <a:t>5</a:t>
                      </a:r>
                    </a:p>
                  </a:txBody>
                  <a:tcPr>
                    <a:solidFill>
                      <a:schemeClr val="accent6">
                        <a:lumMod val="40000"/>
                        <a:lumOff val="60000"/>
                      </a:schemeClr>
                    </a:solidFill>
                  </a:tcPr>
                </a:tc>
                <a:tc>
                  <a:txBody>
                    <a:bodyPr/>
                    <a:lstStyle/>
                    <a:p>
                      <a:pPr algn="ctr"/>
                      <a:r>
                        <a:rPr lang="en-AU" sz="1600" dirty="0">
                          <a:latin typeface="Arial" panose="020B0604020202020204" pitchFamily="34" charset="0"/>
                          <a:cs typeface="Arial" panose="020B0604020202020204" pitchFamily="34" charset="0"/>
                        </a:rPr>
                        <a:t>1</a:t>
                      </a:r>
                    </a:p>
                  </a:txBody>
                  <a:tcPr>
                    <a:solidFill>
                      <a:schemeClr val="accent2">
                        <a:lumMod val="40000"/>
                        <a:lumOff val="60000"/>
                      </a:schemeClr>
                    </a:solidFill>
                  </a:tcPr>
                </a:tc>
                <a:tc>
                  <a:txBody>
                    <a:bodyPr/>
                    <a:lstStyle/>
                    <a:p>
                      <a:pPr marL="0" algn="ctr" defTabSz="914400" rtl="0" eaLnBrk="1" latinLnBrk="0" hangingPunct="1"/>
                      <a:r>
                        <a:rPr lang="en-AU" sz="1600" kern="1200" dirty="0">
                          <a:solidFill>
                            <a:schemeClr val="dk1"/>
                          </a:solidFill>
                          <a:latin typeface="Arial" panose="020B0604020202020204" pitchFamily="34" charset="0"/>
                          <a:ea typeface="+mn-ea"/>
                          <a:cs typeface="Arial" panose="020B0604020202020204" pitchFamily="34" charset="0"/>
                        </a:rPr>
                        <a:t>78</a:t>
                      </a:r>
                    </a:p>
                  </a:txBody>
                  <a:tcPr>
                    <a:solidFill>
                      <a:schemeClr val="accent1">
                        <a:lumMod val="20000"/>
                        <a:lumOff val="80000"/>
                      </a:schemeClr>
                    </a:solidFill>
                  </a:tcPr>
                </a:tc>
                <a:extLst>
                  <a:ext uri="{0D108BD9-81ED-4DB2-BD59-A6C34878D82A}">
                    <a16:rowId xmlns:a16="http://schemas.microsoft.com/office/drawing/2014/main" val="1492127615"/>
                  </a:ext>
                </a:extLst>
              </a:tr>
              <a:tr h="370840">
                <a:tc>
                  <a:txBody>
                    <a:bodyPr/>
                    <a:lstStyle/>
                    <a:p>
                      <a:r>
                        <a:rPr lang="en-AU" sz="1600" dirty="0">
                          <a:latin typeface="Arial" panose="020B0604020202020204" pitchFamily="34" charset="0"/>
                          <a:cs typeface="Arial" panose="020B0604020202020204" pitchFamily="34" charset="0"/>
                        </a:rPr>
                        <a:t>Seawall</a:t>
                      </a:r>
                    </a:p>
                  </a:txBody>
                  <a:tcPr/>
                </a:tc>
                <a:tc>
                  <a:txBody>
                    <a:bodyPr/>
                    <a:lstStyle/>
                    <a:p>
                      <a:pPr algn="ctr"/>
                      <a:r>
                        <a:rPr lang="en-AU" sz="1600" dirty="0">
                          <a:latin typeface="Arial" panose="020B0604020202020204" pitchFamily="34" charset="0"/>
                          <a:cs typeface="Arial" panose="020B0604020202020204" pitchFamily="34" charset="0"/>
                        </a:rPr>
                        <a:t>5</a:t>
                      </a:r>
                    </a:p>
                  </a:txBody>
                  <a:tcPr>
                    <a:solidFill>
                      <a:schemeClr val="accent6">
                        <a:lumMod val="40000"/>
                        <a:lumOff val="60000"/>
                      </a:schemeClr>
                    </a:solidFill>
                  </a:tcPr>
                </a:tc>
                <a:tc>
                  <a:txBody>
                    <a:bodyPr/>
                    <a:lstStyle/>
                    <a:p>
                      <a:pPr algn="ctr"/>
                      <a:r>
                        <a:rPr lang="en-AU" sz="1600" dirty="0">
                          <a:latin typeface="Arial" panose="020B0604020202020204" pitchFamily="34" charset="0"/>
                          <a:cs typeface="Arial" panose="020B0604020202020204" pitchFamily="34" charset="0"/>
                        </a:rPr>
                        <a:t>3</a:t>
                      </a:r>
                    </a:p>
                  </a:txBody>
                  <a:tcPr>
                    <a:solidFill>
                      <a:schemeClr val="accent4">
                        <a:lumMod val="40000"/>
                        <a:lumOff val="60000"/>
                      </a:schemeClr>
                    </a:solidFill>
                  </a:tcPr>
                </a:tc>
                <a:tc>
                  <a:txBody>
                    <a:bodyPr/>
                    <a:lstStyle/>
                    <a:p>
                      <a:pPr algn="ctr"/>
                      <a:r>
                        <a:rPr lang="en-AU" sz="1600" dirty="0">
                          <a:latin typeface="Arial" panose="020B0604020202020204" pitchFamily="34" charset="0"/>
                          <a:cs typeface="Arial" panose="020B0604020202020204" pitchFamily="34" charset="0"/>
                        </a:rPr>
                        <a:t>3</a:t>
                      </a:r>
                    </a:p>
                  </a:txBody>
                  <a:tcPr>
                    <a:solidFill>
                      <a:schemeClr val="accent4">
                        <a:lumMod val="40000"/>
                        <a:lumOff val="60000"/>
                      </a:schemeClr>
                    </a:solidFill>
                  </a:tcPr>
                </a:tc>
                <a:tc>
                  <a:txBody>
                    <a:bodyPr/>
                    <a:lstStyle/>
                    <a:p>
                      <a:pPr algn="ctr"/>
                      <a:r>
                        <a:rPr lang="en-AU" sz="1600" dirty="0">
                          <a:latin typeface="Arial" panose="020B0604020202020204" pitchFamily="34" charset="0"/>
                          <a:cs typeface="Arial" panose="020B0604020202020204" pitchFamily="34" charset="0"/>
                        </a:rPr>
                        <a:t>1</a:t>
                      </a:r>
                    </a:p>
                  </a:txBody>
                  <a:tcPr>
                    <a:solidFill>
                      <a:schemeClr val="accent2">
                        <a:lumMod val="40000"/>
                        <a:lumOff val="60000"/>
                      </a:schemeClr>
                    </a:solidFill>
                  </a:tcPr>
                </a:tc>
                <a:tc>
                  <a:txBody>
                    <a:bodyPr/>
                    <a:lstStyle/>
                    <a:p>
                      <a:pPr algn="ctr"/>
                      <a:r>
                        <a:rPr lang="en-AU" sz="1600" dirty="0">
                          <a:latin typeface="Arial" panose="020B0604020202020204" pitchFamily="34" charset="0"/>
                          <a:cs typeface="Arial" panose="020B0604020202020204" pitchFamily="34" charset="0"/>
                        </a:rPr>
                        <a:t>3</a:t>
                      </a:r>
                    </a:p>
                  </a:txBody>
                  <a:tcPr>
                    <a:solidFill>
                      <a:schemeClr val="accent4">
                        <a:lumMod val="40000"/>
                        <a:lumOff val="60000"/>
                      </a:schemeClr>
                    </a:solidFill>
                  </a:tcPr>
                </a:tc>
                <a:tc>
                  <a:txBody>
                    <a:bodyPr/>
                    <a:lstStyle/>
                    <a:p>
                      <a:pPr algn="ctr"/>
                      <a:r>
                        <a:rPr lang="en-AU" sz="1600" dirty="0">
                          <a:latin typeface="Arial" panose="020B0604020202020204" pitchFamily="34" charset="0"/>
                          <a:cs typeface="Arial" panose="020B0604020202020204" pitchFamily="34" charset="0"/>
                        </a:rPr>
                        <a:t>1</a:t>
                      </a:r>
                    </a:p>
                  </a:txBody>
                  <a:tcPr>
                    <a:solidFill>
                      <a:schemeClr val="accent2">
                        <a:lumMod val="40000"/>
                        <a:lumOff val="60000"/>
                      </a:schemeClr>
                    </a:solidFill>
                  </a:tcPr>
                </a:tc>
                <a:tc>
                  <a:txBody>
                    <a:bodyPr/>
                    <a:lstStyle/>
                    <a:p>
                      <a:pPr algn="ctr"/>
                      <a:r>
                        <a:rPr lang="en-AU" sz="1600" dirty="0">
                          <a:latin typeface="Arial" panose="020B0604020202020204" pitchFamily="34" charset="0"/>
                          <a:cs typeface="Arial" panose="020B0604020202020204" pitchFamily="34" charset="0"/>
                        </a:rPr>
                        <a:t>4</a:t>
                      </a:r>
                    </a:p>
                  </a:txBody>
                  <a:tcPr>
                    <a:solidFill>
                      <a:schemeClr val="accent6">
                        <a:lumMod val="40000"/>
                        <a:lumOff val="60000"/>
                      </a:schemeClr>
                    </a:solidFill>
                  </a:tcPr>
                </a:tc>
                <a:tc>
                  <a:txBody>
                    <a:bodyPr/>
                    <a:lstStyle/>
                    <a:p>
                      <a:pPr algn="ctr"/>
                      <a:r>
                        <a:rPr lang="en-AU" sz="1600" dirty="0">
                          <a:latin typeface="Arial" panose="020B0604020202020204" pitchFamily="34" charset="0"/>
                          <a:cs typeface="Arial" panose="020B0604020202020204" pitchFamily="34" charset="0"/>
                        </a:rPr>
                        <a:t>3</a:t>
                      </a:r>
                    </a:p>
                  </a:txBody>
                  <a:tcPr>
                    <a:solidFill>
                      <a:schemeClr val="accent4">
                        <a:lumMod val="40000"/>
                        <a:lumOff val="60000"/>
                      </a:schemeClr>
                    </a:solidFill>
                  </a:tcPr>
                </a:tc>
                <a:tc>
                  <a:txBody>
                    <a:bodyPr/>
                    <a:lstStyle/>
                    <a:p>
                      <a:pPr algn="ctr"/>
                      <a:r>
                        <a:rPr lang="en-AU" sz="1600" dirty="0">
                          <a:latin typeface="Arial" panose="020B0604020202020204" pitchFamily="34" charset="0"/>
                          <a:cs typeface="Arial" panose="020B0604020202020204" pitchFamily="34" charset="0"/>
                        </a:rPr>
                        <a:t>3</a:t>
                      </a:r>
                    </a:p>
                  </a:txBody>
                  <a:tcPr>
                    <a:solidFill>
                      <a:schemeClr val="accent4">
                        <a:lumMod val="40000"/>
                        <a:lumOff val="60000"/>
                      </a:schemeClr>
                    </a:solidFill>
                  </a:tcPr>
                </a:tc>
                <a:tc>
                  <a:txBody>
                    <a:bodyPr/>
                    <a:lstStyle/>
                    <a:p>
                      <a:pPr marL="0" algn="ctr" defTabSz="914400" rtl="0" eaLnBrk="1" latinLnBrk="0" hangingPunct="1"/>
                      <a:r>
                        <a:rPr lang="en-AU" sz="1600" kern="1200" dirty="0">
                          <a:solidFill>
                            <a:schemeClr val="dk1"/>
                          </a:solidFill>
                          <a:latin typeface="Arial" panose="020B0604020202020204" pitchFamily="34" charset="0"/>
                          <a:ea typeface="+mn-ea"/>
                          <a:cs typeface="Arial" panose="020B0604020202020204" pitchFamily="34" charset="0"/>
                        </a:rPr>
                        <a:t>56</a:t>
                      </a:r>
                    </a:p>
                  </a:txBody>
                  <a:tcPr>
                    <a:solidFill>
                      <a:schemeClr val="accent1">
                        <a:lumMod val="20000"/>
                        <a:lumOff val="80000"/>
                      </a:schemeClr>
                    </a:solidFill>
                  </a:tcPr>
                </a:tc>
                <a:extLst>
                  <a:ext uri="{0D108BD9-81ED-4DB2-BD59-A6C34878D82A}">
                    <a16:rowId xmlns:a16="http://schemas.microsoft.com/office/drawing/2014/main" val="1054424999"/>
                  </a:ext>
                </a:extLst>
              </a:tr>
              <a:tr h="370840">
                <a:tc>
                  <a:txBody>
                    <a:bodyPr/>
                    <a:lstStyle/>
                    <a:p>
                      <a:r>
                        <a:rPr lang="en-AU" sz="1600" dirty="0">
                          <a:latin typeface="Arial" panose="020B0604020202020204" pitchFamily="34" charset="0"/>
                          <a:cs typeface="Arial" panose="020B0604020202020204" pitchFamily="34" charset="0"/>
                        </a:rPr>
                        <a:t>Groynes</a:t>
                      </a:r>
                    </a:p>
                  </a:txBody>
                  <a:tcPr/>
                </a:tc>
                <a:tc>
                  <a:txBody>
                    <a:bodyPr/>
                    <a:lstStyle/>
                    <a:p>
                      <a:pPr algn="ctr"/>
                      <a:r>
                        <a:rPr lang="en-AU" sz="1600" dirty="0">
                          <a:latin typeface="Arial" panose="020B0604020202020204" pitchFamily="34" charset="0"/>
                          <a:cs typeface="Arial" panose="020B0604020202020204" pitchFamily="34" charset="0"/>
                        </a:rPr>
                        <a:t>3</a:t>
                      </a:r>
                    </a:p>
                  </a:txBody>
                  <a:tcPr>
                    <a:solidFill>
                      <a:schemeClr val="accent4">
                        <a:lumMod val="40000"/>
                        <a:lumOff val="60000"/>
                      </a:schemeClr>
                    </a:solidFill>
                  </a:tcPr>
                </a:tc>
                <a:tc>
                  <a:txBody>
                    <a:bodyPr/>
                    <a:lstStyle/>
                    <a:p>
                      <a:pPr algn="ctr"/>
                      <a:r>
                        <a:rPr lang="en-AU" sz="1600" dirty="0">
                          <a:latin typeface="Arial" panose="020B0604020202020204" pitchFamily="34" charset="0"/>
                          <a:cs typeface="Arial" panose="020B0604020202020204" pitchFamily="34" charset="0"/>
                        </a:rPr>
                        <a:t>3</a:t>
                      </a:r>
                    </a:p>
                  </a:txBody>
                  <a:tcPr>
                    <a:solidFill>
                      <a:schemeClr val="accent4">
                        <a:lumMod val="40000"/>
                        <a:lumOff val="60000"/>
                      </a:schemeClr>
                    </a:solidFill>
                  </a:tcPr>
                </a:tc>
                <a:tc>
                  <a:txBody>
                    <a:bodyPr/>
                    <a:lstStyle/>
                    <a:p>
                      <a:pPr algn="ctr"/>
                      <a:r>
                        <a:rPr lang="en-AU" sz="1600" dirty="0">
                          <a:latin typeface="Arial" panose="020B0604020202020204" pitchFamily="34" charset="0"/>
                          <a:cs typeface="Arial" panose="020B0604020202020204" pitchFamily="34" charset="0"/>
                        </a:rPr>
                        <a:t>3</a:t>
                      </a:r>
                    </a:p>
                  </a:txBody>
                  <a:tcPr>
                    <a:solidFill>
                      <a:schemeClr val="accent4">
                        <a:lumMod val="40000"/>
                        <a:lumOff val="60000"/>
                      </a:schemeClr>
                    </a:solidFill>
                  </a:tcPr>
                </a:tc>
                <a:tc>
                  <a:txBody>
                    <a:bodyPr/>
                    <a:lstStyle/>
                    <a:p>
                      <a:pPr algn="ctr"/>
                      <a:r>
                        <a:rPr lang="en-AU" sz="1600" dirty="0">
                          <a:latin typeface="Arial" panose="020B0604020202020204" pitchFamily="34" charset="0"/>
                          <a:cs typeface="Arial" panose="020B0604020202020204" pitchFamily="34" charset="0"/>
                        </a:rPr>
                        <a:t>3</a:t>
                      </a:r>
                    </a:p>
                  </a:txBody>
                  <a:tcPr>
                    <a:solidFill>
                      <a:schemeClr val="accent4">
                        <a:lumMod val="40000"/>
                        <a:lumOff val="60000"/>
                      </a:schemeClr>
                    </a:solidFill>
                  </a:tcPr>
                </a:tc>
                <a:tc>
                  <a:txBody>
                    <a:bodyPr/>
                    <a:lstStyle/>
                    <a:p>
                      <a:pPr algn="ctr"/>
                      <a:r>
                        <a:rPr lang="en-AU" sz="1600" dirty="0">
                          <a:latin typeface="Arial" panose="020B0604020202020204" pitchFamily="34" charset="0"/>
                          <a:cs typeface="Arial" panose="020B0604020202020204" pitchFamily="34" charset="0"/>
                        </a:rPr>
                        <a:t>3</a:t>
                      </a:r>
                    </a:p>
                  </a:txBody>
                  <a:tcPr>
                    <a:solidFill>
                      <a:schemeClr val="accent4">
                        <a:lumMod val="40000"/>
                        <a:lumOff val="60000"/>
                      </a:schemeClr>
                    </a:solidFill>
                  </a:tcPr>
                </a:tc>
                <a:tc>
                  <a:txBody>
                    <a:bodyPr/>
                    <a:lstStyle/>
                    <a:p>
                      <a:pPr algn="ctr"/>
                      <a:r>
                        <a:rPr lang="en-AU" sz="1600" dirty="0">
                          <a:latin typeface="Arial" panose="020B0604020202020204" pitchFamily="34" charset="0"/>
                          <a:cs typeface="Arial" panose="020B0604020202020204" pitchFamily="34" charset="0"/>
                        </a:rPr>
                        <a:t>3</a:t>
                      </a:r>
                    </a:p>
                  </a:txBody>
                  <a:tcPr>
                    <a:solidFill>
                      <a:schemeClr val="accent4">
                        <a:lumMod val="40000"/>
                        <a:lumOff val="60000"/>
                      </a:schemeClr>
                    </a:solidFill>
                  </a:tcPr>
                </a:tc>
                <a:tc>
                  <a:txBody>
                    <a:bodyPr/>
                    <a:lstStyle/>
                    <a:p>
                      <a:pPr algn="ctr"/>
                      <a:r>
                        <a:rPr lang="en-AU" sz="1600" dirty="0">
                          <a:latin typeface="Arial" panose="020B0604020202020204" pitchFamily="34" charset="0"/>
                          <a:cs typeface="Arial" panose="020B0604020202020204" pitchFamily="34" charset="0"/>
                        </a:rPr>
                        <a:t>3</a:t>
                      </a:r>
                    </a:p>
                  </a:txBody>
                  <a:tcPr>
                    <a:solidFill>
                      <a:schemeClr val="accent4">
                        <a:lumMod val="40000"/>
                        <a:lumOff val="60000"/>
                      </a:schemeClr>
                    </a:solidFill>
                  </a:tcPr>
                </a:tc>
                <a:tc>
                  <a:txBody>
                    <a:bodyPr/>
                    <a:lstStyle/>
                    <a:p>
                      <a:pPr algn="ctr"/>
                      <a:r>
                        <a:rPr lang="en-AU" sz="1600" dirty="0">
                          <a:latin typeface="Arial" panose="020B0604020202020204" pitchFamily="34" charset="0"/>
                          <a:cs typeface="Arial" panose="020B0604020202020204" pitchFamily="34" charset="0"/>
                        </a:rPr>
                        <a:t>3</a:t>
                      </a:r>
                    </a:p>
                  </a:txBody>
                  <a:tcPr>
                    <a:solidFill>
                      <a:schemeClr val="accent4">
                        <a:lumMod val="40000"/>
                        <a:lumOff val="60000"/>
                      </a:schemeClr>
                    </a:solidFill>
                  </a:tcPr>
                </a:tc>
                <a:tc>
                  <a:txBody>
                    <a:bodyPr/>
                    <a:lstStyle/>
                    <a:p>
                      <a:pPr algn="ctr"/>
                      <a:r>
                        <a:rPr lang="en-AU" sz="1600" dirty="0">
                          <a:latin typeface="Arial" panose="020B0604020202020204" pitchFamily="34" charset="0"/>
                          <a:cs typeface="Arial" panose="020B0604020202020204" pitchFamily="34" charset="0"/>
                        </a:rPr>
                        <a:t>3</a:t>
                      </a:r>
                    </a:p>
                  </a:txBody>
                  <a:tcPr>
                    <a:solidFill>
                      <a:schemeClr val="accent4">
                        <a:lumMod val="40000"/>
                        <a:lumOff val="60000"/>
                      </a:schemeClr>
                    </a:solidFill>
                  </a:tcPr>
                </a:tc>
                <a:tc>
                  <a:txBody>
                    <a:bodyPr/>
                    <a:lstStyle/>
                    <a:p>
                      <a:pPr marL="0" algn="ctr" defTabSz="914400" rtl="0" eaLnBrk="1" latinLnBrk="0" hangingPunct="1"/>
                      <a:r>
                        <a:rPr lang="en-AU" sz="1600" kern="1200" dirty="0">
                          <a:solidFill>
                            <a:schemeClr val="dk1"/>
                          </a:solidFill>
                          <a:latin typeface="Arial" panose="020B0604020202020204" pitchFamily="34" charset="0"/>
                          <a:ea typeface="+mn-ea"/>
                          <a:cs typeface="Arial" panose="020B0604020202020204" pitchFamily="34" charset="0"/>
                        </a:rPr>
                        <a:t>60</a:t>
                      </a:r>
                    </a:p>
                  </a:txBody>
                  <a:tcPr>
                    <a:solidFill>
                      <a:schemeClr val="accent1">
                        <a:lumMod val="20000"/>
                        <a:lumOff val="80000"/>
                      </a:schemeClr>
                    </a:solidFill>
                  </a:tcPr>
                </a:tc>
                <a:extLst>
                  <a:ext uri="{0D108BD9-81ED-4DB2-BD59-A6C34878D82A}">
                    <a16:rowId xmlns:a16="http://schemas.microsoft.com/office/drawing/2014/main" val="2609029539"/>
                  </a:ext>
                </a:extLst>
              </a:tr>
              <a:tr h="370840">
                <a:tc>
                  <a:txBody>
                    <a:bodyPr/>
                    <a:lstStyle/>
                    <a:p>
                      <a:r>
                        <a:rPr lang="en-AU" sz="1600" dirty="0">
                          <a:latin typeface="Arial" panose="020B0604020202020204" pitchFamily="34" charset="0"/>
                          <a:cs typeface="Arial" panose="020B0604020202020204" pitchFamily="34" charset="0"/>
                        </a:rPr>
                        <a:t>Artificial Reef</a:t>
                      </a:r>
                    </a:p>
                  </a:txBody>
                  <a:tcPr/>
                </a:tc>
                <a:tc>
                  <a:txBody>
                    <a:bodyPr/>
                    <a:lstStyle/>
                    <a:p>
                      <a:pPr algn="ctr"/>
                      <a:r>
                        <a:rPr lang="en-AU" sz="1600" dirty="0">
                          <a:latin typeface="Arial" panose="020B0604020202020204" pitchFamily="34" charset="0"/>
                          <a:cs typeface="Arial" panose="020B0604020202020204" pitchFamily="34" charset="0"/>
                        </a:rPr>
                        <a:t>1</a:t>
                      </a:r>
                    </a:p>
                  </a:txBody>
                  <a:tcPr>
                    <a:solidFill>
                      <a:schemeClr val="accent2">
                        <a:lumMod val="40000"/>
                        <a:lumOff val="60000"/>
                      </a:schemeClr>
                    </a:solidFill>
                  </a:tcPr>
                </a:tc>
                <a:tc>
                  <a:txBody>
                    <a:bodyPr/>
                    <a:lstStyle/>
                    <a:p>
                      <a:pPr algn="ctr"/>
                      <a:r>
                        <a:rPr lang="en-AU" sz="1600" dirty="0">
                          <a:latin typeface="Arial" panose="020B0604020202020204" pitchFamily="34" charset="0"/>
                          <a:cs typeface="Arial" panose="020B0604020202020204" pitchFamily="34" charset="0"/>
                        </a:rPr>
                        <a:t>1</a:t>
                      </a:r>
                    </a:p>
                  </a:txBody>
                  <a:tcPr>
                    <a:solidFill>
                      <a:schemeClr val="accent2">
                        <a:lumMod val="40000"/>
                        <a:lumOff val="60000"/>
                      </a:schemeClr>
                    </a:solidFill>
                  </a:tcPr>
                </a:tc>
                <a:tc>
                  <a:txBody>
                    <a:bodyPr/>
                    <a:lstStyle/>
                    <a:p>
                      <a:pPr algn="ctr"/>
                      <a:r>
                        <a:rPr lang="en-AU" sz="1600" dirty="0">
                          <a:latin typeface="Arial" panose="020B0604020202020204" pitchFamily="34" charset="0"/>
                          <a:cs typeface="Arial" panose="020B0604020202020204" pitchFamily="34" charset="0"/>
                        </a:rPr>
                        <a:t>3</a:t>
                      </a:r>
                    </a:p>
                  </a:txBody>
                  <a:tcPr>
                    <a:solidFill>
                      <a:schemeClr val="accent4">
                        <a:lumMod val="40000"/>
                        <a:lumOff val="60000"/>
                      </a:schemeClr>
                    </a:solidFill>
                  </a:tcPr>
                </a:tc>
                <a:tc>
                  <a:txBody>
                    <a:bodyPr/>
                    <a:lstStyle/>
                    <a:p>
                      <a:pPr algn="ctr"/>
                      <a:r>
                        <a:rPr lang="en-AU" sz="1600" dirty="0">
                          <a:latin typeface="Arial" panose="020B0604020202020204" pitchFamily="34" charset="0"/>
                          <a:cs typeface="Arial" panose="020B0604020202020204" pitchFamily="34" charset="0"/>
                        </a:rPr>
                        <a:t>5</a:t>
                      </a:r>
                    </a:p>
                  </a:txBody>
                  <a:tcPr>
                    <a:solidFill>
                      <a:schemeClr val="accent6">
                        <a:lumMod val="40000"/>
                        <a:lumOff val="60000"/>
                      </a:schemeClr>
                    </a:solidFill>
                  </a:tcPr>
                </a:tc>
                <a:tc>
                  <a:txBody>
                    <a:bodyPr/>
                    <a:lstStyle/>
                    <a:p>
                      <a:pPr algn="ctr"/>
                      <a:r>
                        <a:rPr lang="en-AU" sz="1600" dirty="0">
                          <a:latin typeface="Arial" panose="020B0604020202020204" pitchFamily="34" charset="0"/>
                          <a:cs typeface="Arial" panose="020B0604020202020204" pitchFamily="34" charset="0"/>
                        </a:rPr>
                        <a:t>3</a:t>
                      </a:r>
                    </a:p>
                  </a:txBody>
                  <a:tcPr>
                    <a:solidFill>
                      <a:schemeClr val="accent4">
                        <a:lumMod val="40000"/>
                        <a:lumOff val="60000"/>
                      </a:schemeClr>
                    </a:solidFill>
                  </a:tcPr>
                </a:tc>
                <a:tc>
                  <a:txBody>
                    <a:bodyPr/>
                    <a:lstStyle/>
                    <a:p>
                      <a:pPr algn="ctr"/>
                      <a:r>
                        <a:rPr lang="en-AU" sz="1600" dirty="0">
                          <a:latin typeface="Arial" panose="020B0604020202020204" pitchFamily="34" charset="0"/>
                          <a:cs typeface="Arial" panose="020B0604020202020204" pitchFamily="34" charset="0"/>
                        </a:rPr>
                        <a:t>3</a:t>
                      </a:r>
                    </a:p>
                  </a:txBody>
                  <a:tcPr>
                    <a:solidFill>
                      <a:schemeClr val="accent4">
                        <a:lumMod val="40000"/>
                        <a:lumOff val="60000"/>
                      </a:schemeClr>
                    </a:solidFill>
                  </a:tcPr>
                </a:tc>
                <a:tc>
                  <a:txBody>
                    <a:bodyPr/>
                    <a:lstStyle/>
                    <a:p>
                      <a:pPr algn="ctr"/>
                      <a:r>
                        <a:rPr lang="en-AU" sz="1600" dirty="0">
                          <a:latin typeface="Arial" panose="020B0604020202020204" pitchFamily="34" charset="0"/>
                          <a:cs typeface="Arial" panose="020B0604020202020204" pitchFamily="34" charset="0"/>
                        </a:rPr>
                        <a:t>3</a:t>
                      </a:r>
                    </a:p>
                  </a:txBody>
                  <a:tcPr>
                    <a:solidFill>
                      <a:schemeClr val="accent4">
                        <a:lumMod val="40000"/>
                        <a:lumOff val="60000"/>
                      </a:schemeClr>
                    </a:solidFill>
                  </a:tcPr>
                </a:tc>
                <a:tc>
                  <a:txBody>
                    <a:bodyPr/>
                    <a:lstStyle/>
                    <a:p>
                      <a:pPr algn="ctr"/>
                      <a:r>
                        <a:rPr lang="en-AU" sz="1600" dirty="0">
                          <a:latin typeface="Arial" panose="020B0604020202020204" pitchFamily="34" charset="0"/>
                          <a:cs typeface="Arial" panose="020B0604020202020204" pitchFamily="34" charset="0"/>
                        </a:rPr>
                        <a:t>1</a:t>
                      </a:r>
                    </a:p>
                  </a:txBody>
                  <a:tcPr>
                    <a:solidFill>
                      <a:schemeClr val="accent2">
                        <a:lumMod val="40000"/>
                        <a:lumOff val="60000"/>
                      </a:schemeClr>
                    </a:solidFill>
                  </a:tcPr>
                </a:tc>
                <a:tc>
                  <a:txBody>
                    <a:bodyPr/>
                    <a:lstStyle/>
                    <a:p>
                      <a:pPr algn="ctr"/>
                      <a:r>
                        <a:rPr lang="en-AU" sz="1600" dirty="0">
                          <a:latin typeface="Arial" panose="020B0604020202020204" pitchFamily="34" charset="0"/>
                          <a:cs typeface="Arial" panose="020B0604020202020204" pitchFamily="34" charset="0"/>
                        </a:rPr>
                        <a:t>3</a:t>
                      </a:r>
                    </a:p>
                  </a:txBody>
                  <a:tcPr>
                    <a:solidFill>
                      <a:schemeClr val="accent4">
                        <a:lumMod val="40000"/>
                        <a:lumOff val="60000"/>
                      </a:schemeClr>
                    </a:solidFill>
                  </a:tcPr>
                </a:tc>
                <a:tc>
                  <a:txBody>
                    <a:bodyPr/>
                    <a:lstStyle/>
                    <a:p>
                      <a:pPr marL="0" algn="ctr" defTabSz="914400" rtl="0" eaLnBrk="1" latinLnBrk="0" hangingPunct="1"/>
                      <a:r>
                        <a:rPr lang="en-AU" sz="1600" kern="1200" dirty="0">
                          <a:solidFill>
                            <a:schemeClr val="dk1"/>
                          </a:solidFill>
                          <a:latin typeface="Arial" panose="020B0604020202020204" pitchFamily="34" charset="0"/>
                          <a:ea typeface="+mn-ea"/>
                          <a:cs typeface="Arial" panose="020B0604020202020204" pitchFamily="34" charset="0"/>
                        </a:rPr>
                        <a:t>53</a:t>
                      </a:r>
                    </a:p>
                  </a:txBody>
                  <a:tcPr>
                    <a:solidFill>
                      <a:schemeClr val="accent1">
                        <a:lumMod val="20000"/>
                        <a:lumOff val="80000"/>
                      </a:schemeClr>
                    </a:solidFill>
                  </a:tcPr>
                </a:tc>
                <a:extLst>
                  <a:ext uri="{0D108BD9-81ED-4DB2-BD59-A6C34878D82A}">
                    <a16:rowId xmlns:a16="http://schemas.microsoft.com/office/drawing/2014/main" val="4199518861"/>
                  </a:ext>
                </a:extLst>
              </a:tr>
            </a:tbl>
          </a:graphicData>
        </a:graphic>
      </p:graphicFrame>
      <p:sp>
        <p:nvSpPr>
          <p:cNvPr id="5" name="TextBox 4">
            <a:extLst>
              <a:ext uri="{FF2B5EF4-FFF2-40B4-BE49-F238E27FC236}">
                <a16:creationId xmlns:a16="http://schemas.microsoft.com/office/drawing/2014/main" id="{EE99210B-81EB-48EE-E6EB-23FEA085688A}"/>
              </a:ext>
            </a:extLst>
          </p:cNvPr>
          <p:cNvSpPr txBox="1"/>
          <p:nvPr/>
        </p:nvSpPr>
        <p:spPr>
          <a:xfrm>
            <a:off x="188431" y="6410911"/>
            <a:ext cx="2451725" cy="338554"/>
          </a:xfrm>
          <a:prstGeom prst="rect">
            <a:avLst/>
          </a:prstGeom>
          <a:noFill/>
        </p:spPr>
        <p:txBody>
          <a:bodyPr wrap="square" rtlCol="0">
            <a:spAutoFit/>
          </a:bodyPr>
          <a:lstStyle>
            <a:defPPr>
              <a:defRPr lang="en-US"/>
            </a:defPPr>
            <a:lvl1pPr>
              <a:defRPr sz="1600">
                <a:solidFill>
                  <a:schemeClr val="bg1"/>
                </a:solidFill>
                <a:latin typeface="Univers Light" panose="020B0403020202020204" pitchFamily="34" charset="0"/>
              </a:defRPr>
            </a:lvl1pPr>
          </a:lstStyle>
          <a:p>
            <a:r>
              <a:rPr lang="en-AU" dirty="0">
                <a:solidFill>
                  <a:schemeClr val="tx1"/>
                </a:solidFill>
              </a:rPr>
              <a:t>Indicative example only</a:t>
            </a:r>
          </a:p>
        </p:txBody>
      </p:sp>
    </p:spTree>
    <p:extLst>
      <p:ext uri="{BB962C8B-B14F-4D97-AF65-F5344CB8AC3E}">
        <p14:creationId xmlns:p14="http://schemas.microsoft.com/office/powerpoint/2010/main" val="661687413"/>
      </p:ext>
    </p:extLst>
  </p:cSld>
  <p:clrMapOvr>
    <a:masterClrMapping/>
  </p:clrMapOvr>
  <mc:AlternateContent xmlns:mc="http://schemas.openxmlformats.org/markup-compatibility/2006" xmlns:p14="http://schemas.microsoft.com/office/powerpoint/2010/main">
    <mc:Choice Requires="p14">
      <p:transition spd="slow" p14:dur="2000" advTm="36477"/>
    </mc:Choice>
    <mc:Fallback xmlns="">
      <p:transition spd="slow" advTm="3647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0ECDD-EE23-4DC3-A81F-24C47A26410B}"/>
              </a:ext>
            </a:extLst>
          </p:cNvPr>
          <p:cNvSpPr>
            <a:spLocks noGrp="1"/>
          </p:cNvSpPr>
          <p:nvPr>
            <p:ph type="title"/>
          </p:nvPr>
        </p:nvSpPr>
        <p:spPr>
          <a:xfrm>
            <a:off x="769200" y="1766694"/>
            <a:ext cx="10501200" cy="763200"/>
          </a:xfrm>
        </p:spPr>
        <p:txBody>
          <a:bodyPr/>
          <a:lstStyle/>
          <a:p>
            <a:r>
              <a:rPr lang="en-AU" dirty="0">
                <a:latin typeface="Arial" panose="020B0604020202020204" pitchFamily="34" charset="0"/>
                <a:cs typeface="Arial" panose="020B0604020202020204" pitchFamily="34" charset="0"/>
              </a:rPr>
              <a:t>What is Coastal Adaptation?</a:t>
            </a:r>
          </a:p>
        </p:txBody>
      </p:sp>
      <p:pic>
        <p:nvPicPr>
          <p:cNvPr id="4" name="Picture 3" descr="A large rock formation on a beach&#10;&#10;Description automatically generated">
            <a:extLst>
              <a:ext uri="{FF2B5EF4-FFF2-40B4-BE49-F238E27FC236}">
                <a16:creationId xmlns:a16="http://schemas.microsoft.com/office/drawing/2014/main" id="{849E04D4-3E19-2BA7-8CBC-618DBB317B7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821277"/>
            <a:ext cx="12192000" cy="3617623"/>
          </a:xfrm>
          <a:prstGeom prst="rect">
            <a:avLst/>
          </a:prstGeom>
        </p:spPr>
      </p:pic>
      <p:sp>
        <p:nvSpPr>
          <p:cNvPr id="3" name="TextBox 2">
            <a:extLst>
              <a:ext uri="{FF2B5EF4-FFF2-40B4-BE49-F238E27FC236}">
                <a16:creationId xmlns:a16="http://schemas.microsoft.com/office/drawing/2014/main" id="{EC612D76-D37A-9DC2-3B96-22531205D1CD}"/>
              </a:ext>
            </a:extLst>
          </p:cNvPr>
          <p:cNvSpPr txBox="1"/>
          <p:nvPr/>
        </p:nvSpPr>
        <p:spPr>
          <a:xfrm>
            <a:off x="47625" y="2884913"/>
            <a:ext cx="2080526" cy="261610"/>
          </a:xfrm>
          <a:prstGeom prst="rect">
            <a:avLst/>
          </a:prstGeom>
          <a:noFill/>
        </p:spPr>
        <p:txBody>
          <a:bodyPr wrap="square" rtlCol="0">
            <a:spAutoFit/>
          </a:bodyPr>
          <a:lstStyle/>
          <a:p>
            <a:r>
              <a:rPr lang="en-AU" sz="1100" dirty="0">
                <a:solidFill>
                  <a:schemeClr val="bg1"/>
                </a:solidFill>
                <a:latin typeface="Arial" panose="020B0604020202020204" pitchFamily="34" charset="0"/>
                <a:cs typeface="Arial" panose="020B0604020202020204" pitchFamily="34" charset="0"/>
              </a:rPr>
              <a:t>Kimberley Cliffs near Broome</a:t>
            </a:r>
          </a:p>
        </p:txBody>
      </p:sp>
    </p:spTree>
    <p:extLst>
      <p:ext uri="{BB962C8B-B14F-4D97-AF65-F5344CB8AC3E}">
        <p14:creationId xmlns:p14="http://schemas.microsoft.com/office/powerpoint/2010/main" val="1943460220"/>
      </p:ext>
    </p:extLst>
  </p:cSld>
  <p:clrMapOvr>
    <a:masterClrMapping/>
  </p:clrMapOvr>
  <mc:AlternateContent xmlns:mc="http://schemas.openxmlformats.org/markup-compatibility/2006" xmlns:p14="http://schemas.microsoft.com/office/powerpoint/2010/main">
    <mc:Choice Requires="p14">
      <p:transition spd="slow" p14:dur="2000" advTm="2867"/>
    </mc:Choice>
    <mc:Fallback xmlns="">
      <p:transition spd="slow" advTm="2867"/>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0ECDD-EE23-4DC3-A81F-24C47A26410B}"/>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Sensitivity to Criteria</a:t>
            </a:r>
          </a:p>
        </p:txBody>
      </p:sp>
      <p:sp>
        <p:nvSpPr>
          <p:cNvPr id="3" name="Text Placeholder 2">
            <a:extLst>
              <a:ext uri="{FF2B5EF4-FFF2-40B4-BE49-F238E27FC236}">
                <a16:creationId xmlns:a16="http://schemas.microsoft.com/office/drawing/2014/main" id="{F61023BC-50E3-4B12-9569-4569A8080CD7}"/>
              </a:ext>
            </a:extLst>
          </p:cNvPr>
          <p:cNvSpPr>
            <a:spLocks noGrp="1"/>
          </p:cNvSpPr>
          <p:nvPr>
            <p:ph type="body" sz="quarter" idx="10"/>
          </p:nvPr>
        </p:nvSpPr>
        <p:spPr>
          <a:xfrm>
            <a:off x="838201" y="2036763"/>
            <a:ext cx="6543674" cy="4543425"/>
          </a:xfrm>
        </p:spPr>
        <p:txBody>
          <a:bodyPr/>
          <a:lstStyle/>
          <a:p>
            <a:r>
              <a:rPr lang="en-AU" dirty="0">
                <a:latin typeface="Arial" panose="020B0604020202020204" pitchFamily="34" charset="0"/>
                <a:cs typeface="Arial" panose="020B0604020202020204" pitchFamily="34" charset="0"/>
              </a:rPr>
              <a:t>Sensitivity to criteria should be tested</a:t>
            </a:r>
          </a:p>
          <a:p>
            <a:r>
              <a:rPr lang="en-AU" dirty="0">
                <a:latin typeface="Arial" panose="020B0604020202020204" pitchFamily="34" charset="0"/>
                <a:cs typeface="Arial" panose="020B0604020202020204" pitchFamily="34" charset="0"/>
              </a:rPr>
              <a:t>Different criteria will have different rankings, within the same general theme</a:t>
            </a:r>
          </a:p>
          <a:p>
            <a:r>
              <a:rPr lang="en-AU" dirty="0">
                <a:latin typeface="Arial" panose="020B0604020202020204" pitchFamily="34" charset="0"/>
                <a:cs typeface="Arial" panose="020B0604020202020204" pitchFamily="34" charset="0"/>
              </a:rPr>
              <a:t>Sensitivity of both criteria and sub-criteria weighting should be considered</a:t>
            </a:r>
          </a:p>
          <a:p>
            <a:r>
              <a:rPr lang="en-AU" dirty="0">
                <a:latin typeface="Arial" panose="020B0604020202020204" pitchFamily="34" charset="0"/>
                <a:cs typeface="Arial" panose="020B0604020202020204" pitchFamily="34" charset="0"/>
              </a:rPr>
              <a:t>Input sought from stakeholders</a:t>
            </a:r>
          </a:p>
        </p:txBody>
      </p:sp>
      <p:pic>
        <p:nvPicPr>
          <p:cNvPr id="5" name="Picture 4" descr="A graph with a red dotted line&#10;&#10;AI-generated content may be incorrect.">
            <a:extLst>
              <a:ext uri="{FF2B5EF4-FFF2-40B4-BE49-F238E27FC236}">
                <a16:creationId xmlns:a16="http://schemas.microsoft.com/office/drawing/2014/main" id="{50479AD1-760A-49C9-0D9E-B8D0D05056C8}"/>
              </a:ext>
            </a:extLst>
          </p:cNvPr>
          <p:cNvPicPr>
            <a:picLocks noChangeAspect="1"/>
          </p:cNvPicPr>
          <p:nvPr/>
        </p:nvPicPr>
        <p:blipFill>
          <a:blip r:embed="rId2"/>
          <a:stretch>
            <a:fillRect/>
          </a:stretch>
        </p:blipFill>
        <p:spPr>
          <a:xfrm>
            <a:off x="7496175" y="2475801"/>
            <a:ext cx="4286250" cy="3213463"/>
          </a:xfrm>
          <a:prstGeom prst="rect">
            <a:avLst/>
          </a:prstGeom>
        </p:spPr>
      </p:pic>
    </p:spTree>
    <p:extLst>
      <p:ext uri="{BB962C8B-B14F-4D97-AF65-F5344CB8AC3E}">
        <p14:creationId xmlns:p14="http://schemas.microsoft.com/office/powerpoint/2010/main" val="472109047"/>
      </p:ext>
    </p:extLst>
  </p:cSld>
  <p:clrMapOvr>
    <a:masterClrMapping/>
  </p:clrMapOvr>
  <mc:AlternateContent xmlns:mc="http://schemas.openxmlformats.org/markup-compatibility/2006" xmlns:p14="http://schemas.microsoft.com/office/powerpoint/2010/main">
    <mc:Choice Requires="p14">
      <p:transition spd="slow" p14:dur="2000" advTm="74529"/>
    </mc:Choice>
    <mc:Fallback xmlns="">
      <p:transition spd="slow" advTm="74529"/>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E466D-1BF8-0109-311E-1924EFF653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485A1C-82FF-D603-8FCC-4C4CF1CE4783}"/>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Multi Criteria Analysis Output</a:t>
            </a:r>
          </a:p>
        </p:txBody>
      </p:sp>
      <p:sp>
        <p:nvSpPr>
          <p:cNvPr id="3" name="Text Placeholder 2">
            <a:extLst>
              <a:ext uri="{FF2B5EF4-FFF2-40B4-BE49-F238E27FC236}">
                <a16:creationId xmlns:a16="http://schemas.microsoft.com/office/drawing/2014/main" id="{614CA646-868D-47C3-B985-17162B472C63}"/>
              </a:ext>
            </a:extLst>
          </p:cNvPr>
          <p:cNvSpPr>
            <a:spLocks noGrp="1"/>
          </p:cNvSpPr>
          <p:nvPr>
            <p:ph type="body" sz="quarter" idx="10"/>
          </p:nvPr>
        </p:nvSpPr>
        <p:spPr>
          <a:xfrm>
            <a:off x="838200" y="2036763"/>
            <a:ext cx="9505949" cy="4543425"/>
          </a:xfrm>
        </p:spPr>
        <p:txBody>
          <a:bodyPr/>
          <a:lstStyle/>
          <a:p>
            <a:r>
              <a:rPr lang="en-AU" dirty="0">
                <a:latin typeface="Arial" panose="020B0604020202020204" pitchFamily="34" charset="0"/>
                <a:cs typeface="Arial" panose="020B0604020202020204" pitchFamily="34" charset="0"/>
              </a:rPr>
              <a:t>MCA will further refine list of appropriate options</a:t>
            </a:r>
          </a:p>
          <a:p>
            <a:r>
              <a:rPr lang="en-AU" dirty="0">
                <a:latin typeface="Arial" panose="020B0604020202020204" pitchFamily="34" charset="0"/>
                <a:cs typeface="Arial" panose="020B0604020202020204" pitchFamily="34" charset="0"/>
              </a:rPr>
              <a:t>Can be used to recommend a single preferred option, or several suitable options for detailed assessment</a:t>
            </a:r>
          </a:p>
          <a:p>
            <a:r>
              <a:rPr lang="en-AU" dirty="0">
                <a:latin typeface="Arial" panose="020B0604020202020204" pitchFamily="34" charset="0"/>
                <a:cs typeface="Arial" panose="020B0604020202020204" pitchFamily="34" charset="0"/>
              </a:rPr>
              <a:t>Preferred option or options assessed in CBA</a:t>
            </a:r>
          </a:p>
        </p:txBody>
      </p:sp>
    </p:spTree>
    <p:extLst>
      <p:ext uri="{BB962C8B-B14F-4D97-AF65-F5344CB8AC3E}">
        <p14:creationId xmlns:p14="http://schemas.microsoft.com/office/powerpoint/2010/main" val="2627304665"/>
      </p:ext>
    </p:extLst>
  </p:cSld>
  <p:clrMapOvr>
    <a:masterClrMapping/>
  </p:clrMapOvr>
  <mc:AlternateContent xmlns:mc="http://schemas.openxmlformats.org/markup-compatibility/2006" xmlns:p14="http://schemas.microsoft.com/office/powerpoint/2010/main">
    <mc:Choice Requires="p14">
      <p:transition spd="slow" p14:dur="2000" advTm="21631"/>
    </mc:Choice>
    <mc:Fallback xmlns="">
      <p:transition spd="slow" advTm="21631"/>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0ECDD-EE23-4DC3-A81F-24C47A26410B}"/>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Cost Benefit Analysis</a:t>
            </a:r>
          </a:p>
        </p:txBody>
      </p:sp>
      <p:sp>
        <p:nvSpPr>
          <p:cNvPr id="3" name="Text Placeholder 2">
            <a:extLst>
              <a:ext uri="{FF2B5EF4-FFF2-40B4-BE49-F238E27FC236}">
                <a16:creationId xmlns:a16="http://schemas.microsoft.com/office/drawing/2014/main" id="{F61023BC-50E3-4B12-9569-4569A8080CD7}"/>
              </a:ext>
            </a:extLst>
          </p:cNvPr>
          <p:cNvSpPr>
            <a:spLocks noGrp="1"/>
          </p:cNvSpPr>
          <p:nvPr>
            <p:ph type="body" sz="quarter" idx="10"/>
          </p:nvPr>
        </p:nvSpPr>
        <p:spPr/>
        <p:txBody>
          <a:bodyPr/>
          <a:lstStyle/>
          <a:p>
            <a:r>
              <a:rPr lang="en-AU" dirty="0">
                <a:latin typeface="Arial" panose="020B0604020202020204" pitchFamily="34" charset="0"/>
                <a:cs typeface="Arial" panose="020B0604020202020204" pitchFamily="34" charset="0"/>
              </a:rPr>
              <a:t>CBA process assists in refining appropriate range of options and prioritising options</a:t>
            </a:r>
          </a:p>
          <a:p>
            <a:r>
              <a:rPr lang="en-AU" dirty="0">
                <a:latin typeface="Arial" panose="020B0604020202020204" pitchFamily="34" charset="0"/>
                <a:cs typeface="Arial" panose="020B0604020202020204" pitchFamily="34" charset="0"/>
              </a:rPr>
              <a:t>Identifies both costs and benefits associated with each option</a:t>
            </a:r>
          </a:p>
          <a:p>
            <a:r>
              <a:rPr lang="en-AU" dirty="0">
                <a:latin typeface="Arial" panose="020B0604020202020204" pitchFamily="34" charset="0"/>
                <a:cs typeface="Arial" panose="020B0604020202020204" pitchFamily="34" charset="0"/>
              </a:rPr>
              <a:t>Include economic (capital or maintenance) along with social and environment (loss of foreshore or provision of beach) costs or benefits</a:t>
            </a:r>
          </a:p>
          <a:p>
            <a:r>
              <a:rPr lang="en-AU" dirty="0">
                <a:latin typeface="Arial" panose="020B0604020202020204" pitchFamily="34" charset="0"/>
                <a:cs typeface="Arial" panose="020B0604020202020204" pitchFamily="34" charset="0"/>
              </a:rPr>
              <a:t>May be direct or indirect</a:t>
            </a:r>
          </a:p>
          <a:p>
            <a:r>
              <a:rPr lang="en-AU" dirty="0">
                <a:latin typeface="Arial" panose="020B0604020202020204" pitchFamily="34" charset="0"/>
                <a:cs typeface="Arial" panose="020B0604020202020204" pitchFamily="34" charset="0"/>
              </a:rPr>
              <a:t>Considered over the planning timeframe or life of the projects</a:t>
            </a:r>
          </a:p>
        </p:txBody>
      </p:sp>
    </p:spTree>
    <p:extLst>
      <p:ext uri="{BB962C8B-B14F-4D97-AF65-F5344CB8AC3E}">
        <p14:creationId xmlns:p14="http://schemas.microsoft.com/office/powerpoint/2010/main" val="3877447986"/>
      </p:ext>
    </p:extLst>
  </p:cSld>
  <p:clrMapOvr>
    <a:masterClrMapping/>
  </p:clrMapOvr>
  <mc:AlternateContent xmlns:mc="http://schemas.openxmlformats.org/markup-compatibility/2006" xmlns:p14="http://schemas.microsoft.com/office/powerpoint/2010/main">
    <mc:Choice Requires="p14">
      <p:transition spd="slow" p14:dur="2000" advTm="44997"/>
    </mc:Choice>
    <mc:Fallback xmlns="">
      <p:transition spd="slow" advTm="44997"/>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0ECDD-EE23-4DC3-A81F-24C47A26410B}"/>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Costs</a:t>
            </a:r>
          </a:p>
        </p:txBody>
      </p:sp>
      <p:sp>
        <p:nvSpPr>
          <p:cNvPr id="3" name="Text Placeholder 2">
            <a:extLst>
              <a:ext uri="{FF2B5EF4-FFF2-40B4-BE49-F238E27FC236}">
                <a16:creationId xmlns:a16="http://schemas.microsoft.com/office/drawing/2014/main" id="{F61023BC-50E3-4B12-9569-4569A8080CD7}"/>
              </a:ext>
            </a:extLst>
          </p:cNvPr>
          <p:cNvSpPr>
            <a:spLocks noGrp="1"/>
          </p:cNvSpPr>
          <p:nvPr>
            <p:ph type="body" sz="quarter" idx="10"/>
          </p:nvPr>
        </p:nvSpPr>
        <p:spPr/>
        <p:txBody>
          <a:bodyPr>
            <a:normAutofit/>
          </a:bodyPr>
          <a:lstStyle/>
          <a:p>
            <a:r>
              <a:rPr lang="en-AU" dirty="0">
                <a:latin typeface="Arial" panose="020B0604020202020204" pitchFamily="34" charset="0"/>
                <a:cs typeface="Arial" panose="020B0604020202020204" pitchFamily="34" charset="0"/>
              </a:rPr>
              <a:t>Whole of life costs need to be considered (capital, maintenance and operation, demolition or removal)</a:t>
            </a:r>
          </a:p>
          <a:p>
            <a:r>
              <a:rPr lang="en-AU" dirty="0">
                <a:latin typeface="Arial" panose="020B0604020202020204" pitchFamily="34" charset="0"/>
                <a:cs typeface="Arial" panose="020B0604020202020204" pitchFamily="34" charset="0"/>
              </a:rPr>
              <a:t>Require accurate estimate of costs – need concepts</a:t>
            </a:r>
          </a:p>
          <a:p>
            <a:r>
              <a:rPr lang="en-AU" dirty="0">
                <a:latin typeface="Arial" panose="020B0604020202020204" pitchFamily="34" charset="0"/>
                <a:cs typeface="Arial" panose="020B0604020202020204" pitchFamily="34" charset="0"/>
              </a:rPr>
              <a:t>Loss of environmental or social value</a:t>
            </a:r>
          </a:p>
        </p:txBody>
      </p:sp>
    </p:spTree>
    <p:extLst>
      <p:ext uri="{BB962C8B-B14F-4D97-AF65-F5344CB8AC3E}">
        <p14:creationId xmlns:p14="http://schemas.microsoft.com/office/powerpoint/2010/main" val="3908817954"/>
      </p:ext>
    </p:extLst>
  </p:cSld>
  <p:clrMapOvr>
    <a:masterClrMapping/>
  </p:clrMapOvr>
  <mc:AlternateContent xmlns:mc="http://schemas.openxmlformats.org/markup-compatibility/2006" xmlns:p14="http://schemas.microsoft.com/office/powerpoint/2010/main">
    <mc:Choice Requires="p14">
      <p:transition spd="slow" p14:dur="2000" advTm="40812"/>
    </mc:Choice>
    <mc:Fallback xmlns="">
      <p:transition spd="slow" advTm="40812"/>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37A7A-5036-5A9E-D984-D6E15F697B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470FB9-B1DA-9EC5-B644-61CB1C3E20CE}"/>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Benefits</a:t>
            </a:r>
          </a:p>
        </p:txBody>
      </p:sp>
      <p:sp>
        <p:nvSpPr>
          <p:cNvPr id="3" name="Text Placeholder 2">
            <a:extLst>
              <a:ext uri="{FF2B5EF4-FFF2-40B4-BE49-F238E27FC236}">
                <a16:creationId xmlns:a16="http://schemas.microsoft.com/office/drawing/2014/main" id="{D9089262-8AAD-92B1-11ED-DEF98916002A}"/>
              </a:ext>
            </a:extLst>
          </p:cNvPr>
          <p:cNvSpPr>
            <a:spLocks noGrp="1"/>
          </p:cNvSpPr>
          <p:nvPr>
            <p:ph type="body" sz="quarter" idx="10"/>
          </p:nvPr>
        </p:nvSpPr>
        <p:spPr/>
        <p:txBody>
          <a:bodyPr>
            <a:normAutofit/>
          </a:bodyPr>
          <a:lstStyle/>
          <a:p>
            <a:r>
              <a:rPr lang="en-AU" dirty="0">
                <a:latin typeface="Arial" panose="020B0604020202020204" pitchFamily="34" charset="0"/>
                <a:cs typeface="Arial" panose="020B0604020202020204" pitchFamily="34" charset="0"/>
              </a:rPr>
              <a:t>Benefits represent reduction in impact from the implementation of an option</a:t>
            </a:r>
          </a:p>
          <a:p>
            <a:r>
              <a:rPr lang="en-AU" dirty="0">
                <a:latin typeface="Arial" panose="020B0604020202020204" pitchFamily="34" charset="0"/>
                <a:cs typeface="Arial" panose="020B0604020202020204" pitchFamily="34" charset="0"/>
              </a:rPr>
              <a:t>Include avoided costs</a:t>
            </a:r>
          </a:p>
          <a:p>
            <a:r>
              <a:rPr lang="en-AU" dirty="0">
                <a:latin typeface="Arial" panose="020B0604020202020204" pitchFamily="34" charset="0"/>
                <a:cs typeface="Arial" panose="020B0604020202020204" pitchFamily="34" charset="0"/>
              </a:rPr>
              <a:t>Gains in environmental or social value</a:t>
            </a:r>
          </a:p>
        </p:txBody>
      </p:sp>
    </p:spTree>
    <p:extLst>
      <p:ext uri="{BB962C8B-B14F-4D97-AF65-F5344CB8AC3E}">
        <p14:creationId xmlns:p14="http://schemas.microsoft.com/office/powerpoint/2010/main" val="4191776524"/>
      </p:ext>
    </p:extLst>
  </p:cSld>
  <p:clrMapOvr>
    <a:masterClrMapping/>
  </p:clrMapOvr>
  <mc:AlternateContent xmlns:mc="http://schemas.openxmlformats.org/markup-compatibility/2006" xmlns:p14="http://schemas.microsoft.com/office/powerpoint/2010/main">
    <mc:Choice Requires="p14">
      <p:transition spd="slow" p14:dur="2000" advTm="32039"/>
    </mc:Choice>
    <mc:Fallback xmlns="">
      <p:transition spd="slow" advTm="32039"/>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00536-78FB-AAA8-E108-89243945A4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81C4EE-1101-5459-2614-D973B554EA13}"/>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Cost Benefit Analysis</a:t>
            </a:r>
          </a:p>
        </p:txBody>
      </p:sp>
      <p:sp>
        <p:nvSpPr>
          <p:cNvPr id="3" name="Text Placeholder 2">
            <a:extLst>
              <a:ext uri="{FF2B5EF4-FFF2-40B4-BE49-F238E27FC236}">
                <a16:creationId xmlns:a16="http://schemas.microsoft.com/office/drawing/2014/main" id="{9C18E713-2867-07DA-B5DE-7EEA5E445820}"/>
              </a:ext>
            </a:extLst>
          </p:cNvPr>
          <p:cNvSpPr>
            <a:spLocks noGrp="1"/>
          </p:cNvSpPr>
          <p:nvPr>
            <p:ph type="body" sz="quarter" idx="10"/>
          </p:nvPr>
        </p:nvSpPr>
        <p:spPr/>
        <p:txBody>
          <a:bodyPr>
            <a:normAutofit/>
          </a:bodyPr>
          <a:lstStyle/>
          <a:p>
            <a:r>
              <a:rPr lang="en-AU" dirty="0">
                <a:latin typeface="Arial" panose="020B0604020202020204" pitchFamily="34" charset="0"/>
                <a:cs typeface="Arial" panose="020B0604020202020204" pitchFamily="34" charset="0"/>
              </a:rPr>
              <a:t>Accurate assessment of asset value important</a:t>
            </a:r>
          </a:p>
          <a:p>
            <a:r>
              <a:rPr lang="en-AU" dirty="0">
                <a:latin typeface="Arial" panose="020B0604020202020204" pitchFamily="34" charset="0"/>
                <a:cs typeface="Arial" panose="020B0604020202020204" pitchFamily="34" charset="0"/>
              </a:rPr>
              <a:t>CBA uses an appropriate discount rate</a:t>
            </a:r>
          </a:p>
          <a:p>
            <a:r>
              <a:rPr lang="en-AU" dirty="0">
                <a:latin typeface="Arial" panose="020B0604020202020204" pitchFamily="34" charset="0"/>
                <a:cs typeface="Arial" panose="020B0604020202020204" pitchFamily="34" charset="0"/>
              </a:rPr>
              <a:t>Consider sensitivity to account for variability in assumptions</a:t>
            </a:r>
          </a:p>
          <a:p>
            <a:r>
              <a:rPr lang="en-AU" dirty="0">
                <a:latin typeface="Arial" panose="020B0604020202020204" pitchFamily="34" charset="0"/>
                <a:cs typeface="Arial" panose="020B0604020202020204" pitchFamily="34" charset="0"/>
              </a:rPr>
              <a:t>CBA determines:</a:t>
            </a:r>
          </a:p>
          <a:p>
            <a:pPr lvl="1"/>
            <a:r>
              <a:rPr lang="en-AU" dirty="0">
                <a:latin typeface="Arial" panose="020B0604020202020204" pitchFamily="34" charset="0"/>
                <a:cs typeface="Arial" panose="020B0604020202020204" pitchFamily="34" charset="0"/>
              </a:rPr>
              <a:t>Net Present Economic Value (NPEV) – sum of discounted benefits less the sum of the discounted costs</a:t>
            </a:r>
          </a:p>
          <a:p>
            <a:pPr lvl="1"/>
            <a:r>
              <a:rPr lang="en-AU" dirty="0">
                <a:latin typeface="Arial" panose="020B0604020202020204" pitchFamily="34" charset="0"/>
                <a:cs typeface="Arial" panose="020B0604020202020204" pitchFamily="34" charset="0"/>
              </a:rPr>
              <a:t>Benefit Cost Ratio (BCR) – ratio of present value of benefits to present value of costs</a:t>
            </a:r>
          </a:p>
          <a:p>
            <a:r>
              <a:rPr lang="en-AU" dirty="0">
                <a:latin typeface="Arial" panose="020B0604020202020204" pitchFamily="34" charset="0"/>
                <a:cs typeface="Arial" panose="020B0604020202020204" pitchFamily="34" charset="0"/>
              </a:rPr>
              <a:t>Option is typically viable if NPEV is positive and BCR &gt; 1</a:t>
            </a:r>
          </a:p>
        </p:txBody>
      </p:sp>
    </p:spTree>
    <p:extLst>
      <p:ext uri="{BB962C8B-B14F-4D97-AF65-F5344CB8AC3E}">
        <p14:creationId xmlns:p14="http://schemas.microsoft.com/office/powerpoint/2010/main" val="1713271578"/>
      </p:ext>
    </p:extLst>
  </p:cSld>
  <p:clrMapOvr>
    <a:masterClrMapping/>
  </p:clrMapOvr>
  <mc:AlternateContent xmlns:mc="http://schemas.openxmlformats.org/markup-compatibility/2006" xmlns:p14="http://schemas.microsoft.com/office/powerpoint/2010/main">
    <mc:Choice Requires="p14">
      <p:transition spd="slow" p14:dur="2000" advTm="43944"/>
    </mc:Choice>
    <mc:Fallback xmlns="">
      <p:transition spd="slow" advTm="43944"/>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99E01-B502-0C65-8A4E-01BF2177C8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FE000F-C5BA-3E35-9DC9-35B7FDA2C609}"/>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Cost Benefit Analysis Example</a:t>
            </a:r>
          </a:p>
        </p:txBody>
      </p:sp>
      <p:graphicFrame>
        <p:nvGraphicFramePr>
          <p:cNvPr id="6" name="Table 5">
            <a:extLst>
              <a:ext uri="{FF2B5EF4-FFF2-40B4-BE49-F238E27FC236}">
                <a16:creationId xmlns:a16="http://schemas.microsoft.com/office/drawing/2014/main" id="{FD3EDE9D-1D39-02E9-4C1E-4001E0FAB68B}"/>
              </a:ext>
            </a:extLst>
          </p:cNvPr>
          <p:cNvGraphicFramePr>
            <a:graphicFrameLocks noGrp="1"/>
          </p:cNvGraphicFramePr>
          <p:nvPr>
            <p:extLst>
              <p:ext uri="{D42A27DB-BD31-4B8C-83A1-F6EECF244321}">
                <p14:modId xmlns:p14="http://schemas.microsoft.com/office/powerpoint/2010/main" val="2898178689"/>
              </p:ext>
            </p:extLst>
          </p:nvPr>
        </p:nvGraphicFramePr>
        <p:xfrm>
          <a:off x="1014081" y="2479454"/>
          <a:ext cx="9242725" cy="1483360"/>
        </p:xfrm>
        <a:graphic>
          <a:graphicData uri="http://schemas.openxmlformats.org/drawingml/2006/table">
            <a:tbl>
              <a:tblPr firstRow="1" bandRow="1">
                <a:tableStyleId>{5C22544A-7EE6-4342-B048-85BDC9FD1C3A}</a:tableStyleId>
              </a:tblPr>
              <a:tblGrid>
                <a:gridCol w="1848545">
                  <a:extLst>
                    <a:ext uri="{9D8B030D-6E8A-4147-A177-3AD203B41FA5}">
                      <a16:colId xmlns:a16="http://schemas.microsoft.com/office/drawing/2014/main" val="2859619077"/>
                    </a:ext>
                  </a:extLst>
                </a:gridCol>
                <a:gridCol w="1848545">
                  <a:extLst>
                    <a:ext uri="{9D8B030D-6E8A-4147-A177-3AD203B41FA5}">
                      <a16:colId xmlns:a16="http://schemas.microsoft.com/office/drawing/2014/main" val="1247693158"/>
                    </a:ext>
                  </a:extLst>
                </a:gridCol>
                <a:gridCol w="1848545">
                  <a:extLst>
                    <a:ext uri="{9D8B030D-6E8A-4147-A177-3AD203B41FA5}">
                      <a16:colId xmlns:a16="http://schemas.microsoft.com/office/drawing/2014/main" val="1048310834"/>
                    </a:ext>
                  </a:extLst>
                </a:gridCol>
                <a:gridCol w="1848545">
                  <a:extLst>
                    <a:ext uri="{9D8B030D-6E8A-4147-A177-3AD203B41FA5}">
                      <a16:colId xmlns:a16="http://schemas.microsoft.com/office/drawing/2014/main" val="2750749500"/>
                    </a:ext>
                  </a:extLst>
                </a:gridCol>
                <a:gridCol w="1848545">
                  <a:extLst>
                    <a:ext uri="{9D8B030D-6E8A-4147-A177-3AD203B41FA5}">
                      <a16:colId xmlns:a16="http://schemas.microsoft.com/office/drawing/2014/main" val="686783373"/>
                    </a:ext>
                  </a:extLst>
                </a:gridCol>
              </a:tblGrid>
              <a:tr h="370840">
                <a:tc>
                  <a:txBody>
                    <a:bodyPr/>
                    <a:lstStyle/>
                    <a:p>
                      <a:r>
                        <a:rPr lang="en-AU" dirty="0"/>
                        <a:t>Discount Rate</a:t>
                      </a:r>
                    </a:p>
                  </a:txBody>
                  <a:tcPr/>
                </a:tc>
                <a:tc>
                  <a:txBody>
                    <a:bodyPr/>
                    <a:lstStyle/>
                    <a:p>
                      <a:pPr algn="ctr"/>
                      <a:r>
                        <a:rPr lang="en-AU" dirty="0"/>
                        <a:t>Costs</a:t>
                      </a:r>
                    </a:p>
                  </a:txBody>
                  <a:tcPr/>
                </a:tc>
                <a:tc>
                  <a:txBody>
                    <a:bodyPr/>
                    <a:lstStyle/>
                    <a:p>
                      <a:pPr algn="ctr"/>
                      <a:r>
                        <a:rPr lang="en-AU" dirty="0"/>
                        <a:t>Benefits</a:t>
                      </a:r>
                    </a:p>
                  </a:txBody>
                  <a:tcPr/>
                </a:tc>
                <a:tc>
                  <a:txBody>
                    <a:bodyPr/>
                    <a:lstStyle/>
                    <a:p>
                      <a:pPr algn="ctr"/>
                      <a:r>
                        <a:rPr lang="en-AU" dirty="0"/>
                        <a:t>NPEV</a:t>
                      </a:r>
                    </a:p>
                  </a:txBody>
                  <a:tcPr/>
                </a:tc>
                <a:tc>
                  <a:txBody>
                    <a:bodyPr/>
                    <a:lstStyle/>
                    <a:p>
                      <a:pPr algn="ctr"/>
                      <a:r>
                        <a:rPr lang="en-AU" dirty="0"/>
                        <a:t>BCR</a:t>
                      </a:r>
                    </a:p>
                  </a:txBody>
                  <a:tcPr/>
                </a:tc>
                <a:extLst>
                  <a:ext uri="{0D108BD9-81ED-4DB2-BD59-A6C34878D82A}">
                    <a16:rowId xmlns:a16="http://schemas.microsoft.com/office/drawing/2014/main" val="2284860198"/>
                  </a:ext>
                </a:extLst>
              </a:tr>
              <a:tr h="370840">
                <a:tc>
                  <a:txBody>
                    <a:bodyPr/>
                    <a:lstStyle/>
                    <a:p>
                      <a:r>
                        <a:rPr lang="en-AU" dirty="0"/>
                        <a:t>4%</a:t>
                      </a:r>
                    </a:p>
                  </a:txBody>
                  <a:tcPr/>
                </a:tc>
                <a:tc>
                  <a:txBody>
                    <a:bodyPr/>
                    <a:lstStyle/>
                    <a:p>
                      <a:pPr algn="ctr"/>
                      <a:r>
                        <a:rPr lang="en-AU" dirty="0"/>
                        <a:t>$1,442,308</a:t>
                      </a:r>
                    </a:p>
                  </a:txBody>
                  <a:tcPr/>
                </a:tc>
                <a:tc>
                  <a:txBody>
                    <a:bodyPr/>
                    <a:lstStyle/>
                    <a:p>
                      <a:pPr algn="ctr"/>
                      <a:r>
                        <a:rPr lang="en-AU" dirty="0"/>
                        <a:t>$1,923,077</a:t>
                      </a:r>
                    </a:p>
                  </a:txBody>
                  <a:tcPr/>
                </a:tc>
                <a:tc>
                  <a:txBody>
                    <a:bodyPr/>
                    <a:lstStyle/>
                    <a:p>
                      <a:pPr algn="ctr"/>
                      <a:r>
                        <a:rPr lang="en-AU" dirty="0"/>
                        <a:t>$480,769</a:t>
                      </a:r>
                    </a:p>
                  </a:txBody>
                  <a:tcPr/>
                </a:tc>
                <a:tc>
                  <a:txBody>
                    <a:bodyPr/>
                    <a:lstStyle/>
                    <a:p>
                      <a:pPr algn="ctr"/>
                      <a:r>
                        <a:rPr lang="en-AU" dirty="0"/>
                        <a:t>1.3</a:t>
                      </a:r>
                    </a:p>
                  </a:txBody>
                  <a:tcPr/>
                </a:tc>
                <a:extLst>
                  <a:ext uri="{0D108BD9-81ED-4DB2-BD59-A6C34878D82A}">
                    <a16:rowId xmlns:a16="http://schemas.microsoft.com/office/drawing/2014/main" val="1131359604"/>
                  </a:ext>
                </a:extLst>
              </a:tr>
              <a:tr h="370840">
                <a:tc>
                  <a:txBody>
                    <a:bodyPr/>
                    <a:lstStyle/>
                    <a:p>
                      <a:r>
                        <a:rPr lang="en-AU" dirty="0"/>
                        <a:t>7%</a:t>
                      </a:r>
                    </a:p>
                  </a:txBody>
                  <a:tcPr/>
                </a:tc>
                <a:tc>
                  <a:txBody>
                    <a:bodyPr/>
                    <a:lstStyle/>
                    <a:p>
                      <a:pPr algn="ctr"/>
                      <a:r>
                        <a:rPr lang="en-AU" dirty="0"/>
                        <a:t>$1,401,869</a:t>
                      </a:r>
                    </a:p>
                  </a:txBody>
                  <a:tcPr/>
                </a:tc>
                <a:tc>
                  <a:txBody>
                    <a:bodyPr/>
                    <a:lstStyle/>
                    <a:p>
                      <a:pPr algn="ctr"/>
                      <a:r>
                        <a:rPr lang="en-AU" dirty="0"/>
                        <a:t>$1,869,159</a:t>
                      </a:r>
                    </a:p>
                  </a:txBody>
                  <a:tcPr/>
                </a:tc>
                <a:tc>
                  <a:txBody>
                    <a:bodyPr/>
                    <a:lstStyle/>
                    <a:p>
                      <a:pPr algn="ctr"/>
                      <a:r>
                        <a:rPr lang="en-AU" dirty="0"/>
                        <a:t>$467,290</a:t>
                      </a:r>
                    </a:p>
                  </a:txBody>
                  <a:tcPr/>
                </a:tc>
                <a:tc>
                  <a:txBody>
                    <a:bodyPr/>
                    <a:lstStyle/>
                    <a:p>
                      <a:pPr algn="ctr"/>
                      <a:r>
                        <a:rPr lang="en-AU" dirty="0"/>
                        <a:t>1.3</a:t>
                      </a:r>
                    </a:p>
                  </a:txBody>
                  <a:tcPr/>
                </a:tc>
                <a:extLst>
                  <a:ext uri="{0D108BD9-81ED-4DB2-BD59-A6C34878D82A}">
                    <a16:rowId xmlns:a16="http://schemas.microsoft.com/office/drawing/2014/main" val="2895939387"/>
                  </a:ext>
                </a:extLst>
              </a:tr>
              <a:tr h="370840">
                <a:tc>
                  <a:txBody>
                    <a:bodyPr/>
                    <a:lstStyle/>
                    <a:p>
                      <a:r>
                        <a:rPr lang="en-AU" dirty="0"/>
                        <a:t>10%</a:t>
                      </a:r>
                    </a:p>
                  </a:txBody>
                  <a:tcPr/>
                </a:tc>
                <a:tc>
                  <a:txBody>
                    <a:bodyPr/>
                    <a:lstStyle/>
                    <a:p>
                      <a:pPr algn="ctr"/>
                      <a:r>
                        <a:rPr lang="en-AU" dirty="0"/>
                        <a:t>$1,363,636</a:t>
                      </a:r>
                    </a:p>
                  </a:txBody>
                  <a:tcPr/>
                </a:tc>
                <a:tc>
                  <a:txBody>
                    <a:bodyPr/>
                    <a:lstStyle/>
                    <a:p>
                      <a:pPr algn="ctr"/>
                      <a:r>
                        <a:rPr lang="en-AU" dirty="0"/>
                        <a:t>$1,818,182</a:t>
                      </a:r>
                    </a:p>
                  </a:txBody>
                  <a:tcPr/>
                </a:tc>
                <a:tc>
                  <a:txBody>
                    <a:bodyPr/>
                    <a:lstStyle/>
                    <a:p>
                      <a:pPr algn="ctr"/>
                      <a:r>
                        <a:rPr lang="en-AU" dirty="0"/>
                        <a:t>$454,546</a:t>
                      </a:r>
                    </a:p>
                  </a:txBody>
                  <a:tcPr/>
                </a:tc>
                <a:tc>
                  <a:txBody>
                    <a:bodyPr/>
                    <a:lstStyle/>
                    <a:p>
                      <a:pPr algn="ctr"/>
                      <a:r>
                        <a:rPr lang="en-AU" dirty="0"/>
                        <a:t>1.3</a:t>
                      </a:r>
                    </a:p>
                  </a:txBody>
                  <a:tcPr/>
                </a:tc>
                <a:extLst>
                  <a:ext uri="{0D108BD9-81ED-4DB2-BD59-A6C34878D82A}">
                    <a16:rowId xmlns:a16="http://schemas.microsoft.com/office/drawing/2014/main" val="2748813315"/>
                  </a:ext>
                </a:extLst>
              </a:tr>
            </a:tbl>
          </a:graphicData>
        </a:graphic>
      </p:graphicFrame>
      <p:sp>
        <p:nvSpPr>
          <p:cNvPr id="7" name="TextBox 6">
            <a:extLst>
              <a:ext uri="{FF2B5EF4-FFF2-40B4-BE49-F238E27FC236}">
                <a16:creationId xmlns:a16="http://schemas.microsoft.com/office/drawing/2014/main" id="{DF7633D5-D9D6-505F-4E84-4704F2EA0887}"/>
              </a:ext>
            </a:extLst>
          </p:cNvPr>
          <p:cNvSpPr txBox="1"/>
          <p:nvPr/>
        </p:nvSpPr>
        <p:spPr>
          <a:xfrm>
            <a:off x="1014081" y="4171778"/>
            <a:ext cx="2451725" cy="338554"/>
          </a:xfrm>
          <a:prstGeom prst="rect">
            <a:avLst/>
          </a:prstGeom>
          <a:noFill/>
        </p:spPr>
        <p:txBody>
          <a:bodyPr wrap="square" rtlCol="0">
            <a:spAutoFit/>
          </a:bodyPr>
          <a:lstStyle>
            <a:defPPr>
              <a:defRPr lang="en-US"/>
            </a:defPPr>
            <a:lvl1pPr>
              <a:defRPr sz="1600">
                <a:solidFill>
                  <a:schemeClr val="bg1"/>
                </a:solidFill>
                <a:latin typeface="Univers Light" panose="020B0403020202020204" pitchFamily="34" charset="0"/>
              </a:defRPr>
            </a:lvl1pPr>
          </a:lstStyle>
          <a:p>
            <a:r>
              <a:rPr lang="en-AU" dirty="0">
                <a:solidFill>
                  <a:schemeClr val="tx1"/>
                </a:solidFill>
              </a:rPr>
              <a:t>Indicative example only</a:t>
            </a:r>
          </a:p>
        </p:txBody>
      </p:sp>
      <p:sp>
        <p:nvSpPr>
          <p:cNvPr id="8" name="Text Placeholder 2">
            <a:extLst>
              <a:ext uri="{FF2B5EF4-FFF2-40B4-BE49-F238E27FC236}">
                <a16:creationId xmlns:a16="http://schemas.microsoft.com/office/drawing/2014/main" id="{1E18A349-617B-7402-C265-C9395F2B5F4E}"/>
              </a:ext>
            </a:extLst>
          </p:cNvPr>
          <p:cNvSpPr>
            <a:spLocks noGrp="1"/>
          </p:cNvSpPr>
          <p:nvPr>
            <p:ph type="body" sz="quarter" idx="10"/>
          </p:nvPr>
        </p:nvSpPr>
        <p:spPr>
          <a:xfrm>
            <a:off x="838200" y="4926064"/>
            <a:ext cx="10144125" cy="1654123"/>
          </a:xfrm>
        </p:spPr>
        <p:txBody>
          <a:bodyPr>
            <a:normAutofit/>
          </a:bodyPr>
          <a:lstStyle/>
          <a:p>
            <a:r>
              <a:rPr lang="en-AU" dirty="0">
                <a:latin typeface="Arial" panose="020B0604020202020204" pitchFamily="34" charset="0"/>
                <a:cs typeface="Arial" panose="020B0604020202020204" pitchFamily="34" charset="0"/>
              </a:rPr>
              <a:t>In this example, BCR is &gt; 1 and NPEV positive</a:t>
            </a:r>
          </a:p>
          <a:p>
            <a:r>
              <a:rPr lang="en-AU" dirty="0">
                <a:latin typeface="Arial" panose="020B0604020202020204" pitchFamily="34" charset="0"/>
                <a:cs typeface="Arial" panose="020B0604020202020204" pitchFamily="34" charset="0"/>
              </a:rPr>
              <a:t>Option appears viable</a:t>
            </a:r>
          </a:p>
        </p:txBody>
      </p:sp>
    </p:spTree>
    <p:extLst>
      <p:ext uri="{BB962C8B-B14F-4D97-AF65-F5344CB8AC3E}">
        <p14:creationId xmlns:p14="http://schemas.microsoft.com/office/powerpoint/2010/main" val="2907073941"/>
      </p:ext>
    </p:extLst>
  </p:cSld>
  <p:clrMapOvr>
    <a:masterClrMapping/>
  </p:clrMapOvr>
  <mc:AlternateContent xmlns:mc="http://schemas.openxmlformats.org/markup-compatibility/2006" xmlns:p14="http://schemas.microsoft.com/office/powerpoint/2010/main">
    <mc:Choice Requires="p14">
      <p:transition spd="slow" p14:dur="2000" advTm="36764"/>
    </mc:Choice>
    <mc:Fallback xmlns="">
      <p:transition spd="slow" advTm="36764"/>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7C029-84F1-2203-AECC-0C2CF633A1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227ECB-4938-E264-86B8-91E532EC2415}"/>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Benefit Distribution Analysis</a:t>
            </a:r>
          </a:p>
        </p:txBody>
      </p:sp>
      <p:sp>
        <p:nvSpPr>
          <p:cNvPr id="3" name="Text Placeholder 2">
            <a:extLst>
              <a:ext uri="{FF2B5EF4-FFF2-40B4-BE49-F238E27FC236}">
                <a16:creationId xmlns:a16="http://schemas.microsoft.com/office/drawing/2014/main" id="{43C4EA19-18BE-40A8-2050-1CD5250D1ABA}"/>
              </a:ext>
            </a:extLst>
          </p:cNvPr>
          <p:cNvSpPr>
            <a:spLocks noGrp="1"/>
          </p:cNvSpPr>
          <p:nvPr>
            <p:ph type="body" sz="quarter" idx="10"/>
          </p:nvPr>
        </p:nvSpPr>
        <p:spPr>
          <a:xfrm>
            <a:off x="838200" y="2036763"/>
            <a:ext cx="9772649" cy="4543425"/>
          </a:xfrm>
        </p:spPr>
        <p:txBody>
          <a:bodyPr/>
          <a:lstStyle/>
          <a:p>
            <a:r>
              <a:rPr lang="en-AU" dirty="0">
                <a:latin typeface="Arial" panose="020B0604020202020204" pitchFamily="34" charset="0"/>
                <a:cs typeface="Arial" panose="020B0604020202020204" pitchFamily="34" charset="0"/>
              </a:rPr>
              <a:t>BDA applies beneficiary pays system</a:t>
            </a:r>
          </a:p>
          <a:p>
            <a:r>
              <a:rPr lang="en-AU" dirty="0">
                <a:latin typeface="Arial" panose="020B0604020202020204" pitchFamily="34" charset="0"/>
                <a:cs typeface="Arial" panose="020B0604020202020204" pitchFamily="34" charset="0"/>
              </a:rPr>
              <a:t>Assists in apportioning costs for adaptation works</a:t>
            </a:r>
          </a:p>
          <a:p>
            <a:r>
              <a:rPr lang="en-AU" dirty="0">
                <a:latin typeface="Arial" panose="020B0604020202020204" pitchFamily="34" charset="0"/>
                <a:cs typeface="Arial" panose="020B0604020202020204" pitchFamily="34" charset="0"/>
              </a:rPr>
              <a:t>Often completed on preferred option</a:t>
            </a:r>
          </a:p>
          <a:p>
            <a:r>
              <a:rPr lang="en-AU" dirty="0">
                <a:latin typeface="Arial" panose="020B0604020202020204" pitchFamily="34" charset="0"/>
                <a:cs typeface="Arial" panose="020B0604020202020204" pitchFamily="34" charset="0"/>
              </a:rPr>
              <a:t>Considers a base case</a:t>
            </a:r>
          </a:p>
          <a:p>
            <a:r>
              <a:rPr lang="en-AU" dirty="0">
                <a:latin typeface="Arial" panose="020B0604020202020204" pitchFamily="34" charset="0"/>
                <a:cs typeface="Arial" panose="020B0604020202020204" pitchFamily="34" charset="0"/>
              </a:rPr>
              <a:t>BDA covered in module 3 </a:t>
            </a:r>
            <a:br>
              <a:rPr lang="en-AU" dirty="0">
                <a:latin typeface="Arial" panose="020B0604020202020204" pitchFamily="34" charset="0"/>
                <a:cs typeface="Arial" panose="020B0604020202020204" pitchFamily="34" charset="0"/>
              </a:rPr>
            </a:br>
            <a:r>
              <a:rPr lang="en-AU" dirty="0">
                <a:latin typeface="Arial" panose="020B0604020202020204" pitchFamily="34" charset="0"/>
                <a:cs typeface="Arial" panose="020B0604020202020204" pitchFamily="34" charset="0"/>
                <a:hlinkClick r:id="rId3"/>
              </a:rPr>
              <a:t>https://www.wa.gov.au/government/document-collections/coastwa-training-series#module-3-benefit-distribution-analysis</a:t>
            </a:r>
            <a:r>
              <a:rPr lang="en-AU" dirty="0">
                <a:latin typeface="Arial" panose="020B0604020202020204" pitchFamily="34" charset="0"/>
                <a:cs typeface="Arial" panose="020B0604020202020204" pitchFamily="34" charset="0"/>
              </a:rPr>
              <a:t> </a:t>
            </a:r>
          </a:p>
          <a:p>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4154921"/>
      </p:ext>
    </p:extLst>
  </p:cSld>
  <p:clrMapOvr>
    <a:masterClrMapping/>
  </p:clrMapOvr>
  <mc:AlternateContent xmlns:mc="http://schemas.openxmlformats.org/markup-compatibility/2006" xmlns:p14="http://schemas.microsoft.com/office/powerpoint/2010/main">
    <mc:Choice Requires="p14">
      <p:transition spd="slow" p14:dur="2000" advTm="45779"/>
    </mc:Choice>
    <mc:Fallback xmlns="">
      <p:transition spd="slow" advTm="45779"/>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8ABE9-3544-020D-C22E-F85C48674B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D5942D-8478-0B1F-1B6C-EA9E78B2AA58}"/>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Re-consider Impacts &amp; Trade offs</a:t>
            </a:r>
          </a:p>
        </p:txBody>
      </p:sp>
      <p:sp>
        <p:nvSpPr>
          <p:cNvPr id="3" name="Text Placeholder 2">
            <a:extLst>
              <a:ext uri="{FF2B5EF4-FFF2-40B4-BE49-F238E27FC236}">
                <a16:creationId xmlns:a16="http://schemas.microsoft.com/office/drawing/2014/main" id="{083D820F-3E54-2D4A-6474-191A69617F34}"/>
              </a:ext>
            </a:extLst>
          </p:cNvPr>
          <p:cNvSpPr>
            <a:spLocks noGrp="1"/>
          </p:cNvSpPr>
          <p:nvPr>
            <p:ph type="body" sz="quarter" idx="10"/>
          </p:nvPr>
        </p:nvSpPr>
        <p:spPr>
          <a:xfrm>
            <a:off x="838200" y="2036763"/>
            <a:ext cx="9772649" cy="4543425"/>
          </a:xfrm>
        </p:spPr>
        <p:txBody>
          <a:bodyPr/>
          <a:lstStyle/>
          <a:p>
            <a:r>
              <a:rPr lang="en-AU" dirty="0">
                <a:latin typeface="Arial" panose="020B0604020202020204" pitchFamily="34" charset="0"/>
                <a:cs typeface="Arial" panose="020B0604020202020204" pitchFamily="34" charset="0"/>
              </a:rPr>
              <a:t>Particularly for developed sites, unlikely to be single option which meets all objectives and stakeholder desires</a:t>
            </a:r>
          </a:p>
          <a:p>
            <a:r>
              <a:rPr lang="en-AU" dirty="0">
                <a:latin typeface="Arial" panose="020B0604020202020204" pitchFamily="34" charset="0"/>
                <a:cs typeface="Arial" panose="020B0604020202020204" pitchFamily="34" charset="0"/>
              </a:rPr>
              <a:t>Trade-offs required</a:t>
            </a:r>
          </a:p>
          <a:p>
            <a:r>
              <a:rPr lang="en-AU" dirty="0">
                <a:latin typeface="Arial" panose="020B0604020202020204" pitchFamily="34" charset="0"/>
                <a:cs typeface="Arial" panose="020B0604020202020204" pitchFamily="34" charset="0"/>
              </a:rPr>
              <a:t>This may include things such as removal or relocation of assets when threatened, or ongoing placement of sand</a:t>
            </a:r>
          </a:p>
          <a:p>
            <a:r>
              <a:rPr lang="en-AU" dirty="0">
                <a:latin typeface="Arial" panose="020B0604020202020204" pitchFamily="34" charset="0"/>
                <a:cs typeface="Arial" panose="020B0604020202020204" pitchFamily="34" charset="0"/>
              </a:rPr>
              <a:t>Following analysis, impacts should be re-considered in detail for preferred options</a:t>
            </a:r>
          </a:p>
          <a:p>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9127145"/>
      </p:ext>
    </p:extLst>
  </p:cSld>
  <p:clrMapOvr>
    <a:masterClrMapping/>
  </p:clrMapOvr>
  <mc:AlternateContent xmlns:mc="http://schemas.openxmlformats.org/markup-compatibility/2006" xmlns:p14="http://schemas.microsoft.com/office/powerpoint/2010/main">
    <mc:Choice Requires="p14">
      <p:transition spd="slow" p14:dur="2000" advTm="44726"/>
    </mc:Choice>
    <mc:Fallback xmlns="">
      <p:transition spd="slow" advTm="44726"/>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40ABC-8CC0-B710-75F3-83CA8FAB62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2F6A68-F0AB-CA83-F3FD-5336860375A9}"/>
              </a:ext>
            </a:extLst>
          </p:cNvPr>
          <p:cNvSpPr>
            <a:spLocks noGrp="1"/>
          </p:cNvSpPr>
          <p:nvPr>
            <p:ph type="title"/>
          </p:nvPr>
        </p:nvSpPr>
        <p:spPr>
          <a:xfrm>
            <a:off x="788250" y="1347594"/>
            <a:ext cx="9583936" cy="1409444"/>
          </a:xfrm>
        </p:spPr>
        <p:txBody>
          <a:bodyPr>
            <a:normAutofit/>
          </a:bodyPr>
          <a:lstStyle/>
          <a:p>
            <a:r>
              <a:rPr lang="en-AU" dirty="0">
                <a:latin typeface="Arial" panose="020B0604020202020204" pitchFamily="34" charset="0"/>
                <a:cs typeface="Arial" panose="020B0604020202020204" pitchFamily="34" charset="0"/>
              </a:rPr>
              <a:t>How and when are they implemented?</a:t>
            </a:r>
          </a:p>
        </p:txBody>
      </p:sp>
      <p:pic>
        <p:nvPicPr>
          <p:cNvPr id="3" name="Picture 2">
            <a:extLst>
              <a:ext uri="{FF2B5EF4-FFF2-40B4-BE49-F238E27FC236}">
                <a16:creationId xmlns:a16="http://schemas.microsoft.com/office/drawing/2014/main" id="{7328AD48-2E39-7CCA-8D91-CEC5B279660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7743"/>
          <a:stretch/>
        </p:blipFill>
        <p:spPr>
          <a:xfrm>
            <a:off x="0" y="3143250"/>
            <a:ext cx="12204000" cy="3714750"/>
          </a:xfrm>
          <a:prstGeom prst="rect">
            <a:avLst/>
          </a:prstGeom>
        </p:spPr>
      </p:pic>
      <p:sp>
        <p:nvSpPr>
          <p:cNvPr id="8" name="TextBox 7">
            <a:extLst>
              <a:ext uri="{FF2B5EF4-FFF2-40B4-BE49-F238E27FC236}">
                <a16:creationId xmlns:a16="http://schemas.microsoft.com/office/drawing/2014/main" id="{D8F92214-BC3E-3A3D-3818-0B1B81FFC662}"/>
              </a:ext>
            </a:extLst>
          </p:cNvPr>
          <p:cNvSpPr txBox="1"/>
          <p:nvPr/>
        </p:nvSpPr>
        <p:spPr>
          <a:xfrm>
            <a:off x="10111474" y="3298195"/>
            <a:ext cx="2080526" cy="261610"/>
          </a:xfrm>
          <a:prstGeom prst="rect">
            <a:avLst/>
          </a:prstGeom>
          <a:noFill/>
        </p:spPr>
        <p:txBody>
          <a:bodyPr wrap="square" rtlCol="0">
            <a:spAutoFit/>
          </a:bodyPr>
          <a:lstStyle/>
          <a:p>
            <a:pPr algn="r"/>
            <a:r>
              <a:rPr lang="en-AU" sz="1100" dirty="0">
                <a:latin typeface="Arial" panose="020B0604020202020204" pitchFamily="34" charset="0"/>
                <a:cs typeface="Arial" panose="020B0604020202020204" pitchFamily="34" charset="0"/>
              </a:rPr>
              <a:t>Rockingham Foreshore</a:t>
            </a:r>
          </a:p>
        </p:txBody>
      </p:sp>
    </p:spTree>
    <p:extLst>
      <p:ext uri="{BB962C8B-B14F-4D97-AF65-F5344CB8AC3E}">
        <p14:creationId xmlns:p14="http://schemas.microsoft.com/office/powerpoint/2010/main" val="3425992838"/>
      </p:ext>
    </p:extLst>
  </p:cSld>
  <p:clrMapOvr>
    <a:masterClrMapping/>
  </p:clrMapOvr>
  <mc:AlternateContent xmlns:mc="http://schemas.openxmlformats.org/markup-compatibility/2006" xmlns:p14="http://schemas.microsoft.com/office/powerpoint/2010/main">
    <mc:Choice Requires="p14">
      <p:transition spd="slow" p14:dur="2000" advTm="4807"/>
    </mc:Choice>
    <mc:Fallback xmlns="">
      <p:transition spd="slow" advTm="480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3CC09-76FC-2182-9731-531FBE6032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594F02-2B3E-0407-6D4B-360B1BDD0AEB}"/>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Coastal Adaptation</a:t>
            </a:r>
          </a:p>
        </p:txBody>
      </p:sp>
      <p:sp>
        <p:nvSpPr>
          <p:cNvPr id="3" name="Text Placeholder 2">
            <a:extLst>
              <a:ext uri="{FF2B5EF4-FFF2-40B4-BE49-F238E27FC236}">
                <a16:creationId xmlns:a16="http://schemas.microsoft.com/office/drawing/2014/main" id="{7DB24BFD-CF0E-F3C3-AF81-011ED9C9CCA0}"/>
              </a:ext>
            </a:extLst>
          </p:cNvPr>
          <p:cNvSpPr>
            <a:spLocks noGrp="1"/>
          </p:cNvSpPr>
          <p:nvPr>
            <p:ph type="body" sz="quarter" idx="10"/>
          </p:nvPr>
        </p:nvSpPr>
        <p:spPr/>
        <p:txBody>
          <a:bodyPr>
            <a:normAutofit/>
          </a:bodyPr>
          <a:lstStyle/>
          <a:p>
            <a:pPr marL="0" indent="0">
              <a:buNone/>
            </a:pPr>
            <a:r>
              <a:rPr lang="en-AU" i="1" dirty="0">
                <a:latin typeface="Arial" panose="020B0604020202020204" pitchFamily="34" charset="0"/>
                <a:cs typeface="Arial" panose="020B0604020202020204" pitchFamily="34" charset="0"/>
              </a:rPr>
              <a:t>An adjustment in natural or human systems in response to actual or expected stimuli or their effects, which moderates harm or exploits beneficial opportunities. Adaptation is the means for maximising the gains and minimising the losses associated with coastal hazards over the planning timeframe. </a:t>
            </a:r>
            <a:r>
              <a:rPr lang="en-AU" dirty="0">
                <a:latin typeface="Arial" panose="020B0604020202020204" pitchFamily="34" charset="0"/>
                <a:cs typeface="Arial" panose="020B0604020202020204" pitchFamily="34" charset="0"/>
              </a:rPr>
              <a:t> </a:t>
            </a:r>
          </a:p>
          <a:p>
            <a:pPr marL="0" indent="0">
              <a:buNone/>
            </a:pPr>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In context of WA Coastal Planning, the response to the impacts of coastal hazards</a:t>
            </a:r>
          </a:p>
        </p:txBody>
      </p:sp>
    </p:spTree>
    <p:extLst>
      <p:ext uri="{BB962C8B-B14F-4D97-AF65-F5344CB8AC3E}">
        <p14:creationId xmlns:p14="http://schemas.microsoft.com/office/powerpoint/2010/main" val="2409622673"/>
      </p:ext>
    </p:extLst>
  </p:cSld>
  <p:clrMapOvr>
    <a:masterClrMapping/>
  </p:clrMapOvr>
  <mc:AlternateContent xmlns:mc="http://schemas.openxmlformats.org/markup-compatibility/2006" xmlns:p14="http://schemas.microsoft.com/office/powerpoint/2010/main">
    <mc:Choice Requires="p14">
      <p:transition spd="slow" p14:dur="2000" advTm="27389"/>
    </mc:Choice>
    <mc:Fallback xmlns="">
      <p:transition spd="slow" advTm="27389"/>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F0667-B2C4-1688-8F54-670685DB04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C6C060-B6A5-80C3-3735-B5CF49FAD165}"/>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Adaptation Pathways</a:t>
            </a:r>
          </a:p>
        </p:txBody>
      </p:sp>
      <p:sp>
        <p:nvSpPr>
          <p:cNvPr id="3" name="Text Placeholder 2">
            <a:extLst>
              <a:ext uri="{FF2B5EF4-FFF2-40B4-BE49-F238E27FC236}">
                <a16:creationId xmlns:a16="http://schemas.microsoft.com/office/drawing/2014/main" id="{42EF5E1A-7356-CFA1-7DD0-3C25DDF37DB0}"/>
              </a:ext>
            </a:extLst>
          </p:cNvPr>
          <p:cNvSpPr>
            <a:spLocks noGrp="1"/>
          </p:cNvSpPr>
          <p:nvPr>
            <p:ph type="body" sz="quarter" idx="10"/>
          </p:nvPr>
        </p:nvSpPr>
        <p:spPr>
          <a:xfrm>
            <a:off x="838202" y="2036763"/>
            <a:ext cx="9321176" cy="4543425"/>
          </a:xfrm>
        </p:spPr>
        <p:txBody>
          <a:bodyPr>
            <a:normAutofit/>
          </a:bodyPr>
          <a:lstStyle/>
          <a:p>
            <a:r>
              <a:rPr lang="en-AU" dirty="0">
                <a:latin typeface="Arial" panose="020B0604020202020204" pitchFamily="34" charset="0"/>
                <a:cs typeface="Arial" panose="020B0604020202020204" pitchFamily="34" charset="0"/>
              </a:rPr>
              <a:t>Implementation of adaptation options linked to risk management pathways</a:t>
            </a:r>
          </a:p>
          <a:p>
            <a:r>
              <a:rPr lang="en-AU" dirty="0">
                <a:latin typeface="Arial" panose="020B0604020202020204" pitchFamily="34" charset="0"/>
                <a:cs typeface="Arial" panose="020B0604020202020204" pitchFamily="34" charset="0"/>
              </a:rPr>
              <a:t>Risk management pathways enables the establishment of a decision-making strategy that is made up of a sequence of decision points over time</a:t>
            </a:r>
          </a:p>
          <a:p>
            <a:r>
              <a:rPr lang="en-AU" dirty="0">
                <a:latin typeface="Arial" panose="020B0604020202020204" pitchFamily="34" charset="0"/>
                <a:cs typeface="Arial" panose="020B0604020202020204" pitchFamily="34" charset="0"/>
              </a:rPr>
              <a:t>The risk management pathway approach combines decision-making at trigger points for risk treatments within an ongoing process that maintains flexibility in risk treatments available over time</a:t>
            </a:r>
          </a:p>
        </p:txBody>
      </p:sp>
    </p:spTree>
    <p:extLst>
      <p:ext uri="{BB962C8B-B14F-4D97-AF65-F5344CB8AC3E}">
        <p14:creationId xmlns:p14="http://schemas.microsoft.com/office/powerpoint/2010/main" val="321469857"/>
      </p:ext>
    </p:extLst>
  </p:cSld>
  <p:clrMapOvr>
    <a:masterClrMapping/>
  </p:clrMapOvr>
  <mc:AlternateContent xmlns:mc="http://schemas.openxmlformats.org/markup-compatibility/2006" xmlns:p14="http://schemas.microsoft.com/office/powerpoint/2010/main">
    <mc:Choice Requires="p14">
      <p:transition spd="slow" p14:dur="2000" advTm="32022"/>
    </mc:Choice>
    <mc:Fallback xmlns="">
      <p:transition spd="slow" advTm="32022"/>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CC9F5-72B5-48E0-EEC8-6121AED773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2E69A9-3F74-01D4-CC47-0C48B3DE5BCB}"/>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Risk Management Pathways</a:t>
            </a:r>
          </a:p>
        </p:txBody>
      </p:sp>
      <p:sp>
        <p:nvSpPr>
          <p:cNvPr id="3" name="Text Placeholder 2">
            <a:extLst>
              <a:ext uri="{FF2B5EF4-FFF2-40B4-BE49-F238E27FC236}">
                <a16:creationId xmlns:a16="http://schemas.microsoft.com/office/drawing/2014/main" id="{31E727DB-AB54-4350-09F9-5FE709CE340C}"/>
              </a:ext>
            </a:extLst>
          </p:cNvPr>
          <p:cNvSpPr>
            <a:spLocks noGrp="1"/>
          </p:cNvSpPr>
          <p:nvPr>
            <p:ph type="body" sz="quarter" idx="10"/>
          </p:nvPr>
        </p:nvSpPr>
        <p:spPr>
          <a:xfrm>
            <a:off x="838200" y="2036763"/>
            <a:ext cx="9772649" cy="4543425"/>
          </a:xfrm>
        </p:spPr>
        <p:txBody>
          <a:bodyPr>
            <a:normAutofit/>
          </a:bodyPr>
          <a:lstStyle/>
          <a:p>
            <a:r>
              <a:rPr lang="en-AU" dirty="0">
                <a:latin typeface="Arial" panose="020B0604020202020204" pitchFamily="34" charset="0"/>
                <a:cs typeface="Arial" panose="020B0604020202020204" pitchFamily="34" charset="0"/>
              </a:rPr>
              <a:t>Each decision making point along the pathway is triggered by a change</a:t>
            </a:r>
          </a:p>
          <a:p>
            <a:r>
              <a:rPr lang="en-AU" dirty="0">
                <a:latin typeface="Arial" panose="020B0604020202020204" pitchFamily="34" charset="0"/>
                <a:cs typeface="Arial" panose="020B0604020202020204" pitchFamily="34" charset="0"/>
              </a:rPr>
              <a:t>Each decision making point has associated risk treatment options</a:t>
            </a:r>
          </a:p>
          <a:p>
            <a:r>
              <a:rPr lang="en-AU" dirty="0">
                <a:latin typeface="Arial" panose="020B0604020202020204" pitchFamily="34" charset="0"/>
                <a:cs typeface="Arial" panose="020B0604020202020204" pitchFamily="34" charset="0"/>
              </a:rPr>
              <a:t>Selection of an adaptation option leads to the next risk management pathway and next decision making point</a:t>
            </a:r>
          </a:p>
          <a:p>
            <a:r>
              <a:rPr lang="en-AU" dirty="0">
                <a:latin typeface="Arial" panose="020B0604020202020204" pitchFamily="34" charset="0"/>
                <a:cs typeface="Arial" panose="020B0604020202020204" pitchFamily="34" charset="0"/>
              </a:rPr>
              <a:t>At each decision making point, the wide range of options is retained</a:t>
            </a:r>
          </a:p>
        </p:txBody>
      </p:sp>
    </p:spTree>
    <p:extLst>
      <p:ext uri="{BB962C8B-B14F-4D97-AF65-F5344CB8AC3E}">
        <p14:creationId xmlns:p14="http://schemas.microsoft.com/office/powerpoint/2010/main" val="2325286729"/>
      </p:ext>
    </p:extLst>
  </p:cSld>
  <p:clrMapOvr>
    <a:masterClrMapping/>
  </p:clrMapOvr>
  <mc:AlternateContent xmlns:mc="http://schemas.openxmlformats.org/markup-compatibility/2006" xmlns:p14="http://schemas.microsoft.com/office/powerpoint/2010/main">
    <mc:Choice Requires="p14">
      <p:transition spd="slow" p14:dur="2000" advTm="32461"/>
    </mc:Choice>
    <mc:Fallback xmlns="">
      <p:transition spd="slow" advTm="32461"/>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B7863-0341-607B-0F91-7C161302AA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5A385D-6B7B-0562-FE44-764E9CC41BF5}"/>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Risk Management Pathway</a:t>
            </a:r>
          </a:p>
        </p:txBody>
      </p:sp>
      <p:pic>
        <p:nvPicPr>
          <p:cNvPr id="7" name="Picture 6">
            <a:extLst>
              <a:ext uri="{FF2B5EF4-FFF2-40B4-BE49-F238E27FC236}">
                <a16:creationId xmlns:a16="http://schemas.microsoft.com/office/drawing/2014/main" id="{49128999-9948-6A10-14F2-0A3E0BE1A64A}"/>
              </a:ext>
            </a:extLst>
          </p:cNvPr>
          <p:cNvPicPr>
            <a:picLocks noChangeAspect="1"/>
          </p:cNvPicPr>
          <p:nvPr/>
        </p:nvPicPr>
        <p:blipFill>
          <a:blip r:embed="rId2"/>
          <a:stretch>
            <a:fillRect/>
          </a:stretch>
        </p:blipFill>
        <p:spPr>
          <a:xfrm>
            <a:off x="926722" y="1789718"/>
            <a:ext cx="7542857" cy="4838095"/>
          </a:xfrm>
          <a:prstGeom prst="rect">
            <a:avLst/>
          </a:prstGeom>
        </p:spPr>
      </p:pic>
      <p:sp>
        <p:nvSpPr>
          <p:cNvPr id="8" name="TextBox 7">
            <a:extLst>
              <a:ext uri="{FF2B5EF4-FFF2-40B4-BE49-F238E27FC236}">
                <a16:creationId xmlns:a16="http://schemas.microsoft.com/office/drawing/2014/main" id="{E68D96E3-5C7A-36D8-998C-594157F141C8}"/>
              </a:ext>
            </a:extLst>
          </p:cNvPr>
          <p:cNvSpPr txBox="1"/>
          <p:nvPr/>
        </p:nvSpPr>
        <p:spPr>
          <a:xfrm>
            <a:off x="8469579" y="6366203"/>
            <a:ext cx="2080526" cy="261610"/>
          </a:xfrm>
          <a:prstGeom prst="rect">
            <a:avLst/>
          </a:prstGeom>
          <a:noFill/>
        </p:spPr>
        <p:txBody>
          <a:bodyPr wrap="square" rtlCol="0">
            <a:spAutoFit/>
          </a:bodyPr>
          <a:lstStyle/>
          <a:p>
            <a:r>
              <a:rPr lang="en-AU" sz="1100" i="1" dirty="0">
                <a:latin typeface="Arial" panose="020B0604020202020204" pitchFamily="34" charset="0"/>
                <a:cs typeface="Arial" panose="020B0604020202020204" pitchFamily="34" charset="0"/>
              </a:rPr>
              <a:t>DEECA 2023</a:t>
            </a:r>
          </a:p>
        </p:txBody>
      </p:sp>
    </p:spTree>
    <p:extLst>
      <p:ext uri="{BB962C8B-B14F-4D97-AF65-F5344CB8AC3E}">
        <p14:creationId xmlns:p14="http://schemas.microsoft.com/office/powerpoint/2010/main" val="3476933137"/>
      </p:ext>
    </p:extLst>
  </p:cSld>
  <p:clrMapOvr>
    <a:masterClrMapping/>
  </p:clrMapOvr>
  <mc:AlternateContent xmlns:mc="http://schemas.openxmlformats.org/markup-compatibility/2006" xmlns:p14="http://schemas.microsoft.com/office/powerpoint/2010/main">
    <mc:Choice Requires="p14">
      <p:transition spd="slow" p14:dur="2000" advTm="70115"/>
    </mc:Choice>
    <mc:Fallback xmlns="">
      <p:transition spd="slow" advTm="70115"/>
    </mc:Fallback>
  </mc:AlternateContent>
  <p:extLst>
    <p:ext uri="{3A86A75C-4F4B-4683-9AE1-C65F6400EC91}">
      <p14:laserTraceLst xmlns:p14="http://schemas.microsoft.com/office/powerpoint/2010/main">
        <p14:tracePtLst>
          <p14:tracePt t="5159" x="77788" y="6181725"/>
          <p14:tracePt t="5168" x="127000" y="6132513"/>
          <p14:tracePt t="5185" x="239713" y="5997575"/>
          <p14:tracePt t="5201" x="358775" y="5743575"/>
          <p14:tracePt t="5218" x="401638" y="5581650"/>
          <p14:tracePt t="5234" x="401638" y="5335588"/>
          <p14:tracePt t="5251" x="401638" y="5130800"/>
          <p14:tracePt t="5269" x="387350" y="4968875"/>
          <p14:tracePt t="5285" x="373063" y="4891088"/>
          <p14:tracePt t="5302" x="352425" y="4708525"/>
          <p14:tracePt t="5318" x="338138" y="4587875"/>
          <p14:tracePt t="5335" x="323850" y="4454525"/>
          <p14:tracePt t="5351" x="317500" y="4313238"/>
          <p14:tracePt t="5368" x="317500" y="4298950"/>
          <p14:tracePt t="5720" x="331788" y="4179888"/>
          <p14:tracePt t="5726" x="346075" y="4032250"/>
          <p14:tracePt t="5735" x="358775" y="3897313"/>
          <p14:tracePt t="5751" x="373063" y="3686175"/>
          <p14:tracePt t="5768" x="387350" y="3403600"/>
          <p14:tracePt t="5785" x="373063" y="3278188"/>
          <p14:tracePt t="5801" x="358775" y="3165475"/>
          <p14:tracePt t="5818" x="317500" y="2925763"/>
          <p14:tracePt t="5837" x="309563" y="2727325"/>
          <p14:tracePt t="5852" x="295275" y="2657475"/>
          <p14:tracePt t="5870" x="295275" y="2593975"/>
          <p14:tracePt t="5885" x="295275" y="2573338"/>
          <p14:tracePt t="5901" x="295275" y="2559050"/>
          <p14:tracePt t="5918" x="346075" y="2516188"/>
          <p14:tracePt t="5935" x="471488" y="2424113"/>
          <p14:tracePt t="5951" x="641350" y="2339975"/>
          <p14:tracePt t="5968" x="923925" y="2227263"/>
          <p14:tracePt t="5985" x="1141413" y="2157413"/>
          <p14:tracePt t="6002" x="1473200" y="2065338"/>
          <p14:tracePt t="6020" x="1690688" y="2030413"/>
          <p14:tracePt t="6035" x="1831975" y="2001838"/>
          <p14:tracePt t="6052" x="1909763" y="1993900"/>
          <p14:tracePt t="6068" x="2001838" y="1981200"/>
          <p14:tracePt t="6085" x="2036763" y="1973263"/>
          <p14:tracePt t="6102" x="2092325" y="1973263"/>
          <p14:tracePt t="6119" x="2128838" y="1973263"/>
          <p14:tracePt t="6136" x="2178050" y="1973263"/>
          <p14:tracePt t="6152" x="2227263" y="1966913"/>
          <p14:tracePt t="6168" x="2276475" y="1952625"/>
          <p14:tracePt t="6185" x="2311400" y="1952625"/>
          <p14:tracePt t="6258" x="2311400" y="1944688"/>
          <p14:tracePt t="6265" x="2305050" y="1938338"/>
          <p14:tracePt t="6272" x="2297113" y="1931988"/>
          <p14:tracePt t="6287" x="2233613" y="1895475"/>
          <p14:tracePt t="6302" x="2079625" y="1846263"/>
          <p14:tracePt t="6318" x="1866900" y="1817688"/>
          <p14:tracePt t="6335" x="1627188" y="1804988"/>
          <p14:tracePt t="6352" x="1543050" y="1825625"/>
          <p14:tracePt t="6369" x="1458913" y="1846263"/>
          <p14:tracePt t="6370" x="1423988" y="1846263"/>
          <p14:tracePt t="6385" x="1374775" y="1868488"/>
          <p14:tracePt t="6402" x="1360488" y="1874838"/>
          <p14:tracePt t="6419" x="1346200" y="1874838"/>
          <p14:tracePt t="6437" x="1338263" y="1874838"/>
          <p14:tracePt t="6452" x="1325563" y="1874838"/>
          <p14:tracePt t="6469" x="1317625" y="1874838"/>
          <p14:tracePt t="6485" x="1296988" y="1874838"/>
          <p14:tracePt t="6502" x="1262063" y="1874838"/>
          <p14:tracePt t="6519" x="1219200" y="1889125"/>
          <p14:tracePt t="6535" x="1184275" y="1889125"/>
          <p14:tracePt t="6554" x="1100138" y="1903413"/>
          <p14:tracePt t="6568" x="1049338" y="1924050"/>
          <p14:tracePt t="6587" x="1014413" y="1944688"/>
          <p14:tracePt t="6602" x="1008063" y="1944688"/>
          <p14:tracePt t="6618" x="1000125" y="1944688"/>
          <p14:tracePt t="6635" x="993775" y="1944688"/>
          <p14:tracePt t="6652" x="993775" y="1952625"/>
          <p14:tracePt t="6668" x="987425" y="1958975"/>
          <p14:tracePt t="6686" x="965200" y="1973263"/>
          <p14:tracePt t="6704" x="930275" y="2030413"/>
          <p14:tracePt t="6719" x="895350" y="2120900"/>
          <p14:tracePt t="6736" x="873125" y="2227263"/>
          <p14:tracePt t="6752" x="860425" y="2354263"/>
          <p14:tracePt t="6769" x="866775" y="2409825"/>
          <p14:tracePt t="6786" x="887413" y="2622550"/>
          <p14:tracePt t="6802" x="915988" y="2784475"/>
          <p14:tracePt t="6819" x="958850" y="3001963"/>
          <p14:tracePt t="6836" x="965200" y="3157538"/>
          <p14:tracePt t="6853" x="979488" y="3460750"/>
          <p14:tracePt t="6869" x="979488" y="3616325"/>
          <p14:tracePt t="6885" x="979488" y="3749675"/>
          <p14:tracePt t="6902" x="979488" y="3960813"/>
          <p14:tracePt t="6919" x="979488" y="4095750"/>
          <p14:tracePt t="6936" x="1008063" y="4179888"/>
          <p14:tracePt t="6937" x="1008063" y="4257675"/>
          <p14:tracePt t="6952" x="1008063" y="4376738"/>
          <p14:tracePt t="6969" x="1008063" y="4489450"/>
          <p14:tracePt t="6986" x="1008063" y="4630738"/>
          <p14:tracePt t="7004" x="993775" y="4737100"/>
          <p14:tracePt t="7019" x="993775" y="4786313"/>
          <p14:tracePt t="7036" x="979488" y="4821238"/>
          <p14:tracePt t="7052" x="958850" y="4876800"/>
          <p14:tracePt t="7069" x="930275" y="4933950"/>
          <p14:tracePt t="7085" x="887413" y="5053013"/>
          <p14:tracePt t="7102" x="866775" y="5138738"/>
          <p14:tracePt t="7120" x="831850" y="5257800"/>
          <p14:tracePt t="7136" x="823913" y="5341938"/>
          <p14:tracePt t="7153" x="823913" y="5419725"/>
          <p14:tracePt t="7169" x="823913" y="5448300"/>
          <p14:tracePt t="7188" x="823913" y="5462588"/>
          <p14:tracePt t="7202" x="823913" y="5468938"/>
          <p14:tracePt t="7219" x="823913" y="5483225"/>
          <p14:tracePt t="7236" x="860425" y="5511800"/>
          <p14:tracePt t="7253" x="909638" y="5532438"/>
          <p14:tracePt t="7269" x="973138" y="5568950"/>
          <p14:tracePt t="7286" x="1063625" y="5575300"/>
          <p14:tracePt t="7304" x="1155700" y="5595938"/>
          <p14:tracePt t="7319" x="1276350" y="5610225"/>
          <p14:tracePt t="7337" x="1430338" y="5610225"/>
          <p14:tracePt t="7339" x="1508125" y="5624513"/>
          <p14:tracePt t="7352" x="1649413" y="5630863"/>
          <p14:tracePt t="7369" x="1803400" y="5624513"/>
          <p14:tracePt t="7386" x="2092325" y="5603875"/>
          <p14:tracePt t="7403" x="2219325" y="5561013"/>
          <p14:tracePt t="7419" x="2339975" y="5540375"/>
          <p14:tracePt t="7436" x="2579688" y="5468938"/>
          <p14:tracePt t="7454" x="2755900" y="5434013"/>
          <p14:tracePt t="7469" x="2811463" y="5413375"/>
          <p14:tracePt t="7486" x="2854325" y="5392738"/>
          <p14:tracePt t="7503" x="2860675" y="5392738"/>
          <p14:tracePt t="7580" x="2868613" y="5392738"/>
          <p14:tracePt t="7584" x="2868613" y="5378450"/>
          <p14:tracePt t="7590" x="2889250" y="5356225"/>
          <p14:tracePt t="7603" x="2909888" y="5321300"/>
          <p14:tracePt t="7620" x="2995613" y="5138738"/>
          <p14:tracePt t="7636" x="3100388" y="4933950"/>
          <p14:tracePt t="7653" x="3221038" y="4708525"/>
          <p14:tracePt t="7669" x="3375025" y="4419600"/>
          <p14:tracePt t="7687" x="3487738" y="4137025"/>
          <p14:tracePt t="7703" x="3544888" y="3975100"/>
          <p14:tracePt t="7721" x="3600450" y="3651250"/>
          <p14:tracePt t="7736" x="3614738" y="3382963"/>
          <p14:tracePt t="7753" x="3594100" y="3186113"/>
          <p14:tracePt t="7769" x="3544888" y="2946400"/>
          <p14:tracePt t="7786" x="3495675" y="2819400"/>
          <p14:tracePt t="7802" x="3438525" y="2678113"/>
          <p14:tracePt t="7819" x="3348038" y="2446338"/>
          <p14:tracePt t="7836" x="3290888" y="2284413"/>
          <p14:tracePt t="7853" x="3235325" y="2128838"/>
          <p14:tracePt t="7871" x="3213100" y="2036763"/>
          <p14:tracePt t="7886" x="3192463" y="1973263"/>
          <p14:tracePt t="7905" x="3163888" y="1782763"/>
          <p14:tracePt t="7920" x="3157538" y="1677988"/>
          <p14:tracePt t="7936" x="3143250" y="1620838"/>
          <p14:tracePt t="7953" x="3128963" y="1557338"/>
          <p14:tracePt t="7970" x="3100388" y="1508125"/>
          <p14:tracePt t="7986" x="3094038" y="1493838"/>
          <p14:tracePt t="8003" x="3065463" y="1479550"/>
          <p14:tracePt t="8019" x="3059113" y="1473200"/>
          <p14:tracePt t="8036" x="3036888" y="1452563"/>
          <p14:tracePt t="8053" x="2987675" y="1430338"/>
          <p14:tracePt t="8070" x="2903538" y="1409700"/>
          <p14:tracePt t="8086" x="2819400" y="1389063"/>
          <p14:tracePt t="8103" x="2635250" y="1339850"/>
          <p14:tracePt t="8120" x="2459038" y="1311275"/>
          <p14:tracePt t="8138" x="2071688" y="1254125"/>
          <p14:tracePt t="8153" x="1846263" y="1254125"/>
          <p14:tracePt t="8170" x="1655763" y="1254125"/>
          <p14:tracePt t="8186" x="1508125" y="1254125"/>
          <p14:tracePt t="8203" x="1450975" y="1268413"/>
          <p14:tracePt t="8220" x="1423988" y="1268413"/>
          <p14:tracePt t="8237" x="1409700" y="1268413"/>
          <p14:tracePt t="8253" x="1401763" y="1268413"/>
          <p14:tracePt t="8288" x="1401763" y="1276350"/>
          <p14:tracePt t="8307" x="1401763" y="1282700"/>
          <p14:tracePt t="8315" x="1389063" y="1282700"/>
          <p14:tracePt t="8321" x="1389063" y="1289050"/>
          <p14:tracePt t="8336" x="1352550" y="1331913"/>
          <p14:tracePt t="8353" x="1303338" y="1381125"/>
          <p14:tracePt t="8370" x="1190625" y="1557338"/>
          <p14:tracePt t="8387" x="1071563" y="1762125"/>
          <p14:tracePt t="8404" x="944563" y="2016125"/>
          <p14:tracePt t="8420" x="881063" y="2163763"/>
          <p14:tracePt t="8438" x="774700" y="2374900"/>
          <p14:tracePt t="8453" x="725488" y="2466975"/>
          <p14:tracePt t="8472" x="661988" y="2579688"/>
          <p14:tracePt t="8487" x="620713" y="2657475"/>
          <p14:tracePt t="8503" x="571500" y="2762250"/>
          <p14:tracePt t="8520" x="514350" y="3038475"/>
          <p14:tracePt t="8537" x="485775" y="3200400"/>
          <p14:tracePt t="8553" x="485775" y="3348038"/>
          <p14:tracePt t="8570" x="485775" y="3651250"/>
          <p14:tracePt t="8586" x="500063" y="3827463"/>
          <p14:tracePt t="8603" x="528638" y="4165600"/>
          <p14:tracePt t="8622" x="542925" y="4511675"/>
          <p14:tracePt t="8637" x="542925" y="4737100"/>
          <p14:tracePt t="8654" x="557213" y="4926013"/>
          <p14:tracePt t="8670" x="571500" y="5081588"/>
          <p14:tracePt t="8687" x="592138" y="5229225"/>
          <p14:tracePt t="8704" x="620713" y="5356225"/>
          <p14:tracePt t="8705" x="641350" y="5434013"/>
          <p14:tracePt t="8720" x="669925" y="5532438"/>
          <p14:tracePt t="8737" x="669925" y="5554663"/>
          <p14:tracePt t="9134" x="661988" y="5730875"/>
          <p14:tracePt t="9142" x="647700" y="5913438"/>
          <p14:tracePt t="9147" x="627063" y="6343650"/>
          <p14:tracePt t="14141" x="1854200" y="6765925"/>
          <p14:tracePt t="14148" x="1924050" y="6681788"/>
          <p14:tracePt t="14157" x="2030413" y="6604000"/>
          <p14:tracePt t="14174" x="2262188" y="6372225"/>
          <p14:tracePt t="14191" x="2586038" y="6005513"/>
          <p14:tracePt t="14207" x="2706688" y="5884863"/>
          <p14:tracePt t="14223" x="2797175" y="5765800"/>
          <p14:tracePt t="14241" x="2819400" y="5730875"/>
          <p14:tracePt t="14257" x="2825750" y="5688013"/>
          <p14:tracePt t="14259" x="2825750" y="5681663"/>
          <p14:tracePt t="14274" x="2825750" y="5673725"/>
          <p14:tracePt t="14743" x="2825750" y="5681663"/>
          <p14:tracePt t="14748" x="2825750" y="5702300"/>
          <p14:tracePt t="14763" x="2825750" y="5708650"/>
          <p14:tracePt t="14774" x="2825750" y="5716588"/>
          <p14:tracePt t="14791" x="2825750" y="5730875"/>
          <p14:tracePt t="14817" x="2833688" y="5730875"/>
          <p14:tracePt t="14824" x="2840038" y="5737225"/>
          <p14:tracePt t="14841" x="2854325" y="5751513"/>
          <p14:tracePt t="14859" x="2874963" y="5765800"/>
          <p14:tracePt t="14874" x="2897188" y="5780088"/>
          <p14:tracePt t="14893" x="2909888" y="5815013"/>
          <p14:tracePt t="14908" x="2924175" y="5835650"/>
          <p14:tracePt t="14924" x="2924175" y="5843588"/>
          <p14:tracePt t="14941" x="2938463" y="5864225"/>
          <p14:tracePt t="14958" x="2946400" y="5884863"/>
          <p14:tracePt t="14974" x="2960688" y="5913438"/>
          <p14:tracePt t="14991" x="2960688" y="5927725"/>
          <p14:tracePt t="15010" x="2960688" y="5942013"/>
          <p14:tracePt t="15024" x="2960688" y="5948363"/>
          <p14:tracePt t="15063" x="2981325" y="5956300"/>
          <p14:tracePt t="15077" x="2987675" y="5962650"/>
          <p14:tracePt t="15083" x="2995613" y="5962650"/>
          <p14:tracePt t="15091" x="3001963" y="5962650"/>
          <p14:tracePt t="15108" x="3016250" y="5976938"/>
          <p14:tracePt t="15126" x="3065463" y="5991225"/>
          <p14:tracePt t="15141" x="3108325" y="5991225"/>
          <p14:tracePt t="15159" x="3192463" y="6011863"/>
          <p14:tracePt t="15175" x="3227388" y="6019800"/>
          <p14:tracePt t="15193" x="3298825" y="6040438"/>
          <p14:tracePt t="15208" x="3362325" y="6054725"/>
          <p14:tracePt t="15225" x="3432175" y="6054725"/>
          <p14:tracePt t="15241" x="3524250" y="6075363"/>
          <p14:tracePt t="15258" x="3573463" y="6075363"/>
          <p14:tracePt t="15274" x="3651250" y="6096000"/>
          <p14:tracePt t="15291" x="3686175" y="6096000"/>
          <p14:tracePt t="15309" x="3721100" y="6096000"/>
          <p14:tracePt t="15325" x="3741738" y="6096000"/>
          <p14:tracePt t="15343" x="3813175" y="6103938"/>
          <p14:tracePt t="15358" x="3876675" y="6110288"/>
          <p14:tracePt t="15374" x="3932238" y="6110288"/>
          <p14:tracePt t="15391" x="4003675" y="6124575"/>
          <p14:tracePt t="15408" x="4038600" y="6132513"/>
          <p14:tracePt t="15424" x="4094163" y="6132513"/>
          <p14:tracePt t="15441" x="4129088" y="6138863"/>
          <p14:tracePt t="15460" x="4171950" y="6153150"/>
          <p14:tracePt t="15475" x="4206875" y="6153150"/>
          <p14:tracePt t="15491" x="4256088" y="6153150"/>
          <p14:tracePt t="15508" x="4348163" y="6153150"/>
          <p14:tracePt t="15525" x="4405313" y="6153150"/>
          <p14:tracePt t="15542" x="4530725" y="6153150"/>
          <p14:tracePt t="15558" x="4581525" y="6146800"/>
          <p14:tracePt t="15577" x="4651375" y="6146800"/>
          <p14:tracePt t="15591" x="4686300" y="6138863"/>
          <p14:tracePt t="15610" x="4743450" y="6138863"/>
          <p14:tracePt t="15625" x="4778375" y="6138863"/>
          <p14:tracePt t="15641" x="4792663" y="6138863"/>
          <p14:tracePt t="15658" x="4833938" y="6138863"/>
          <p14:tracePt t="15675" x="4862513" y="6138863"/>
          <p14:tracePt t="15691" x="4876800" y="6138863"/>
          <p14:tracePt t="15708" x="4911725" y="6138863"/>
          <p14:tracePt t="15726" x="4940300" y="6138863"/>
          <p14:tracePt t="15742" x="4975225" y="6138863"/>
          <p14:tracePt t="15760" x="5010150" y="6138863"/>
          <p14:tracePt t="15775" x="5046663" y="6138863"/>
          <p14:tracePt t="15792" x="5081588" y="6138863"/>
          <p14:tracePt t="15808" x="5159375" y="6138863"/>
          <p14:tracePt t="15825" x="5208588" y="6138863"/>
          <p14:tracePt t="15842" x="5272088" y="6124575"/>
          <p14:tracePt t="15860" x="5376863" y="6118225"/>
          <p14:tracePt t="15863" x="5405438" y="6103938"/>
          <p14:tracePt t="15877" x="5468938" y="6096000"/>
          <p14:tracePt t="15892" x="5524500" y="6096000"/>
          <p14:tracePt t="15910" x="5602288" y="6089650"/>
          <p14:tracePt t="15925" x="5651500" y="6089650"/>
          <p14:tracePt t="15941" x="5700713" y="6075363"/>
          <p14:tracePt t="15958" x="5757863" y="6075363"/>
          <p14:tracePt t="15975" x="5792788" y="6069013"/>
          <p14:tracePt t="15992" x="5849938" y="6069013"/>
          <p14:tracePt t="16008" x="5884863" y="6069013"/>
          <p14:tracePt t="16025" x="5913438" y="6069013"/>
          <p14:tracePt t="16042" x="5954713" y="6069013"/>
          <p14:tracePt t="16060" x="6011863" y="6061075"/>
          <p14:tracePt t="16075" x="6032500" y="6061075"/>
          <p14:tracePt t="16092" x="6053138" y="6061075"/>
          <p14:tracePt t="16108" x="6075363" y="6061075"/>
          <p14:tracePt t="16125" x="6089650" y="6061075"/>
          <p14:tracePt t="16142" x="6130925" y="6061075"/>
          <p14:tracePt t="16158" x="6159500" y="6061075"/>
          <p14:tracePt t="16177" x="6173788" y="6061075"/>
          <p14:tracePt t="16203" x="6180138" y="6061075"/>
          <p14:tracePt t="16211" x="6188075" y="6061075"/>
          <p14:tracePt t="16225" x="6215063" y="6061075"/>
          <p14:tracePt t="16242" x="6251575" y="6046788"/>
          <p14:tracePt t="16258" x="6307138" y="6040438"/>
          <p14:tracePt t="16275" x="6342063" y="6040438"/>
          <p14:tracePt t="16293" x="6413500" y="6019800"/>
          <p14:tracePt t="16309" x="6448425" y="6019800"/>
          <p14:tracePt t="16327" x="6491288" y="6019800"/>
          <p14:tracePt t="16342" x="6518275" y="6019800"/>
          <p14:tracePt t="16358" x="6532563" y="6019800"/>
          <p14:tracePt t="16375" x="6561138" y="6019800"/>
          <p14:tracePt t="16392" x="6589713" y="6011863"/>
          <p14:tracePt t="16408" x="6610350" y="6011863"/>
          <p14:tracePt t="16425" x="6630988" y="6005513"/>
          <p14:tracePt t="16444" x="6659563" y="6005513"/>
          <p14:tracePt t="16458" x="6688138" y="5997575"/>
          <p14:tracePt t="16477" x="6751638" y="5983288"/>
          <p14:tracePt t="16492" x="6800850" y="5976938"/>
          <p14:tracePt t="16509" x="6878638" y="5962650"/>
          <p14:tracePt t="16511" x="6907213" y="5962650"/>
          <p14:tracePt t="16525" x="6969125" y="5956300"/>
          <p14:tracePt t="16542" x="7054850" y="5934075"/>
          <p14:tracePt t="16558" x="7167563" y="5919788"/>
          <p14:tracePt t="16575" x="7231063" y="5913438"/>
          <p14:tracePt t="16592" x="7280275" y="5892800"/>
          <p14:tracePt t="16608" x="7372350" y="5884863"/>
          <p14:tracePt t="16625" x="7407275" y="5870575"/>
          <p14:tracePt t="16642" x="7456488" y="5857875"/>
          <p14:tracePt t="16659" x="7505700" y="5843588"/>
          <p14:tracePt t="16676" x="7554913" y="5835650"/>
          <p14:tracePt t="16692" x="7583488" y="5829300"/>
          <p14:tracePt t="16709" x="7610475" y="5829300"/>
          <p14:tracePt t="16725" x="7624763" y="5829300"/>
          <p14:tracePt t="17412" x="7702550" y="5815013"/>
          <p14:tracePt t="17419" x="7780338" y="5800725"/>
          <p14:tracePt t="17426" x="7893050" y="5800725"/>
          <p14:tracePt t="17443" x="8126413" y="5772150"/>
          <p14:tracePt t="17461" x="8428038" y="5772150"/>
          <p14:tracePt t="17476" x="8696325" y="5794375"/>
          <p14:tracePt t="17494" x="8921750" y="5821363"/>
          <p14:tracePt t="17495" x="9042400" y="5857875"/>
          <p14:tracePt t="17509" x="9274175" y="5884863"/>
          <p14:tracePt t="17526" x="9521825" y="5942013"/>
          <p14:tracePt t="17543" x="9796463" y="5997575"/>
          <p14:tracePt t="17559" x="9958388" y="6054725"/>
          <p14:tracePt t="17576" x="10239375" y="6132513"/>
          <p14:tracePt t="17592" x="10366375" y="6188075"/>
          <p14:tracePt t="17609" x="10501313" y="6251575"/>
          <p14:tracePt t="17626" x="10698163" y="6372225"/>
          <p14:tracePt t="17644" x="10790238" y="6448425"/>
          <p14:tracePt t="17645" x="10895013" y="6540500"/>
          <p14:tracePt t="17659" x="10958513" y="6632575"/>
          <p14:tracePt t="17676" x="10972800" y="6653213"/>
          <p14:tracePt t="22528" x="6821488" y="6562725"/>
          <p14:tracePt t="22535" x="6610350" y="6372225"/>
          <p14:tracePt t="22546" x="6378575" y="6118225"/>
          <p14:tracePt t="22562" x="5729288" y="5314950"/>
          <p14:tracePt t="22579" x="5399088" y="4926013"/>
          <p14:tracePt t="22598" x="5145088" y="4595813"/>
          <p14:tracePt t="22613" x="5067300" y="4497388"/>
          <p14:tracePt t="22630" x="5010150" y="4405313"/>
          <p14:tracePt t="22646" x="4946650" y="4271963"/>
          <p14:tracePt t="22665" x="4911725" y="4208463"/>
          <p14:tracePt t="22679" x="4856163" y="4165600"/>
          <p14:tracePt t="22696" x="4700588" y="4102100"/>
          <p14:tracePt t="22714" x="4530725" y="4052888"/>
          <p14:tracePt t="22730" x="4440238" y="4017963"/>
          <p14:tracePt t="22748" x="4319588" y="3975100"/>
          <p14:tracePt t="22763" x="4221163" y="3905250"/>
          <p14:tracePt t="22780" x="4044950" y="3679825"/>
          <p14:tracePt t="22782" x="3981450" y="3538538"/>
          <p14:tracePt t="22796" x="3854450" y="3368675"/>
          <p14:tracePt t="22813" x="3686175" y="3157538"/>
          <p14:tracePt t="22829" x="3538538" y="3030538"/>
          <p14:tracePt t="22846" x="3487738" y="2981325"/>
          <p14:tracePt t="22864" x="3467100" y="2967038"/>
          <p14:tracePt t="22880" x="3460750" y="2967038"/>
          <p14:tracePt t="23341" x="3544888" y="2967038"/>
          <p14:tracePt t="23348" x="3692525" y="2967038"/>
          <p14:tracePt t="23354" x="3827463" y="2995613"/>
          <p14:tracePt t="23363" x="3960813" y="2995613"/>
          <p14:tracePt t="23380" x="4298950" y="3030538"/>
          <p14:tracePt t="23397" x="4714875" y="3030538"/>
          <p14:tracePt t="23413" x="5010150" y="3030538"/>
          <p14:tracePt t="23430" x="5405438" y="3030538"/>
          <p14:tracePt t="23447" x="5708650" y="3073400"/>
          <p14:tracePt t="23465" x="6223000" y="3186113"/>
          <p14:tracePt t="23480" x="6532563" y="3305175"/>
          <p14:tracePt t="23498" x="6962775" y="3446463"/>
          <p14:tracePt t="23513" x="7208838" y="3489325"/>
          <p14:tracePt t="23530" x="7434263" y="3489325"/>
          <p14:tracePt t="23547" x="7702550" y="3503613"/>
          <p14:tracePt t="23563" x="7899400" y="3516313"/>
          <p14:tracePt t="23580" x="8126413" y="3544888"/>
          <p14:tracePt t="23597" x="8470900" y="3602038"/>
          <p14:tracePt t="23615" x="8829675" y="3602038"/>
          <p14:tracePt t="23630" x="9005888" y="3602038"/>
          <p14:tracePt t="23647" x="9126538" y="3573463"/>
          <p14:tracePt t="23663" x="9231313" y="3544888"/>
          <p14:tracePt t="23680" x="9259888" y="3544888"/>
          <p14:tracePt t="23697" x="9267825" y="3544888"/>
          <p14:tracePt t="23731" x="9245600" y="3530600"/>
          <p14:tracePt t="23737" x="9161463" y="3516313"/>
          <p14:tracePt t="23747" x="9028113" y="3516313"/>
          <p14:tracePt t="23765" x="8470900" y="3489325"/>
          <p14:tracePt t="23780" x="7985125" y="3516313"/>
          <p14:tracePt t="23799" x="7118350" y="3594100"/>
          <p14:tracePt t="23814" x="6469063" y="3651250"/>
          <p14:tracePt t="23830" x="6096000" y="3679825"/>
          <p14:tracePt t="23847" x="5538788" y="3743325"/>
          <p14:tracePt t="23864" x="5327650" y="3770313"/>
          <p14:tracePt t="23880" x="5151438" y="3784600"/>
          <p14:tracePt t="23897" x="5024438" y="3784600"/>
          <p14:tracePt t="23915" x="4968875" y="3784600"/>
          <p14:tracePt t="23930" x="4933950" y="3784600"/>
          <p14:tracePt t="23948" x="4911725" y="3778250"/>
          <p14:tracePt t="23964" x="4897438" y="3778250"/>
          <p14:tracePt t="23980" x="4876800" y="3763963"/>
          <p14:tracePt t="23997" x="4757738" y="3729038"/>
          <p14:tracePt t="24014" x="4651375" y="3692525"/>
          <p14:tracePt t="24031" x="4518025" y="3671888"/>
          <p14:tracePt t="24047" x="4446588" y="3665538"/>
          <p14:tracePt t="24065" x="4368800" y="3651250"/>
          <p14:tracePt t="24080" x="4348163" y="3651250"/>
          <p14:tracePt t="24097" x="4313238" y="3651250"/>
          <p14:tracePt t="24100" x="4284663" y="3651250"/>
          <p14:tracePt t="24114" x="4235450" y="3651250"/>
          <p14:tracePt t="24131" x="4179888" y="3643313"/>
          <p14:tracePt t="24148" x="4122738" y="3643313"/>
          <p14:tracePt t="24164" x="4102100" y="3630613"/>
          <p14:tracePt t="24181" x="4087813" y="3630613"/>
          <p14:tracePt t="24197" x="4079875" y="3630613"/>
          <p14:tracePt t="24242" x="4108450" y="3622675"/>
          <p14:tracePt t="24249" x="4206875" y="3608388"/>
          <p14:tracePt t="24256" x="4376738" y="3608388"/>
          <p14:tracePt t="24264" x="4567238" y="3608388"/>
          <p14:tracePt t="24281" x="4940300" y="3608388"/>
          <p14:tracePt t="24297" x="5278438" y="3608388"/>
          <p14:tracePt t="24314" x="5659438" y="3579813"/>
          <p14:tracePt t="24331" x="5905500" y="3538538"/>
          <p14:tracePt t="24332" x="6026150" y="3524250"/>
          <p14:tracePt t="24347" x="6215063" y="3495675"/>
          <p14:tracePt t="24366" x="6413500" y="3495675"/>
          <p14:tracePt t="24381" x="6469063" y="3495675"/>
          <p14:tracePt t="24399" x="6526213" y="3516313"/>
          <p14:tracePt t="24414" x="6540500" y="3524250"/>
          <p14:tracePt t="24431" x="6540500" y="3538538"/>
          <p14:tracePt t="24447" x="6540500" y="3544888"/>
          <p14:tracePt t="24464" x="6540500" y="3559175"/>
          <p14:tracePt t="24488" x="6532563" y="3559175"/>
          <p14:tracePt t="24502" x="6518275" y="3559175"/>
          <p14:tracePt t="24515" x="6405563" y="3559175"/>
          <p14:tracePt t="24531" x="6229350" y="3552825"/>
          <p14:tracePt t="24547" x="6003925" y="3559175"/>
          <p14:tracePt t="24564" x="5511800" y="3636963"/>
          <p14:tracePt t="24581" x="5186363" y="3714750"/>
          <p14:tracePt t="24597" x="4764088" y="3833813"/>
          <p14:tracePt t="24613" x="4573588" y="3919538"/>
          <p14:tracePt t="24631" x="4376738" y="4017963"/>
          <p14:tracePt t="24647" x="4249738" y="4073525"/>
          <p14:tracePt t="24665" x="4171950" y="4108450"/>
          <p14:tracePt t="24680" x="4151313" y="4116388"/>
          <p14:tracePt t="24698" x="4143375" y="4116388"/>
          <p14:tracePt t="24714" x="4129088" y="4116388"/>
          <p14:tracePt t="24741" x="4122738" y="4116388"/>
          <p14:tracePt t="24775" x="4108450" y="4130675"/>
          <p14:tracePt t="24782" x="4094163" y="4144963"/>
          <p14:tracePt t="24788" x="4073525" y="4151313"/>
          <p14:tracePt t="24798" x="4052888" y="4171950"/>
          <p14:tracePt t="24814" x="4038600" y="4186238"/>
          <p14:tracePt t="24831" x="4003675" y="4221163"/>
          <p14:tracePt t="24847" x="3989388" y="4229100"/>
          <p14:tracePt t="24864" x="3981450" y="4235450"/>
          <p14:tracePt t="24881" x="3967163" y="4257675"/>
          <p14:tracePt t="24899" x="4010025" y="4257675"/>
          <p14:tracePt t="24900" x="4094163" y="4257675"/>
          <p14:tracePt t="24914" x="4327525" y="4257675"/>
          <p14:tracePt t="24933" x="4721225" y="4214813"/>
          <p14:tracePt t="24948" x="4975225" y="4171950"/>
          <p14:tracePt t="24964" x="5222875" y="4159250"/>
          <p14:tracePt t="24981" x="5581650" y="4144963"/>
          <p14:tracePt t="24998" x="5786438" y="4151313"/>
          <p14:tracePt t="25014" x="5926138" y="4165600"/>
          <p14:tracePt t="25031" x="6003925" y="4171950"/>
          <p14:tracePt t="25048" x="6026150" y="4179888"/>
          <p14:tracePt t="25068" x="6026150" y="4186238"/>
          <p14:tracePt t="25083" x="6026150" y="4194175"/>
          <p14:tracePt t="25098" x="6018213" y="4208463"/>
          <p14:tracePt t="25114" x="5997575" y="4221163"/>
          <p14:tracePt t="25131" x="5913438" y="4264025"/>
          <p14:tracePt t="25148" x="5876925" y="4292600"/>
          <p14:tracePt t="25164" x="5813425" y="4356100"/>
          <p14:tracePt t="25181" x="5792788" y="4391025"/>
          <p14:tracePt t="25199" x="5764213" y="4440238"/>
          <p14:tracePt t="25215" x="5772150" y="4460875"/>
          <p14:tracePt t="25233" x="5807075" y="4518025"/>
          <p14:tracePt t="25248" x="5870575" y="4552950"/>
          <p14:tracePt t="25265" x="5934075" y="4573588"/>
          <p14:tracePt t="25281" x="6061075" y="4595813"/>
          <p14:tracePt t="25298" x="6153150" y="4616450"/>
          <p14:tracePt t="25314" x="6350000" y="4651375"/>
          <p14:tracePt t="25331" x="6567488" y="4694238"/>
          <p14:tracePt t="25349" x="6856413" y="4737100"/>
          <p14:tracePt t="25365" x="7032625" y="4764088"/>
          <p14:tracePt t="25384" x="7231063" y="4764088"/>
          <p14:tracePt t="25398" x="7315200" y="4786313"/>
          <p14:tracePt t="25414" x="7378700" y="4806950"/>
          <p14:tracePt t="25431" x="7434263" y="4841875"/>
          <p14:tracePt t="25448" x="7497763" y="4884738"/>
          <p14:tracePt t="25465" x="7632700" y="5003800"/>
          <p14:tracePt t="25481" x="7773988" y="5138738"/>
          <p14:tracePt t="25499" x="8040688" y="5329238"/>
          <p14:tracePt t="25515" x="8323263" y="5462588"/>
          <p14:tracePt t="25531" x="8682038" y="5575300"/>
          <p14:tracePt t="25548" x="9274175" y="5673725"/>
          <p14:tracePt t="25565" x="9612313" y="5673725"/>
          <p14:tracePt t="25581" x="10106025" y="5581650"/>
          <p14:tracePt t="25598" x="10380663" y="5462588"/>
          <p14:tracePt t="25616" x="10761663" y="5202238"/>
          <p14:tracePt t="25631" x="10987088" y="4919663"/>
          <p14:tracePt t="25649" x="11255375" y="4587875"/>
          <p14:tracePt t="25665" x="11423650" y="4306888"/>
          <p14:tracePt t="25681" x="11557000" y="4081463"/>
          <p14:tracePt t="25698" x="11733213" y="3897313"/>
          <p14:tracePt t="25715" x="11833225" y="3806825"/>
          <p14:tracePt t="25731" x="11945938" y="3706813"/>
          <p14:tracePt t="25748" x="12015788" y="3651250"/>
          <p14:tracePt t="25766" x="12171363" y="3579813"/>
          <p14:tracePt t="27435" x="11747500" y="2192338"/>
          <p14:tracePt t="27449" x="10790238" y="1768475"/>
          <p14:tracePt t="27466" x="9802813" y="1493838"/>
          <p14:tracePt t="27483" x="8456613" y="1227138"/>
          <p14:tracePt t="27501" x="7554913" y="1204913"/>
          <p14:tracePt t="27516" x="6997700" y="1325563"/>
          <p14:tracePt t="27534" x="6215063" y="1579563"/>
          <p14:tracePt t="27549" x="5870575" y="1704975"/>
          <p14:tracePt t="27566" x="5630863" y="1854200"/>
          <p14:tracePt t="27583" x="5434013" y="2065338"/>
          <p14:tracePt t="27599" x="5384800" y="2143125"/>
          <p14:tracePt t="27616" x="5356225" y="2247900"/>
          <p14:tracePt t="27634" x="5356225" y="2319338"/>
          <p14:tracePt t="27637" x="5356225" y="2339975"/>
          <p14:tracePt t="27651" x="5356225" y="2409825"/>
          <p14:tracePt t="27666" x="5362575" y="2481263"/>
          <p14:tracePt t="27684" x="5384800" y="2586038"/>
          <p14:tracePt t="27699" x="5384800" y="2649538"/>
          <p14:tracePt t="27716" x="5376863" y="2698750"/>
          <p14:tracePt t="27733" x="5348288" y="2741613"/>
          <p14:tracePt t="27749" x="5335588" y="2755900"/>
          <p14:tracePt t="27766" x="5307013" y="2798763"/>
          <p14:tracePt t="27783" x="5299075" y="2805113"/>
          <p14:tracePt t="27801" x="5284788" y="2819400"/>
          <p14:tracePt t="27816" x="5272088" y="2825750"/>
          <p14:tracePt t="27834" x="5272088" y="2840038"/>
          <p14:tracePt t="27855" x="5264150" y="2840038"/>
          <p14:tracePt t="27875" x="5264150" y="2854325"/>
          <p14:tracePt t="27889" x="5257800" y="2854325"/>
          <p14:tracePt t="27902" x="5249863" y="2862263"/>
          <p14:tracePt t="27923" x="5243513" y="2862263"/>
          <p14:tracePt t="27933" x="5235575" y="2868613"/>
          <p14:tracePt t="27951" x="5214938" y="2874963"/>
          <p14:tracePt t="27966" x="5200650" y="2889250"/>
          <p14:tracePt t="27983" x="5180013" y="2903538"/>
          <p14:tracePt t="28000" x="5165725" y="2917825"/>
          <p14:tracePt t="28017" x="5151438" y="2925763"/>
          <p14:tracePt t="28033" x="5122863" y="2952750"/>
          <p14:tracePt t="28050" x="5108575" y="2967038"/>
          <p14:tracePt t="28067" x="5102225" y="2974975"/>
          <p14:tracePt t="28068" x="5095875" y="2981325"/>
          <p14:tracePt t="28083" x="5087938" y="2989263"/>
          <p14:tracePt t="28101" x="5067300" y="2995613"/>
          <p14:tracePt t="28116" x="5059363" y="2995613"/>
          <p14:tracePt t="28142" x="5053013" y="2995613"/>
          <p14:tracePt t="28168" x="5046663" y="2995613"/>
          <p14:tracePt t="28189" x="5038725" y="2995613"/>
          <p14:tracePt t="28210" x="5032375" y="2995613"/>
          <p14:tracePt t="28218" x="5018088" y="2995613"/>
          <p14:tracePt t="28230" x="5010150" y="2995613"/>
          <p14:tracePt t="28236" x="5003800" y="2995613"/>
          <p14:tracePt t="28251" x="4995863" y="2995613"/>
          <p14:tracePt t="28267" x="4983163" y="2995613"/>
          <p14:tracePt t="28283" x="4954588" y="3009900"/>
          <p14:tracePt t="28300" x="4919663" y="3024188"/>
          <p14:tracePt t="28317" x="4891088" y="3030538"/>
          <p14:tracePt t="28334" x="4870450" y="3051175"/>
          <p14:tracePt t="28335" x="4870450" y="3059113"/>
          <p14:tracePt t="28350" x="4848225" y="3065463"/>
          <p14:tracePt t="28368" x="4833938" y="3079750"/>
          <p14:tracePt t="28383" x="4833938" y="3101975"/>
          <p14:tracePt t="28402" x="4833938" y="3108325"/>
          <p14:tracePt t="28417" x="4841875" y="3114675"/>
          <p14:tracePt t="28433" x="4876800" y="3114675"/>
          <p14:tracePt t="28450" x="4933950" y="3114675"/>
          <p14:tracePt t="28467" x="4946650" y="3114675"/>
          <p14:tracePt t="28661" x="4946650" y="3122613"/>
          <p14:tracePt t="28668" x="4940300" y="3128963"/>
          <p14:tracePt t="28682" x="4919663" y="3151188"/>
          <p14:tracePt t="28688" x="4911725" y="3157538"/>
          <p14:tracePt t="28700" x="4905375" y="3171825"/>
          <p14:tracePt t="28717" x="4856163" y="3249613"/>
          <p14:tracePt t="28733" x="4827588" y="3298825"/>
          <p14:tracePt t="28750" x="4806950" y="3341688"/>
          <p14:tracePt t="28767" x="4792663" y="3354388"/>
          <p14:tracePt t="28783" x="4792663" y="3376613"/>
          <p14:tracePt t="28800" x="4792663" y="3382963"/>
          <p14:tracePt t="28818" x="4792663" y="3390900"/>
          <p14:tracePt t="28844" x="4792663" y="3397250"/>
          <p14:tracePt t="28852" x="4792663" y="3403600"/>
          <p14:tracePt t="28867" x="4799013" y="3403600"/>
          <p14:tracePt t="28884" x="4813300" y="3411538"/>
          <p14:tracePt t="28900" x="4827588" y="3411538"/>
          <p14:tracePt t="28917" x="4827588" y="3417888"/>
          <p14:tracePt t="28954" x="4827588" y="3432175"/>
          <p14:tracePt t="28982" x="4827588" y="3440113"/>
          <p14:tracePt t="28995" x="4819650" y="3440113"/>
          <p14:tracePt t="29002" x="4819650" y="3446463"/>
          <p14:tracePt t="29017" x="4813300" y="3454400"/>
          <p14:tracePt t="29034" x="4806950" y="3467100"/>
          <p14:tracePt t="29050" x="4806950" y="3489325"/>
          <p14:tracePt t="29067" x="4806950" y="3495675"/>
          <p14:tracePt t="29084" x="4799013" y="3509963"/>
          <p14:tracePt t="29101" x="4799013" y="3516313"/>
          <p14:tracePt t="29118" x="4792663" y="3530600"/>
          <p14:tracePt t="29134" x="4792663" y="3552825"/>
          <p14:tracePt t="29152" x="4770438" y="3608388"/>
          <p14:tracePt t="29167" x="4770438" y="3665538"/>
          <p14:tracePt t="29184" x="4749800" y="3729038"/>
          <p14:tracePt t="29200" x="4743450" y="3792538"/>
          <p14:tracePt t="29217" x="4729163" y="3868738"/>
          <p14:tracePt t="29234" x="4721225" y="3897313"/>
          <p14:tracePt t="29251" x="4721225" y="3919538"/>
          <p14:tracePt t="29268" x="4721225" y="3940175"/>
          <p14:tracePt t="29284" x="4721225" y="3954463"/>
          <p14:tracePt t="29301" x="4721225" y="3968750"/>
          <p14:tracePt t="29317" x="4714875" y="4010025"/>
          <p14:tracePt t="29334" x="4700588" y="4052888"/>
          <p14:tracePt t="29350" x="4694238" y="4087813"/>
          <p14:tracePt t="29367" x="4694238" y="4095750"/>
          <p14:tracePt t="29384" x="4694238" y="4108450"/>
          <p14:tracePt t="29401" x="4694238" y="4116388"/>
          <p14:tracePt t="29418" x="4694238" y="4122738"/>
          <p14:tracePt t="29434" x="4694238" y="4130675"/>
          <p14:tracePt t="29451" x="4694238" y="4137025"/>
          <p14:tracePt t="29468" x="4721225" y="4137025"/>
          <p14:tracePt t="29484" x="4735513" y="4151313"/>
          <p14:tracePt t="29576" x="4743450" y="4151313"/>
          <p14:tracePt t="29583" x="4749800" y="4151313"/>
          <p14:tracePt t="29589" x="4792663" y="4144963"/>
          <p14:tracePt t="29601" x="4833938" y="4144963"/>
          <p14:tracePt t="29618" x="4995863" y="4108450"/>
          <p14:tracePt t="29634" x="5081588" y="4102100"/>
          <p14:tracePt t="29651" x="5145088" y="4081463"/>
          <p14:tracePt t="29668" x="5257800" y="4059238"/>
          <p14:tracePt t="29685" x="5307013" y="4038600"/>
          <p14:tracePt t="29686" x="5341938" y="4038600"/>
          <p14:tracePt t="29701" x="5362575" y="4038600"/>
          <p14:tracePt t="29720" x="5399088" y="4038600"/>
          <p14:tracePt t="29890" x="5405438" y="4038600"/>
          <p14:tracePt t="29896" x="5411788" y="4038600"/>
          <p14:tracePt t="29910" x="5434013" y="4017963"/>
          <p14:tracePt t="29918" x="5440363" y="4010025"/>
          <p14:tracePt t="29934" x="5468938" y="3983038"/>
          <p14:tracePt t="29952" x="5524500" y="3925888"/>
          <p14:tracePt t="29968" x="5595938" y="3841750"/>
          <p14:tracePt t="29986" x="5673725" y="3743325"/>
          <p14:tracePt t="30001" x="5729288" y="3665538"/>
          <p14:tracePt t="30020" x="5764213" y="3622675"/>
          <p14:tracePt t="30034" x="5772150" y="3616325"/>
          <p14:tracePt t="30051" x="5778500" y="3608388"/>
          <p14:tracePt t="30068" x="5807075" y="3608388"/>
          <p14:tracePt t="30085" x="5827713" y="3594100"/>
          <p14:tracePt t="30101" x="5856288" y="3594100"/>
          <p14:tracePt t="30118" x="5864225" y="3594100"/>
          <p14:tracePt t="30176" x="5864225" y="3602038"/>
          <p14:tracePt t="30190" x="5870575" y="3608388"/>
          <p14:tracePt t="30197" x="5870575" y="3616325"/>
          <p14:tracePt t="30203" x="5876925" y="3622675"/>
          <p14:tracePt t="30218" x="5884863" y="3657600"/>
          <p14:tracePt t="30235" x="5899150" y="3729038"/>
          <p14:tracePt t="30251" x="5905500" y="3833813"/>
          <p14:tracePt t="30268" x="5905500" y="3975100"/>
          <p14:tracePt t="30287" x="5905500" y="4102100"/>
          <p14:tracePt t="30301" x="5905500" y="4171950"/>
          <p14:tracePt t="30318" x="5891213" y="4249738"/>
          <p14:tracePt t="30335" x="5891213" y="4327525"/>
          <p14:tracePt t="30351" x="5891213" y="4376738"/>
          <p14:tracePt t="30368" x="5891213" y="4425950"/>
          <p14:tracePt t="30385" x="5884863" y="4524375"/>
          <p14:tracePt t="30402" x="5870575" y="4651375"/>
          <p14:tracePt t="30418" x="5870575" y="4729163"/>
          <p14:tracePt t="30436" x="5876925" y="4786313"/>
          <p14:tracePt t="30451" x="5876925" y="4800600"/>
          <p14:tracePt t="30468" x="5876925" y="4813300"/>
          <p14:tracePt t="30485" x="5876925" y="4835525"/>
          <p14:tracePt t="30635" x="5884863" y="4835525"/>
          <p14:tracePt t="30641" x="5891213" y="4835525"/>
          <p14:tracePt t="30651" x="5899150" y="4835525"/>
          <p14:tracePt t="30668" x="5954713" y="4835525"/>
          <p14:tracePt t="30685" x="6102350" y="4821238"/>
          <p14:tracePt t="30703" x="6413500" y="4778375"/>
          <p14:tracePt t="30718" x="6673850" y="4778375"/>
          <p14:tracePt t="30737" x="7196138" y="4786313"/>
          <p14:tracePt t="30752" x="7497763" y="4786313"/>
          <p14:tracePt t="30768" x="7913688" y="4786313"/>
          <p14:tracePt t="30785" x="8450263" y="4813300"/>
          <p14:tracePt t="30802" x="8766175" y="4849813"/>
          <p14:tracePt t="30819" x="9190038" y="4905375"/>
          <p14:tracePt t="30835" x="9471025" y="4919663"/>
          <p14:tracePt t="30857" x="9831388" y="4913313"/>
          <p14:tracePt t="30860" x="9999663" y="4899025"/>
          <p14:tracePt t="30868" x="10134600" y="4870450"/>
          <p14:tracePt t="30886" x="10521950" y="4737100"/>
          <p14:tracePt t="30902" x="10761663" y="4645025"/>
          <p14:tracePt t="30918" x="10888663" y="4581525"/>
          <p14:tracePt t="30935" x="11015663" y="4511675"/>
          <p14:tracePt t="30952" x="11120438" y="4475163"/>
          <p14:tracePt t="30968" x="11310938" y="4397375"/>
          <p14:tracePt t="30985" x="11458575" y="4348163"/>
          <p14:tracePt t="31003" x="11761788" y="4221163"/>
          <p14:tracePt t="31018" x="12009438" y="4144963"/>
          <p14:tracePt t="33672" x="11634788" y="2790825"/>
          <p14:tracePt t="33686" x="11310938" y="2749550"/>
          <p14:tracePt t="33704" x="10275888" y="2671763"/>
          <p14:tracePt t="33722" x="9267825" y="2565400"/>
          <p14:tracePt t="33737" x="8759825" y="2495550"/>
          <p14:tracePt t="33755" x="8097838" y="2409825"/>
          <p14:tracePt t="33770" x="7673975" y="2360613"/>
          <p14:tracePt t="33787" x="7089775" y="2333625"/>
          <p14:tracePt t="33803" x="6265863" y="2360613"/>
          <p14:tracePt t="33820" x="5835650" y="2382838"/>
          <p14:tracePt t="33837" x="5405438" y="2446338"/>
          <p14:tracePt t="33854" x="4833938" y="2559050"/>
          <p14:tracePt t="33871" x="4510088" y="2636838"/>
          <p14:tracePt t="33887" x="4143375" y="2692400"/>
          <p14:tracePt t="33903" x="3967163" y="2706688"/>
          <p14:tracePt t="33920" x="3805238" y="2727325"/>
          <p14:tracePt t="33937" x="3700463" y="2741613"/>
          <p14:tracePt t="33954" x="3551238" y="2762250"/>
          <p14:tracePt t="33970" x="3481388" y="2776538"/>
          <p14:tracePt t="33988" x="3368675" y="2784475"/>
          <p14:tracePt t="34004" x="3305175" y="2784475"/>
          <p14:tracePt t="34021" x="3290888" y="2784475"/>
          <p14:tracePt t="34037" x="3276600" y="2784475"/>
          <p14:tracePt t="34054" x="3262313" y="2784475"/>
          <p14:tracePt t="34070" x="3255963" y="2784475"/>
          <p14:tracePt t="34087" x="3249613" y="2784475"/>
          <p14:tracePt t="34105" x="3235325" y="2784475"/>
          <p14:tracePt t="34121" x="3227388" y="2784475"/>
          <p14:tracePt t="34138" x="3206750" y="2784475"/>
          <p14:tracePt t="34186" x="3206750" y="2776538"/>
          <p14:tracePt t="34198" x="3206750" y="2770188"/>
          <p14:tracePt t="34214" x="3206750" y="2755900"/>
          <p14:tracePt t="34233" x="3213100" y="2755900"/>
          <p14:tracePt t="34240" x="3221038" y="2755900"/>
          <p14:tracePt t="34261" x="3227388" y="2755900"/>
          <p14:tracePt t="34270" x="3235325" y="2755900"/>
          <p14:tracePt t="34288" x="3241675" y="2755900"/>
          <p14:tracePt t="34308" x="3249613" y="2755900"/>
          <p14:tracePt t="34377" x="3255963" y="2755900"/>
          <p14:tracePt t="34384" x="3270250" y="2755900"/>
          <p14:tracePt t="34390" x="3276600" y="2755900"/>
          <p14:tracePt t="34404" x="3298825" y="2755900"/>
          <p14:tracePt t="34420" x="3319463" y="2755900"/>
          <p14:tracePt t="34439" x="3368675" y="2755900"/>
          <p14:tracePt t="34454" x="3397250" y="2755900"/>
          <p14:tracePt t="34472" x="3438525" y="2755900"/>
          <p14:tracePt t="34488" x="3460750" y="2755900"/>
          <p14:tracePt t="34504" x="3495675" y="2755900"/>
          <p14:tracePt t="34521" x="3530600" y="2755900"/>
          <p14:tracePt t="34538" x="3565525" y="2755900"/>
          <p14:tracePt t="34554" x="3608388" y="2755900"/>
          <p14:tracePt t="34571" x="3622675" y="2755900"/>
          <p14:tracePt t="34588" x="3643313" y="2755900"/>
          <p14:tracePt t="34589" x="3651250" y="2755900"/>
          <p14:tracePt t="34604" x="3657600" y="2755900"/>
          <p14:tracePt t="34621" x="3671888" y="2755900"/>
          <p14:tracePt t="34638" x="3692525" y="2755900"/>
          <p14:tracePt t="34670" x="3700463" y="2755900"/>
          <p14:tracePt t="34698" x="3706813" y="2755900"/>
          <p14:tracePt t="34711" x="3714750" y="2749550"/>
          <p14:tracePt t="34718" x="3721100" y="2741613"/>
          <p14:tracePt t="34725" x="3741738" y="2741613"/>
          <p14:tracePt t="34739" x="3763963" y="2741613"/>
          <p14:tracePt t="34754" x="3790950" y="2741613"/>
          <p14:tracePt t="34771" x="3805238" y="2741613"/>
          <p14:tracePt t="34788" x="3840163" y="2741613"/>
          <p14:tracePt t="34804" x="3854450" y="2741613"/>
          <p14:tracePt t="34822" x="3911600" y="2735263"/>
          <p14:tracePt t="34837" x="3960813" y="2727325"/>
          <p14:tracePt t="34856" x="4030663" y="2706688"/>
          <p14:tracePt t="34871" x="4052888" y="2706688"/>
          <p14:tracePt t="34889" x="4079875" y="2706688"/>
          <p14:tracePt t="34904" x="4087813" y="2706688"/>
          <p14:tracePt t="34921" x="4094163" y="2706688"/>
          <p14:tracePt t="35674" x="4102100" y="2706688"/>
          <p14:tracePt t="35681" x="4108450" y="2706688"/>
          <p14:tracePt t="35701" x="4116388" y="2706688"/>
          <p14:tracePt t="35707" x="4129088" y="2706688"/>
          <p14:tracePt t="35728" x="4137025" y="2706688"/>
          <p14:tracePt t="35738" x="4143375" y="2706688"/>
          <p14:tracePt t="35756" x="4151313" y="2706688"/>
          <p14:tracePt t="35772" x="4157663" y="2706688"/>
          <p14:tracePt t="35788" x="4171950" y="2713038"/>
          <p14:tracePt t="35805" x="4192588" y="2713038"/>
          <p14:tracePt t="35822" x="4200525" y="2713038"/>
          <p14:tracePt t="35838" x="4206875" y="2713038"/>
          <p14:tracePt t="35855" x="4221163" y="2713038"/>
          <p14:tracePt t="35872" x="4256088" y="2720975"/>
          <p14:tracePt t="35888" x="4264025" y="2720975"/>
          <p14:tracePt t="35906" x="4270375" y="2720975"/>
          <p14:tracePt t="35922" x="4292600" y="2727325"/>
          <p14:tracePt t="35938" x="4298950" y="2727325"/>
          <p14:tracePt t="35955" x="4313238" y="2727325"/>
          <p14:tracePt t="35972" x="4319588" y="2727325"/>
          <p14:tracePt t="35995" x="4327525" y="2727325"/>
          <p14:tracePt t="36005" x="4333875" y="2727325"/>
          <p14:tracePt t="36021" x="4348163" y="2727325"/>
          <p14:tracePt t="36038" x="4368800" y="2727325"/>
          <p14:tracePt t="36057" x="4383088" y="2727325"/>
          <p14:tracePt t="36071" x="4405313" y="2727325"/>
          <p14:tracePt t="36088" x="4411663" y="2727325"/>
          <p14:tracePt t="36105" x="4418013" y="2727325"/>
          <p14:tracePt t="36122" x="4425950" y="2727325"/>
          <p14:tracePt t="36138" x="4440238" y="2727325"/>
          <p14:tracePt t="36155" x="4454525" y="2727325"/>
          <p14:tracePt t="36174" x="4481513" y="2727325"/>
          <p14:tracePt t="36192" x="4489450" y="2727325"/>
          <p14:tracePt t="36205" x="4495800" y="2727325"/>
          <p14:tracePt t="36222" x="4510088" y="2727325"/>
          <p14:tracePt t="36238" x="4524375" y="2727325"/>
          <p14:tracePt t="36260" x="4530725" y="2727325"/>
          <p14:tracePt t="36302" x="4538663" y="2727325"/>
          <p14:tracePt t="36316" x="4545013" y="2727325"/>
          <p14:tracePt t="36343" x="4545013" y="2741613"/>
          <p14:tracePt t="36357" x="4552950" y="2741613"/>
          <p14:tracePt t="36363" x="4559300" y="2749550"/>
          <p14:tracePt t="36376" x="4567238" y="2749550"/>
          <p14:tracePt t="36392" x="4567238" y="2755900"/>
          <p14:tracePt t="36405" x="4581525" y="2755900"/>
          <p14:tracePt t="36422" x="4581525" y="2762250"/>
          <p14:tracePt t="36479" x="4587875" y="2762250"/>
          <p14:tracePt t="36514" x="4594225" y="2762250"/>
          <p14:tracePt t="36684" x="4602163" y="2762250"/>
          <p14:tracePt t="36690" x="4608513" y="2770188"/>
          <p14:tracePt t="36698" x="4616450" y="2770188"/>
          <p14:tracePt t="36722" x="4657725" y="2776538"/>
          <p14:tracePt t="36739" x="4686300" y="2776538"/>
          <p14:tracePt t="36756" x="4700588" y="2776538"/>
          <p14:tracePt t="36772" x="4706938" y="2776538"/>
          <p14:tracePt t="37258" x="4706938" y="2784475"/>
          <p14:tracePt t="37264" x="4700588" y="2798763"/>
          <p14:tracePt t="37278" x="4694238" y="2805113"/>
          <p14:tracePt t="37289" x="4686300" y="2813050"/>
          <p14:tracePt t="37306" x="4672013" y="2819400"/>
          <p14:tracePt t="37323" x="4657725" y="2833688"/>
          <p14:tracePt t="37341" x="4645025" y="2847975"/>
          <p14:tracePt t="37356" x="4616450" y="2874963"/>
          <p14:tracePt t="37374" x="4602163" y="2903538"/>
          <p14:tracePt t="37376" x="4581525" y="2911475"/>
          <p14:tracePt t="37389" x="4567238" y="2932113"/>
          <p14:tracePt t="37406" x="4545013" y="2960688"/>
          <p14:tracePt t="37423" x="4530725" y="2981325"/>
          <p14:tracePt t="37439" x="4530725" y="2989263"/>
          <p14:tracePt t="37456" x="4524375" y="3009900"/>
          <p14:tracePt t="37473" x="4518025" y="3016250"/>
          <p14:tracePt t="37490" x="4518025" y="3030538"/>
          <p14:tracePt t="37506" x="4518025" y="3044825"/>
          <p14:tracePt t="37538" x="4518025" y="3051175"/>
          <p14:tracePt t="37558" x="4518025" y="3059113"/>
          <p14:tracePt t="37599" x="4518025" y="3073400"/>
          <p14:tracePt t="37613" x="4518025" y="3079750"/>
          <p14:tracePt t="37626" x="4524375" y="3079750"/>
          <p14:tracePt t="37634" x="4524375" y="3087688"/>
          <p14:tracePt t="37642" x="4530725" y="3087688"/>
          <p14:tracePt t="37656" x="4538663" y="3087688"/>
          <p14:tracePt t="37673" x="4545013" y="3094038"/>
          <p14:tracePt t="37690" x="4581525" y="3094038"/>
          <p14:tracePt t="37706" x="4594225" y="3108325"/>
          <p14:tracePt t="37723" x="4622800" y="3108325"/>
          <p14:tracePt t="37739" x="4637088" y="3108325"/>
          <p14:tracePt t="37756" x="4651375" y="3108325"/>
          <p14:tracePt t="37773" x="4672013" y="3108325"/>
          <p14:tracePt t="37791" x="4686300" y="3108325"/>
          <p14:tracePt t="37806" x="4694238" y="3108325"/>
          <p14:tracePt t="37823" x="4721225" y="3108325"/>
          <p14:tracePt t="37840" x="4764088" y="3108325"/>
          <p14:tracePt t="37857" x="4784725" y="3108325"/>
          <p14:tracePt t="37873" x="4813300" y="3108325"/>
          <p14:tracePt t="37890" x="4833938" y="3108325"/>
          <p14:tracePt t="37908" x="4856163" y="3101975"/>
          <p14:tracePt t="37923" x="4862513" y="3094038"/>
          <p14:tracePt t="37942" x="4876800" y="3087688"/>
          <p14:tracePt t="37956" x="4883150" y="3087688"/>
          <p14:tracePt t="37973" x="4891088" y="3079750"/>
          <p14:tracePt t="37990" x="4911725" y="3051175"/>
          <p14:tracePt t="38006" x="4919663" y="3024188"/>
          <p14:tracePt t="38023" x="4933950" y="3001963"/>
          <p14:tracePt t="38040" x="4933950" y="2960688"/>
          <p14:tracePt t="38057" x="4933950" y="2932113"/>
          <p14:tracePt t="38073" x="4933950" y="2917825"/>
          <p14:tracePt t="38092" x="4926013" y="2889250"/>
          <p14:tracePt t="38106" x="4911725" y="2862263"/>
          <p14:tracePt t="38123" x="4891088" y="2840038"/>
          <p14:tracePt t="38140" x="4856163" y="2813050"/>
          <p14:tracePt t="38156" x="4848225" y="2805113"/>
          <p14:tracePt t="38173" x="4833938" y="2798763"/>
          <p14:tracePt t="38190" x="4819650" y="2798763"/>
          <p14:tracePt t="38208" x="4799013" y="2784475"/>
          <p14:tracePt t="38223" x="4778375" y="2784475"/>
          <p14:tracePt t="38241" x="4729163" y="2776538"/>
          <p14:tracePt t="38257" x="4679950" y="2784475"/>
          <p14:tracePt t="38273" x="4645025" y="2790825"/>
          <p14:tracePt t="38290" x="4608513" y="2805113"/>
          <p14:tracePt t="38307" x="4581525" y="2825750"/>
          <p14:tracePt t="38323" x="4559300" y="2847975"/>
          <p14:tracePt t="38340" x="4545013" y="2854325"/>
          <p14:tracePt t="38358" x="4524375" y="2874963"/>
          <p14:tracePt t="38373" x="4524375" y="2889250"/>
          <p14:tracePt t="38390" x="4524375" y="2897188"/>
          <p14:tracePt t="38438" x="4524375" y="2903538"/>
          <p14:tracePt t="38718" x="4518025" y="2903538"/>
          <p14:tracePt t="38972" x="4587875" y="2882900"/>
          <p14:tracePt t="38978" x="4672013" y="2840038"/>
          <p14:tracePt t="38985" x="4784725" y="2813050"/>
          <p14:tracePt t="39007" x="5243513" y="2749550"/>
          <p14:tracePt t="39023" x="5722938" y="2692400"/>
          <p14:tracePt t="39040" x="6997700" y="2559050"/>
          <p14:tracePt t="39057" x="8175625" y="2432050"/>
          <p14:tracePt t="39075" x="10042525" y="2276475"/>
          <p14:tracePt t="39091" x="11296650" y="2114550"/>
          <p14:tracePt t="40733" x="11310938" y="2559050"/>
          <p14:tracePt t="40741" x="10683875" y="2643188"/>
          <p14:tracePt t="40758" x="9571038" y="2784475"/>
          <p14:tracePt t="40775" x="8612188" y="2932113"/>
          <p14:tracePt t="40776" x="8386763" y="2981325"/>
          <p14:tracePt t="40792" x="7485063" y="3171825"/>
          <p14:tracePt t="40809" x="6575425" y="3397250"/>
          <p14:tracePt t="40825" x="6173788" y="3530600"/>
          <p14:tracePt t="40843" x="5821363" y="3636963"/>
          <p14:tracePt t="40858" x="5715000" y="3671888"/>
          <p14:tracePt t="40875" x="5665788" y="3692525"/>
          <p14:tracePt t="40892" x="5637213" y="3706813"/>
          <p14:tracePt t="40914" x="5624513" y="3714750"/>
          <p14:tracePt t="40925" x="5610225" y="3714750"/>
          <p14:tracePt t="40942" x="5595938" y="3714750"/>
          <p14:tracePt t="40960" x="5581650" y="3714750"/>
          <p14:tracePt t="40975" x="5546725" y="3714750"/>
          <p14:tracePt t="40993" x="5284788" y="3608388"/>
          <p14:tracePt t="41008" x="5067300" y="3475038"/>
          <p14:tracePt t="41025" x="4862513" y="3354388"/>
          <p14:tracePt t="41041" x="4616450" y="3255963"/>
          <p14:tracePt t="41058" x="4552950" y="3235325"/>
          <p14:tracePt t="41075" x="4524375" y="3227388"/>
          <p14:tracePt t="41092" x="4510088" y="3227388"/>
          <p14:tracePt t="41109" x="4503738" y="3221038"/>
          <p14:tracePt t="41110" x="4495800" y="3214688"/>
          <p14:tracePt t="41125" x="4481513" y="3186113"/>
          <p14:tracePt t="41142" x="4454525" y="3143250"/>
          <p14:tracePt t="41158" x="4418013" y="3087688"/>
          <p14:tracePt t="41175" x="4397375" y="3051175"/>
          <p14:tracePt t="41191" x="4368800" y="2967038"/>
          <p14:tracePt t="41208" x="4368800" y="2946400"/>
          <p14:tracePt t="41226" x="4368800" y="2917825"/>
          <p14:tracePt t="41368" x="4368800" y="2925763"/>
          <p14:tracePt t="41376" x="4391025" y="2925763"/>
          <p14:tracePt t="41382" x="4418013" y="2938463"/>
          <p14:tracePt t="41392" x="4440238" y="2946400"/>
          <p14:tracePt t="41409" x="4489450" y="2967038"/>
          <p14:tracePt t="41410" x="4518025" y="2974975"/>
          <p14:tracePt t="41425" x="4581525" y="2989263"/>
          <p14:tracePt t="41442" x="4651375" y="3009900"/>
          <p14:tracePt t="41458" x="4799013" y="3016250"/>
          <p14:tracePt t="41475" x="4911725" y="3030538"/>
          <p14:tracePt t="41491" x="5145088" y="3044825"/>
          <p14:tracePt t="41508" x="5356225" y="3044825"/>
          <p14:tracePt t="41525" x="5561013" y="3044825"/>
          <p14:tracePt t="41541" x="5792788" y="3038475"/>
          <p14:tracePt t="41558" x="5934075" y="3009900"/>
          <p14:tracePt t="41575" x="6130925" y="3009900"/>
          <p14:tracePt t="41591" x="6229350" y="2989263"/>
          <p14:tracePt t="41608" x="6335713" y="2989263"/>
          <p14:tracePt t="41625" x="6370638" y="2989263"/>
          <p14:tracePt t="41689" x="6370638" y="2995613"/>
          <p14:tracePt t="41722" x="6364288" y="2995613"/>
          <p14:tracePt t="41736" x="6356350" y="2995613"/>
          <p14:tracePt t="41742" x="6350000" y="2995613"/>
          <p14:tracePt t="41750" x="6350000" y="3001963"/>
          <p14:tracePt t="41758" x="6335713" y="3001963"/>
          <p14:tracePt t="41775" x="6292850" y="3001963"/>
          <p14:tracePt t="41791" x="6032500" y="3001963"/>
          <p14:tracePt t="41808" x="5919788" y="3001963"/>
          <p14:tracePt t="41825" x="5651500" y="3001963"/>
          <p14:tracePt t="41842" x="5475288" y="2974975"/>
          <p14:tracePt t="41858" x="5264150" y="2974975"/>
          <p14:tracePt t="41875" x="4960938" y="2967038"/>
          <p14:tracePt t="41892" x="4827588" y="2967038"/>
          <p14:tracePt t="41908" x="4645025" y="2989263"/>
          <p14:tracePt t="41925" x="4581525" y="3009900"/>
          <p14:tracePt t="41942" x="4530725" y="3009900"/>
          <p14:tracePt t="41958" x="4510088" y="3009900"/>
          <p14:tracePt t="41975" x="4503738" y="3009900"/>
          <p14:tracePt t="41991" x="4495800" y="3009900"/>
          <p14:tracePt t="42425" x="4495800" y="3016250"/>
          <p14:tracePt t="42433" x="4495800" y="3038475"/>
          <p14:tracePt t="42442" x="4495800" y="3044825"/>
          <p14:tracePt t="42459" x="4495800" y="3065463"/>
          <p14:tracePt t="42475" x="4503738" y="3122613"/>
          <p14:tracePt t="42492" x="4503738" y="3157538"/>
          <p14:tracePt t="42509" x="4503738" y="3235325"/>
          <p14:tracePt t="42525" x="4503738" y="3278188"/>
          <p14:tracePt t="42542" x="4503738" y="3341688"/>
          <p14:tracePt t="42559" x="4503738" y="3390900"/>
          <p14:tracePt t="42575" x="4503738" y="3440113"/>
          <p14:tracePt t="42593" x="4503738" y="3481388"/>
          <p14:tracePt t="42609" x="4503738" y="3495675"/>
          <p14:tracePt t="42625" x="4503738" y="3516313"/>
          <p14:tracePt t="42642" x="4503738" y="3530600"/>
          <p14:tracePt t="42659" x="4503738" y="3544888"/>
          <p14:tracePt t="42675" x="4503738" y="3552825"/>
          <p14:tracePt t="42692" x="4503738" y="3559175"/>
          <p14:tracePt t="42709" x="4503738" y="3579813"/>
          <p14:tracePt t="42727" x="4503738" y="3587750"/>
          <p14:tracePt t="42850" x="4503738" y="3594100"/>
          <p14:tracePt t="42911" x="4503738" y="3602038"/>
          <p14:tracePt t="42918" x="4503738" y="3608388"/>
          <p14:tracePt t="42930" x="4503738" y="3616325"/>
          <p14:tracePt t="42992" x="4503738" y="3630613"/>
          <p14:tracePt t="43012" x="4503738" y="3636963"/>
          <p14:tracePt t="43041" x="4503738" y="3643313"/>
          <p14:tracePt t="43853" x="4573588" y="3630613"/>
          <p14:tracePt t="43860" x="4672013" y="3616325"/>
          <p14:tracePt t="43866" x="4770438" y="3602038"/>
          <p14:tracePt t="43876" x="4905375" y="3567113"/>
          <p14:tracePt t="43893" x="5321300" y="3524250"/>
          <p14:tracePt t="43910" x="5659438" y="3495675"/>
          <p14:tracePt t="43926" x="6159500" y="3481388"/>
          <p14:tracePt t="43943" x="7286625" y="3440113"/>
          <p14:tracePt t="43959" x="8407400" y="3411538"/>
          <p14:tracePt t="43976" x="10366375" y="3333750"/>
          <p14:tracePt t="43993" x="11530013" y="3278188"/>
          <p14:tracePt t="58907" x="11733213" y="3284538"/>
          <p14:tracePt t="58922" x="11276013" y="3249613"/>
          <p14:tracePt t="58937" x="10831513" y="3235325"/>
          <p14:tracePt t="58953" x="10401300" y="3235325"/>
          <p14:tracePt t="58970" x="9929813" y="3235325"/>
          <p14:tracePt t="58987" x="9669463" y="3235325"/>
          <p14:tracePt t="59004" x="9401175" y="3241675"/>
          <p14:tracePt t="59020" x="9317038" y="3263900"/>
          <p14:tracePt t="59038" x="9245600" y="3263900"/>
          <p14:tracePt t="59054" x="9210675" y="3284538"/>
          <p14:tracePt t="59073" x="9105900" y="3290888"/>
          <p14:tracePt t="59087" x="8964613" y="3319463"/>
          <p14:tracePt t="59104" x="8802688" y="3341688"/>
          <p14:tracePt t="59120" x="8597900" y="3397250"/>
          <p14:tracePt t="59137" x="8477250" y="3432175"/>
          <p14:tracePt t="59153" x="8386763" y="3481388"/>
          <p14:tracePt t="59171" x="8202613" y="3579813"/>
          <p14:tracePt t="59187" x="8089900" y="3657600"/>
          <p14:tracePt t="59203" x="7907338" y="3819525"/>
          <p14:tracePt t="59222" x="7716838" y="4073525"/>
          <p14:tracePt t="59238" x="7639050" y="4221163"/>
          <p14:tracePt t="59254" x="7575550" y="4335463"/>
          <p14:tracePt t="59270" x="7485063" y="4560888"/>
          <p14:tracePt t="59288" x="7427913" y="4708525"/>
          <p14:tracePt t="59304" x="7372350" y="4827588"/>
          <p14:tracePt t="59321" x="7329488" y="4905375"/>
          <p14:tracePt t="59338" x="7251700" y="5032375"/>
          <p14:tracePt t="59354" x="7208838" y="5102225"/>
          <p14:tracePt t="59372" x="7145338" y="5187950"/>
          <p14:tracePt t="59387" x="7124700" y="5229225"/>
          <p14:tracePt t="59406" x="7096125" y="5251450"/>
          <p14:tracePt t="59420" x="7089775" y="5265738"/>
          <p14:tracePt t="59438" x="7075488" y="5278438"/>
          <p14:tracePt t="59454" x="7075488" y="5292725"/>
          <p14:tracePt t="59471" x="7069138" y="5300663"/>
          <p14:tracePt t="59488" x="7061200" y="5307013"/>
          <p14:tracePt t="59489" x="7054850" y="5321300"/>
          <p14:tracePt t="59504" x="7026275" y="5335588"/>
          <p14:tracePt t="59522" x="6969125" y="5364163"/>
          <p14:tracePt t="59537" x="6919913" y="5370513"/>
          <p14:tracePt t="59554" x="6870700" y="5384800"/>
          <p14:tracePt t="59571" x="6835775" y="5399088"/>
          <p14:tracePt t="59587" x="6815138" y="5399088"/>
          <p14:tracePt t="59592" x="6800850" y="5399088"/>
          <p14:tracePt t="59604" x="6772275" y="5399088"/>
          <p14:tracePt t="59621" x="6731000" y="5399088"/>
          <p14:tracePt t="59637" x="6680200" y="5399088"/>
          <p14:tracePt t="59654" x="6604000" y="5399088"/>
          <p14:tracePt t="59671" x="6575425" y="5399088"/>
          <p14:tracePt t="59687" x="6561138" y="5399088"/>
          <p14:tracePt t="59704" x="6540500" y="5399088"/>
          <p14:tracePt t="59802" x="6546850" y="5399088"/>
          <p14:tracePt t="59808" x="6554788" y="5392738"/>
          <p14:tracePt t="59815" x="6561138" y="5392738"/>
          <p14:tracePt t="59837" x="6630988" y="5364163"/>
          <p14:tracePt t="59854" x="6786563" y="5321300"/>
          <p14:tracePt t="59871" x="7019925" y="5321300"/>
          <p14:tracePt t="59887" x="7173913" y="5321300"/>
          <p14:tracePt t="59904" x="7286625" y="5321300"/>
          <p14:tracePt t="59921" x="7392988" y="5335588"/>
          <p14:tracePt t="59939" x="7497763" y="5341938"/>
          <p14:tracePt t="59954" x="7546975" y="5341938"/>
          <p14:tracePt t="59972" x="7583488" y="5356225"/>
          <p14:tracePt t="59987" x="7597775" y="5364163"/>
          <p14:tracePt t="60004" x="7624763" y="5370513"/>
          <p14:tracePt t="60021" x="7653338" y="5384800"/>
          <p14:tracePt t="60037" x="7702550" y="5399088"/>
          <p14:tracePt t="60054" x="7751763" y="5405438"/>
          <p14:tracePt t="60071" x="7808913" y="5427663"/>
          <p14:tracePt t="60089" x="7864475" y="5448300"/>
          <p14:tracePt t="60104" x="7942263" y="5454650"/>
          <p14:tracePt t="60123" x="8054975" y="5454650"/>
          <p14:tracePt t="60138" x="8139113" y="5454650"/>
          <p14:tracePt t="60155" x="8202613" y="5454650"/>
          <p14:tracePt t="60171" x="8294688" y="5434013"/>
          <p14:tracePt t="60188" x="8358188" y="5413375"/>
          <p14:tracePt t="60206" x="8415338" y="5392738"/>
          <p14:tracePt t="60221" x="8428038" y="5378450"/>
          <p14:tracePt t="60238" x="8435975" y="5370513"/>
          <p14:tracePt t="60255" x="8442325" y="5364163"/>
          <p14:tracePt t="60273" x="8442325" y="5341938"/>
          <p14:tracePt t="60288" x="8442325" y="5335588"/>
          <p14:tracePt t="60305" x="8442325" y="5321300"/>
          <p14:tracePt t="60321" x="8415338" y="5272088"/>
          <p14:tracePt t="60338" x="8386763" y="5237163"/>
          <p14:tracePt t="60354" x="8323263" y="5153025"/>
          <p14:tracePt t="60371" x="8259763" y="5110163"/>
          <p14:tracePt t="60388" x="8210550" y="5067300"/>
          <p14:tracePt t="60405" x="8139113" y="5032375"/>
          <p14:tracePt t="60421" x="8075613" y="5018088"/>
          <p14:tracePt t="60438" x="7999413" y="4997450"/>
          <p14:tracePt t="60455" x="7950200" y="4968875"/>
          <p14:tracePt t="60471" x="7858125" y="4948238"/>
          <p14:tracePt t="60488" x="7780338" y="4933950"/>
          <p14:tracePt t="60506" x="7673975" y="4905375"/>
          <p14:tracePt t="60521" x="7604125" y="4891088"/>
          <p14:tracePt t="60538" x="7519988" y="4891088"/>
          <p14:tracePt t="60540" x="7477125" y="4891088"/>
          <p14:tracePt t="60555" x="7392988" y="4891088"/>
          <p14:tracePt t="60571" x="7329488" y="4891088"/>
          <p14:tracePt t="60588" x="7245350" y="4891088"/>
          <p14:tracePt t="60605" x="7208838" y="4891088"/>
          <p14:tracePt t="60621" x="7181850" y="4891088"/>
          <p14:tracePt t="60638" x="7138988" y="4905375"/>
          <p14:tracePt t="60656" x="7069138" y="4926013"/>
          <p14:tracePt t="60672" x="7005638" y="4954588"/>
          <p14:tracePt t="60689" x="6942138" y="4976813"/>
          <p14:tracePt t="60690" x="6927850" y="4997450"/>
          <p14:tracePt t="60705" x="6864350" y="5018088"/>
          <p14:tracePt t="60721" x="6807200" y="5046663"/>
          <p14:tracePt t="60738" x="6765925" y="5089525"/>
          <p14:tracePt t="60755" x="6737350" y="5095875"/>
          <p14:tracePt t="60771" x="6716713" y="5130800"/>
          <p14:tracePt t="60788" x="6688138" y="5145088"/>
          <p14:tracePt t="60806" x="6645275" y="5202238"/>
          <p14:tracePt t="60822" x="6618288" y="5251450"/>
          <p14:tracePt t="60840" x="6589713" y="5321300"/>
          <p14:tracePt t="60855" x="6567488" y="5364163"/>
          <p14:tracePt t="60872" x="6561138" y="5413375"/>
          <p14:tracePt t="60888" x="6526213" y="5491163"/>
          <p14:tracePt t="60905" x="6518275" y="5540375"/>
          <p14:tracePt t="60921" x="6503988" y="5595938"/>
          <p14:tracePt t="60938" x="6503988" y="5630863"/>
          <p14:tracePt t="60956" x="6503988" y="5667375"/>
          <p14:tracePt t="60957" x="6511925" y="5688013"/>
          <p14:tracePt t="60971" x="6518275" y="5716588"/>
          <p14:tracePt t="60990" x="6546850" y="5751513"/>
          <p14:tracePt t="61005" x="6561138" y="5772150"/>
          <p14:tracePt t="61022" x="6589713" y="5794375"/>
          <p14:tracePt t="61038" x="6645275" y="5829300"/>
          <p14:tracePt t="61055" x="6694488" y="5857875"/>
          <p14:tracePt t="61071" x="6864350" y="5934075"/>
          <p14:tracePt t="61088" x="6991350" y="5970588"/>
          <p14:tracePt t="61105" x="7110413" y="5976938"/>
          <p14:tracePt t="61106" x="7159625" y="6005513"/>
          <p14:tracePt t="61122" x="7272338" y="6011863"/>
          <p14:tracePt t="61138" x="7378700" y="6011863"/>
          <p14:tracePt t="61155" x="7604125" y="6005513"/>
          <p14:tracePt t="61172" x="7800975" y="5991225"/>
          <p14:tracePt t="61189" x="8034338" y="5956300"/>
          <p14:tracePt t="61205" x="8161338" y="5919788"/>
          <p14:tracePt t="61222" x="8343900" y="5870575"/>
          <p14:tracePt t="61238" x="8456613" y="5829300"/>
          <p14:tracePt t="61257" x="8548688" y="5800725"/>
          <p14:tracePt t="61272" x="8597900" y="5780088"/>
          <p14:tracePt t="61288" x="8626475" y="5772150"/>
          <p14:tracePt t="61305" x="8640763" y="5765800"/>
          <p14:tracePt t="61322" x="8647113" y="5765800"/>
          <p14:tracePt t="61338" x="8675688" y="5751513"/>
          <p14:tracePt t="61356" x="8704263" y="5722938"/>
          <p14:tracePt t="61373" x="8745538" y="5681663"/>
          <p14:tracePt t="61388" x="8759825" y="5659438"/>
          <p14:tracePt t="61407" x="8809038" y="5618163"/>
          <p14:tracePt t="61422" x="8829675" y="5603875"/>
          <p14:tracePt t="61438" x="8837613" y="5589588"/>
          <p14:tracePt t="61455" x="8851900" y="5575300"/>
          <p14:tracePt t="61472" x="8851900" y="5561013"/>
          <p14:tracePt t="61488" x="8851900" y="5554663"/>
          <p14:tracePt t="61505" x="8851900" y="5546725"/>
          <p14:tracePt t="61523" x="8851900" y="5540375"/>
          <p14:tracePt t="61524" x="8843963" y="5518150"/>
          <p14:tracePt t="61539" x="8829675" y="5497513"/>
          <p14:tracePt t="61557" x="8802688" y="5427663"/>
          <p14:tracePt t="61572" x="8774113" y="5392738"/>
          <p14:tracePt t="61589" x="8745538" y="5349875"/>
          <p14:tracePt t="61605" x="8716963" y="5292725"/>
          <p14:tracePt t="61622" x="8696325" y="5265738"/>
          <p14:tracePt t="61639" x="8661400" y="5222875"/>
          <p14:tracePt t="61656" x="8632825" y="5194300"/>
          <p14:tracePt t="61674" x="8562975" y="5116513"/>
          <p14:tracePt t="61689" x="8513763" y="5067300"/>
          <p14:tracePt t="61707" x="8428038" y="5003800"/>
          <p14:tracePt t="61722" x="8386763" y="4976813"/>
          <p14:tracePt t="61739" x="8351838" y="4954588"/>
          <p14:tracePt t="61741" x="8315325" y="4933950"/>
          <p14:tracePt t="61756" x="8280400" y="4913313"/>
          <p14:tracePt t="61772" x="8231188" y="4905375"/>
          <p14:tracePt t="61789" x="8147050" y="4884738"/>
          <p14:tracePt t="61806" x="8083550" y="4864100"/>
          <p14:tracePt t="61822" x="8034338" y="4856163"/>
          <p14:tracePt t="61839" x="7970838" y="4856163"/>
          <p14:tracePt t="61856" x="7893050" y="4856163"/>
          <p14:tracePt t="61872" x="7843838" y="4856163"/>
          <p14:tracePt t="61889" x="7794625" y="4856163"/>
          <p14:tracePt t="61906" x="7737475" y="4870450"/>
          <p14:tracePt t="61922" x="7702550" y="4870450"/>
          <p14:tracePt t="61939" x="7646988" y="4884738"/>
          <p14:tracePt t="61956" x="7610475" y="4899025"/>
          <p14:tracePt t="61974" x="7540625" y="4919663"/>
          <p14:tracePt t="61989" x="7491413" y="4933950"/>
          <p14:tracePt t="62006" x="7448550" y="4954588"/>
          <p14:tracePt t="62022" x="7358063" y="4997450"/>
          <p14:tracePt t="62039" x="7308850" y="5026025"/>
          <p14:tracePt t="62056" x="7237413" y="5067300"/>
          <p14:tracePt t="62072" x="7196138" y="5095875"/>
          <p14:tracePt t="62089" x="7159625" y="5138738"/>
          <p14:tracePt t="62090" x="7153275" y="5145088"/>
          <p14:tracePt t="62105" x="7132638" y="5165725"/>
          <p14:tracePt t="62123" x="7118350" y="5180013"/>
          <p14:tracePt t="62139" x="7110413" y="5194300"/>
          <p14:tracePt t="62156" x="7110413" y="5208588"/>
          <p14:tracePt t="62172" x="7110413" y="5265738"/>
          <p14:tracePt t="62189" x="7110413" y="5300663"/>
          <p14:tracePt t="62206" x="7132638" y="5378450"/>
          <p14:tracePt t="62223" x="7153275" y="5419725"/>
          <p14:tracePt t="62240" x="7251700" y="5568950"/>
          <p14:tracePt t="62256" x="7372350" y="5653088"/>
          <p14:tracePt t="62274" x="7597775" y="5765800"/>
          <p14:tracePt t="62289" x="7759700" y="5807075"/>
          <p14:tracePt t="62306" x="7899400" y="5829300"/>
          <p14:tracePt t="62323" x="8202613" y="5857875"/>
          <p14:tracePt t="62339" x="8378825" y="5870575"/>
          <p14:tracePt t="62356" x="8667750" y="5864225"/>
          <p14:tracePt t="62373" x="8964613" y="5849938"/>
          <p14:tracePt t="62389" x="9218613" y="5807075"/>
          <p14:tracePt t="62406" x="9528175" y="5737225"/>
          <p14:tracePt t="62424" x="9718675" y="5681663"/>
          <p14:tracePt t="62440" x="9802813" y="5653088"/>
          <p14:tracePt t="62458" x="9909175" y="5618163"/>
          <p14:tracePt t="62473" x="9999663" y="5618163"/>
          <p14:tracePt t="62489" x="10120313" y="5610225"/>
          <p14:tracePt t="62506" x="10310813" y="5595938"/>
          <p14:tracePt t="62523" x="10487025" y="5568950"/>
          <p14:tracePt t="62540" x="10817225" y="5540375"/>
          <p14:tracePt t="62556" x="11029950" y="5511800"/>
          <p14:tracePt t="62575" x="11368088" y="5511800"/>
          <p14:tracePt t="62589" x="11614150" y="5497513"/>
          <p14:tracePt t="62608" x="12065000" y="5497513"/>
        </p14:tracePtLst>
      </p14:laserTraceLst>
    </p:ext>
  </p:extLs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2B2D8-38D3-7820-7B07-C361E5FCEA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2A1832-D538-8EC0-06F2-8FCD2C50071A}"/>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Triggers</a:t>
            </a:r>
          </a:p>
        </p:txBody>
      </p:sp>
      <p:sp>
        <p:nvSpPr>
          <p:cNvPr id="3" name="Text Placeholder 2">
            <a:extLst>
              <a:ext uri="{FF2B5EF4-FFF2-40B4-BE49-F238E27FC236}">
                <a16:creationId xmlns:a16="http://schemas.microsoft.com/office/drawing/2014/main" id="{9E6B1BAC-59A1-CE0C-5D82-31709C030685}"/>
              </a:ext>
            </a:extLst>
          </p:cNvPr>
          <p:cNvSpPr>
            <a:spLocks noGrp="1"/>
          </p:cNvSpPr>
          <p:nvPr>
            <p:ph type="body" sz="quarter" idx="10"/>
          </p:nvPr>
        </p:nvSpPr>
        <p:spPr>
          <a:xfrm>
            <a:off x="838200" y="2036763"/>
            <a:ext cx="9772649" cy="4543425"/>
          </a:xfrm>
        </p:spPr>
        <p:txBody>
          <a:bodyPr/>
          <a:lstStyle/>
          <a:p>
            <a:r>
              <a:rPr lang="en-AU" dirty="0">
                <a:latin typeface="Arial" panose="020B0604020202020204" pitchFamily="34" charset="0"/>
                <a:cs typeface="Arial" panose="020B0604020202020204" pitchFamily="34" charset="0"/>
              </a:rPr>
              <a:t>Identification of triggers allows planning for when implementation is required</a:t>
            </a:r>
          </a:p>
          <a:p>
            <a:r>
              <a:rPr lang="en-AU" dirty="0">
                <a:latin typeface="Arial" panose="020B0604020202020204" pitchFamily="34" charset="0"/>
                <a:cs typeface="Arial" panose="020B0604020202020204" pitchFamily="34" charset="0"/>
              </a:rPr>
              <a:t>Triggers can be time or event based</a:t>
            </a:r>
          </a:p>
          <a:p>
            <a:r>
              <a:rPr lang="en-AU" dirty="0">
                <a:latin typeface="Arial" panose="020B0604020202020204" pitchFamily="34" charset="0"/>
                <a:cs typeface="Arial" panose="020B0604020202020204" pitchFamily="34" charset="0"/>
              </a:rPr>
              <a:t>For LGAs can be linked to risk management frameworks</a:t>
            </a:r>
          </a:p>
          <a:p>
            <a:r>
              <a:rPr lang="en-AU" dirty="0">
                <a:latin typeface="Arial" panose="020B0604020202020204" pitchFamily="34" charset="0"/>
                <a:cs typeface="Arial" panose="020B0604020202020204" pitchFamily="34" charset="0"/>
              </a:rPr>
              <a:t>Event type triggers linked to coastal monitoring</a:t>
            </a: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3348074"/>
      </p:ext>
    </p:extLst>
  </p:cSld>
  <p:clrMapOvr>
    <a:masterClrMapping/>
  </p:clrMapOvr>
  <mc:AlternateContent xmlns:mc="http://schemas.openxmlformats.org/markup-compatibility/2006" xmlns:p14="http://schemas.microsoft.com/office/powerpoint/2010/main">
    <mc:Choice Requires="p14">
      <p:transition spd="slow" p14:dur="2000" advTm="42918"/>
    </mc:Choice>
    <mc:Fallback xmlns="">
      <p:transition spd="slow" advTm="42918"/>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D3EC5-EBD0-869B-7BE3-DBA31B059A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6FBE76-7BCF-DE87-5918-A0CA0327B100}"/>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Triggers</a:t>
            </a:r>
          </a:p>
        </p:txBody>
      </p:sp>
      <p:pic>
        <p:nvPicPr>
          <p:cNvPr id="5" name="Picture 4">
            <a:extLst>
              <a:ext uri="{FF2B5EF4-FFF2-40B4-BE49-F238E27FC236}">
                <a16:creationId xmlns:a16="http://schemas.microsoft.com/office/drawing/2014/main" id="{3338E57B-E814-CC75-8BE7-91B1959EE780}"/>
              </a:ext>
            </a:extLst>
          </p:cNvPr>
          <p:cNvPicPr>
            <a:picLocks noChangeAspect="1"/>
          </p:cNvPicPr>
          <p:nvPr/>
        </p:nvPicPr>
        <p:blipFill>
          <a:blip r:embed="rId2"/>
          <a:srcRect t="1" b="1090"/>
          <a:stretch/>
        </p:blipFill>
        <p:spPr>
          <a:xfrm>
            <a:off x="990600" y="1803090"/>
            <a:ext cx="8648700" cy="4774182"/>
          </a:xfrm>
          <a:prstGeom prst="rect">
            <a:avLst/>
          </a:prstGeom>
        </p:spPr>
      </p:pic>
    </p:spTree>
    <p:extLst>
      <p:ext uri="{BB962C8B-B14F-4D97-AF65-F5344CB8AC3E}">
        <p14:creationId xmlns:p14="http://schemas.microsoft.com/office/powerpoint/2010/main" val="2762983700"/>
      </p:ext>
    </p:extLst>
  </p:cSld>
  <p:clrMapOvr>
    <a:masterClrMapping/>
  </p:clrMapOvr>
  <mc:AlternateContent xmlns:mc="http://schemas.openxmlformats.org/markup-compatibility/2006" xmlns:p14="http://schemas.microsoft.com/office/powerpoint/2010/main">
    <mc:Choice Requires="p14">
      <p:transition spd="slow" p14:dur="2000" advTm="32410"/>
    </mc:Choice>
    <mc:Fallback xmlns="">
      <p:transition spd="slow" advTm="3241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3A077-F036-1AE0-0696-724ED5012F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644452-A9AA-58BF-C8AB-AD08FA391C8B}"/>
              </a:ext>
            </a:extLst>
          </p:cNvPr>
          <p:cNvSpPr>
            <a:spLocks noGrp="1"/>
          </p:cNvSpPr>
          <p:nvPr>
            <p:ph type="title"/>
          </p:nvPr>
        </p:nvSpPr>
        <p:spPr>
          <a:xfrm>
            <a:off x="835875" y="1128519"/>
            <a:ext cx="9583936" cy="1409444"/>
          </a:xfrm>
        </p:spPr>
        <p:txBody>
          <a:bodyPr>
            <a:normAutofit/>
          </a:bodyPr>
          <a:lstStyle/>
          <a:p>
            <a:r>
              <a:rPr lang="en-AU" dirty="0">
                <a:latin typeface="Arial" panose="020B0604020202020204" pitchFamily="34" charset="0"/>
                <a:cs typeface="Arial" panose="020B0604020202020204" pitchFamily="34" charset="0"/>
              </a:rPr>
              <a:t>Examples &amp; Case Studies</a:t>
            </a:r>
          </a:p>
        </p:txBody>
      </p:sp>
      <p:pic>
        <p:nvPicPr>
          <p:cNvPr id="4" name="Picture 3" descr="A rocky beach with a body of water and a small island in the background&#10;&#10;Description automatically generated">
            <a:extLst>
              <a:ext uri="{FF2B5EF4-FFF2-40B4-BE49-F238E27FC236}">
                <a16:creationId xmlns:a16="http://schemas.microsoft.com/office/drawing/2014/main" id="{24B1D8AC-29A8-1AF4-0D93-9FE0CCB76DB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537963"/>
            <a:ext cx="12192000" cy="4065164"/>
          </a:xfrm>
          <a:prstGeom prst="rect">
            <a:avLst/>
          </a:prstGeom>
        </p:spPr>
      </p:pic>
    </p:spTree>
    <p:extLst>
      <p:ext uri="{BB962C8B-B14F-4D97-AF65-F5344CB8AC3E}">
        <p14:creationId xmlns:p14="http://schemas.microsoft.com/office/powerpoint/2010/main" val="1128320455"/>
      </p:ext>
    </p:extLst>
  </p:cSld>
  <p:clrMapOvr>
    <a:masterClrMapping/>
  </p:clrMapOvr>
  <mc:AlternateContent xmlns:mc="http://schemas.openxmlformats.org/markup-compatibility/2006" xmlns:p14="http://schemas.microsoft.com/office/powerpoint/2010/main">
    <mc:Choice Requires="p14">
      <p:transition spd="slow" p14:dur="2000" advTm="8926"/>
    </mc:Choice>
    <mc:Fallback xmlns="">
      <p:transition spd="slow" advTm="8926"/>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68487-3809-ED4B-136E-FD30559869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579400-FB09-8DB1-ADE7-358E2BA4644C}"/>
              </a:ext>
            </a:extLst>
          </p:cNvPr>
          <p:cNvSpPr>
            <a:spLocks noGrp="1"/>
          </p:cNvSpPr>
          <p:nvPr>
            <p:ph type="title"/>
          </p:nvPr>
        </p:nvSpPr>
        <p:spPr>
          <a:xfrm>
            <a:off x="845400" y="2498002"/>
            <a:ext cx="10501200" cy="763200"/>
          </a:xfrm>
        </p:spPr>
        <p:txBody>
          <a:bodyPr/>
          <a:lstStyle/>
          <a:p>
            <a:r>
              <a:rPr lang="en-GB" dirty="0">
                <a:latin typeface="Arial" panose="020B0604020202020204" pitchFamily="34" charset="0"/>
                <a:cs typeface="Arial" panose="020B0604020202020204" pitchFamily="34" charset="0"/>
              </a:rPr>
              <a:t>Greenfield Example</a:t>
            </a:r>
          </a:p>
        </p:txBody>
      </p:sp>
    </p:spTree>
    <p:extLst>
      <p:ext uri="{BB962C8B-B14F-4D97-AF65-F5344CB8AC3E}">
        <p14:creationId xmlns:p14="http://schemas.microsoft.com/office/powerpoint/2010/main" val="1448295911"/>
      </p:ext>
    </p:extLst>
  </p:cSld>
  <p:clrMapOvr>
    <a:masterClrMapping/>
  </p:clrMapOvr>
  <mc:AlternateContent xmlns:mc="http://schemas.openxmlformats.org/markup-compatibility/2006" xmlns:p14="http://schemas.microsoft.com/office/powerpoint/2010/main">
    <mc:Choice Requires="p14">
      <p:transition spd="slow" p14:dur="2000" advTm="4459"/>
    </mc:Choice>
    <mc:Fallback xmlns="">
      <p:transition spd="slow" advTm="4459"/>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D7F72-A0E3-CDF3-248B-FCD1176342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B6EA31-D375-C715-ADE9-24E5DCDB0578}"/>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Undeveloped Areas</a:t>
            </a:r>
          </a:p>
        </p:txBody>
      </p:sp>
      <p:pic>
        <p:nvPicPr>
          <p:cNvPr id="4" name="Picture 3">
            <a:extLst>
              <a:ext uri="{FF2B5EF4-FFF2-40B4-BE49-F238E27FC236}">
                <a16:creationId xmlns:a16="http://schemas.microsoft.com/office/drawing/2014/main" id="{D23C9321-51D2-EA73-87B2-028468346B5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5248"/>
          <a:stretch/>
        </p:blipFill>
        <p:spPr>
          <a:xfrm>
            <a:off x="4619624" y="1879290"/>
            <a:ext cx="7252653" cy="4642883"/>
          </a:xfrm>
          <a:prstGeom prst="rect">
            <a:avLst/>
          </a:prstGeom>
        </p:spPr>
      </p:pic>
      <p:sp>
        <p:nvSpPr>
          <p:cNvPr id="5" name="TextBox 4">
            <a:extLst>
              <a:ext uri="{FF2B5EF4-FFF2-40B4-BE49-F238E27FC236}">
                <a16:creationId xmlns:a16="http://schemas.microsoft.com/office/drawing/2014/main" id="{0D08AE1E-2076-3B6F-6813-74EB674F5305}"/>
              </a:ext>
            </a:extLst>
          </p:cNvPr>
          <p:cNvSpPr txBox="1"/>
          <p:nvPr/>
        </p:nvSpPr>
        <p:spPr>
          <a:xfrm>
            <a:off x="10721340" y="2039234"/>
            <a:ext cx="868680" cy="584775"/>
          </a:xfrm>
          <a:prstGeom prst="rect">
            <a:avLst/>
          </a:prstGeom>
          <a:noFill/>
        </p:spPr>
        <p:txBody>
          <a:bodyPr wrap="square" rtlCol="0">
            <a:spAutoFit/>
          </a:bodyPr>
          <a:lstStyle/>
          <a:p>
            <a:r>
              <a:rPr lang="en-AU" sz="800" dirty="0">
                <a:latin typeface="Arial" panose="020B0604020202020204" pitchFamily="34" charset="0"/>
                <a:cs typeface="Arial" panose="020B0604020202020204" pitchFamily="34" charset="0"/>
              </a:rPr>
              <a:t>HSD</a:t>
            </a:r>
          </a:p>
          <a:p>
            <a:r>
              <a:rPr lang="en-AU" sz="800" dirty="0">
                <a:latin typeface="Arial" panose="020B0604020202020204" pitchFamily="34" charset="0"/>
                <a:cs typeface="Arial" panose="020B0604020202020204" pitchFamily="34" charset="0"/>
              </a:rPr>
              <a:t>Present day</a:t>
            </a:r>
          </a:p>
          <a:p>
            <a:r>
              <a:rPr lang="en-AU" sz="800" dirty="0">
                <a:latin typeface="Arial" panose="020B0604020202020204" pitchFamily="34" charset="0"/>
                <a:cs typeface="Arial" panose="020B0604020202020204" pitchFamily="34" charset="0"/>
              </a:rPr>
              <a:t>50 years</a:t>
            </a:r>
          </a:p>
          <a:p>
            <a:r>
              <a:rPr lang="en-AU" sz="800" dirty="0">
                <a:latin typeface="Arial" panose="020B0604020202020204" pitchFamily="34" charset="0"/>
                <a:cs typeface="Arial" panose="020B0604020202020204" pitchFamily="34" charset="0"/>
              </a:rPr>
              <a:t>100 years</a:t>
            </a:r>
          </a:p>
        </p:txBody>
      </p:sp>
      <p:sp>
        <p:nvSpPr>
          <p:cNvPr id="8" name="Text Placeholder 2">
            <a:extLst>
              <a:ext uri="{FF2B5EF4-FFF2-40B4-BE49-F238E27FC236}">
                <a16:creationId xmlns:a16="http://schemas.microsoft.com/office/drawing/2014/main" id="{0768490D-B7E6-0AEB-33CA-7FCF77B9250E}"/>
              </a:ext>
            </a:extLst>
          </p:cNvPr>
          <p:cNvSpPr>
            <a:spLocks noGrp="1"/>
          </p:cNvSpPr>
          <p:nvPr>
            <p:ph type="body" sz="quarter" idx="10"/>
          </p:nvPr>
        </p:nvSpPr>
        <p:spPr>
          <a:xfrm>
            <a:off x="838201" y="2036763"/>
            <a:ext cx="3781424" cy="4543425"/>
          </a:xfrm>
        </p:spPr>
        <p:txBody>
          <a:bodyPr>
            <a:normAutofit/>
          </a:bodyPr>
          <a:lstStyle/>
          <a:p>
            <a:r>
              <a:rPr lang="en-AU" dirty="0">
                <a:latin typeface="Arial" panose="020B0604020202020204" pitchFamily="34" charset="0"/>
                <a:cs typeface="Arial" panose="020B0604020202020204" pitchFamily="34" charset="0"/>
              </a:rPr>
              <a:t>Options assessment less formal</a:t>
            </a:r>
          </a:p>
          <a:p>
            <a:r>
              <a:rPr lang="en-AU" dirty="0">
                <a:latin typeface="Arial" panose="020B0604020202020204" pitchFamily="34" charset="0"/>
                <a:cs typeface="Arial" panose="020B0604020202020204" pitchFamily="34" charset="0"/>
              </a:rPr>
              <a:t>Pathway clear based on hierarchy</a:t>
            </a:r>
          </a:p>
          <a:p>
            <a:r>
              <a:rPr lang="en-AU" dirty="0">
                <a:latin typeface="Arial" panose="020B0604020202020204" pitchFamily="34" charset="0"/>
                <a:cs typeface="Arial" panose="020B0604020202020204" pitchFamily="34" charset="0"/>
              </a:rPr>
              <a:t>Able to AVOID risk</a:t>
            </a:r>
            <a:br>
              <a:rPr lang="en-AU" dirty="0">
                <a:latin typeface="Arial" panose="020B0604020202020204" pitchFamily="34" charset="0"/>
                <a:cs typeface="Arial" panose="020B0604020202020204" pitchFamily="34" charset="0"/>
              </a:rPr>
            </a:br>
            <a:r>
              <a:rPr lang="en-AU" dirty="0">
                <a:latin typeface="Arial" panose="020B0604020202020204" pitchFamily="34" charset="0"/>
                <a:cs typeface="Arial" panose="020B0604020202020204" pitchFamily="34" charset="0"/>
              </a:rPr>
              <a:t>of coastal hazards</a:t>
            </a:r>
          </a:p>
          <a:p>
            <a:pPr marL="0" indent="0">
              <a:buNone/>
            </a:pPr>
            <a:endParaRPr lang="en-AU"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B45CBE7-EBBC-8846-6BFC-61D45CCF995D}"/>
              </a:ext>
            </a:extLst>
          </p:cNvPr>
          <p:cNvSpPr/>
          <p:nvPr/>
        </p:nvSpPr>
        <p:spPr>
          <a:xfrm rot="20434640">
            <a:off x="9182099" y="3360752"/>
            <a:ext cx="523875" cy="8858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229636016"/>
      </p:ext>
    </p:extLst>
  </p:cSld>
  <p:clrMapOvr>
    <a:masterClrMapping/>
  </p:clrMapOvr>
  <mc:AlternateContent xmlns:mc="http://schemas.openxmlformats.org/markup-compatibility/2006" xmlns:p14="http://schemas.microsoft.com/office/powerpoint/2010/main">
    <mc:Choice Requires="p14">
      <p:transition spd="slow" p14:dur="2000" advTm="48260"/>
    </mc:Choice>
    <mc:Fallback xmlns="">
      <p:transition spd="slow" advTm="48260"/>
    </mc:Fallback>
  </mc:AlternateContent>
  <p:extLst>
    <p:ext uri="{3A86A75C-4F4B-4683-9AE1-C65F6400EC91}">
      <p14:laserTraceLst xmlns:p14="http://schemas.microsoft.com/office/powerpoint/2010/main">
        <p14:tracePtLst>
          <p14:tracePt t="21253" x="3094038" y="6646863"/>
          <p14:tracePt t="21259" x="3108325" y="6548438"/>
          <p14:tracePt t="21264" x="3122613" y="6470650"/>
          <p14:tracePt t="21272" x="3135313" y="6372225"/>
          <p14:tracePt t="21289" x="3149600" y="6159500"/>
          <p14:tracePt t="21307" x="3192463" y="5907088"/>
          <p14:tracePt t="21324" x="3249613" y="5688013"/>
          <p14:tracePt t="21328" x="3311525" y="5554663"/>
          <p14:tracePt t="21339" x="3368675" y="5434013"/>
          <p14:tracePt t="21355" x="3559175" y="5159375"/>
          <p14:tracePt t="21372" x="3862388" y="4919663"/>
          <p14:tracePt t="21390" x="4510088" y="4405313"/>
          <p14:tracePt t="21405" x="4946650" y="4165600"/>
          <p14:tracePt t="21422" x="5087938" y="4081463"/>
          <p14:tracePt t="21439" x="5095875" y="4081463"/>
          <p14:tracePt t="21704" x="5222875" y="3911600"/>
          <p14:tracePt t="21710" x="5553075" y="3278188"/>
          <p14:tracePt t="21724" x="5864225" y="2874963"/>
          <p14:tracePt t="21739" x="6180138" y="2319338"/>
          <p14:tracePt t="21755" x="6307138" y="2128838"/>
          <p14:tracePt t="21772" x="6434138" y="1981200"/>
          <p14:tracePt t="21789" x="6462713" y="1938338"/>
          <p14:tracePt t="21805" x="6469063" y="1931988"/>
          <p14:tracePt t="21822" x="6477000" y="1931988"/>
          <p14:tracePt t="21861" x="6491288" y="1931988"/>
          <p14:tracePt t="21866" x="6526213" y="1931988"/>
          <p14:tracePt t="21873" x="6554788" y="1931988"/>
          <p14:tracePt t="21889" x="6589713" y="1931988"/>
          <p14:tracePt t="21906" x="6610350" y="1924050"/>
          <p14:tracePt t="21922" x="6624638" y="1924050"/>
          <p14:tracePt t="21939" x="6638925" y="1909763"/>
          <p14:tracePt t="21955" x="6694488" y="1868488"/>
          <p14:tracePt t="21972" x="6807200" y="1747838"/>
          <p14:tracePt t="21990" x="6856413" y="1712913"/>
          <p14:tracePt t="22006" x="6864350" y="1704975"/>
          <p14:tracePt t="22079" x="6864350" y="1712913"/>
          <p14:tracePt t="22086" x="6864350" y="1719263"/>
          <p14:tracePt t="22093" x="6870700" y="1727200"/>
          <p14:tracePt t="22105" x="6870700" y="1747838"/>
          <p14:tracePt t="22122" x="6892925" y="1790700"/>
          <p14:tracePt t="22140" x="6913563" y="1860550"/>
          <p14:tracePt t="22156" x="6934200" y="1895475"/>
          <p14:tracePt t="22172" x="6948488" y="1944688"/>
          <p14:tracePt t="22189" x="6969125" y="2001838"/>
          <p14:tracePt t="22206" x="6991350" y="2051050"/>
          <p14:tracePt t="22223" x="7011988" y="2120900"/>
          <p14:tracePt t="22239" x="7019925" y="2157413"/>
          <p14:tracePt t="22256" x="7026275" y="2192338"/>
          <p14:tracePt t="22273" x="7046913" y="2247900"/>
          <p14:tracePt t="22292" x="7089775" y="2333625"/>
          <p14:tracePt t="22306" x="7110413" y="2382838"/>
          <p14:tracePt t="22323" x="7138988" y="2432050"/>
          <p14:tracePt t="22339" x="7188200" y="2495550"/>
          <p14:tracePt t="22356" x="7231063" y="2530475"/>
          <p14:tracePt t="22373" x="7286625" y="2593975"/>
          <p14:tracePt t="22389" x="7321550" y="2643188"/>
          <p14:tracePt t="22408" x="7372350" y="2727325"/>
          <p14:tracePt t="22423" x="7392988" y="2776538"/>
          <p14:tracePt t="22440" x="7434263" y="2862263"/>
          <p14:tracePt t="22456" x="7462838" y="2911475"/>
          <p14:tracePt t="22473" x="7512050" y="2952750"/>
          <p14:tracePt t="22489" x="7589838" y="3038475"/>
          <p14:tracePt t="22506" x="7632700" y="3101975"/>
          <p14:tracePt t="22523" x="7696200" y="3206750"/>
          <p14:tracePt t="22539" x="7737475" y="3298825"/>
          <p14:tracePt t="22556" x="7773988" y="3362325"/>
          <p14:tracePt t="22573" x="7815263" y="3454400"/>
          <p14:tracePt t="22591" x="7858125" y="3559175"/>
          <p14:tracePt t="22606" x="7907338" y="3651250"/>
          <p14:tracePt t="22623" x="7927975" y="3756025"/>
          <p14:tracePt t="22639" x="7970838" y="3862388"/>
          <p14:tracePt t="22656" x="7991475" y="3940175"/>
          <p14:tracePt t="22672" x="8034338" y="4032250"/>
          <p14:tracePt t="22689" x="8075613" y="4108450"/>
          <p14:tracePt t="22707" x="8147050" y="4249738"/>
          <p14:tracePt t="22723" x="8153400" y="4348163"/>
          <p14:tracePt t="22741" x="8167688" y="4460875"/>
          <p14:tracePt t="22756" x="8175625" y="4538663"/>
          <p14:tracePt t="22773" x="8175625" y="4624388"/>
          <p14:tracePt t="22789" x="8188325" y="4737100"/>
          <p14:tracePt t="22806" x="8196263" y="4813300"/>
          <p14:tracePt t="22823" x="8210550" y="4884738"/>
          <p14:tracePt t="22840" x="8231188" y="4997450"/>
          <p14:tracePt t="22857" x="8251825" y="5116513"/>
          <p14:tracePt t="22858" x="8280400" y="5180013"/>
          <p14:tracePt t="22873" x="8302625" y="5321300"/>
          <p14:tracePt t="22891" x="8351838" y="5491163"/>
          <p14:tracePt t="22906" x="8372475" y="5581650"/>
          <p14:tracePt t="22923" x="8401050" y="5688013"/>
          <p14:tracePt t="22939" x="8442325" y="5800725"/>
          <p14:tracePt t="22956" x="8450263" y="5864225"/>
          <p14:tracePt t="22973" x="8485188" y="5913438"/>
          <p14:tracePt t="22990" x="8540750" y="5991225"/>
          <p14:tracePt t="23006" x="8583613" y="6026150"/>
          <p14:tracePt t="23023" x="8653463" y="6089650"/>
          <p14:tracePt t="23041" x="8780463" y="6153150"/>
          <p14:tracePt t="23056" x="8858250" y="6202363"/>
          <p14:tracePt t="23073" x="8921750" y="6223000"/>
          <p14:tracePt t="23090" x="9056688" y="6286500"/>
          <p14:tracePt t="23106" x="9147175" y="6335713"/>
          <p14:tracePt t="23123" x="9224963" y="6357938"/>
          <p14:tracePt t="23139" x="9302750" y="6386513"/>
          <p14:tracePt t="23156" x="9337675" y="6386513"/>
          <p14:tracePt t="23173" x="9358313" y="6392863"/>
          <p14:tracePt t="23225" x="9358313" y="6407150"/>
          <p14:tracePt t="23349" x="9372600" y="6399213"/>
          <p14:tracePt t="23354" x="9380538" y="6392863"/>
          <p14:tracePt t="23361" x="9394825" y="6378575"/>
          <p14:tracePt t="23373" x="9407525" y="6357938"/>
          <p14:tracePt t="23391" x="9429750" y="6308725"/>
          <p14:tracePt t="23406" x="9429750" y="6272213"/>
          <p14:tracePt t="23425" x="9436100" y="6245225"/>
          <p14:tracePt t="23440" x="9436100" y="6210300"/>
          <p14:tracePt t="23458" x="9436100" y="6138863"/>
          <p14:tracePt t="23473" x="9415463" y="6089650"/>
          <p14:tracePt t="23490" x="9394825" y="6005513"/>
          <p14:tracePt t="23506" x="9323388" y="5864225"/>
          <p14:tracePt t="23523" x="9274175" y="5772150"/>
          <p14:tracePt t="23540" x="9210675" y="5659438"/>
          <p14:tracePt t="23556" x="9169400" y="5581650"/>
          <p14:tracePt t="23574" x="9083675" y="5483225"/>
          <p14:tracePt t="23590" x="9028113" y="5419725"/>
          <p14:tracePt t="23608" x="8907463" y="5222875"/>
          <p14:tracePt t="23623" x="8816975" y="5089525"/>
          <p14:tracePt t="23642" x="8661400" y="4835525"/>
          <p14:tracePt t="23657" x="8577263" y="4687888"/>
          <p14:tracePt t="23673" x="8513763" y="4538663"/>
          <p14:tracePt t="23690" x="8435975" y="4313238"/>
          <p14:tracePt t="23707" x="8378825" y="4137025"/>
          <p14:tracePt t="23723" x="8337550" y="3940175"/>
          <p14:tracePt t="23740" x="8274050" y="3770313"/>
          <p14:tracePt t="23758" x="8210550" y="3579813"/>
          <p14:tracePt t="23774" x="8161338" y="3467100"/>
          <p14:tracePt t="23790" x="8126413" y="3376613"/>
          <p14:tracePt t="23807" x="8097838" y="3278188"/>
          <p14:tracePt t="23824" x="8075613" y="3186113"/>
          <p14:tracePt t="23840" x="8026400" y="3051175"/>
          <p14:tracePt t="23857" x="7999413" y="2974975"/>
          <p14:tracePt t="23875" x="7927975" y="2854325"/>
          <p14:tracePt t="23890" x="7886700" y="2798763"/>
          <p14:tracePt t="23907" x="7858125" y="2762250"/>
          <p14:tracePt t="23925" x="7808913" y="2698750"/>
          <p14:tracePt t="23940" x="7780338" y="2678113"/>
          <p14:tracePt t="23957" x="7731125" y="2614613"/>
          <p14:tracePt t="23974" x="7681913" y="2565400"/>
          <p14:tracePt t="23991" x="7618413" y="2495550"/>
          <p14:tracePt t="24007" x="7575550" y="2438400"/>
          <p14:tracePt t="24025" x="7540625" y="2368550"/>
          <p14:tracePt t="24040" x="7497763" y="2333625"/>
          <p14:tracePt t="24057" x="7456488" y="2290763"/>
          <p14:tracePt t="24074" x="7421563" y="2241550"/>
          <p14:tracePt t="24090" x="7399338" y="2212975"/>
          <p14:tracePt t="24107" x="7385050" y="2198688"/>
          <p14:tracePt t="24124" x="7378700" y="2192338"/>
          <p14:tracePt t="24414" x="7378700" y="2157413"/>
          <p14:tracePt t="24421" x="7407275" y="2108200"/>
          <p14:tracePt t="24427" x="7413625" y="2065338"/>
          <p14:tracePt t="24440" x="7434263" y="2016125"/>
          <p14:tracePt t="24458" x="7470775" y="1903413"/>
          <p14:tracePt t="24475" x="7491413" y="1817688"/>
          <p14:tracePt t="24490" x="7491413" y="1797050"/>
          <p14:tracePt t="24509" x="7491413" y="1762125"/>
          <p14:tracePt t="24653" x="7491413" y="1768475"/>
          <p14:tracePt t="24659" x="7491413" y="1790700"/>
          <p14:tracePt t="24666" x="7505700" y="1846263"/>
          <p14:tracePt t="24674" x="7534275" y="1931988"/>
          <p14:tracePt t="24691" x="7554913" y="2071688"/>
          <p14:tracePt t="24707" x="7632700" y="2297113"/>
          <p14:tracePt t="24724" x="7723188" y="2516188"/>
          <p14:tracePt t="24742" x="7800975" y="2755900"/>
          <p14:tracePt t="24757" x="7850188" y="2854325"/>
          <p14:tracePt t="24774" x="7899400" y="2995613"/>
          <p14:tracePt t="24791" x="7970838" y="3200400"/>
          <p14:tracePt t="24807" x="7999413" y="3290888"/>
          <p14:tracePt t="24824" x="8034338" y="3397250"/>
          <p14:tracePt t="24841" x="8054975" y="3475038"/>
          <p14:tracePt t="24857" x="8062913" y="3573463"/>
          <p14:tracePt t="24874" x="8062913" y="3651250"/>
          <p14:tracePt t="24892" x="8062913" y="3729038"/>
          <p14:tracePt t="24908" x="8062913" y="3778250"/>
          <p14:tracePt t="24926" x="8062913" y="3819525"/>
          <p14:tracePt t="24941" x="8062913" y="3841750"/>
          <p14:tracePt t="24958" x="8062913" y="3856038"/>
          <p14:tracePt t="24974" x="8062913" y="3868738"/>
          <p14:tracePt t="24991" x="8062913" y="3876675"/>
          <p14:tracePt t="25007" x="8062913" y="3890963"/>
          <p14:tracePt t="25076" x="8075613" y="3890963"/>
          <p14:tracePt t="25090" x="8083550" y="3890963"/>
          <p14:tracePt t="25103" x="8097838" y="3890963"/>
          <p14:tracePt t="25109" x="8118475" y="3890963"/>
          <p14:tracePt t="25124" x="8167688" y="3905250"/>
          <p14:tracePt t="25141" x="8239125" y="3911600"/>
          <p14:tracePt t="25157" x="8401050" y="3960813"/>
          <p14:tracePt t="25175" x="8577263" y="3989388"/>
          <p14:tracePt t="25192" x="8929688" y="4087813"/>
          <p14:tracePt t="25208" x="9169400" y="4165600"/>
          <p14:tracePt t="25213" x="9302750" y="4208463"/>
          <p14:tracePt t="25226" x="9499600" y="4278313"/>
          <p14:tracePt t="25242" x="9669463" y="4335463"/>
          <p14:tracePt t="25258" x="9796463" y="4397375"/>
          <p14:tracePt t="25274" x="9936163" y="4448175"/>
          <p14:tracePt t="25291" x="9993313" y="4454525"/>
          <p14:tracePt t="25308" x="10021888" y="4468813"/>
          <p14:tracePt t="25325" x="10048875" y="4468813"/>
          <p14:tracePt t="25341" x="10063163" y="4468813"/>
          <p14:tracePt t="25358" x="10077450" y="4468813"/>
          <p14:tracePt t="25376" x="10091738" y="4460875"/>
          <p14:tracePt t="25391" x="10112375" y="4425950"/>
          <p14:tracePt t="25408" x="10134600" y="4376738"/>
          <p14:tracePt t="25424" x="10175875" y="4284663"/>
          <p14:tracePt t="25442" x="10198100" y="4221163"/>
          <p14:tracePt t="25457" x="10239375" y="4102100"/>
          <p14:tracePt t="25475" x="10261600" y="4052888"/>
          <p14:tracePt t="25492" x="10267950" y="4017963"/>
          <p14:tracePt t="25509" x="10288588" y="3932238"/>
          <p14:tracePt t="25524" x="10288588" y="3806825"/>
          <p14:tracePt t="25541" x="10282238" y="3587750"/>
          <p14:tracePt t="25558" x="10247313" y="3495675"/>
          <p14:tracePt t="25575" x="10190163" y="3362325"/>
          <p14:tracePt t="25591" x="10161588" y="3284538"/>
          <p14:tracePt t="25609" x="10091738" y="3171825"/>
          <p14:tracePt t="25625" x="10063163" y="3136900"/>
          <p14:tracePt t="25643" x="10007600" y="3087688"/>
          <p14:tracePt t="25658" x="9964738" y="3051175"/>
          <p14:tracePt t="25675" x="9929813" y="3024188"/>
          <p14:tracePt t="25691" x="9859963" y="3001963"/>
          <p14:tracePt t="25708" x="9817100" y="2989263"/>
          <p14:tracePt t="25725" x="9782175" y="2974975"/>
          <p14:tracePt t="25726" x="9759950" y="2967038"/>
          <p14:tracePt t="25741" x="9725025" y="2960688"/>
          <p14:tracePt t="25759" x="9661525" y="2946400"/>
          <p14:tracePt t="25775" x="9620250" y="2946400"/>
          <p14:tracePt t="25793" x="9556750" y="2960688"/>
          <p14:tracePt t="25808" x="9507538" y="2981325"/>
          <p14:tracePt t="25825" x="9450388" y="3009900"/>
          <p14:tracePt t="25842" x="9380538" y="3059113"/>
          <p14:tracePt t="25858" x="9345613" y="3094038"/>
          <p14:tracePt t="25874" x="9317038" y="3128963"/>
          <p14:tracePt t="25892" x="9267825" y="3171825"/>
          <p14:tracePt t="25909" x="9204325" y="3227388"/>
          <p14:tracePt t="25925" x="9161463" y="3284538"/>
          <p14:tracePt t="25943" x="9126538" y="3341688"/>
          <p14:tracePt t="25958" x="9112250" y="3368675"/>
          <p14:tracePt t="25975" x="9105900" y="3390900"/>
          <p14:tracePt t="25992" x="9097963" y="3440113"/>
          <p14:tracePt t="26008" x="9097963" y="3475038"/>
          <p14:tracePt t="26025" x="9097963" y="3495675"/>
          <p14:tracePt t="26041" x="9097963" y="3573463"/>
          <p14:tracePt t="26058" x="9097963" y="3622675"/>
          <p14:tracePt t="26075" x="9097963" y="3679825"/>
          <p14:tracePt t="26093" x="9097963" y="3735388"/>
          <p14:tracePt t="26108" x="9097963" y="3770313"/>
          <p14:tracePt t="26125" x="9097963" y="3792538"/>
          <p14:tracePt t="26142" x="9105900" y="3827463"/>
          <p14:tracePt t="26158" x="9118600" y="3856038"/>
          <p14:tracePt t="26175" x="9126538" y="3897313"/>
          <p14:tracePt t="26192" x="9132888" y="3960813"/>
          <p14:tracePt t="26209" x="9155113" y="4024313"/>
          <p14:tracePt t="26210" x="9155113" y="4052888"/>
          <p14:tracePt t="26225" x="9155113" y="4108450"/>
          <p14:tracePt t="26242" x="9169400" y="4159250"/>
          <p14:tracePt t="26259" x="9175750" y="4208463"/>
          <p14:tracePt t="26275" x="9190038" y="4229100"/>
          <p14:tracePt t="26292" x="9210675" y="4264025"/>
          <p14:tracePt t="26308" x="9218613" y="4278313"/>
          <p14:tracePt t="26327" x="9253538" y="4313238"/>
          <p14:tracePt t="26342" x="9302750" y="4356100"/>
          <p14:tracePt t="26360" x="9386888" y="4419600"/>
          <p14:tracePt t="26375" x="9464675" y="4460875"/>
          <p14:tracePt t="26392" x="9513888" y="4503738"/>
          <p14:tracePt t="26409" x="9583738" y="4546600"/>
          <p14:tracePt t="26425" x="9626600" y="4560888"/>
          <p14:tracePt t="26442" x="9669463" y="4567238"/>
          <p14:tracePt t="26459" x="9683750" y="4567238"/>
          <p14:tracePt t="26476" x="9710738" y="4567238"/>
          <p14:tracePt t="26492" x="9718675" y="4567238"/>
          <p14:tracePt t="26510" x="9759950" y="4524375"/>
          <p14:tracePt t="26525" x="9788525" y="4475163"/>
          <p14:tracePt t="26543" x="9852025" y="4405313"/>
          <p14:tracePt t="26558" x="9894888" y="4362450"/>
          <p14:tracePt t="26575" x="9929813" y="4321175"/>
          <p14:tracePt t="26592" x="9993313" y="4271963"/>
          <p14:tracePt t="26609" x="10028238" y="4249738"/>
          <p14:tracePt t="26625" x="10071100" y="4221163"/>
          <p14:tracePt t="26642" x="10148888" y="4179888"/>
          <p14:tracePt t="26660" x="10267950" y="4151313"/>
          <p14:tracePt t="26676" x="10352088" y="4137025"/>
          <p14:tracePt t="26692" x="10401300" y="4130675"/>
          <p14:tracePt t="26709" x="10507663" y="4095750"/>
          <p14:tracePt t="26726" x="10606088" y="4044950"/>
          <p14:tracePt t="26742" x="10741025" y="3975100"/>
          <p14:tracePt t="26759" x="11134725" y="3819525"/>
          <p14:tracePt t="26783" x="11276013" y="3432175"/>
          <p14:tracePt t="26792" x="11282363" y="3432175"/>
          <p14:tracePt t="27247" x="11395075" y="3432175"/>
          <p14:tracePt t="27254" x="11564938" y="3432175"/>
          <p14:tracePt t="27260" x="11833225" y="3397250"/>
        </p14:tracePtLst>
      </p14:laserTraceLst>
    </p:ext>
  </p:extLs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D9659-7376-707D-C1C8-88CD3A1FC5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8CF8C8-286E-AEB2-64BD-D963C055C097}"/>
              </a:ext>
            </a:extLst>
          </p:cNvPr>
          <p:cNvSpPr>
            <a:spLocks noGrp="1"/>
          </p:cNvSpPr>
          <p:nvPr>
            <p:ph type="title"/>
          </p:nvPr>
        </p:nvSpPr>
        <p:spPr>
          <a:xfrm>
            <a:off x="845400" y="2498001"/>
            <a:ext cx="10501200" cy="1283424"/>
          </a:xfrm>
        </p:spPr>
        <p:txBody>
          <a:bodyPr>
            <a:normAutofit/>
          </a:bodyPr>
          <a:lstStyle/>
          <a:p>
            <a:r>
              <a:rPr lang="en-GB" dirty="0">
                <a:latin typeface="Arial" panose="020B0604020202020204" pitchFamily="34" charset="0"/>
                <a:cs typeface="Arial" panose="020B0604020202020204" pitchFamily="34" charset="0"/>
              </a:rPr>
              <a:t>Developed Example -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Port Beach</a:t>
            </a:r>
          </a:p>
        </p:txBody>
      </p:sp>
    </p:spTree>
    <p:extLst>
      <p:ext uri="{BB962C8B-B14F-4D97-AF65-F5344CB8AC3E}">
        <p14:creationId xmlns:p14="http://schemas.microsoft.com/office/powerpoint/2010/main" val="1299015454"/>
      </p:ext>
    </p:extLst>
  </p:cSld>
  <p:clrMapOvr>
    <a:masterClrMapping/>
  </p:clrMapOvr>
  <mc:AlternateContent xmlns:mc="http://schemas.openxmlformats.org/markup-compatibility/2006" xmlns:p14="http://schemas.microsoft.com/office/powerpoint/2010/main">
    <mc:Choice Requires="p14">
      <p:transition spd="slow" p14:dur="2000" advTm="7879"/>
    </mc:Choice>
    <mc:Fallback xmlns="">
      <p:transition spd="slow" advTm="7879"/>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21227-CAB3-FF7C-8EA3-B7737E4F2B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166965-872F-91D5-8BBB-B6AE5DCBF380}"/>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Port Beach</a:t>
            </a:r>
          </a:p>
        </p:txBody>
      </p:sp>
      <p:sp>
        <p:nvSpPr>
          <p:cNvPr id="3" name="Text Placeholder 2">
            <a:extLst>
              <a:ext uri="{FF2B5EF4-FFF2-40B4-BE49-F238E27FC236}">
                <a16:creationId xmlns:a16="http://schemas.microsoft.com/office/drawing/2014/main" id="{387CDF02-2129-477A-1249-3602EA31394E}"/>
              </a:ext>
            </a:extLst>
          </p:cNvPr>
          <p:cNvSpPr>
            <a:spLocks noGrp="1"/>
          </p:cNvSpPr>
          <p:nvPr>
            <p:ph type="body" sz="quarter" idx="10"/>
          </p:nvPr>
        </p:nvSpPr>
        <p:spPr>
          <a:xfrm>
            <a:off x="838200" y="2036763"/>
            <a:ext cx="6181725" cy="4543425"/>
          </a:xfrm>
        </p:spPr>
        <p:txBody>
          <a:bodyPr/>
          <a:lstStyle/>
          <a:p>
            <a:r>
              <a:rPr lang="en-AU" dirty="0">
                <a:latin typeface="Arial" panose="020B0604020202020204" pitchFamily="34" charset="0"/>
                <a:cs typeface="Arial" panose="020B0604020202020204" pitchFamily="34" charset="0"/>
              </a:rPr>
              <a:t>Area identified as hotspot of high management importance</a:t>
            </a:r>
          </a:p>
          <a:p>
            <a:r>
              <a:rPr lang="en-AU" dirty="0">
                <a:latin typeface="Arial" panose="020B0604020202020204" pitchFamily="34" charset="0"/>
                <a:cs typeface="Arial" panose="020B0604020202020204" pitchFamily="34" charset="0"/>
              </a:rPr>
              <a:t>CHRMAP completed for the area including Port Beach, Fremantle</a:t>
            </a:r>
          </a:p>
          <a:p>
            <a:r>
              <a:rPr lang="en-AU" dirty="0">
                <a:latin typeface="Arial" panose="020B0604020202020204" pitchFamily="34" charset="0"/>
                <a:cs typeface="Arial" panose="020B0604020202020204" pitchFamily="34" charset="0"/>
              </a:rPr>
              <a:t>High value assets</a:t>
            </a:r>
          </a:p>
          <a:p>
            <a:r>
              <a:rPr lang="en-AU" dirty="0">
                <a:latin typeface="Arial" panose="020B0604020202020204" pitchFamily="34" charset="0"/>
                <a:cs typeface="Arial" panose="020B0604020202020204" pitchFamily="34" charset="0"/>
              </a:rPr>
              <a:t>Large number of stakeholders, including </a:t>
            </a:r>
            <a:r>
              <a:rPr lang="en-AU" dirty="0" err="1">
                <a:latin typeface="Arial" panose="020B0604020202020204" pitchFamily="34" charset="0"/>
                <a:cs typeface="Arial" panose="020B0604020202020204" pitchFamily="34" charset="0"/>
              </a:rPr>
              <a:t>CoF</a:t>
            </a:r>
            <a:r>
              <a:rPr lang="en-AU" dirty="0">
                <a:latin typeface="Arial" panose="020B0604020202020204" pitchFamily="34" charset="0"/>
                <a:cs typeface="Arial" panose="020B0604020202020204" pitchFamily="34" charset="0"/>
              </a:rPr>
              <a:t>, FP, MRWA, business owners, recreational users and community</a:t>
            </a:r>
          </a:p>
        </p:txBody>
      </p:sp>
      <p:pic>
        <p:nvPicPr>
          <p:cNvPr id="5" name="Picture 4" descr="A river flowing through a port&#10;&#10;AI-generated content may be incorrect.">
            <a:extLst>
              <a:ext uri="{FF2B5EF4-FFF2-40B4-BE49-F238E27FC236}">
                <a16:creationId xmlns:a16="http://schemas.microsoft.com/office/drawing/2014/main" id="{507D5E64-044C-150C-BDFB-AB9C58E4F518}"/>
              </a:ext>
            </a:extLst>
          </p:cNvPr>
          <p:cNvPicPr>
            <a:picLocks noChangeAspect="1"/>
          </p:cNvPicPr>
          <p:nvPr/>
        </p:nvPicPr>
        <p:blipFill>
          <a:blip r:embed="rId2"/>
          <a:stretch>
            <a:fillRect/>
          </a:stretch>
        </p:blipFill>
        <p:spPr>
          <a:xfrm>
            <a:off x="7019925" y="2122410"/>
            <a:ext cx="4927600" cy="3695700"/>
          </a:xfrm>
          <a:prstGeom prst="rect">
            <a:avLst/>
          </a:prstGeom>
        </p:spPr>
      </p:pic>
    </p:spTree>
    <p:extLst>
      <p:ext uri="{BB962C8B-B14F-4D97-AF65-F5344CB8AC3E}">
        <p14:creationId xmlns:p14="http://schemas.microsoft.com/office/powerpoint/2010/main" val="3757771160"/>
      </p:ext>
    </p:extLst>
  </p:cSld>
  <p:clrMapOvr>
    <a:masterClrMapping/>
  </p:clrMapOvr>
  <mc:AlternateContent xmlns:mc="http://schemas.openxmlformats.org/markup-compatibility/2006" xmlns:p14="http://schemas.microsoft.com/office/powerpoint/2010/main">
    <mc:Choice Requires="p14">
      <p:transition spd="slow" p14:dur="2000" advTm="39596"/>
    </mc:Choice>
    <mc:Fallback xmlns="">
      <p:transition spd="slow" advTm="3959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0ECDD-EE23-4DC3-A81F-24C47A26410B}"/>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Coastal Hazards</a:t>
            </a:r>
          </a:p>
        </p:txBody>
      </p:sp>
      <p:sp>
        <p:nvSpPr>
          <p:cNvPr id="3" name="Text Placeholder 2">
            <a:extLst>
              <a:ext uri="{FF2B5EF4-FFF2-40B4-BE49-F238E27FC236}">
                <a16:creationId xmlns:a16="http://schemas.microsoft.com/office/drawing/2014/main" id="{F61023BC-50E3-4B12-9569-4569A8080CD7}"/>
              </a:ext>
            </a:extLst>
          </p:cNvPr>
          <p:cNvSpPr>
            <a:spLocks noGrp="1"/>
          </p:cNvSpPr>
          <p:nvPr>
            <p:ph type="body" sz="quarter" idx="10"/>
          </p:nvPr>
        </p:nvSpPr>
        <p:spPr>
          <a:xfrm>
            <a:off x="838200" y="2036763"/>
            <a:ext cx="6239933" cy="4543425"/>
          </a:xfrm>
        </p:spPr>
        <p:txBody>
          <a:bodyPr>
            <a:normAutofit lnSpcReduction="10000"/>
          </a:bodyPr>
          <a:lstStyle/>
          <a:p>
            <a:r>
              <a:rPr lang="en-AU" dirty="0">
                <a:latin typeface="Arial" panose="020B0604020202020204" pitchFamily="34" charset="0"/>
                <a:cs typeface="Arial" panose="020B0604020202020204" pitchFamily="34" charset="0"/>
              </a:rPr>
              <a:t>Defined under SPP2.6 as:</a:t>
            </a:r>
          </a:p>
          <a:p>
            <a:pPr marL="457200" lvl="1" indent="0">
              <a:buNone/>
            </a:pPr>
            <a:r>
              <a:rPr lang="en-AU" dirty="0">
                <a:latin typeface="Arial" panose="020B0604020202020204" pitchFamily="34" charset="0"/>
                <a:cs typeface="Arial" panose="020B0604020202020204" pitchFamily="34" charset="0"/>
              </a:rPr>
              <a:t>“</a:t>
            </a:r>
            <a:r>
              <a:rPr lang="en-AU" i="1" dirty="0">
                <a:latin typeface="Arial" panose="020B0604020202020204" pitchFamily="34" charset="0"/>
                <a:cs typeface="Arial" panose="020B0604020202020204" pitchFamily="34" charset="0"/>
              </a:rPr>
              <a:t>the consequence of coastal processes that affect the environment and safety of people</a:t>
            </a:r>
            <a:r>
              <a:rPr lang="en-AU" dirty="0">
                <a:latin typeface="Arial" panose="020B0604020202020204" pitchFamily="34" charset="0"/>
                <a:cs typeface="Arial" panose="020B0604020202020204" pitchFamily="34" charset="0"/>
              </a:rPr>
              <a:t>.”</a:t>
            </a:r>
          </a:p>
          <a:p>
            <a:r>
              <a:rPr lang="en-AU" dirty="0">
                <a:latin typeface="Arial" panose="020B0604020202020204" pitchFamily="34" charset="0"/>
                <a:cs typeface="Arial" panose="020B0604020202020204" pitchFamily="34" charset="0"/>
              </a:rPr>
              <a:t>They are a source of potential harm</a:t>
            </a:r>
          </a:p>
          <a:p>
            <a:r>
              <a:rPr lang="en-AU" dirty="0">
                <a:latin typeface="Arial" panose="020B0604020202020204" pitchFamily="34" charset="0"/>
                <a:cs typeface="Arial" panose="020B0604020202020204" pitchFamily="34" charset="0"/>
              </a:rPr>
              <a:t>Can include:</a:t>
            </a:r>
          </a:p>
          <a:p>
            <a:pPr lvl="1"/>
            <a:r>
              <a:rPr lang="en-AU" dirty="0">
                <a:latin typeface="Arial" panose="020B0604020202020204" pitchFamily="34" charset="0"/>
                <a:cs typeface="Arial" panose="020B0604020202020204" pitchFamily="34" charset="0"/>
              </a:rPr>
              <a:t>Erosion</a:t>
            </a:r>
          </a:p>
          <a:p>
            <a:pPr lvl="1"/>
            <a:r>
              <a:rPr lang="en-AU" dirty="0">
                <a:latin typeface="Arial" panose="020B0604020202020204" pitchFamily="34" charset="0"/>
                <a:cs typeface="Arial" panose="020B0604020202020204" pitchFamily="34" charset="0"/>
              </a:rPr>
              <a:t>Inundation</a:t>
            </a:r>
          </a:p>
          <a:p>
            <a:r>
              <a:rPr lang="en-AU" dirty="0">
                <a:latin typeface="Arial" panose="020B0604020202020204" pitchFamily="34" charset="0"/>
                <a:cs typeface="Arial" panose="020B0604020202020204" pitchFamily="34" charset="0"/>
              </a:rPr>
              <a:t>Assessed through Coastal Hazard Assessments, presented in earlier modules</a:t>
            </a:r>
          </a:p>
        </p:txBody>
      </p:sp>
      <p:pic>
        <p:nvPicPr>
          <p:cNvPr id="4" name="Picture 3">
            <a:extLst>
              <a:ext uri="{FF2B5EF4-FFF2-40B4-BE49-F238E27FC236}">
                <a16:creationId xmlns:a16="http://schemas.microsoft.com/office/drawing/2014/main" id="{89F6FDED-95AD-8E77-BBF9-C5FB23E9D8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1240" y="2171278"/>
            <a:ext cx="3850685" cy="1257722"/>
          </a:xfrm>
          <a:prstGeom prst="rect">
            <a:avLst/>
          </a:prstGeom>
        </p:spPr>
      </p:pic>
      <p:pic>
        <p:nvPicPr>
          <p:cNvPr id="7" name="Picture 6">
            <a:extLst>
              <a:ext uri="{FF2B5EF4-FFF2-40B4-BE49-F238E27FC236}">
                <a16:creationId xmlns:a16="http://schemas.microsoft.com/office/drawing/2014/main" id="{FB2E61C4-83B5-41F9-6AE5-C8109A7154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51325" y="3836984"/>
            <a:ext cx="3312000" cy="1427096"/>
          </a:xfrm>
          <a:prstGeom prst="rect">
            <a:avLst/>
          </a:prstGeom>
        </p:spPr>
      </p:pic>
      <p:sp>
        <p:nvSpPr>
          <p:cNvPr id="5" name="TextBox 4">
            <a:extLst>
              <a:ext uri="{FF2B5EF4-FFF2-40B4-BE49-F238E27FC236}">
                <a16:creationId xmlns:a16="http://schemas.microsoft.com/office/drawing/2014/main" id="{EB8536CC-5337-9EB8-810F-A291C14EE520}"/>
              </a:ext>
            </a:extLst>
          </p:cNvPr>
          <p:cNvSpPr txBox="1"/>
          <p:nvPr/>
        </p:nvSpPr>
        <p:spPr>
          <a:xfrm>
            <a:off x="7626799" y="5264080"/>
            <a:ext cx="2080526" cy="261610"/>
          </a:xfrm>
          <a:prstGeom prst="rect">
            <a:avLst/>
          </a:prstGeom>
          <a:noFill/>
        </p:spPr>
        <p:txBody>
          <a:bodyPr wrap="square" rtlCol="0">
            <a:spAutoFit/>
          </a:bodyPr>
          <a:lstStyle/>
          <a:p>
            <a:r>
              <a:rPr lang="en-AU" sz="1100" i="1" dirty="0">
                <a:latin typeface="Arial" panose="020B0604020202020204" pitchFamily="34" charset="0"/>
                <a:cs typeface="Arial" panose="020B0604020202020204" pitchFamily="34" charset="0"/>
              </a:rPr>
              <a:t>From </a:t>
            </a:r>
            <a:r>
              <a:rPr lang="en-AU" sz="1100" i="1" dirty="0" err="1">
                <a:latin typeface="Arial" panose="020B0604020202020204" pitchFamily="34" charset="0"/>
                <a:cs typeface="Arial" panose="020B0604020202020204" pitchFamily="34" charset="0"/>
              </a:rPr>
              <a:t>Coastadapt</a:t>
            </a:r>
            <a:endParaRPr lang="en-AU" sz="11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7376195"/>
      </p:ext>
    </p:extLst>
  </p:cSld>
  <p:clrMapOvr>
    <a:masterClrMapping/>
  </p:clrMapOvr>
  <mc:AlternateContent xmlns:mc="http://schemas.openxmlformats.org/markup-compatibility/2006" xmlns:p14="http://schemas.microsoft.com/office/powerpoint/2010/main">
    <mc:Choice Requires="p14">
      <p:transition spd="slow" p14:dur="2000" advTm="38461"/>
    </mc:Choice>
    <mc:Fallback xmlns="">
      <p:transition spd="slow" advTm="38461"/>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E0ECC-C9B5-0834-91F6-F620C08652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591E25-63EE-0F21-1D70-85281354E747}"/>
              </a:ext>
            </a:extLst>
          </p:cNvPr>
          <p:cNvSpPr>
            <a:spLocks noGrp="1"/>
          </p:cNvSpPr>
          <p:nvPr>
            <p:ph type="title"/>
          </p:nvPr>
        </p:nvSpPr>
        <p:spPr>
          <a:xfrm>
            <a:off x="845400" y="990745"/>
            <a:ext cx="10501200" cy="763200"/>
          </a:xfrm>
        </p:spPr>
        <p:txBody>
          <a:bodyPr/>
          <a:lstStyle/>
          <a:p>
            <a:r>
              <a:rPr lang="en-AU" dirty="0">
                <a:latin typeface="Arial" panose="020B0604020202020204" pitchFamily="34" charset="0"/>
                <a:cs typeface="Arial" panose="020B0604020202020204" pitchFamily="34" charset="0"/>
              </a:rPr>
              <a:t>Adaptation Options Analysis Process</a:t>
            </a:r>
          </a:p>
        </p:txBody>
      </p:sp>
      <p:sp>
        <p:nvSpPr>
          <p:cNvPr id="6" name="TextBox 5">
            <a:extLst>
              <a:ext uri="{FF2B5EF4-FFF2-40B4-BE49-F238E27FC236}">
                <a16:creationId xmlns:a16="http://schemas.microsoft.com/office/drawing/2014/main" id="{677AB409-0538-C01B-FB30-8FDCBCD480D1}"/>
              </a:ext>
            </a:extLst>
          </p:cNvPr>
          <p:cNvSpPr txBox="1"/>
          <p:nvPr/>
        </p:nvSpPr>
        <p:spPr>
          <a:xfrm>
            <a:off x="1173379" y="1931936"/>
            <a:ext cx="2226252" cy="972000"/>
          </a:xfrm>
          <a:prstGeom prst="roundRect">
            <a:avLst/>
          </a:prstGeom>
          <a:ln w="38100">
            <a:solidFill>
              <a:schemeClr val="bg2">
                <a:lumMod val="75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AU" sz="1600" b="1" dirty="0">
                <a:latin typeface="Arial" panose="020B0604020202020204" pitchFamily="34" charset="0"/>
                <a:cs typeface="Arial" panose="020B0604020202020204" pitchFamily="34" charset="0"/>
              </a:rPr>
              <a:t>Framing</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Identify problem and risks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Identify objectives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Identify values</a:t>
            </a:r>
            <a:endParaRPr lang="en-AU"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F77F0C0-8592-F1A9-4878-ADF5C0F4485F}"/>
              </a:ext>
            </a:extLst>
          </p:cNvPr>
          <p:cNvSpPr txBox="1"/>
          <p:nvPr/>
        </p:nvSpPr>
        <p:spPr>
          <a:xfrm>
            <a:off x="2118075" y="3101840"/>
            <a:ext cx="2844000" cy="972000"/>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r>
              <a:rPr lang="en-AU" sz="1600" b="1" dirty="0">
                <a:latin typeface="Arial" panose="020B0604020202020204" pitchFamily="34" charset="0"/>
                <a:cs typeface="Arial" panose="020B0604020202020204" pitchFamily="34" charset="0"/>
              </a:rPr>
              <a:t>Identify Range of Options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Identify all potential options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Consider hierarchy</a:t>
            </a:r>
            <a:endParaRPr lang="en-AU" sz="1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7781192-81D7-4261-7557-5D3B947AE4E3}"/>
              </a:ext>
            </a:extLst>
          </p:cNvPr>
          <p:cNvSpPr txBox="1"/>
          <p:nvPr/>
        </p:nvSpPr>
        <p:spPr>
          <a:xfrm>
            <a:off x="5483448" y="3095862"/>
            <a:ext cx="2844000" cy="972000"/>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r>
              <a:rPr lang="en-AU" sz="1600" b="1" dirty="0">
                <a:latin typeface="Arial" panose="020B0604020202020204" pitchFamily="34" charset="0"/>
                <a:cs typeface="Arial" panose="020B0604020202020204" pitchFamily="34" charset="0"/>
              </a:rPr>
              <a:t>Filter &amp; Refine Options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Identify any fatal flaws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Develop shortlist of options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Refine appropriate options</a:t>
            </a:r>
            <a:endParaRPr lang="en-AU" sz="16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D18BD52-9F70-B313-526D-0EC340938C37}"/>
              </a:ext>
            </a:extLst>
          </p:cNvPr>
          <p:cNvSpPr txBox="1"/>
          <p:nvPr/>
        </p:nvSpPr>
        <p:spPr>
          <a:xfrm>
            <a:off x="1024092" y="4557085"/>
            <a:ext cx="2515983" cy="783193"/>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r>
              <a:rPr lang="en-AU" sz="1600" b="1" dirty="0">
                <a:latin typeface="Arial" panose="020B0604020202020204" pitchFamily="34" charset="0"/>
                <a:cs typeface="Arial" panose="020B0604020202020204" pitchFamily="34" charset="0"/>
              </a:rPr>
              <a:t>Analysis of Options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Multi-Criteria Analysis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Cost Benefit Analysis</a:t>
            </a:r>
            <a:endParaRPr lang="en-AU" sz="16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279419E-86BC-03C0-A0AD-E86FE1288D8A}"/>
              </a:ext>
            </a:extLst>
          </p:cNvPr>
          <p:cNvSpPr txBox="1"/>
          <p:nvPr/>
        </p:nvSpPr>
        <p:spPr>
          <a:xfrm>
            <a:off x="3919001" y="4557085"/>
            <a:ext cx="2592000" cy="972000"/>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r>
              <a:rPr lang="en-AU" sz="1600" b="1" dirty="0">
                <a:latin typeface="Arial" panose="020B0604020202020204" pitchFamily="34" charset="0"/>
                <a:cs typeface="Arial" panose="020B0604020202020204" pitchFamily="34" charset="0"/>
              </a:rPr>
              <a:t>Confirm Trade-offs </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Consider impacts and trade-offs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Get acceptance from stakeholders</a:t>
            </a:r>
            <a:endParaRPr lang="en-AU" sz="16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9E005DB-E7AE-4924-F16F-44F2665D4AFA}"/>
              </a:ext>
            </a:extLst>
          </p:cNvPr>
          <p:cNvSpPr txBox="1"/>
          <p:nvPr/>
        </p:nvSpPr>
        <p:spPr>
          <a:xfrm>
            <a:off x="6905449" y="4543031"/>
            <a:ext cx="2345904" cy="987504"/>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r>
              <a:rPr lang="en-AU" sz="1600" b="1" dirty="0">
                <a:latin typeface="Arial" panose="020B0604020202020204" pitchFamily="34" charset="0"/>
                <a:cs typeface="Arial" panose="020B0604020202020204" pitchFamily="34" charset="0"/>
              </a:rPr>
              <a:t>Recommendations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Preferred option</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Further investigations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Further design</a:t>
            </a:r>
          </a:p>
        </p:txBody>
      </p:sp>
      <p:sp>
        <p:nvSpPr>
          <p:cNvPr id="12" name="TextBox 11">
            <a:extLst>
              <a:ext uri="{FF2B5EF4-FFF2-40B4-BE49-F238E27FC236}">
                <a16:creationId xmlns:a16="http://schemas.microsoft.com/office/drawing/2014/main" id="{A4161243-DCDD-FB67-4F05-C08E2C5B6BFA}"/>
              </a:ext>
            </a:extLst>
          </p:cNvPr>
          <p:cNvSpPr txBox="1"/>
          <p:nvPr/>
        </p:nvSpPr>
        <p:spPr>
          <a:xfrm>
            <a:off x="8205531" y="5706957"/>
            <a:ext cx="2727874" cy="987504"/>
          </a:xfrm>
          <a:prstGeom prst="roundRect">
            <a:avLst/>
          </a:prstGeom>
          <a:ln w="38100">
            <a:solidFill>
              <a:schemeClr val="bg2">
                <a:lumMod val="75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AU" sz="1600" b="1" dirty="0">
                <a:latin typeface="Arial" panose="020B0604020202020204" pitchFamily="34" charset="0"/>
                <a:cs typeface="Arial" panose="020B0604020202020204" pitchFamily="34" charset="0"/>
              </a:rPr>
              <a:t>Implementation Planning</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Preferred option</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Further investigations</a:t>
            </a:r>
          </a:p>
          <a:p>
            <a:pPr marL="108000" indent="-108000">
              <a:buFont typeface="Arial" panose="020B0604020202020204" pitchFamily="34" charset="0"/>
              <a:buChar char="•"/>
            </a:pPr>
            <a:r>
              <a:rPr lang="en-AU" sz="1200" dirty="0">
                <a:latin typeface="Arial" panose="020B0604020202020204" pitchFamily="34" charset="0"/>
                <a:cs typeface="Arial" panose="020B0604020202020204" pitchFamily="34" charset="0"/>
              </a:rPr>
              <a:t>Further design</a:t>
            </a:r>
          </a:p>
        </p:txBody>
      </p:sp>
      <p:cxnSp>
        <p:nvCxnSpPr>
          <p:cNvPr id="14" name="Connector: Elbow 13">
            <a:extLst>
              <a:ext uri="{FF2B5EF4-FFF2-40B4-BE49-F238E27FC236}">
                <a16:creationId xmlns:a16="http://schemas.microsoft.com/office/drawing/2014/main" id="{B7DF80EC-236B-0B04-EE44-B05AEA85EE2E}"/>
              </a:ext>
            </a:extLst>
          </p:cNvPr>
          <p:cNvCxnSpPr>
            <a:cxnSpLocks/>
          </p:cNvCxnSpPr>
          <p:nvPr/>
        </p:nvCxnSpPr>
        <p:spPr>
          <a:xfrm rot="16200000" flipH="1">
            <a:off x="1581075" y="3075367"/>
            <a:ext cx="684000" cy="360000"/>
          </a:xfrm>
          <a:prstGeom prst="bentConnector2">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4336FC8-2C77-00DF-7F5E-C810208A9D1A}"/>
              </a:ext>
            </a:extLst>
          </p:cNvPr>
          <p:cNvCxnSpPr>
            <a:stCxn id="7" idx="3"/>
            <a:endCxn id="8" idx="1"/>
          </p:cNvCxnSpPr>
          <p:nvPr/>
        </p:nvCxnSpPr>
        <p:spPr>
          <a:xfrm flipV="1">
            <a:off x="4962075" y="3581862"/>
            <a:ext cx="521373" cy="5978"/>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3EBB440C-7601-8D7E-9F61-DA0B1469E60F}"/>
              </a:ext>
            </a:extLst>
          </p:cNvPr>
          <p:cNvCxnSpPr>
            <a:stCxn id="8" idx="2"/>
            <a:endCxn id="9" idx="0"/>
          </p:cNvCxnSpPr>
          <p:nvPr/>
        </p:nvCxnSpPr>
        <p:spPr>
          <a:xfrm rot="5400000">
            <a:off x="4349155" y="2000791"/>
            <a:ext cx="489223" cy="4623364"/>
          </a:xfrm>
          <a:prstGeom prst="bentConnector3">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0765E51-C4F6-4362-E002-F9F45081E1C0}"/>
              </a:ext>
            </a:extLst>
          </p:cNvPr>
          <p:cNvCxnSpPr>
            <a:cxnSpLocks/>
          </p:cNvCxnSpPr>
          <p:nvPr/>
        </p:nvCxnSpPr>
        <p:spPr>
          <a:xfrm flipV="1">
            <a:off x="3545685" y="4979629"/>
            <a:ext cx="360000" cy="0"/>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AABDDAC-70BE-8E2E-86E4-475B0497F0AD}"/>
              </a:ext>
            </a:extLst>
          </p:cNvPr>
          <p:cNvCxnSpPr>
            <a:cxnSpLocks/>
          </p:cNvCxnSpPr>
          <p:nvPr/>
        </p:nvCxnSpPr>
        <p:spPr>
          <a:xfrm flipV="1">
            <a:off x="6542740" y="5025312"/>
            <a:ext cx="360000" cy="0"/>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70A0A309-A8C3-8B7D-5985-67AC944019E1}"/>
              </a:ext>
            </a:extLst>
          </p:cNvPr>
          <p:cNvCxnSpPr>
            <a:cxnSpLocks/>
          </p:cNvCxnSpPr>
          <p:nvPr/>
        </p:nvCxnSpPr>
        <p:spPr>
          <a:xfrm rot="16200000" flipH="1">
            <a:off x="7653182" y="5692535"/>
            <a:ext cx="684000" cy="360000"/>
          </a:xfrm>
          <a:prstGeom prst="bentConnector2">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69D190C-3DBC-535D-7479-C613BD4252CD}"/>
              </a:ext>
            </a:extLst>
          </p:cNvPr>
          <p:cNvSpPr txBox="1"/>
          <p:nvPr/>
        </p:nvSpPr>
        <p:spPr>
          <a:xfrm>
            <a:off x="9405795" y="2198919"/>
            <a:ext cx="1727126" cy="1123712"/>
          </a:xfrm>
          <a:prstGeom prst="roundRect">
            <a:avLst/>
          </a:prstGeom>
          <a:ln w="38100"/>
        </p:spPr>
        <p:style>
          <a:lnRef idx="2">
            <a:schemeClr val="accent6"/>
          </a:lnRef>
          <a:fillRef idx="1">
            <a:schemeClr val="lt1"/>
          </a:fillRef>
          <a:effectRef idx="0">
            <a:schemeClr val="accent6"/>
          </a:effectRef>
          <a:fontRef idx="minor">
            <a:schemeClr val="dk1"/>
          </a:fontRef>
        </p:style>
        <p:txBody>
          <a:bodyPr wrap="square" rtlCol="0">
            <a:spAutoFit/>
          </a:bodyPr>
          <a:lstStyle/>
          <a:p>
            <a:r>
              <a:rPr lang="en-AU" sz="1600" b="1" dirty="0">
                <a:latin typeface="Arial" panose="020B0604020202020204" pitchFamily="34" charset="0"/>
                <a:cs typeface="Arial" panose="020B0604020202020204" pitchFamily="34" charset="0"/>
              </a:rPr>
              <a:t>Stakeholder Engagement &amp; Input</a:t>
            </a:r>
          </a:p>
          <a:p>
            <a:r>
              <a:rPr lang="en-AU" sz="1200" dirty="0">
                <a:latin typeface="Arial" panose="020B0604020202020204" pitchFamily="34" charset="0"/>
                <a:cs typeface="Arial" panose="020B0604020202020204" pitchFamily="34" charset="0"/>
              </a:rPr>
              <a:t>At all stages</a:t>
            </a:r>
          </a:p>
        </p:txBody>
      </p:sp>
    </p:spTree>
    <p:extLst>
      <p:ext uri="{BB962C8B-B14F-4D97-AF65-F5344CB8AC3E}">
        <p14:creationId xmlns:p14="http://schemas.microsoft.com/office/powerpoint/2010/main" val="4011065931"/>
      </p:ext>
    </p:extLst>
  </p:cSld>
  <p:clrMapOvr>
    <a:masterClrMapping/>
  </p:clrMapOvr>
  <mc:AlternateContent xmlns:mc="http://schemas.openxmlformats.org/markup-compatibility/2006" xmlns:p14="http://schemas.microsoft.com/office/powerpoint/2010/main">
    <mc:Choice Requires="p14">
      <p:transition spd="slow" p14:dur="2000" advTm="47288"/>
    </mc:Choice>
    <mc:Fallback xmlns="">
      <p:transition spd="slow" advTm="47288"/>
    </mc:Fallback>
  </mc:AlternateContent>
  <p:extLst>
    <p:ext uri="{3A86A75C-4F4B-4683-9AE1-C65F6400EC91}">
      <p14:laserTraceLst xmlns:p14="http://schemas.microsoft.com/office/powerpoint/2010/main">
        <p14:tracePtLst>
          <p14:tracePt t="28728" x="6096000" y="6378575"/>
          <p14:tracePt t="28734" x="6907213" y="6061075"/>
          <p14:tracePt t="28747" x="7061200" y="5983288"/>
          <p14:tracePt t="28764" x="8161338" y="5476875"/>
          <p14:tracePt t="28780" x="8667750" y="5110163"/>
          <p14:tracePt t="28797" x="9034463" y="4849813"/>
          <p14:tracePt t="28814" x="9196388" y="4659313"/>
          <p14:tracePt t="28830" x="9253538" y="4567238"/>
          <p14:tracePt t="28847" x="9274175" y="4468813"/>
          <p14:tracePt t="28865" x="9190038" y="4327525"/>
          <p14:tracePt t="28881" x="9056688" y="4221163"/>
          <p14:tracePt t="28898" x="8794750" y="4024313"/>
          <p14:tracePt t="28914" x="8667750" y="3940175"/>
          <p14:tracePt t="28930" x="8597900" y="3890963"/>
          <p14:tracePt t="28947" x="8534400" y="3792538"/>
          <p14:tracePt t="28964" x="8528050" y="3778250"/>
          <p14:tracePt t="28981" x="8520113" y="3778250"/>
          <p14:tracePt t="29301" x="8505825" y="3749675"/>
          <p14:tracePt t="29309" x="8470900" y="3700463"/>
          <p14:tracePt t="29316" x="8435975" y="3671888"/>
          <p14:tracePt t="29331" x="8386763" y="3573463"/>
          <p14:tracePt t="29349" x="8323263" y="3481388"/>
          <p14:tracePt t="29364" x="8308975" y="3432175"/>
          <p14:tracePt t="29381" x="8274050" y="3376613"/>
          <p14:tracePt t="29398" x="8224838" y="3305175"/>
          <p14:tracePt t="29414" x="8181975" y="3255963"/>
          <p14:tracePt t="29431" x="8083550" y="3171825"/>
          <p14:tracePt t="29447" x="8012113" y="3128963"/>
          <p14:tracePt t="29466" x="7899400" y="3059113"/>
          <p14:tracePt t="29481" x="7786688" y="3024188"/>
          <p14:tracePt t="29497" x="7667625" y="3001963"/>
          <p14:tracePt t="29514" x="7540625" y="2989263"/>
          <p14:tracePt t="29531" x="7434263" y="2967038"/>
          <p14:tracePt t="29548" x="7208838" y="2967038"/>
          <p14:tracePt t="29565" x="7019925" y="2967038"/>
          <p14:tracePt t="29582" x="6807200" y="2967038"/>
          <p14:tracePt t="29598" x="6653213" y="2967038"/>
          <p14:tracePt t="29616" x="6462713" y="2967038"/>
          <p14:tracePt t="29631" x="6391275" y="2967038"/>
          <p14:tracePt t="29648" x="6342063" y="2952750"/>
          <p14:tracePt t="29664" x="6272213" y="2938463"/>
          <p14:tracePt t="29681" x="6208713" y="2925763"/>
          <p14:tracePt t="29697" x="6032500" y="2903538"/>
          <p14:tracePt t="29714" x="5926138" y="2903538"/>
          <p14:tracePt t="29733" x="5849938" y="2917825"/>
          <p14:tracePt t="29748" x="5800725" y="2938463"/>
          <p14:tracePt t="29766" x="5708650" y="2967038"/>
          <p14:tracePt t="29781" x="5616575" y="3001963"/>
          <p14:tracePt t="29797" x="5511800" y="3038475"/>
          <p14:tracePt t="29815" x="5426075" y="3065463"/>
          <p14:tracePt t="29831" x="5399088" y="3073400"/>
          <p14:tracePt t="29847" x="5376863" y="3101975"/>
          <p14:tracePt t="29865" x="5335588" y="3165475"/>
          <p14:tracePt t="29882" x="5292725" y="3241675"/>
          <p14:tracePt t="29898" x="5272088" y="3284538"/>
          <p14:tracePt t="29916" x="5257800" y="3327400"/>
          <p14:tracePt t="29931" x="5243513" y="3354388"/>
          <p14:tracePt t="29950" x="5222875" y="3397250"/>
          <p14:tracePt t="29964" x="5222875" y="3446463"/>
          <p14:tracePt t="29981" x="5208588" y="3509963"/>
          <p14:tracePt t="29998" x="5200650" y="3608388"/>
          <p14:tracePt t="30014" x="5186363" y="3686175"/>
          <p14:tracePt t="30031" x="5186363" y="3749675"/>
          <p14:tracePt t="30048" x="5186363" y="3784600"/>
          <p14:tracePt t="30066" x="5194300" y="3856038"/>
          <p14:tracePt t="30081" x="5214938" y="3905250"/>
          <p14:tracePt t="30100" x="5229225" y="3960813"/>
          <p14:tracePt t="30115" x="5243513" y="3995738"/>
          <p14:tracePt t="30132" x="5249863" y="4024313"/>
          <p14:tracePt t="30148" x="5272088" y="4044950"/>
          <p14:tracePt t="30165" x="5299075" y="4067175"/>
          <p14:tracePt t="30181" x="5362575" y="4095750"/>
          <p14:tracePt t="30198" x="5518150" y="4159250"/>
          <p14:tracePt t="30216" x="5700713" y="4208463"/>
          <p14:tracePt t="30231" x="5827713" y="4243388"/>
          <p14:tracePt t="30248" x="5969000" y="4284663"/>
          <p14:tracePt t="30265" x="6124575" y="4327525"/>
          <p14:tracePt t="30281" x="6208713" y="4341813"/>
          <p14:tracePt t="30298" x="6335713" y="4341813"/>
          <p14:tracePt t="30315" x="6434138" y="4341813"/>
          <p14:tracePt t="30333" x="6596063" y="4348163"/>
          <p14:tracePt t="30348" x="6723063" y="4348163"/>
          <p14:tracePt t="30365" x="6843713" y="4348163"/>
          <p14:tracePt t="30382" x="6956425" y="4348163"/>
          <p14:tracePt t="30398" x="7040563" y="4348163"/>
          <p14:tracePt t="30415" x="7167563" y="4335463"/>
          <p14:tracePt t="30432" x="7280275" y="4306888"/>
          <p14:tracePt t="30448" x="7378700" y="4284663"/>
          <p14:tracePt t="30465" x="7569200" y="4235450"/>
          <p14:tracePt t="30483" x="7751763" y="4186238"/>
          <p14:tracePt t="30498" x="7843838" y="4151313"/>
          <p14:tracePt t="30516" x="7956550" y="4095750"/>
          <p14:tracePt t="30531" x="8069263" y="4038600"/>
          <p14:tracePt t="30548" x="8161338" y="3975100"/>
          <p14:tracePt t="30565" x="8280400" y="3919538"/>
          <p14:tracePt t="30582" x="8343900" y="3876675"/>
          <p14:tracePt t="30598" x="8407400" y="3856038"/>
          <p14:tracePt t="30615" x="8442325" y="3819525"/>
          <p14:tracePt t="30633" x="8456613" y="3806825"/>
          <p14:tracePt t="30648" x="8477250" y="3798888"/>
          <p14:tracePt t="30667" x="8491538" y="3770313"/>
          <p14:tracePt t="30682" x="8499475" y="3749675"/>
          <p14:tracePt t="30698" x="8513763" y="3735388"/>
          <p14:tracePt t="30715" x="8528050" y="3692525"/>
          <p14:tracePt t="30736" x="8528050" y="3657600"/>
          <p14:tracePt t="30748" x="8528050" y="3651250"/>
          <p14:tracePt t="30765" x="8528050" y="3636963"/>
          <p14:tracePt t="30783" x="8528050" y="3616325"/>
          <p14:tracePt t="30798" x="8520113" y="3602038"/>
          <p14:tracePt t="30817" x="8491538" y="3552825"/>
          <p14:tracePt t="30831" x="8464550" y="3516313"/>
          <p14:tracePt t="30849" x="8442325" y="3475038"/>
          <p14:tracePt t="30865" x="8415338" y="3432175"/>
          <p14:tracePt t="30882" x="8407400" y="3417888"/>
          <p14:tracePt t="30898" x="8393113" y="3397250"/>
          <p14:tracePt t="30915" x="8364538" y="3382963"/>
          <p14:tracePt t="30933" x="8315325" y="3362325"/>
          <p14:tracePt t="30949" x="8259763" y="3333750"/>
          <p14:tracePt t="30967" x="8153400" y="3290888"/>
          <p14:tracePt t="30982" x="8097838" y="3270250"/>
          <p14:tracePt t="30999" x="8048625" y="3249613"/>
          <p14:tracePt t="31015" x="7970838" y="3206750"/>
          <p14:tracePt t="31032" x="7893050" y="3178175"/>
          <p14:tracePt t="31048" x="7773988" y="3122613"/>
          <p14:tracePt t="31066" x="7696200" y="3087688"/>
          <p14:tracePt t="31083" x="7610475" y="3059113"/>
          <p14:tracePt t="31099" x="7575550" y="3044825"/>
          <p14:tracePt t="31115" x="7526338" y="3030538"/>
          <p14:tracePt t="31132" x="7442200" y="2995613"/>
          <p14:tracePt t="31149" x="7343775" y="2974975"/>
          <p14:tracePt t="31165" x="7153275" y="2925763"/>
          <p14:tracePt t="31182" x="7096125" y="2911475"/>
          <p14:tracePt t="31198" x="6997700" y="2889250"/>
          <p14:tracePt t="31216" x="6956425" y="2889250"/>
          <p14:tracePt t="31234" x="6835775" y="2868613"/>
          <p14:tracePt t="31249" x="6737350" y="2862263"/>
          <p14:tracePt t="31266" x="6673850" y="2862263"/>
          <p14:tracePt t="31282" x="6596063" y="2862263"/>
          <p14:tracePt t="31299" x="6532563" y="2862263"/>
          <p14:tracePt t="31316" x="6454775" y="2874963"/>
          <p14:tracePt t="31332" x="6391275" y="2897188"/>
          <p14:tracePt t="31350" x="6278563" y="2917825"/>
          <p14:tracePt t="31366" x="6229350" y="2925763"/>
          <p14:tracePt t="31384" x="6173788" y="2946400"/>
          <p14:tracePt t="31399" x="6145213" y="2952750"/>
          <p14:tracePt t="31416" x="6116638" y="2967038"/>
          <p14:tracePt t="31432" x="6061075" y="3016250"/>
          <p14:tracePt t="31449" x="5997575" y="3059113"/>
          <p14:tracePt t="31466" x="5948363" y="3114675"/>
          <p14:tracePt t="31482" x="5849938" y="3200400"/>
          <p14:tracePt t="31500" x="5764213" y="3263900"/>
          <p14:tracePt t="31516" x="5729288" y="3290888"/>
          <p14:tracePt t="31534" x="5688013" y="3333750"/>
          <p14:tracePt t="31549" x="5659438" y="3362325"/>
          <p14:tracePt t="31566" x="5637213" y="3382963"/>
          <p14:tracePt t="31582" x="5616575" y="3440113"/>
          <p14:tracePt t="31599" x="5616575" y="3495675"/>
          <p14:tracePt t="31616" x="5616575" y="3587750"/>
          <p14:tracePt t="31632" x="5616575" y="3657600"/>
          <p14:tracePt t="31649" x="5616575" y="3721100"/>
          <p14:tracePt t="31650" x="5610225" y="3743325"/>
          <p14:tracePt t="31666" x="5610225" y="3798888"/>
          <p14:tracePt t="31684" x="5610225" y="3876675"/>
          <p14:tracePt t="31699" x="5610225" y="3925888"/>
          <p14:tracePt t="31716" x="5651500" y="3983038"/>
          <p14:tracePt t="31733" x="5764213" y="4081463"/>
          <p14:tracePt t="31749" x="5870575" y="4151313"/>
          <p14:tracePt t="31765" x="5997575" y="4208463"/>
          <p14:tracePt t="31783" x="6165850" y="4264025"/>
          <p14:tracePt t="31800" x="6370638" y="4327525"/>
          <p14:tracePt t="31816" x="6518275" y="4384675"/>
          <p14:tracePt t="31834" x="6723063" y="4448175"/>
          <p14:tracePt t="31849" x="6864350" y="4489450"/>
          <p14:tracePt t="31868" x="7132638" y="4489450"/>
          <p14:tracePt t="31882" x="7321550" y="4489450"/>
          <p14:tracePt t="31899" x="7554913" y="4460875"/>
          <p14:tracePt t="31916" x="7899400" y="4376738"/>
          <p14:tracePt t="31933" x="8132763" y="4335463"/>
          <p14:tracePt t="31951" x="8499475" y="4257675"/>
          <p14:tracePt t="31966" x="8753475" y="4229100"/>
          <p14:tracePt t="31983" x="9091613" y="4200525"/>
          <p14:tracePt t="31999" x="9612313" y="4186238"/>
          <p14:tracePt t="32017" x="10007600" y="4186238"/>
          <p14:tracePt t="32020" x="10233025" y="4186238"/>
          <p14:tracePt t="32033" x="10775950" y="4186238"/>
          <p14:tracePt t="32049" x="11310938" y="4186238"/>
          <p14:tracePt t="32066" x="11790363" y="4165600"/>
          <p14:tracePt t="37248" x="11811000" y="4356100"/>
          <p14:tracePt t="37256" x="11437938" y="4440238"/>
          <p14:tracePt t="37269" x="10775950" y="4546600"/>
          <p14:tracePt t="37286" x="10169525" y="4610100"/>
          <p14:tracePt t="37304" x="9239250" y="4700588"/>
          <p14:tracePt t="37320" x="8809038" y="4772025"/>
          <p14:tracePt t="37337" x="8075613" y="4876800"/>
          <p14:tracePt t="37353" x="7583488" y="4948238"/>
          <p14:tracePt t="37370" x="7208838" y="5032375"/>
          <p14:tracePt t="37386" x="6737350" y="5124450"/>
          <p14:tracePt t="37403" x="6503988" y="5153025"/>
          <p14:tracePt t="37420" x="6307138" y="5180013"/>
          <p14:tracePt t="37421" x="6180138" y="5194300"/>
          <p14:tracePt t="37436" x="6003925" y="5208588"/>
          <p14:tracePt t="37455" x="5772150" y="5222875"/>
          <p14:tracePt t="37470" x="5524500" y="5216525"/>
          <p14:tracePt t="37488" x="5145088" y="5187950"/>
          <p14:tracePt t="37503" x="4862513" y="5145088"/>
          <p14:tracePt t="37520" x="4594225" y="5095875"/>
          <p14:tracePt t="37536" x="4102100" y="5067300"/>
          <p14:tracePt t="37553" x="3805238" y="5067300"/>
          <p14:tracePt t="37569" x="3502025" y="5067300"/>
          <p14:tracePt t="37586" x="3475038" y="5067300"/>
          <p14:tracePt t="37603" x="3467100" y="5067300"/>
          <p14:tracePt t="37932" x="3354388" y="5067300"/>
          <p14:tracePt t="37938" x="3198813" y="5067300"/>
          <p14:tracePt t="37944" x="3051175" y="5089525"/>
          <p14:tracePt t="37970" x="2593975" y="5153025"/>
          <p14:tracePt t="37987" x="2297113" y="5222875"/>
          <p14:tracePt t="38004" x="2135188" y="5257800"/>
          <p14:tracePt t="38021" x="1903413" y="5314950"/>
          <p14:tracePt t="38036" x="1797050" y="5329238"/>
          <p14:tracePt t="38054" x="1684338" y="5335588"/>
          <p14:tracePt t="38070" x="1600200" y="5335588"/>
          <p14:tracePt t="38087" x="1536700" y="5335588"/>
          <p14:tracePt t="38104" x="1458913" y="5335588"/>
          <p14:tracePt t="38120" x="1401763" y="5335588"/>
          <p14:tracePt t="38136" x="1311275" y="5335588"/>
          <p14:tracePt t="38153" x="1262063" y="5335588"/>
          <p14:tracePt t="38171" x="1184275" y="5335588"/>
          <p14:tracePt t="38186" x="1120775" y="5335588"/>
          <p14:tracePt t="38205" x="1092200" y="5335588"/>
          <p14:tracePt t="38220" x="1071563" y="5335588"/>
          <p14:tracePt t="38237" x="1063625" y="5335588"/>
          <p14:tracePt t="38254" x="1057275" y="5335588"/>
          <p14:tracePt t="38422" x="1063625" y="5335588"/>
          <p14:tracePt t="38429" x="1071563" y="5335588"/>
          <p14:tracePt t="38437" x="1092200" y="5335588"/>
          <p14:tracePt t="38453" x="1141413" y="5335588"/>
          <p14:tracePt t="38470" x="1233488" y="5335588"/>
          <p14:tracePt t="38487" x="1331913" y="5335588"/>
          <p14:tracePt t="38505" x="1487488" y="5335588"/>
          <p14:tracePt t="38520" x="1571625" y="5335588"/>
          <p14:tracePt t="38539" x="1698625" y="5321300"/>
          <p14:tracePt t="38554" x="1776413" y="5321300"/>
          <p14:tracePt t="38570" x="1831975" y="5321300"/>
          <p14:tracePt t="38587" x="1924050" y="5335588"/>
          <p14:tracePt t="38604" x="1973263" y="5349875"/>
          <p14:tracePt t="38620" x="2030413" y="5378450"/>
          <p14:tracePt t="38637" x="2079625" y="5384800"/>
          <p14:tracePt t="38655" x="2135188" y="5405438"/>
          <p14:tracePt t="38670" x="2178050" y="5413375"/>
          <p14:tracePt t="38687" x="2212975" y="5413375"/>
          <p14:tracePt t="38704" x="2255838" y="5427663"/>
          <p14:tracePt t="38720" x="2282825" y="5434013"/>
          <p14:tracePt t="38737" x="2346325" y="5441950"/>
          <p14:tracePt t="38754" x="2409825" y="5441950"/>
          <p14:tracePt t="38770" x="2522538" y="5441950"/>
          <p14:tracePt t="38787" x="2593975" y="5441950"/>
          <p14:tracePt t="38804" x="2657475" y="5441950"/>
          <p14:tracePt t="38820" x="2755900" y="5441950"/>
          <p14:tracePt t="38837" x="2819400" y="5427663"/>
          <p14:tracePt t="38854" x="2909888" y="5427663"/>
          <p14:tracePt t="38870" x="2967038" y="5427663"/>
          <p14:tracePt t="38887" x="3016250" y="5427663"/>
          <p14:tracePt t="38904" x="3073400" y="5427663"/>
          <p14:tracePt t="38921" x="3086100" y="5427663"/>
          <p14:tracePt t="38937" x="3108325" y="5427663"/>
          <p14:tracePt t="38955" x="3122613" y="5427663"/>
          <p14:tracePt t="38989" x="3122613" y="5434013"/>
          <p14:tracePt t="39023" x="3114675" y="5441950"/>
          <p14:tracePt t="39030" x="3073400" y="5448300"/>
          <p14:tracePt t="39037" x="3030538" y="5448300"/>
          <p14:tracePt t="39054" x="2909888" y="5476875"/>
          <p14:tracePt t="39072" x="2720975" y="5476875"/>
          <p14:tracePt t="39087" x="2600325" y="5483225"/>
          <p14:tracePt t="39104" x="2481263" y="5483225"/>
          <p14:tracePt t="39121" x="2354263" y="5483225"/>
          <p14:tracePt t="39137" x="2290763" y="5483225"/>
          <p14:tracePt t="39154" x="2212975" y="5483225"/>
          <p14:tracePt t="39171" x="2178050" y="5483225"/>
          <p14:tracePt t="39187" x="2135188" y="5483225"/>
          <p14:tracePt t="39204" x="2085975" y="5462588"/>
          <p14:tracePt t="39222" x="2036763" y="5454650"/>
          <p14:tracePt t="39237" x="2001838" y="5448300"/>
          <p14:tracePt t="39256" x="1979613" y="5448300"/>
          <p14:tracePt t="39271" x="1973263" y="5448300"/>
          <p14:tracePt t="39287" x="1944688" y="5448300"/>
          <p14:tracePt t="39304" x="1881188" y="5448300"/>
          <p14:tracePt t="39321" x="1817688" y="5448300"/>
          <p14:tracePt t="39337" x="1733550" y="5462588"/>
          <p14:tracePt t="39354" x="1571625" y="5483225"/>
          <p14:tracePt t="39371" x="1508125" y="5505450"/>
          <p14:tracePt t="39387" x="1479550" y="5505450"/>
          <p14:tracePt t="39405" x="1458913" y="5505450"/>
          <p14:tracePt t="39508" x="1473200" y="5505450"/>
          <p14:tracePt t="39515" x="1487488" y="5505450"/>
          <p14:tracePt t="39522" x="1514475" y="5505450"/>
          <p14:tracePt t="39538" x="1655763" y="5497513"/>
          <p14:tracePt t="39554" x="1846263" y="5505450"/>
          <p14:tracePt t="39571" x="2114550" y="5532438"/>
          <p14:tracePt t="39588" x="2212975" y="5532438"/>
          <p14:tracePt t="39604" x="2282825" y="5532438"/>
          <p14:tracePt t="39621" x="2290763" y="5532438"/>
          <p14:tracePt t="39644" x="2290763" y="5540375"/>
          <p14:tracePt t="40279" x="2305050" y="5540375"/>
          <p14:tracePt t="40286" x="2346325" y="5540375"/>
          <p14:tracePt t="40293" x="2368550" y="5540375"/>
          <p14:tracePt t="40307" x="2432050" y="5554663"/>
          <p14:tracePt t="40321" x="2487613" y="5554663"/>
          <p14:tracePt t="40338" x="2551113" y="5561013"/>
          <p14:tracePt t="40355" x="2706688" y="5575300"/>
          <p14:tracePt t="40372" x="2833688" y="5595938"/>
          <p14:tracePt t="40390" x="2995613" y="5630863"/>
          <p14:tracePt t="40405" x="3086100" y="5653088"/>
          <p14:tracePt t="40423" x="3171825" y="5694363"/>
          <p14:tracePt t="40438" x="3235325" y="5716588"/>
          <p14:tracePt t="40455" x="3298825" y="5737225"/>
          <p14:tracePt t="40472" x="3375025" y="5757863"/>
          <p14:tracePt t="40488" x="3452813" y="5780088"/>
          <p14:tracePt t="40505" x="3544888" y="5800725"/>
          <p14:tracePt t="40522" x="3579813" y="5815013"/>
          <p14:tracePt t="40538" x="3614738" y="5821363"/>
          <p14:tracePt t="40555" x="3671888" y="5843588"/>
          <p14:tracePt t="40572" x="3721100" y="5849938"/>
          <p14:tracePt t="40588" x="3813175" y="5864225"/>
          <p14:tracePt t="40605" x="3911600" y="5864225"/>
          <p14:tracePt t="40622" x="4065588" y="5864225"/>
          <p14:tracePt t="40638" x="4165600" y="5864225"/>
          <p14:tracePt t="40655" x="4270375" y="5857875"/>
          <p14:tracePt t="40671" x="4383088" y="5843588"/>
          <p14:tracePt t="40690" x="4545013" y="5821363"/>
          <p14:tracePt t="40705" x="4686300" y="5794375"/>
          <p14:tracePt t="40722" x="4841875" y="5772150"/>
          <p14:tracePt t="40738" x="5081588" y="5730875"/>
          <p14:tracePt t="40755" x="5257800" y="5688013"/>
          <p14:tracePt t="40772" x="5524500" y="5673725"/>
          <p14:tracePt t="40789" x="5700713" y="5673725"/>
          <p14:tracePt t="40807" x="5934075" y="5694363"/>
          <p14:tracePt t="40822" x="6067425" y="5708650"/>
          <p14:tracePt t="40840" x="6265863" y="5722938"/>
          <p14:tracePt t="40855" x="6356350" y="5722938"/>
          <p14:tracePt t="40872" x="6405563" y="5716588"/>
          <p14:tracePt t="40888" x="6462713" y="5702300"/>
          <p14:tracePt t="40905" x="6469063" y="5702300"/>
          <p14:tracePt t="40955" x="6448425" y="5702300"/>
          <p14:tracePt t="40962" x="6442075" y="5702300"/>
          <p14:tracePt t="40972" x="6434138" y="5702300"/>
          <p14:tracePt t="40990" x="6419850" y="5702300"/>
          <p14:tracePt t="41005" x="6413500" y="5702300"/>
          <p14:tracePt t="41022" x="6399213" y="5702300"/>
          <p14:tracePt t="41039" x="6391275" y="5702300"/>
          <p14:tracePt t="41056" x="6384925" y="5702300"/>
          <p14:tracePt t="41072" x="6350000" y="5702300"/>
          <p14:tracePt t="41089" x="6292850" y="5702300"/>
          <p14:tracePt t="41105" x="6229350" y="5702300"/>
          <p14:tracePt t="41122" x="6089650" y="5708650"/>
          <p14:tracePt t="41140" x="5948363" y="5708650"/>
          <p14:tracePt t="41156" x="5849938" y="5708650"/>
          <p14:tracePt t="41174" x="5737225" y="5708650"/>
          <p14:tracePt t="41188" x="5673725" y="5694363"/>
          <p14:tracePt t="41205" x="5553075" y="5659438"/>
          <p14:tracePt t="41222" x="5419725" y="5624513"/>
          <p14:tracePt t="41239" x="5292725" y="5589588"/>
          <p14:tracePt t="41255" x="5087938" y="5540375"/>
          <p14:tracePt t="41272" x="4933950" y="5511800"/>
          <p14:tracePt t="41290" x="4806950" y="5505450"/>
          <p14:tracePt t="41306" x="4743450" y="5483225"/>
          <p14:tracePt t="41322" x="4679950" y="5468938"/>
          <p14:tracePt t="41339" x="4602163" y="5468938"/>
          <p14:tracePt t="41356" x="4538663" y="5462588"/>
          <p14:tracePt t="41372" x="4411663" y="5462588"/>
          <p14:tracePt t="41389" x="4333875" y="5462588"/>
          <p14:tracePt t="41405" x="4270375" y="5462588"/>
          <p14:tracePt t="41422" x="4235450" y="5462588"/>
          <p14:tracePt t="41440" x="4221163" y="5462588"/>
          <p14:tracePt t="41455" x="4221163" y="5468938"/>
          <p14:tracePt t="41515" x="4229100" y="5468938"/>
          <p14:tracePt t="41528" x="4270375" y="5468938"/>
          <p14:tracePt t="41535" x="4333875" y="5468938"/>
          <p14:tracePt t="41542" x="4391025" y="5454650"/>
          <p14:tracePt t="41557" x="4545013" y="5454650"/>
          <p14:tracePt t="41572" x="4645025" y="5454650"/>
          <p14:tracePt t="41591" x="4876800" y="5427663"/>
          <p14:tracePt t="41606" x="5087938" y="5413375"/>
          <p14:tracePt t="41622" x="5264150" y="5399088"/>
          <p14:tracePt t="41639" x="5440363" y="5384800"/>
          <p14:tracePt t="41656" x="5511800" y="5384800"/>
          <p14:tracePt t="41672" x="5538788" y="5384800"/>
          <p14:tracePt t="41689" x="5553075" y="5384800"/>
          <p14:tracePt t="41706" x="5553075" y="5392738"/>
          <p14:tracePt t="41722" x="5553075" y="5399088"/>
          <p14:tracePt t="41740" x="5538788" y="5413375"/>
          <p14:tracePt t="41756" x="5511800" y="5427663"/>
          <p14:tracePt t="41772" x="5475288" y="5462588"/>
          <p14:tracePt t="41789" x="5391150" y="5497513"/>
          <p14:tracePt t="41806" x="5327650" y="5540375"/>
          <p14:tracePt t="41822" x="5257800" y="5575300"/>
          <p14:tracePt t="41839" x="5208588" y="5589588"/>
          <p14:tracePt t="41857" x="5151438" y="5624513"/>
          <p14:tracePt t="41872" x="5122863" y="5630863"/>
          <p14:tracePt t="41891" x="5108575" y="5638800"/>
          <p14:tracePt t="41906" x="5102225" y="5638800"/>
          <p14:tracePt t="41923" x="5095875" y="5638800"/>
          <p14:tracePt t="41945" x="5095875" y="5645150"/>
          <p14:tracePt t="41993" x="5095875" y="5653088"/>
          <p14:tracePt t="42062" x="5102225" y="5653088"/>
          <p14:tracePt t="42068" x="5108575" y="5653088"/>
          <p14:tracePt t="42081" x="5116513" y="5653088"/>
          <p14:tracePt t="42089" x="5122863" y="5653088"/>
          <p14:tracePt t="42106" x="5159375" y="5659438"/>
          <p14:tracePt t="42122" x="5243513" y="5673725"/>
          <p14:tracePt t="42139" x="5299075" y="5673725"/>
          <p14:tracePt t="42156" x="5362575" y="5673725"/>
          <p14:tracePt t="42173" x="5440363" y="5673725"/>
          <p14:tracePt t="42189" x="5454650" y="5673725"/>
          <p14:tracePt t="42206" x="5489575" y="5673725"/>
          <p14:tracePt t="42223" x="5503863" y="5673725"/>
          <p14:tracePt t="42239" x="5524500" y="5681663"/>
          <p14:tracePt t="42263" x="5561013" y="5688013"/>
          <p14:tracePt t="42272" x="5610225" y="5702300"/>
          <p14:tracePt t="42289" x="5659438" y="5702300"/>
          <p14:tracePt t="42308" x="5737225" y="5708650"/>
          <p14:tracePt t="42323" x="5813425" y="5708650"/>
          <p14:tracePt t="42340" x="5913438" y="5722938"/>
          <p14:tracePt t="42356" x="6089650" y="5730875"/>
          <p14:tracePt t="42373" x="6208713" y="5730875"/>
          <p14:tracePt t="42390" x="6384925" y="5730875"/>
          <p14:tracePt t="42406" x="6575425" y="5722938"/>
          <p14:tracePt t="42424" x="6878638" y="5694363"/>
          <p14:tracePt t="42440" x="7096125" y="5653088"/>
          <p14:tracePt t="42457" x="7442200" y="5595938"/>
          <p14:tracePt t="42473" x="7456488" y="5595938"/>
          <p14:tracePt t="43003" x="7497763" y="5610225"/>
          <p14:tracePt t="43010" x="7583488" y="5667375"/>
          <p14:tracePt t="43017" x="7624763" y="5688013"/>
          <p14:tracePt t="43040" x="7786688" y="5757863"/>
          <p14:tracePt t="43057" x="7893050" y="5786438"/>
          <p14:tracePt t="43073" x="8048625" y="5794375"/>
          <p14:tracePt t="43090" x="8139113" y="5807075"/>
          <p14:tracePt t="43107" x="8251825" y="5807075"/>
          <p14:tracePt t="43123" x="8337550" y="5807075"/>
          <p14:tracePt t="43140" x="8548688" y="5807075"/>
          <p14:tracePt t="43157" x="8682038" y="5807075"/>
          <p14:tracePt t="43175" x="8829675" y="5794375"/>
          <p14:tracePt t="43190" x="8901113" y="5772150"/>
          <p14:tracePt t="43209" x="9013825" y="5722938"/>
          <p14:tracePt t="43223" x="9063038" y="5708650"/>
          <p14:tracePt t="43240" x="9112250" y="5688013"/>
          <p14:tracePt t="43257" x="9182100" y="5645150"/>
          <p14:tracePt t="43273" x="9204325" y="5624513"/>
          <p14:tracePt t="43290" x="9224963" y="5610225"/>
          <p14:tracePt t="43307" x="9267825" y="5554663"/>
          <p14:tracePt t="43325" x="9317038" y="5483225"/>
          <p14:tracePt t="43340" x="9345613" y="5441950"/>
          <p14:tracePt t="43359" x="9407525" y="5356225"/>
          <p14:tracePt t="43373" x="9436100" y="5300663"/>
          <p14:tracePt t="43390" x="9450388" y="5251450"/>
          <p14:tracePt t="43407" x="9458325" y="5145088"/>
          <p14:tracePt t="43423" x="9444038" y="5046663"/>
          <p14:tracePt t="43440" x="9401175" y="4948238"/>
          <p14:tracePt t="43457" x="9331325" y="4835525"/>
          <p14:tracePt t="43475" x="9190038" y="4624388"/>
          <p14:tracePt t="43490" x="9056688" y="4497388"/>
          <p14:tracePt t="43509" x="8802688" y="4313238"/>
          <p14:tracePt t="43524" x="8632825" y="4243388"/>
          <p14:tracePt t="43540" x="8513763" y="4208463"/>
          <p14:tracePt t="43557" x="8323263" y="4159250"/>
          <p14:tracePt t="43574" x="8167688" y="4144963"/>
          <p14:tracePt t="43591" x="7950200" y="4130675"/>
          <p14:tracePt t="43607" x="7878763" y="4130675"/>
          <p14:tracePt t="43625" x="7766050" y="4130675"/>
          <p14:tracePt t="43640" x="7667625" y="4130675"/>
          <p14:tracePt t="43658" x="7485063" y="4144963"/>
          <p14:tracePt t="43673" x="7399338" y="4159250"/>
          <p14:tracePt t="43690" x="7329488" y="4179888"/>
          <p14:tracePt t="43707" x="7223125" y="4208463"/>
          <p14:tracePt t="43724" x="7145338" y="4243388"/>
          <p14:tracePt t="43740" x="7083425" y="4271963"/>
          <p14:tracePt t="43757" x="6997700" y="4335463"/>
          <p14:tracePt t="43775" x="6948488" y="4397375"/>
          <p14:tracePt t="43791" x="6907213" y="4460875"/>
          <p14:tracePt t="43809" x="6856413" y="4552950"/>
          <p14:tracePt t="43824" x="6829425" y="4616450"/>
          <p14:tracePt t="43840" x="6807200" y="4665663"/>
          <p14:tracePt t="43857" x="6772275" y="4757738"/>
          <p14:tracePt t="43874" x="6765925" y="4821238"/>
          <p14:tracePt t="43890" x="6751638" y="4933950"/>
          <p14:tracePt t="43907" x="6751638" y="5018088"/>
          <p14:tracePt t="43925" x="6792913" y="5153025"/>
          <p14:tracePt t="43940" x="6850063" y="5229225"/>
          <p14:tracePt t="43957" x="7019925" y="5392738"/>
          <p14:tracePt t="43974" x="7385050" y="5581650"/>
          <p14:tracePt t="43991" x="7710488" y="5681663"/>
          <p14:tracePt t="44007" x="8308975" y="5743575"/>
          <p14:tracePt t="44024" x="8809038" y="5743575"/>
          <p14:tracePt t="44042" x="9534525" y="5716588"/>
          <p14:tracePt t="44057" x="9837738" y="5688013"/>
          <p14:tracePt t="44075" x="10225088" y="5610225"/>
          <p14:tracePt t="44091" x="10401300" y="5568950"/>
          <p14:tracePt t="44107" x="10514013" y="5532438"/>
          <p14:tracePt t="44124" x="10571163" y="5511800"/>
          <p14:tracePt t="44184" x="10556875" y="5511800"/>
          <p14:tracePt t="44197" x="10556875" y="5518150"/>
          <p14:tracePt t="44300" x="10571163" y="5526088"/>
          <p14:tracePt t="44308" x="10626725" y="5526088"/>
          <p14:tracePt t="44314" x="10726738" y="5554663"/>
          <p14:tracePt t="44324" x="10839450" y="5568950"/>
          <p14:tracePt t="44342" x="11233150" y="5568950"/>
          <p14:tracePt t="44358" x="11614150" y="5540375"/>
        </p14:tracePtLst>
      </p14:laserTraceLst>
    </p:ext>
  </p:extLs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79AED-B8C0-EE91-7768-70EF4A3EDB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2C4781-8A35-5AF5-EA69-55B1A42F12F9}"/>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Port Beach – Stakeholder Engagement</a:t>
            </a:r>
          </a:p>
        </p:txBody>
      </p:sp>
      <p:sp>
        <p:nvSpPr>
          <p:cNvPr id="3" name="Text Placeholder 2">
            <a:extLst>
              <a:ext uri="{FF2B5EF4-FFF2-40B4-BE49-F238E27FC236}">
                <a16:creationId xmlns:a16="http://schemas.microsoft.com/office/drawing/2014/main" id="{C966DD73-B83E-B5BB-1385-C5EE3481014B}"/>
              </a:ext>
            </a:extLst>
          </p:cNvPr>
          <p:cNvSpPr>
            <a:spLocks noGrp="1"/>
          </p:cNvSpPr>
          <p:nvPr>
            <p:ph type="body" sz="quarter" idx="10"/>
          </p:nvPr>
        </p:nvSpPr>
        <p:spPr>
          <a:xfrm>
            <a:off x="838200" y="2036763"/>
            <a:ext cx="5534025" cy="4543425"/>
          </a:xfrm>
        </p:spPr>
        <p:txBody>
          <a:bodyPr/>
          <a:lstStyle/>
          <a:p>
            <a:r>
              <a:rPr lang="en-AU" dirty="0">
                <a:latin typeface="Arial" panose="020B0604020202020204" pitchFamily="34" charset="0"/>
                <a:cs typeface="Arial" panose="020B0604020202020204" pitchFamily="34" charset="0"/>
              </a:rPr>
              <a:t>Stakeholder Reference Group formed</a:t>
            </a:r>
          </a:p>
          <a:p>
            <a:r>
              <a:rPr lang="en-AU" dirty="0">
                <a:latin typeface="Arial" panose="020B0604020202020204" pitchFamily="34" charset="0"/>
                <a:cs typeface="Arial" panose="020B0604020202020204" pitchFamily="34" charset="0"/>
              </a:rPr>
              <a:t>Feedback and input sought on each stage of assessment</a:t>
            </a:r>
          </a:p>
          <a:p>
            <a:r>
              <a:rPr lang="en-AU" dirty="0">
                <a:latin typeface="Arial" panose="020B0604020202020204" pitchFamily="34" charset="0"/>
                <a:cs typeface="Arial" panose="020B0604020202020204" pitchFamily="34" charset="0"/>
              </a:rPr>
              <a:t>Initial range of options refined and concepts developed</a:t>
            </a:r>
          </a:p>
          <a:p>
            <a:pPr lvl="1"/>
            <a:r>
              <a:rPr lang="en-AU" dirty="0">
                <a:latin typeface="Arial" panose="020B0604020202020204" pitchFamily="34" charset="0"/>
                <a:cs typeface="Arial" panose="020B0604020202020204" pitchFamily="34" charset="0"/>
              </a:rPr>
              <a:t>Sketches</a:t>
            </a:r>
          </a:p>
          <a:p>
            <a:pPr lvl="1"/>
            <a:r>
              <a:rPr lang="en-AU" dirty="0">
                <a:latin typeface="Arial" panose="020B0604020202020204" pitchFamily="34" charset="0"/>
                <a:cs typeface="Arial" panose="020B0604020202020204" pitchFamily="34" charset="0"/>
              </a:rPr>
              <a:t>Costs</a:t>
            </a:r>
          </a:p>
          <a:p>
            <a:pPr lvl="1"/>
            <a:r>
              <a:rPr lang="en-AU" dirty="0">
                <a:latin typeface="Arial" panose="020B0604020202020204" pitchFamily="34" charset="0"/>
                <a:cs typeface="Arial" panose="020B0604020202020204" pitchFamily="34" charset="0"/>
              </a:rPr>
              <a:t>Pros, cons</a:t>
            </a:r>
          </a:p>
          <a:p>
            <a:pPr lvl="1"/>
            <a:r>
              <a:rPr lang="en-AU" dirty="0">
                <a:latin typeface="Arial" panose="020B0604020202020204" pitchFamily="34" charset="0"/>
                <a:cs typeface="Arial" panose="020B0604020202020204" pitchFamily="34" charset="0"/>
              </a:rPr>
              <a:t>Impacts</a:t>
            </a:r>
          </a:p>
        </p:txBody>
      </p:sp>
      <p:pic>
        <p:nvPicPr>
          <p:cNvPr id="6" name="Picture 5" descr="An aerial view of a beach&#10;&#10;AI-generated content may be incorrect.">
            <a:extLst>
              <a:ext uri="{FF2B5EF4-FFF2-40B4-BE49-F238E27FC236}">
                <a16:creationId xmlns:a16="http://schemas.microsoft.com/office/drawing/2014/main" id="{D89DB7ED-BBCF-7AFB-42DB-4448D128DB7E}"/>
              </a:ext>
            </a:extLst>
          </p:cNvPr>
          <p:cNvPicPr>
            <a:picLocks noChangeAspect="1"/>
          </p:cNvPicPr>
          <p:nvPr/>
        </p:nvPicPr>
        <p:blipFill>
          <a:blip r:embed="rId2"/>
          <a:stretch>
            <a:fillRect/>
          </a:stretch>
        </p:blipFill>
        <p:spPr>
          <a:xfrm>
            <a:off x="6601489" y="2845376"/>
            <a:ext cx="5287572" cy="2926197"/>
          </a:xfrm>
          <a:prstGeom prst="rect">
            <a:avLst/>
          </a:prstGeom>
        </p:spPr>
      </p:pic>
    </p:spTree>
    <p:extLst>
      <p:ext uri="{BB962C8B-B14F-4D97-AF65-F5344CB8AC3E}">
        <p14:creationId xmlns:p14="http://schemas.microsoft.com/office/powerpoint/2010/main" val="2691254327"/>
      </p:ext>
    </p:extLst>
  </p:cSld>
  <p:clrMapOvr>
    <a:masterClrMapping/>
  </p:clrMapOvr>
  <mc:AlternateContent xmlns:mc="http://schemas.openxmlformats.org/markup-compatibility/2006" xmlns:p14="http://schemas.microsoft.com/office/powerpoint/2010/main">
    <mc:Choice Requires="p14">
      <p:transition spd="slow" p14:dur="2000" advTm="46873"/>
    </mc:Choice>
    <mc:Fallback xmlns="">
      <p:transition spd="slow" advTm="46873"/>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F974D-2644-1A7E-6419-7B63BFD69E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60A797-0F3C-DCD7-0E37-756489BF66BA}"/>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Port Beach</a:t>
            </a:r>
          </a:p>
        </p:txBody>
      </p:sp>
      <p:sp>
        <p:nvSpPr>
          <p:cNvPr id="3" name="Text Placeholder 2">
            <a:extLst>
              <a:ext uri="{FF2B5EF4-FFF2-40B4-BE49-F238E27FC236}">
                <a16:creationId xmlns:a16="http://schemas.microsoft.com/office/drawing/2014/main" id="{2AA81CB0-DB14-1AA8-F9F7-C73A3811B824}"/>
              </a:ext>
            </a:extLst>
          </p:cNvPr>
          <p:cNvSpPr>
            <a:spLocks noGrp="1"/>
          </p:cNvSpPr>
          <p:nvPr>
            <p:ph type="body" sz="quarter" idx="10"/>
          </p:nvPr>
        </p:nvSpPr>
        <p:spPr>
          <a:xfrm>
            <a:off x="838201" y="1803091"/>
            <a:ext cx="10848975" cy="2045010"/>
          </a:xfrm>
        </p:spPr>
        <p:txBody>
          <a:bodyPr>
            <a:normAutofit/>
          </a:bodyPr>
          <a:lstStyle/>
          <a:p>
            <a:r>
              <a:rPr lang="en-AU" dirty="0">
                <a:latin typeface="Arial" panose="020B0604020202020204" pitchFamily="34" charset="0"/>
                <a:cs typeface="Arial" panose="020B0604020202020204" pitchFamily="34" charset="0"/>
              </a:rPr>
              <a:t>MCA and CBA completed</a:t>
            </a:r>
          </a:p>
          <a:p>
            <a:r>
              <a:rPr lang="en-AU" dirty="0">
                <a:latin typeface="Arial" panose="020B0604020202020204" pitchFamily="34" charset="0"/>
                <a:cs typeface="Arial" panose="020B0604020202020204" pitchFamily="34" charset="0"/>
              </a:rPr>
              <a:t>Criteria based on values and project objectives</a:t>
            </a:r>
          </a:p>
          <a:p>
            <a:r>
              <a:rPr lang="en-AU" dirty="0">
                <a:latin typeface="Arial" panose="020B0604020202020204" pitchFamily="34" charset="0"/>
                <a:cs typeface="Arial" panose="020B0604020202020204" pitchFamily="34" charset="0"/>
              </a:rPr>
              <a:t>Tested with Reference Group</a:t>
            </a:r>
          </a:p>
        </p:txBody>
      </p:sp>
      <p:pic>
        <p:nvPicPr>
          <p:cNvPr id="5" name="Picture 4">
            <a:extLst>
              <a:ext uri="{FF2B5EF4-FFF2-40B4-BE49-F238E27FC236}">
                <a16:creationId xmlns:a16="http://schemas.microsoft.com/office/drawing/2014/main" id="{20F30473-41AA-3901-C1B6-ECD12ADFA0D4}"/>
              </a:ext>
            </a:extLst>
          </p:cNvPr>
          <p:cNvPicPr>
            <a:picLocks noChangeAspect="1"/>
          </p:cNvPicPr>
          <p:nvPr/>
        </p:nvPicPr>
        <p:blipFill>
          <a:blip r:embed="rId2"/>
          <a:stretch>
            <a:fillRect/>
          </a:stretch>
        </p:blipFill>
        <p:spPr>
          <a:xfrm>
            <a:off x="914048" y="3429000"/>
            <a:ext cx="10439751" cy="3130176"/>
          </a:xfrm>
          <a:prstGeom prst="rect">
            <a:avLst/>
          </a:prstGeom>
        </p:spPr>
      </p:pic>
    </p:spTree>
    <p:extLst>
      <p:ext uri="{BB962C8B-B14F-4D97-AF65-F5344CB8AC3E}">
        <p14:creationId xmlns:p14="http://schemas.microsoft.com/office/powerpoint/2010/main" val="585580476"/>
      </p:ext>
    </p:extLst>
  </p:cSld>
  <p:clrMapOvr>
    <a:masterClrMapping/>
  </p:clrMapOvr>
  <mc:AlternateContent xmlns:mc="http://schemas.openxmlformats.org/markup-compatibility/2006" xmlns:p14="http://schemas.microsoft.com/office/powerpoint/2010/main">
    <mc:Choice Requires="p14">
      <p:transition spd="slow" p14:dur="2000" advTm="29416"/>
    </mc:Choice>
    <mc:Fallback xmlns="">
      <p:transition spd="slow" advTm="29416"/>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EB15A-E9A4-DA00-64E3-E9136A640B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968DC0-55B7-D565-7C3D-504DC145BA90}"/>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Port Beach </a:t>
            </a:r>
          </a:p>
        </p:txBody>
      </p:sp>
      <p:sp>
        <p:nvSpPr>
          <p:cNvPr id="3" name="Text Placeholder 2">
            <a:extLst>
              <a:ext uri="{FF2B5EF4-FFF2-40B4-BE49-F238E27FC236}">
                <a16:creationId xmlns:a16="http://schemas.microsoft.com/office/drawing/2014/main" id="{C23AB1A4-21DD-D6EB-E213-AF9796F20F9D}"/>
              </a:ext>
            </a:extLst>
          </p:cNvPr>
          <p:cNvSpPr>
            <a:spLocks noGrp="1"/>
          </p:cNvSpPr>
          <p:nvPr>
            <p:ph type="body" sz="quarter" idx="10"/>
          </p:nvPr>
        </p:nvSpPr>
        <p:spPr>
          <a:xfrm>
            <a:off x="838200" y="2036763"/>
            <a:ext cx="6000750" cy="4543425"/>
          </a:xfrm>
        </p:spPr>
        <p:txBody>
          <a:bodyPr/>
          <a:lstStyle/>
          <a:p>
            <a:r>
              <a:rPr lang="en-AU" dirty="0">
                <a:latin typeface="Arial" panose="020B0604020202020204" pitchFamily="34" charset="0"/>
                <a:cs typeface="Arial" panose="020B0604020202020204" pitchFamily="34" charset="0"/>
              </a:rPr>
              <a:t>Large scale sand nourishment selected as preferred option</a:t>
            </a:r>
          </a:p>
          <a:p>
            <a:r>
              <a:rPr lang="en-AU" dirty="0">
                <a:latin typeface="Arial" panose="020B0604020202020204" pitchFamily="34" charset="0"/>
                <a:cs typeface="Arial" panose="020B0604020202020204" pitchFamily="34" charset="0"/>
              </a:rPr>
              <a:t>Trade offs outlined and communicated</a:t>
            </a:r>
          </a:p>
          <a:p>
            <a:r>
              <a:rPr lang="en-AU" dirty="0">
                <a:latin typeface="Arial" panose="020B0604020202020204" pitchFamily="34" charset="0"/>
                <a:cs typeface="Arial" panose="020B0604020202020204" pitchFamily="34" charset="0"/>
              </a:rPr>
              <a:t>Impacts reviewed</a:t>
            </a:r>
          </a:p>
          <a:p>
            <a:r>
              <a:rPr lang="en-AU" dirty="0">
                <a:latin typeface="Arial" panose="020B0604020202020204" pitchFamily="34" charset="0"/>
                <a:cs typeface="Arial" panose="020B0604020202020204" pitchFamily="34" charset="0"/>
              </a:rPr>
              <a:t>Detailed design completed</a:t>
            </a:r>
          </a:p>
          <a:p>
            <a:r>
              <a:rPr lang="en-AU" dirty="0">
                <a:latin typeface="Arial" panose="020B0604020202020204" pitchFamily="34" charset="0"/>
                <a:cs typeface="Arial" panose="020B0604020202020204" pitchFamily="34" charset="0"/>
              </a:rPr>
              <a:t>Works implemented</a:t>
            </a:r>
          </a:p>
        </p:txBody>
      </p:sp>
      <p:pic>
        <p:nvPicPr>
          <p:cNvPr id="5" name="Picture 4" descr="An aerial view of a beach&#10;&#10;AI-generated content may be incorrect.">
            <a:extLst>
              <a:ext uri="{FF2B5EF4-FFF2-40B4-BE49-F238E27FC236}">
                <a16:creationId xmlns:a16="http://schemas.microsoft.com/office/drawing/2014/main" id="{B5CE36C8-0716-C542-1D58-9C3D8B845180}"/>
              </a:ext>
            </a:extLst>
          </p:cNvPr>
          <p:cNvPicPr>
            <a:picLocks noChangeAspect="1"/>
          </p:cNvPicPr>
          <p:nvPr/>
        </p:nvPicPr>
        <p:blipFill>
          <a:blip r:embed="rId2"/>
          <a:stretch>
            <a:fillRect/>
          </a:stretch>
        </p:blipFill>
        <p:spPr>
          <a:xfrm>
            <a:off x="6351825" y="2159718"/>
            <a:ext cx="5459175" cy="3021164"/>
          </a:xfrm>
          <a:prstGeom prst="rect">
            <a:avLst/>
          </a:prstGeom>
        </p:spPr>
      </p:pic>
    </p:spTree>
    <p:extLst>
      <p:ext uri="{BB962C8B-B14F-4D97-AF65-F5344CB8AC3E}">
        <p14:creationId xmlns:p14="http://schemas.microsoft.com/office/powerpoint/2010/main" val="1202188466"/>
      </p:ext>
    </p:extLst>
  </p:cSld>
  <p:clrMapOvr>
    <a:masterClrMapping/>
  </p:clrMapOvr>
  <mc:AlternateContent xmlns:mc="http://schemas.openxmlformats.org/markup-compatibility/2006" xmlns:p14="http://schemas.microsoft.com/office/powerpoint/2010/main">
    <mc:Choice Requires="p14">
      <p:transition spd="slow" p14:dur="2000" advTm="34740"/>
    </mc:Choice>
    <mc:Fallback xmlns="">
      <p:transition spd="slow" advTm="3474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F281D-EE3D-1451-E86C-B673A09D08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8BAD8A-DFA3-D579-3636-E466FF01B00C}"/>
              </a:ext>
            </a:extLst>
          </p:cNvPr>
          <p:cNvSpPr>
            <a:spLocks noGrp="1"/>
          </p:cNvSpPr>
          <p:nvPr>
            <p:ph type="title"/>
          </p:nvPr>
        </p:nvSpPr>
        <p:spPr>
          <a:xfrm>
            <a:off x="838201" y="1039890"/>
            <a:ext cx="10501200" cy="763200"/>
          </a:xfrm>
        </p:spPr>
        <p:txBody>
          <a:bodyPr>
            <a:normAutofit/>
          </a:bodyPr>
          <a:lstStyle/>
          <a:p>
            <a:r>
              <a:rPr lang="en-AU" dirty="0">
                <a:latin typeface="Arial" panose="020B0604020202020204" pitchFamily="34" charset="0"/>
                <a:cs typeface="Arial" panose="020B0604020202020204" pitchFamily="34" charset="0"/>
              </a:rPr>
              <a:t>Port Beach</a:t>
            </a:r>
          </a:p>
        </p:txBody>
      </p:sp>
      <p:pic>
        <p:nvPicPr>
          <p:cNvPr id="6" name="Picture 5">
            <a:extLst>
              <a:ext uri="{FF2B5EF4-FFF2-40B4-BE49-F238E27FC236}">
                <a16:creationId xmlns:a16="http://schemas.microsoft.com/office/drawing/2014/main" id="{E6584F2A-308B-3077-AEF7-D35BE7DE0E4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18853" y="1931936"/>
            <a:ext cx="9307401" cy="4521131"/>
          </a:xfrm>
          <a:prstGeom prst="rect">
            <a:avLst/>
          </a:prstGeom>
        </p:spPr>
      </p:pic>
    </p:spTree>
    <p:extLst>
      <p:ext uri="{BB962C8B-B14F-4D97-AF65-F5344CB8AC3E}">
        <p14:creationId xmlns:p14="http://schemas.microsoft.com/office/powerpoint/2010/main" val="2477323749"/>
      </p:ext>
    </p:extLst>
  </p:cSld>
  <p:clrMapOvr>
    <a:masterClrMapping/>
  </p:clrMapOvr>
  <mc:AlternateContent xmlns:mc="http://schemas.openxmlformats.org/markup-compatibility/2006" xmlns:p14="http://schemas.microsoft.com/office/powerpoint/2010/main">
    <mc:Choice Requires="p14">
      <p:transition spd="slow" p14:dur="2000" advTm="10624"/>
    </mc:Choice>
    <mc:Fallback xmlns="">
      <p:transition spd="slow" advTm="10624"/>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02122-E24A-3E07-802D-6ACFE3D812EA}"/>
              </a:ext>
            </a:extLst>
          </p:cNvPr>
          <p:cNvSpPr>
            <a:spLocks noGrp="1"/>
          </p:cNvSpPr>
          <p:nvPr>
            <p:ph type="title"/>
          </p:nvPr>
        </p:nvSpPr>
        <p:spPr>
          <a:xfrm>
            <a:off x="845400" y="2498002"/>
            <a:ext cx="10501200" cy="763200"/>
          </a:xfrm>
        </p:spPr>
        <p:txBody>
          <a:bodyPr/>
          <a:lstStyle/>
          <a:p>
            <a:r>
              <a:rPr lang="en-GB" dirty="0">
                <a:latin typeface="Arial" panose="020B0604020202020204" pitchFamily="34" charset="0"/>
                <a:cs typeface="Arial" panose="020B0604020202020204" pitchFamily="34" charset="0"/>
              </a:rPr>
              <a:t>South Thomson Bay, Rottnest Island</a:t>
            </a:r>
          </a:p>
        </p:txBody>
      </p:sp>
    </p:spTree>
    <p:extLst>
      <p:ext uri="{BB962C8B-B14F-4D97-AF65-F5344CB8AC3E}">
        <p14:creationId xmlns:p14="http://schemas.microsoft.com/office/powerpoint/2010/main" val="910361253"/>
      </p:ext>
    </p:extLst>
  </p:cSld>
  <p:clrMapOvr>
    <a:masterClrMapping/>
  </p:clrMapOvr>
  <mc:AlternateContent xmlns:mc="http://schemas.openxmlformats.org/markup-compatibility/2006" xmlns:p14="http://schemas.microsoft.com/office/powerpoint/2010/main">
    <mc:Choice Requires="p14">
      <p:transition spd="slow" p14:dur="2000" advTm="7149"/>
    </mc:Choice>
    <mc:Fallback xmlns="">
      <p:transition spd="slow" advTm="7149"/>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02122-E24A-3E07-802D-6ACFE3D812EA}"/>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South Thomson, Rottnest</a:t>
            </a:r>
          </a:p>
        </p:txBody>
      </p:sp>
      <p:sp>
        <p:nvSpPr>
          <p:cNvPr id="3" name="Text Placeholder 2">
            <a:extLst>
              <a:ext uri="{FF2B5EF4-FFF2-40B4-BE49-F238E27FC236}">
                <a16:creationId xmlns:a16="http://schemas.microsoft.com/office/drawing/2014/main" id="{386C4A00-171F-2318-C1C3-C6A8B70F8A9B}"/>
              </a:ext>
            </a:extLst>
          </p:cNvPr>
          <p:cNvSpPr>
            <a:spLocks noGrp="1"/>
          </p:cNvSpPr>
          <p:nvPr>
            <p:ph type="body" sz="quarter" idx="10"/>
          </p:nvPr>
        </p:nvSpPr>
        <p:spPr/>
        <p:txBody>
          <a:bodyPr/>
          <a:lstStyle/>
          <a:p>
            <a:r>
              <a:rPr lang="en-GB" dirty="0">
                <a:latin typeface="Arial" panose="020B0604020202020204" pitchFamily="34" charset="0"/>
                <a:cs typeface="Arial" panose="020B0604020202020204" pitchFamily="34" charset="0"/>
              </a:rPr>
              <a:t>Site identified as a coastal hotspot</a:t>
            </a:r>
          </a:p>
          <a:p>
            <a:r>
              <a:rPr lang="en-GB" dirty="0">
                <a:latin typeface="Arial" panose="020B0604020202020204" pitchFamily="34" charset="0"/>
                <a:cs typeface="Arial" panose="020B0604020202020204" pitchFamily="34" charset="0"/>
              </a:rPr>
              <a:t>Ongoing erosion</a:t>
            </a:r>
          </a:p>
          <a:p>
            <a:r>
              <a:rPr lang="en-GB" dirty="0">
                <a:latin typeface="Arial" panose="020B0604020202020204" pitchFamily="34" charset="0"/>
                <a:cs typeface="Arial" panose="020B0604020202020204" pitchFamily="34" charset="0"/>
              </a:rPr>
              <a:t>Limited buffer to holiday chalets</a:t>
            </a:r>
          </a:p>
          <a:p>
            <a:r>
              <a:rPr lang="en-GB" dirty="0">
                <a:latin typeface="Arial" panose="020B0604020202020204" pitchFamily="34" charset="0"/>
                <a:cs typeface="Arial" panose="020B0604020202020204" pitchFamily="34" charset="0"/>
              </a:rPr>
              <a:t>High value site</a:t>
            </a:r>
          </a:p>
        </p:txBody>
      </p:sp>
      <p:pic>
        <p:nvPicPr>
          <p:cNvPr id="5" name="Picture 4">
            <a:extLst>
              <a:ext uri="{FF2B5EF4-FFF2-40B4-BE49-F238E27FC236}">
                <a16:creationId xmlns:a16="http://schemas.microsoft.com/office/drawing/2014/main" id="{8010BA0F-05EC-157D-5106-5966D079A0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800000">
            <a:off x="7956999" y="971642"/>
            <a:ext cx="3600000" cy="2700000"/>
          </a:xfrm>
          <a:prstGeom prst="rect">
            <a:avLst/>
          </a:prstGeom>
        </p:spPr>
      </p:pic>
      <p:pic>
        <p:nvPicPr>
          <p:cNvPr id="7" name="Picture 6">
            <a:extLst>
              <a:ext uri="{FF2B5EF4-FFF2-40B4-BE49-F238E27FC236}">
                <a16:creationId xmlns:a16="http://schemas.microsoft.com/office/drawing/2014/main" id="{CC6E3E6A-677C-8853-DD40-6965F4A1AE9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7956999" y="3868737"/>
            <a:ext cx="3600000" cy="2700000"/>
          </a:xfrm>
          <a:prstGeom prst="rect">
            <a:avLst/>
          </a:prstGeom>
        </p:spPr>
      </p:pic>
    </p:spTree>
    <p:extLst>
      <p:ext uri="{BB962C8B-B14F-4D97-AF65-F5344CB8AC3E}">
        <p14:creationId xmlns:p14="http://schemas.microsoft.com/office/powerpoint/2010/main" val="3368489755"/>
      </p:ext>
    </p:extLst>
  </p:cSld>
  <p:clrMapOvr>
    <a:masterClrMapping/>
  </p:clrMapOvr>
  <mc:AlternateContent xmlns:mc="http://schemas.openxmlformats.org/markup-compatibility/2006" xmlns:p14="http://schemas.microsoft.com/office/powerpoint/2010/main">
    <mc:Choice Requires="p14">
      <p:transition spd="slow" p14:dur="2000" advTm="22771"/>
    </mc:Choice>
    <mc:Fallback xmlns="">
      <p:transition spd="slow" advTm="22771"/>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93DD1-E142-39AC-6F6E-A369AEAC02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3630EE-5AA7-9061-0D47-CBF201218335}"/>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Options Assessment</a:t>
            </a:r>
          </a:p>
        </p:txBody>
      </p:sp>
      <p:sp>
        <p:nvSpPr>
          <p:cNvPr id="3" name="Text Placeholder 2">
            <a:extLst>
              <a:ext uri="{FF2B5EF4-FFF2-40B4-BE49-F238E27FC236}">
                <a16:creationId xmlns:a16="http://schemas.microsoft.com/office/drawing/2014/main" id="{6525A99A-F1C2-1066-5563-479FC0B92DEC}"/>
              </a:ext>
            </a:extLst>
          </p:cNvPr>
          <p:cNvSpPr>
            <a:spLocks noGrp="1"/>
          </p:cNvSpPr>
          <p:nvPr>
            <p:ph type="body" sz="quarter" idx="10"/>
          </p:nvPr>
        </p:nvSpPr>
        <p:spPr>
          <a:xfrm>
            <a:off x="838200" y="2036763"/>
            <a:ext cx="6429375" cy="4543425"/>
          </a:xfrm>
        </p:spPr>
        <p:txBody>
          <a:bodyPr/>
          <a:lstStyle/>
          <a:p>
            <a:r>
              <a:rPr lang="en-GB" dirty="0">
                <a:latin typeface="Arial" panose="020B0604020202020204" pitchFamily="34" charset="0"/>
                <a:cs typeface="Arial" panose="020B0604020202020204" pitchFamily="34" charset="0"/>
              </a:rPr>
              <a:t>Coastal Erosion Management Plan developed</a:t>
            </a:r>
          </a:p>
          <a:p>
            <a:r>
              <a:rPr lang="en-GB" dirty="0">
                <a:latin typeface="Arial" panose="020B0604020202020204" pitchFamily="34" charset="0"/>
                <a:cs typeface="Arial" panose="020B0604020202020204" pitchFamily="34" charset="0"/>
              </a:rPr>
              <a:t>Adaptation strategies developed and assessed</a:t>
            </a:r>
          </a:p>
        </p:txBody>
      </p:sp>
      <p:pic>
        <p:nvPicPr>
          <p:cNvPr id="6" name="Picture 5">
            <a:extLst>
              <a:ext uri="{FF2B5EF4-FFF2-40B4-BE49-F238E27FC236}">
                <a16:creationId xmlns:a16="http://schemas.microsoft.com/office/drawing/2014/main" id="{502E443C-F67C-8233-EF1B-F3D34E7AE3A2}"/>
              </a:ext>
            </a:extLst>
          </p:cNvPr>
          <p:cNvPicPr>
            <a:picLocks noChangeAspect="1"/>
          </p:cNvPicPr>
          <p:nvPr/>
        </p:nvPicPr>
        <p:blipFill>
          <a:blip r:embed="rId2"/>
          <a:stretch>
            <a:fillRect/>
          </a:stretch>
        </p:blipFill>
        <p:spPr>
          <a:xfrm>
            <a:off x="7850567" y="1757364"/>
            <a:ext cx="3951331" cy="4821237"/>
          </a:xfrm>
          <a:prstGeom prst="rect">
            <a:avLst/>
          </a:prstGeom>
        </p:spPr>
      </p:pic>
      <p:sp>
        <p:nvSpPr>
          <p:cNvPr id="8" name="TextBox 7">
            <a:extLst>
              <a:ext uri="{FF2B5EF4-FFF2-40B4-BE49-F238E27FC236}">
                <a16:creationId xmlns:a16="http://schemas.microsoft.com/office/drawing/2014/main" id="{F33DC531-FF51-AE19-8C18-045985E8EA51}"/>
              </a:ext>
            </a:extLst>
          </p:cNvPr>
          <p:cNvSpPr txBox="1"/>
          <p:nvPr/>
        </p:nvSpPr>
        <p:spPr>
          <a:xfrm>
            <a:off x="8772948" y="6578601"/>
            <a:ext cx="3028950" cy="276999"/>
          </a:xfrm>
          <a:prstGeom prst="rect">
            <a:avLst/>
          </a:prstGeom>
          <a:noFill/>
        </p:spPr>
        <p:txBody>
          <a:bodyPr wrap="square" rtlCol="0">
            <a:spAutoFit/>
          </a:bodyPr>
          <a:lstStyle>
            <a:defPPr>
              <a:defRPr lang="en-US"/>
            </a:defPPr>
            <a:lvl1pPr>
              <a:defRPr sz="1600">
                <a:solidFill>
                  <a:schemeClr val="bg1"/>
                </a:solidFill>
                <a:latin typeface="Univers Light" panose="020B0403020202020204" pitchFamily="34" charset="0"/>
              </a:defRPr>
            </a:lvl1pPr>
          </a:lstStyle>
          <a:p>
            <a:pPr algn="r"/>
            <a:r>
              <a:rPr lang="en-AU" sz="1200" dirty="0">
                <a:solidFill>
                  <a:schemeClr val="tx1"/>
                </a:solidFill>
                <a:latin typeface="Arial" panose="020B0604020202020204" pitchFamily="34" charset="0"/>
                <a:cs typeface="Arial" panose="020B0604020202020204" pitchFamily="34" charset="0"/>
              </a:rPr>
              <a:t>Seashore Engineering 2020</a:t>
            </a:r>
          </a:p>
        </p:txBody>
      </p:sp>
    </p:spTree>
    <p:extLst>
      <p:ext uri="{BB962C8B-B14F-4D97-AF65-F5344CB8AC3E}">
        <p14:creationId xmlns:p14="http://schemas.microsoft.com/office/powerpoint/2010/main" val="2001586643"/>
      </p:ext>
    </p:extLst>
  </p:cSld>
  <p:clrMapOvr>
    <a:masterClrMapping/>
  </p:clrMapOvr>
  <mc:AlternateContent xmlns:mc="http://schemas.openxmlformats.org/markup-compatibility/2006" xmlns:p14="http://schemas.microsoft.com/office/powerpoint/2010/main">
    <mc:Choice Requires="p14">
      <p:transition spd="slow" p14:dur="2000" advTm="16796"/>
    </mc:Choice>
    <mc:Fallback xmlns="">
      <p:transition spd="slow" advTm="16796"/>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53460-0886-2B23-AA08-2A53E58D1D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EEEF79-2EFB-104A-53DE-769A25C1A97D}"/>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Adaptation Pathway</a:t>
            </a:r>
          </a:p>
        </p:txBody>
      </p:sp>
      <p:sp>
        <p:nvSpPr>
          <p:cNvPr id="3" name="Text Placeholder 2">
            <a:extLst>
              <a:ext uri="{FF2B5EF4-FFF2-40B4-BE49-F238E27FC236}">
                <a16:creationId xmlns:a16="http://schemas.microsoft.com/office/drawing/2014/main" id="{8BE62448-4C98-FD5D-0EDC-30490C4D0DE9}"/>
              </a:ext>
            </a:extLst>
          </p:cNvPr>
          <p:cNvSpPr>
            <a:spLocks noGrp="1"/>
          </p:cNvSpPr>
          <p:nvPr>
            <p:ph type="body" sz="quarter" idx="10"/>
          </p:nvPr>
        </p:nvSpPr>
        <p:spPr>
          <a:xfrm>
            <a:off x="838200" y="2036763"/>
            <a:ext cx="6429375" cy="4543425"/>
          </a:xfrm>
        </p:spPr>
        <p:txBody>
          <a:bodyPr/>
          <a:lstStyle/>
          <a:p>
            <a:r>
              <a:rPr lang="en-GB" dirty="0">
                <a:latin typeface="Arial" panose="020B0604020202020204" pitchFamily="34" charset="0"/>
                <a:cs typeface="Arial" panose="020B0604020202020204" pitchFamily="34" charset="0"/>
              </a:rPr>
              <a:t>Adaptation Pathway developed</a:t>
            </a:r>
          </a:p>
          <a:p>
            <a:r>
              <a:rPr lang="en-GB" dirty="0">
                <a:latin typeface="Arial" panose="020B0604020202020204" pitchFamily="34" charset="0"/>
                <a:cs typeface="Arial" panose="020B0604020202020204" pitchFamily="34" charset="0"/>
              </a:rPr>
              <a:t>Management triggers determined</a:t>
            </a:r>
          </a:p>
          <a:p>
            <a:r>
              <a:rPr lang="en-GB" dirty="0">
                <a:latin typeface="Arial" panose="020B0604020202020204" pitchFamily="34" charset="0"/>
                <a:cs typeface="Arial" panose="020B0604020202020204" pitchFamily="34" charset="0"/>
              </a:rPr>
              <a:t>Assessed through monitoring</a:t>
            </a:r>
          </a:p>
          <a:p>
            <a:r>
              <a:rPr lang="en-GB" dirty="0">
                <a:latin typeface="Arial" panose="020B0604020202020204" pitchFamily="34" charset="0"/>
                <a:cs typeface="Arial" panose="020B0604020202020204" pitchFamily="34" charset="0"/>
              </a:rPr>
              <a:t>Monitoring indicated triggers hit early</a:t>
            </a:r>
          </a:p>
          <a:p>
            <a:r>
              <a:rPr lang="en-GB" dirty="0">
                <a:latin typeface="Arial" panose="020B0604020202020204" pitchFamily="34" charset="0"/>
                <a:cs typeface="Arial" panose="020B0604020202020204" pitchFamily="34" charset="0"/>
              </a:rPr>
              <a:t>Stakeholders reviewed risks and implemented protect pathway</a:t>
            </a:r>
          </a:p>
        </p:txBody>
      </p:sp>
      <p:sp>
        <p:nvSpPr>
          <p:cNvPr id="8" name="TextBox 7">
            <a:extLst>
              <a:ext uri="{FF2B5EF4-FFF2-40B4-BE49-F238E27FC236}">
                <a16:creationId xmlns:a16="http://schemas.microsoft.com/office/drawing/2014/main" id="{494705D4-95CF-67BB-3875-FB012534D338}"/>
              </a:ext>
            </a:extLst>
          </p:cNvPr>
          <p:cNvSpPr txBox="1"/>
          <p:nvPr/>
        </p:nvSpPr>
        <p:spPr>
          <a:xfrm>
            <a:off x="8591165" y="4308475"/>
            <a:ext cx="3028950" cy="276999"/>
          </a:xfrm>
          <a:prstGeom prst="rect">
            <a:avLst/>
          </a:prstGeom>
          <a:noFill/>
        </p:spPr>
        <p:txBody>
          <a:bodyPr wrap="square" rtlCol="0">
            <a:spAutoFit/>
          </a:bodyPr>
          <a:lstStyle>
            <a:defPPr>
              <a:defRPr lang="en-US"/>
            </a:defPPr>
            <a:lvl1pPr>
              <a:defRPr sz="1600">
                <a:solidFill>
                  <a:schemeClr val="bg1"/>
                </a:solidFill>
                <a:latin typeface="Univers Light" panose="020B0403020202020204" pitchFamily="34" charset="0"/>
              </a:defRPr>
            </a:lvl1pPr>
          </a:lstStyle>
          <a:p>
            <a:pPr algn="r"/>
            <a:r>
              <a:rPr lang="en-AU" sz="1200" dirty="0">
                <a:solidFill>
                  <a:schemeClr val="tx1"/>
                </a:solidFill>
                <a:latin typeface="Arial" panose="020B0604020202020204" pitchFamily="34" charset="0"/>
                <a:cs typeface="Arial" panose="020B0604020202020204" pitchFamily="34" charset="0"/>
              </a:rPr>
              <a:t>Seashore Engineering 2020</a:t>
            </a:r>
          </a:p>
        </p:txBody>
      </p:sp>
      <p:pic>
        <p:nvPicPr>
          <p:cNvPr id="5" name="Picture 4">
            <a:extLst>
              <a:ext uri="{FF2B5EF4-FFF2-40B4-BE49-F238E27FC236}">
                <a16:creationId xmlns:a16="http://schemas.microsoft.com/office/drawing/2014/main" id="{A516B50A-1C19-52B2-6FD4-71C3CA5E1CA9}"/>
              </a:ext>
            </a:extLst>
          </p:cNvPr>
          <p:cNvPicPr>
            <a:picLocks noChangeAspect="1"/>
          </p:cNvPicPr>
          <p:nvPr/>
        </p:nvPicPr>
        <p:blipFill>
          <a:blip r:embed="rId2"/>
          <a:stretch>
            <a:fillRect/>
          </a:stretch>
        </p:blipFill>
        <p:spPr>
          <a:xfrm>
            <a:off x="7364975" y="1798865"/>
            <a:ext cx="4255140" cy="2509610"/>
          </a:xfrm>
          <a:prstGeom prst="rect">
            <a:avLst/>
          </a:prstGeom>
        </p:spPr>
      </p:pic>
    </p:spTree>
    <p:extLst>
      <p:ext uri="{BB962C8B-B14F-4D97-AF65-F5344CB8AC3E}">
        <p14:creationId xmlns:p14="http://schemas.microsoft.com/office/powerpoint/2010/main" val="1881130646"/>
      </p:ext>
    </p:extLst>
  </p:cSld>
  <p:clrMapOvr>
    <a:masterClrMapping/>
  </p:clrMapOvr>
  <mc:AlternateContent xmlns:mc="http://schemas.openxmlformats.org/markup-compatibility/2006" xmlns:p14="http://schemas.microsoft.com/office/powerpoint/2010/main">
    <mc:Choice Requires="p14">
      <p:transition spd="slow" p14:dur="2000" advTm="29089"/>
    </mc:Choice>
    <mc:Fallback xmlns="">
      <p:transition spd="slow" advTm="29089"/>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02122-E24A-3E07-802D-6ACFE3D812EA}"/>
              </a:ext>
            </a:extLst>
          </p:cNvPr>
          <p:cNvSpPr>
            <a:spLocks noGrp="1"/>
          </p:cNvSpPr>
          <p:nvPr>
            <p:ph type="title"/>
          </p:nvPr>
        </p:nvSpPr>
        <p:spPr>
          <a:xfrm>
            <a:off x="838200" y="1168736"/>
            <a:ext cx="10718800" cy="763200"/>
          </a:xfrm>
        </p:spPr>
        <p:txBody>
          <a:bodyPr>
            <a:normAutofit/>
          </a:bodyPr>
          <a:lstStyle/>
          <a:p>
            <a:r>
              <a:rPr lang="en-GB" dirty="0">
                <a:latin typeface="Arial" panose="020B0604020202020204" pitchFamily="34" charset="0"/>
                <a:cs typeface="Arial" panose="020B0604020202020204" pitchFamily="34" charset="0"/>
              </a:rPr>
              <a:t>South Thomson Seawall</a:t>
            </a:r>
          </a:p>
        </p:txBody>
      </p:sp>
      <p:sp>
        <p:nvSpPr>
          <p:cNvPr id="6" name="Text Placeholder 5">
            <a:extLst>
              <a:ext uri="{FF2B5EF4-FFF2-40B4-BE49-F238E27FC236}">
                <a16:creationId xmlns:a16="http://schemas.microsoft.com/office/drawing/2014/main" id="{36AD096F-4CDC-BE39-27DA-D0F69F3738DD}"/>
              </a:ext>
            </a:extLst>
          </p:cNvPr>
          <p:cNvSpPr>
            <a:spLocks noGrp="1"/>
          </p:cNvSpPr>
          <p:nvPr>
            <p:ph type="body" sz="quarter" idx="10"/>
          </p:nvPr>
        </p:nvSpPr>
        <p:spPr/>
        <p:txBody>
          <a:bodyPr/>
          <a:lstStyle/>
          <a:p>
            <a:endParaRPr lang="en-AU"/>
          </a:p>
        </p:txBody>
      </p:sp>
      <p:pic>
        <p:nvPicPr>
          <p:cNvPr id="8" name="Picture 7">
            <a:extLst>
              <a:ext uri="{FF2B5EF4-FFF2-40B4-BE49-F238E27FC236}">
                <a16:creationId xmlns:a16="http://schemas.microsoft.com/office/drawing/2014/main" id="{31C10ACF-B32B-618A-14A7-A8983B75BF2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76210" y="2106083"/>
            <a:ext cx="10439579" cy="4474105"/>
          </a:xfrm>
          <a:prstGeom prst="rect">
            <a:avLst/>
          </a:prstGeom>
        </p:spPr>
      </p:pic>
    </p:spTree>
    <p:extLst>
      <p:ext uri="{BB962C8B-B14F-4D97-AF65-F5344CB8AC3E}">
        <p14:creationId xmlns:p14="http://schemas.microsoft.com/office/powerpoint/2010/main" val="4253934904"/>
      </p:ext>
    </p:extLst>
  </p:cSld>
  <p:clrMapOvr>
    <a:masterClrMapping/>
  </p:clrMapOvr>
  <mc:AlternateContent xmlns:mc="http://schemas.openxmlformats.org/markup-compatibility/2006" xmlns:p14="http://schemas.microsoft.com/office/powerpoint/2010/main">
    <mc:Choice Requires="p14">
      <p:transition spd="slow" p14:dur="2000" advTm="15466"/>
    </mc:Choice>
    <mc:Fallback xmlns="">
      <p:transition spd="slow" advTm="1546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0BFE4-4A05-6F0F-0A68-91A16F3668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739812-9D44-5B77-B58F-4278D1318C52}"/>
              </a:ext>
            </a:extLst>
          </p:cNvPr>
          <p:cNvSpPr>
            <a:spLocks noGrp="1"/>
          </p:cNvSpPr>
          <p:nvPr>
            <p:ph type="title"/>
          </p:nvPr>
        </p:nvSpPr>
        <p:spPr>
          <a:xfrm>
            <a:off x="873975" y="1147569"/>
            <a:ext cx="9583936" cy="1409444"/>
          </a:xfrm>
        </p:spPr>
        <p:txBody>
          <a:bodyPr>
            <a:normAutofit/>
          </a:bodyPr>
          <a:lstStyle/>
          <a:p>
            <a:r>
              <a:rPr lang="en-AU" dirty="0">
                <a:latin typeface="Arial" panose="020B0604020202020204" pitchFamily="34" charset="0"/>
                <a:cs typeface="Arial" panose="020B0604020202020204" pitchFamily="34" charset="0"/>
              </a:rPr>
              <a:t>What is an Adaptation Options Analysis?</a:t>
            </a:r>
          </a:p>
        </p:txBody>
      </p:sp>
      <p:pic>
        <p:nvPicPr>
          <p:cNvPr id="4" name="Picture 3" descr="A beach with clear water and trees&#10;&#10;Description automatically generated">
            <a:extLst>
              <a:ext uri="{FF2B5EF4-FFF2-40B4-BE49-F238E27FC236}">
                <a16:creationId xmlns:a16="http://schemas.microsoft.com/office/drawing/2014/main" id="{F86894E1-CB8C-C586-808A-FC5770FF6F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3181828"/>
            <a:ext cx="12192000" cy="3599973"/>
          </a:xfrm>
          <a:prstGeom prst="rect">
            <a:avLst/>
          </a:prstGeom>
        </p:spPr>
      </p:pic>
      <p:sp>
        <p:nvSpPr>
          <p:cNvPr id="3" name="TextBox 2">
            <a:extLst>
              <a:ext uri="{FF2B5EF4-FFF2-40B4-BE49-F238E27FC236}">
                <a16:creationId xmlns:a16="http://schemas.microsoft.com/office/drawing/2014/main" id="{EAD3A097-B293-D14E-278C-BE971FC3E42E}"/>
              </a:ext>
            </a:extLst>
          </p:cNvPr>
          <p:cNvSpPr txBox="1"/>
          <p:nvPr/>
        </p:nvSpPr>
        <p:spPr>
          <a:xfrm>
            <a:off x="9979623" y="6421840"/>
            <a:ext cx="2080526" cy="261610"/>
          </a:xfrm>
          <a:prstGeom prst="rect">
            <a:avLst/>
          </a:prstGeom>
          <a:noFill/>
        </p:spPr>
        <p:txBody>
          <a:bodyPr wrap="square" rtlCol="0">
            <a:spAutoFit/>
          </a:bodyPr>
          <a:lstStyle/>
          <a:p>
            <a:pPr algn="r"/>
            <a:r>
              <a:rPr lang="en-AU" sz="1100" dirty="0">
                <a:latin typeface="Arial" panose="020B0604020202020204" pitchFamily="34" charset="0"/>
                <a:cs typeface="Arial" panose="020B0604020202020204" pitchFamily="34" charset="0"/>
              </a:rPr>
              <a:t>Rottnest Island</a:t>
            </a:r>
          </a:p>
        </p:txBody>
      </p:sp>
    </p:spTree>
    <p:extLst>
      <p:ext uri="{BB962C8B-B14F-4D97-AF65-F5344CB8AC3E}">
        <p14:creationId xmlns:p14="http://schemas.microsoft.com/office/powerpoint/2010/main" val="1295562987"/>
      </p:ext>
    </p:extLst>
  </p:cSld>
  <p:clrMapOvr>
    <a:masterClrMapping/>
  </p:clrMapOvr>
  <mc:AlternateContent xmlns:mc="http://schemas.openxmlformats.org/markup-compatibility/2006" xmlns:p14="http://schemas.microsoft.com/office/powerpoint/2010/main">
    <mc:Choice Requires="p14">
      <p:transition spd="slow" p14:dur="2000" advTm="3661"/>
    </mc:Choice>
    <mc:Fallback xmlns="">
      <p:transition spd="slow" advTm="3661"/>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141DD-6F91-0C17-11FD-36632E514D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4F0D44-CCBB-FCC0-61A1-9E0E9FA69DE7}"/>
              </a:ext>
            </a:extLst>
          </p:cNvPr>
          <p:cNvSpPr>
            <a:spLocks noGrp="1"/>
          </p:cNvSpPr>
          <p:nvPr>
            <p:ph type="title"/>
          </p:nvPr>
        </p:nvSpPr>
        <p:spPr>
          <a:xfrm>
            <a:off x="807300" y="1414269"/>
            <a:ext cx="9583936" cy="1409444"/>
          </a:xfrm>
        </p:spPr>
        <p:txBody>
          <a:bodyPr>
            <a:normAutofit/>
          </a:bodyPr>
          <a:lstStyle/>
          <a:p>
            <a:r>
              <a:rPr lang="en-AU" dirty="0">
                <a:latin typeface="Arial" panose="020B0604020202020204" pitchFamily="34" charset="0"/>
                <a:cs typeface="Arial" panose="020B0604020202020204" pitchFamily="34" charset="0"/>
              </a:rPr>
              <a:t>Lessons Learnt</a:t>
            </a:r>
          </a:p>
        </p:txBody>
      </p:sp>
      <p:pic>
        <p:nvPicPr>
          <p:cNvPr id="4" name="Picture Placeholder 9" descr="A beach with a city in the background&#10;&#10;AI-generated content may be incorrect.">
            <a:extLst>
              <a:ext uri="{FF2B5EF4-FFF2-40B4-BE49-F238E27FC236}">
                <a16:creationId xmlns:a16="http://schemas.microsoft.com/office/drawing/2014/main" id="{E87687DE-6EDC-5D68-1FB0-3F2F06CD83C5}"/>
              </a:ext>
            </a:extLst>
          </p:cNvPr>
          <p:cNvPicPr>
            <a:picLocks noChangeAspect="1"/>
          </p:cNvPicPr>
          <p:nvPr/>
        </p:nvPicPr>
        <p:blipFill>
          <a:blip r:embed="rId2">
            <a:extLst>
              <a:ext uri="{28A0092B-C50C-407E-A947-70E740481C1C}">
                <a14:useLocalDpi xmlns:a14="http://schemas.microsoft.com/office/drawing/2010/main" val="0"/>
              </a:ext>
            </a:extLst>
          </a:blip>
          <a:srcRect t="4784" b="44660"/>
          <a:stretch/>
        </p:blipFill>
        <p:spPr>
          <a:xfrm>
            <a:off x="0" y="2816548"/>
            <a:ext cx="12192000" cy="3467100"/>
          </a:xfrm>
          <a:prstGeom prst="rect">
            <a:avLst/>
          </a:prstGeom>
        </p:spPr>
      </p:pic>
      <p:sp>
        <p:nvSpPr>
          <p:cNvPr id="7" name="TextBox 6">
            <a:extLst>
              <a:ext uri="{FF2B5EF4-FFF2-40B4-BE49-F238E27FC236}">
                <a16:creationId xmlns:a16="http://schemas.microsoft.com/office/drawing/2014/main" id="{66E19619-B96E-947C-46CB-27AC59AD8B94}"/>
              </a:ext>
            </a:extLst>
          </p:cNvPr>
          <p:cNvSpPr txBox="1"/>
          <p:nvPr/>
        </p:nvSpPr>
        <p:spPr>
          <a:xfrm>
            <a:off x="10111474" y="6022038"/>
            <a:ext cx="2080526" cy="261610"/>
          </a:xfrm>
          <a:prstGeom prst="rect">
            <a:avLst/>
          </a:prstGeom>
          <a:noFill/>
        </p:spPr>
        <p:txBody>
          <a:bodyPr wrap="square" rtlCol="0">
            <a:spAutoFit/>
          </a:bodyPr>
          <a:lstStyle/>
          <a:p>
            <a:pPr algn="r"/>
            <a:r>
              <a:rPr lang="en-AU" sz="1100" dirty="0">
                <a:solidFill>
                  <a:schemeClr val="bg1"/>
                </a:solidFill>
                <a:latin typeface="Arial" panose="020B0604020202020204" pitchFamily="34" charset="0"/>
                <a:cs typeface="Arial" panose="020B0604020202020204" pitchFamily="34" charset="0"/>
              </a:rPr>
              <a:t>Watermans Bay</a:t>
            </a:r>
          </a:p>
        </p:txBody>
      </p:sp>
    </p:spTree>
    <p:extLst>
      <p:ext uri="{BB962C8B-B14F-4D97-AF65-F5344CB8AC3E}">
        <p14:creationId xmlns:p14="http://schemas.microsoft.com/office/powerpoint/2010/main" val="3370760110"/>
      </p:ext>
    </p:extLst>
  </p:cSld>
  <p:clrMapOvr>
    <a:masterClrMapping/>
  </p:clrMapOvr>
  <mc:AlternateContent xmlns:mc="http://schemas.openxmlformats.org/markup-compatibility/2006" xmlns:p14="http://schemas.microsoft.com/office/powerpoint/2010/main">
    <mc:Choice Requires="p14">
      <p:transition spd="slow" p14:dur="2000" advTm="6416"/>
    </mc:Choice>
    <mc:Fallback xmlns="">
      <p:transition spd="slow" advTm="6416"/>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62754-BFF9-2F96-988B-63CB0B8F60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496784-8F1A-7263-6D58-48398A0EDF3A}"/>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Lessons Learnt</a:t>
            </a:r>
          </a:p>
        </p:txBody>
      </p:sp>
      <p:sp>
        <p:nvSpPr>
          <p:cNvPr id="3" name="Text Placeholder 2">
            <a:extLst>
              <a:ext uri="{FF2B5EF4-FFF2-40B4-BE49-F238E27FC236}">
                <a16:creationId xmlns:a16="http://schemas.microsoft.com/office/drawing/2014/main" id="{BF79C56C-0C38-9646-D451-CE66CA20BEB0}"/>
              </a:ext>
            </a:extLst>
          </p:cNvPr>
          <p:cNvSpPr>
            <a:spLocks noGrp="1"/>
          </p:cNvSpPr>
          <p:nvPr>
            <p:ph type="body" sz="quarter" idx="10"/>
          </p:nvPr>
        </p:nvSpPr>
        <p:spPr/>
        <p:txBody>
          <a:bodyPr/>
          <a:lstStyle/>
          <a:p>
            <a:r>
              <a:rPr lang="en-GB" dirty="0">
                <a:latin typeface="Arial" panose="020B0604020202020204" pitchFamily="34" charset="0"/>
                <a:cs typeface="Arial" panose="020B0604020202020204" pitchFamily="34" charset="0"/>
              </a:rPr>
              <a:t>Ensure objectives are well defined and understood</a:t>
            </a:r>
          </a:p>
          <a:p>
            <a:r>
              <a:rPr lang="en-GB" dirty="0">
                <a:latin typeface="Arial" panose="020B0604020202020204" pitchFamily="34" charset="0"/>
                <a:cs typeface="Arial" panose="020B0604020202020204" pitchFamily="34" charset="0"/>
              </a:rPr>
              <a:t>Ensure potential options are wide enough</a:t>
            </a:r>
          </a:p>
          <a:p>
            <a:r>
              <a:rPr lang="en-GB" dirty="0">
                <a:latin typeface="Arial" panose="020B0604020202020204" pitchFamily="34" charset="0"/>
                <a:cs typeface="Arial" panose="020B0604020202020204" pitchFamily="34" charset="0"/>
              </a:rPr>
              <a:t>Ensure community input is gained early and through process</a:t>
            </a:r>
          </a:p>
          <a:p>
            <a:r>
              <a:rPr lang="en-GB" dirty="0">
                <a:latin typeface="Arial" panose="020B0604020202020204" pitchFamily="34" charset="0"/>
                <a:cs typeface="Arial" panose="020B0604020202020204" pitchFamily="34" charset="0"/>
              </a:rPr>
              <a:t>Ensure values are well understood</a:t>
            </a:r>
          </a:p>
          <a:p>
            <a:r>
              <a:rPr lang="en-GB" dirty="0">
                <a:latin typeface="Arial" panose="020B0604020202020204" pitchFamily="34" charset="0"/>
                <a:cs typeface="Arial" panose="020B0604020202020204" pitchFamily="34" charset="0"/>
              </a:rPr>
              <a:t>Ensure constraints are well understood</a:t>
            </a:r>
          </a:p>
          <a:p>
            <a:r>
              <a:rPr lang="en-GB" dirty="0">
                <a:latin typeface="Arial" panose="020B0604020202020204" pitchFamily="34" charset="0"/>
                <a:cs typeface="Arial" panose="020B0604020202020204" pitchFamily="34" charset="0"/>
              </a:rPr>
              <a:t>Ensure the narrative of recommended option is understood</a:t>
            </a:r>
          </a:p>
          <a:p>
            <a:r>
              <a:rPr lang="en-GB" dirty="0">
                <a:latin typeface="Arial" panose="020B0604020202020204" pitchFamily="34" charset="0"/>
                <a:cs typeface="Arial" panose="020B0604020202020204" pitchFamily="34" charset="0"/>
              </a:rPr>
              <a:t>Ensure risks are treated by options</a:t>
            </a:r>
          </a:p>
          <a:p>
            <a:r>
              <a:rPr lang="en-GB" dirty="0">
                <a:latin typeface="Arial" panose="020B0604020202020204" pitchFamily="34" charset="0"/>
                <a:cs typeface="Arial" panose="020B0604020202020204" pitchFamily="34" charset="0"/>
              </a:rPr>
              <a:t>Ensure trade offs and impacts are understood</a:t>
            </a: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8866864"/>
      </p:ext>
    </p:extLst>
  </p:cSld>
  <p:clrMapOvr>
    <a:masterClrMapping/>
  </p:clrMapOvr>
  <mc:AlternateContent xmlns:mc="http://schemas.openxmlformats.org/markup-compatibility/2006" xmlns:p14="http://schemas.microsoft.com/office/powerpoint/2010/main">
    <mc:Choice Requires="p14">
      <p:transition spd="slow" p14:dur="2000" advTm="79333"/>
    </mc:Choice>
    <mc:Fallback xmlns="">
      <p:transition spd="slow" advTm="79333"/>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9A270-6F1E-04FA-8399-FEDF4A5537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D2D4FE-1F7F-EA2F-DA48-B39910D91AE0}"/>
              </a:ext>
            </a:extLst>
          </p:cNvPr>
          <p:cNvSpPr>
            <a:spLocks noGrp="1"/>
          </p:cNvSpPr>
          <p:nvPr>
            <p:ph type="title"/>
          </p:nvPr>
        </p:nvSpPr>
        <p:spPr>
          <a:xfrm>
            <a:off x="807300" y="1414269"/>
            <a:ext cx="9583936" cy="1409444"/>
          </a:xfrm>
        </p:spPr>
        <p:txBody>
          <a:bodyPr>
            <a:normAutofit/>
          </a:bodyPr>
          <a:lstStyle/>
          <a:p>
            <a:r>
              <a:rPr lang="en-AU" dirty="0">
                <a:latin typeface="Arial" panose="020B0604020202020204" pitchFamily="34" charset="0"/>
                <a:cs typeface="Arial" panose="020B0604020202020204" pitchFamily="34" charset="0"/>
              </a:rPr>
              <a:t>Thank you</a:t>
            </a:r>
          </a:p>
        </p:txBody>
      </p:sp>
      <p:pic>
        <p:nvPicPr>
          <p:cNvPr id="6" name="Picture 5" descr="A beach with buildings and water&#10;&#10;Description automatically generated">
            <a:extLst>
              <a:ext uri="{FF2B5EF4-FFF2-40B4-BE49-F238E27FC236}">
                <a16:creationId xmlns:a16="http://schemas.microsoft.com/office/drawing/2014/main" id="{E7D4B321-E80F-A6BD-E572-7B45295723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823713"/>
            <a:ext cx="12192000" cy="3452769"/>
          </a:xfrm>
          <a:prstGeom prst="rect">
            <a:avLst/>
          </a:prstGeom>
        </p:spPr>
      </p:pic>
      <p:sp>
        <p:nvSpPr>
          <p:cNvPr id="3" name="TextBox 2">
            <a:extLst>
              <a:ext uri="{FF2B5EF4-FFF2-40B4-BE49-F238E27FC236}">
                <a16:creationId xmlns:a16="http://schemas.microsoft.com/office/drawing/2014/main" id="{8B019723-BEE2-91C0-1875-AE3961DCEB82}"/>
              </a:ext>
            </a:extLst>
          </p:cNvPr>
          <p:cNvSpPr txBox="1"/>
          <p:nvPr/>
        </p:nvSpPr>
        <p:spPr>
          <a:xfrm>
            <a:off x="10111474" y="2909438"/>
            <a:ext cx="2080526" cy="261610"/>
          </a:xfrm>
          <a:prstGeom prst="rect">
            <a:avLst/>
          </a:prstGeom>
          <a:noFill/>
        </p:spPr>
        <p:txBody>
          <a:bodyPr wrap="square" rtlCol="0">
            <a:spAutoFit/>
          </a:bodyPr>
          <a:lstStyle/>
          <a:p>
            <a:pPr algn="r"/>
            <a:r>
              <a:rPr lang="en-AU" sz="1100" dirty="0">
                <a:solidFill>
                  <a:schemeClr val="bg1"/>
                </a:solidFill>
                <a:latin typeface="Arial" panose="020B0604020202020204" pitchFamily="34" charset="0"/>
                <a:cs typeface="Arial" panose="020B0604020202020204" pitchFamily="34" charset="0"/>
              </a:rPr>
              <a:t>Cottesloe</a:t>
            </a:r>
          </a:p>
        </p:txBody>
      </p:sp>
    </p:spTree>
    <p:extLst>
      <p:ext uri="{BB962C8B-B14F-4D97-AF65-F5344CB8AC3E}">
        <p14:creationId xmlns:p14="http://schemas.microsoft.com/office/powerpoint/2010/main" val="2391852387"/>
      </p:ext>
    </p:extLst>
  </p:cSld>
  <p:clrMapOvr>
    <a:masterClrMapping/>
  </p:clrMapOvr>
  <mc:AlternateContent xmlns:mc="http://schemas.openxmlformats.org/markup-compatibility/2006" xmlns:p14="http://schemas.microsoft.com/office/powerpoint/2010/main">
    <mc:Choice Requires="p14">
      <p:transition spd="slow" p14:dur="2000" advTm="2700"/>
    </mc:Choice>
    <mc:Fallback xmlns="">
      <p:transition spd="slow" advTm="27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7206</TotalTime>
  <Words>2586</Words>
  <Application>Microsoft Office PowerPoint</Application>
  <PresentationFormat>Widescreen</PresentationFormat>
  <Paragraphs>545</Paragraphs>
  <Slides>92</Slides>
  <Notes>1</Notes>
  <HiddenSlides>0</HiddenSlides>
  <MMClips>0</MMClips>
  <ScaleCrop>false</ScaleCrop>
  <HeadingPairs>
    <vt:vector size="4" baseType="variant">
      <vt:variant>
        <vt:lpstr>Theme</vt:lpstr>
      </vt:variant>
      <vt:variant>
        <vt:i4>1</vt:i4>
      </vt:variant>
      <vt:variant>
        <vt:lpstr>Slide Titles</vt:lpstr>
      </vt:variant>
      <vt:variant>
        <vt:i4>92</vt:i4>
      </vt:variant>
    </vt:vector>
  </HeadingPairs>
  <TitlesOfParts>
    <vt:vector size="93" baseType="lpstr">
      <vt:lpstr>Office Theme</vt:lpstr>
      <vt:lpstr>PowerPoint Presentation</vt:lpstr>
      <vt:lpstr>Training Modules</vt:lpstr>
      <vt:lpstr>Overview</vt:lpstr>
      <vt:lpstr>References &amp; Documents</vt:lpstr>
      <vt:lpstr>References &amp; Documents</vt:lpstr>
      <vt:lpstr>What is Coastal Adaptation?</vt:lpstr>
      <vt:lpstr>Coastal Adaptation</vt:lpstr>
      <vt:lpstr>Coastal Hazards</vt:lpstr>
      <vt:lpstr>What is an Adaptation Options Analysis?</vt:lpstr>
      <vt:lpstr>Adaptation Options Analysis</vt:lpstr>
      <vt:lpstr>Adaptation Options Analysis Process</vt:lpstr>
      <vt:lpstr>Adaptation Options Analysis</vt:lpstr>
      <vt:lpstr>CHRMAP Stages </vt:lpstr>
      <vt:lpstr>Coastal Hazard Risk Management &amp; Adaptation Planning</vt:lpstr>
      <vt:lpstr>Stage 1 – Establish Context</vt:lpstr>
      <vt:lpstr>Stage 2 – Risk Identification</vt:lpstr>
      <vt:lpstr>Stage 3 – Vulnerability Assessment</vt:lpstr>
      <vt:lpstr>Stage 4 – Risk Evaluation</vt:lpstr>
      <vt:lpstr>Priorities for Risk Treatment</vt:lpstr>
      <vt:lpstr>Stage 5 – Risk Treatment</vt:lpstr>
      <vt:lpstr>When is an Adaptation Options Analysis needed and how are they used?</vt:lpstr>
      <vt:lpstr>When are Adaptation Options Required?</vt:lpstr>
      <vt:lpstr>How is Adaptation Options Analysis Used?</vt:lpstr>
      <vt:lpstr>How are they Developed?</vt:lpstr>
      <vt:lpstr>Adaptation Option Development</vt:lpstr>
      <vt:lpstr>Adaptation Option Development</vt:lpstr>
      <vt:lpstr>Community &amp; Stakeholder Involvement</vt:lpstr>
      <vt:lpstr>Risk Management &amp; Adaptation Hierarchy</vt:lpstr>
      <vt:lpstr>Risk Management &amp; Adaptation Hierarchy</vt:lpstr>
      <vt:lpstr>Risk Management &amp; Adaptation Hierarchy</vt:lpstr>
      <vt:lpstr>Risk Management &amp; Adaptation Hierarchy</vt:lpstr>
      <vt:lpstr>Risk Management &amp; Adaptation Hierarchy</vt:lpstr>
      <vt:lpstr>No Regrets Options</vt:lpstr>
      <vt:lpstr>Do Nothing</vt:lpstr>
      <vt:lpstr>Adaptation Options</vt:lpstr>
      <vt:lpstr>Range of Adaptation Options</vt:lpstr>
      <vt:lpstr>Avoid Options</vt:lpstr>
      <vt:lpstr>Retreat Options</vt:lpstr>
      <vt:lpstr>Retreat Options</vt:lpstr>
      <vt:lpstr>Retreat Options</vt:lpstr>
      <vt:lpstr>Accommodate Options</vt:lpstr>
      <vt:lpstr>Protect Options</vt:lpstr>
      <vt:lpstr>Protect Options</vt:lpstr>
      <vt:lpstr>Protect Options</vt:lpstr>
      <vt:lpstr>Protect Options</vt:lpstr>
      <vt:lpstr>No Regrets</vt:lpstr>
      <vt:lpstr>No Regrets</vt:lpstr>
      <vt:lpstr>Do Nothing</vt:lpstr>
      <vt:lpstr>How are they Analysed?</vt:lpstr>
      <vt:lpstr>Adaptation Options Analysis Process</vt:lpstr>
      <vt:lpstr>Analysis of Options</vt:lpstr>
      <vt:lpstr>Analysis of Options</vt:lpstr>
      <vt:lpstr>Multi Criteria Analysis</vt:lpstr>
      <vt:lpstr>Multi Criteria Analysis</vt:lpstr>
      <vt:lpstr>Example Technical Criteria &amp; Scores</vt:lpstr>
      <vt:lpstr>Example Social Criteria &amp; Scores</vt:lpstr>
      <vt:lpstr>Example Environmental Criteria &amp; Scores</vt:lpstr>
      <vt:lpstr>Example Economic Criteria &amp; Scores</vt:lpstr>
      <vt:lpstr>Multi Criteria Analysis (example)</vt:lpstr>
      <vt:lpstr>Sensitivity to Criteria</vt:lpstr>
      <vt:lpstr>Multi Criteria Analysis Output</vt:lpstr>
      <vt:lpstr>Cost Benefit Analysis</vt:lpstr>
      <vt:lpstr>Costs</vt:lpstr>
      <vt:lpstr>Benefits</vt:lpstr>
      <vt:lpstr>Cost Benefit Analysis</vt:lpstr>
      <vt:lpstr>Cost Benefit Analysis Example</vt:lpstr>
      <vt:lpstr>Benefit Distribution Analysis</vt:lpstr>
      <vt:lpstr>Re-consider Impacts &amp; Trade offs</vt:lpstr>
      <vt:lpstr>How and when are they implemented?</vt:lpstr>
      <vt:lpstr>Adaptation Pathways</vt:lpstr>
      <vt:lpstr>Risk Management Pathways</vt:lpstr>
      <vt:lpstr>Risk Management Pathway</vt:lpstr>
      <vt:lpstr>Triggers</vt:lpstr>
      <vt:lpstr>Triggers</vt:lpstr>
      <vt:lpstr>Examples &amp; Case Studies</vt:lpstr>
      <vt:lpstr>Greenfield Example</vt:lpstr>
      <vt:lpstr>Undeveloped Areas</vt:lpstr>
      <vt:lpstr>Developed Example -  Port Beach</vt:lpstr>
      <vt:lpstr>Port Beach</vt:lpstr>
      <vt:lpstr>Adaptation Options Analysis Process</vt:lpstr>
      <vt:lpstr>Port Beach – Stakeholder Engagement</vt:lpstr>
      <vt:lpstr>Port Beach</vt:lpstr>
      <vt:lpstr>Port Beach </vt:lpstr>
      <vt:lpstr>Port Beach</vt:lpstr>
      <vt:lpstr>South Thomson Bay, Rottnest Island</vt:lpstr>
      <vt:lpstr>South Thomson, Rottnest</vt:lpstr>
      <vt:lpstr>Options Assessment</vt:lpstr>
      <vt:lpstr>Adaptation Pathway</vt:lpstr>
      <vt:lpstr>South Thomson Seawall</vt:lpstr>
      <vt:lpstr>Lessons Learnt</vt:lpstr>
      <vt:lpstr>Lessons Learnt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Mason</dc:creator>
  <cp:lastModifiedBy>Sam Bishopp</cp:lastModifiedBy>
  <cp:revision>29</cp:revision>
  <dcterms:created xsi:type="dcterms:W3CDTF">2023-06-13T03:33:32Z</dcterms:created>
  <dcterms:modified xsi:type="dcterms:W3CDTF">2025-11-03T07:53:55Z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55ff7bd-6ef4-450c-bc55-dc2da037f935_Enabled">
    <vt:lpwstr>true</vt:lpwstr>
  </property>
  <property fmtid="{D5CDD505-2E9C-101B-9397-08002B2CF9AE}" pid="3" name="MSIP_Label_a55ff7bd-6ef4-450c-bc55-dc2da037f935_SetDate">
    <vt:lpwstr>2023-06-13T03:40:17Z</vt:lpwstr>
  </property>
  <property fmtid="{D5CDD505-2E9C-101B-9397-08002B2CF9AE}" pid="4" name="MSIP_Label_a55ff7bd-6ef4-450c-bc55-dc2da037f935_Method">
    <vt:lpwstr>Privileged</vt:lpwstr>
  </property>
  <property fmtid="{D5CDD505-2E9C-101B-9397-08002B2CF9AE}" pid="5" name="MSIP_Label_a55ff7bd-6ef4-450c-bc55-dc2da037f935_Name">
    <vt:lpwstr>Official</vt:lpwstr>
  </property>
  <property fmtid="{D5CDD505-2E9C-101B-9397-08002B2CF9AE}" pid="6" name="MSIP_Label_a55ff7bd-6ef4-450c-bc55-dc2da037f935_SiteId">
    <vt:lpwstr>1077f4f6-6cad-4f1d-9994-9421a25eaa3f</vt:lpwstr>
  </property>
  <property fmtid="{D5CDD505-2E9C-101B-9397-08002B2CF9AE}" pid="7" name="MSIP_Label_a55ff7bd-6ef4-450c-bc55-dc2da037f935_ActionId">
    <vt:lpwstr>248a3e69-e370-4333-bdff-621f2e5be318</vt:lpwstr>
  </property>
  <property fmtid="{D5CDD505-2E9C-101B-9397-08002B2CF9AE}" pid="8" name="MSIP_Label_a55ff7bd-6ef4-450c-bc55-dc2da037f935_ContentBits">
    <vt:lpwstr>1</vt:lpwstr>
  </property>
  <property fmtid="{D5CDD505-2E9C-101B-9397-08002B2CF9AE}" pid="9" name="ClassificationContentMarkingHeaderLocations">
    <vt:lpwstr>Office Theme:8</vt:lpwstr>
  </property>
  <property fmtid="{D5CDD505-2E9C-101B-9397-08002B2CF9AE}" pid="10" name="ClassificationContentMarkingHeaderText">
    <vt:lpwstr>OFFICIAL</vt:lpwstr>
  </property>
</Properties>
</file>